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890" r:id="rId2"/>
    <p:sldMasterId id="2147484891" r:id="rId3"/>
    <p:sldMasterId id="2147484892" r:id="rId4"/>
  </p:sldMasterIdLst>
  <p:notesMasterIdLst>
    <p:notesMasterId r:id="rId152"/>
  </p:notesMasterIdLst>
  <p:sldIdLst>
    <p:sldId id="564" r:id="rId5"/>
    <p:sldId id="293" r:id="rId6"/>
    <p:sldId id="329" r:id="rId7"/>
    <p:sldId id="330" r:id="rId8"/>
    <p:sldId id="298" r:id="rId9"/>
    <p:sldId id="299" r:id="rId10"/>
    <p:sldId id="300" r:id="rId11"/>
    <p:sldId id="301" r:id="rId12"/>
    <p:sldId id="302" r:id="rId13"/>
    <p:sldId id="303" r:id="rId14"/>
    <p:sldId id="304" r:id="rId15"/>
    <p:sldId id="606" r:id="rId16"/>
    <p:sldId id="305" r:id="rId17"/>
    <p:sldId id="307" r:id="rId18"/>
    <p:sldId id="362" r:id="rId19"/>
    <p:sldId id="514" r:id="rId20"/>
    <p:sldId id="364" r:id="rId21"/>
    <p:sldId id="365" r:id="rId22"/>
    <p:sldId id="366" r:id="rId23"/>
    <p:sldId id="367" r:id="rId24"/>
    <p:sldId id="368" r:id="rId25"/>
    <p:sldId id="369" r:id="rId26"/>
    <p:sldId id="370" r:id="rId27"/>
    <p:sldId id="371" r:id="rId28"/>
    <p:sldId id="372" r:id="rId29"/>
    <p:sldId id="373" r:id="rId30"/>
    <p:sldId id="374" r:id="rId31"/>
    <p:sldId id="375" r:id="rId32"/>
    <p:sldId id="376" r:id="rId33"/>
    <p:sldId id="377" r:id="rId34"/>
    <p:sldId id="378" r:id="rId35"/>
    <p:sldId id="379" r:id="rId36"/>
    <p:sldId id="380" r:id="rId37"/>
    <p:sldId id="381" r:id="rId38"/>
    <p:sldId id="382" r:id="rId39"/>
    <p:sldId id="383" r:id="rId40"/>
    <p:sldId id="384" r:id="rId41"/>
    <p:sldId id="385" r:id="rId42"/>
    <p:sldId id="386" r:id="rId43"/>
    <p:sldId id="387" r:id="rId44"/>
    <p:sldId id="388" r:id="rId45"/>
    <p:sldId id="389" r:id="rId46"/>
    <p:sldId id="390" r:id="rId47"/>
    <p:sldId id="391" r:id="rId48"/>
    <p:sldId id="392" r:id="rId49"/>
    <p:sldId id="393" r:id="rId50"/>
    <p:sldId id="394" r:id="rId51"/>
    <p:sldId id="395" r:id="rId52"/>
    <p:sldId id="396" r:id="rId53"/>
    <p:sldId id="397" r:id="rId54"/>
    <p:sldId id="398" r:id="rId55"/>
    <p:sldId id="399" r:id="rId56"/>
    <p:sldId id="400" r:id="rId57"/>
    <p:sldId id="401" r:id="rId58"/>
    <p:sldId id="402" r:id="rId59"/>
    <p:sldId id="403" r:id="rId60"/>
    <p:sldId id="404" r:id="rId61"/>
    <p:sldId id="405" r:id="rId62"/>
    <p:sldId id="406" r:id="rId63"/>
    <p:sldId id="607" r:id="rId64"/>
    <p:sldId id="408" r:id="rId65"/>
    <p:sldId id="409" r:id="rId66"/>
    <p:sldId id="608" r:id="rId67"/>
    <p:sldId id="410" r:id="rId68"/>
    <p:sldId id="416" r:id="rId69"/>
    <p:sldId id="417" r:id="rId70"/>
    <p:sldId id="419" r:id="rId71"/>
    <p:sldId id="418" r:id="rId72"/>
    <p:sldId id="420" r:id="rId73"/>
    <p:sldId id="565" r:id="rId74"/>
    <p:sldId id="567" r:id="rId75"/>
    <p:sldId id="568" r:id="rId76"/>
    <p:sldId id="421" r:id="rId77"/>
    <p:sldId id="570" r:id="rId78"/>
    <p:sldId id="571" r:id="rId79"/>
    <p:sldId id="609" r:id="rId80"/>
    <p:sldId id="610" r:id="rId81"/>
    <p:sldId id="611" r:id="rId82"/>
    <p:sldId id="612" r:id="rId83"/>
    <p:sldId id="613" r:id="rId84"/>
    <p:sldId id="569" r:id="rId85"/>
    <p:sldId id="422" r:id="rId86"/>
    <p:sldId id="423" r:id="rId87"/>
    <p:sldId id="424" r:id="rId88"/>
    <p:sldId id="425" r:id="rId89"/>
    <p:sldId id="426" r:id="rId90"/>
    <p:sldId id="427" r:id="rId91"/>
    <p:sldId id="572" r:id="rId92"/>
    <p:sldId id="573" r:id="rId93"/>
    <p:sldId id="574" r:id="rId94"/>
    <p:sldId id="575" r:id="rId95"/>
    <p:sldId id="576" r:id="rId96"/>
    <p:sldId id="577" r:id="rId97"/>
    <p:sldId id="578" r:id="rId98"/>
    <p:sldId id="579" r:id="rId99"/>
    <p:sldId id="580" r:id="rId100"/>
    <p:sldId id="581" r:id="rId101"/>
    <p:sldId id="582" r:id="rId102"/>
    <p:sldId id="583" r:id="rId103"/>
    <p:sldId id="584" r:id="rId104"/>
    <p:sldId id="585" r:id="rId105"/>
    <p:sldId id="586" r:id="rId106"/>
    <p:sldId id="587" r:id="rId107"/>
    <p:sldId id="588" r:id="rId108"/>
    <p:sldId id="589" r:id="rId109"/>
    <p:sldId id="590" r:id="rId110"/>
    <p:sldId id="591" r:id="rId111"/>
    <p:sldId id="592" r:id="rId112"/>
    <p:sldId id="593" r:id="rId113"/>
    <p:sldId id="594" r:id="rId114"/>
    <p:sldId id="595" r:id="rId115"/>
    <p:sldId id="596" r:id="rId116"/>
    <p:sldId id="597" r:id="rId117"/>
    <p:sldId id="598" r:id="rId118"/>
    <p:sldId id="599" r:id="rId119"/>
    <p:sldId id="600" r:id="rId120"/>
    <p:sldId id="601" r:id="rId121"/>
    <p:sldId id="602" r:id="rId122"/>
    <p:sldId id="603" r:id="rId123"/>
    <p:sldId id="604" r:id="rId124"/>
    <p:sldId id="605" r:id="rId125"/>
    <p:sldId id="428" r:id="rId126"/>
    <p:sldId id="429" r:id="rId127"/>
    <p:sldId id="430" r:id="rId128"/>
    <p:sldId id="431" r:id="rId129"/>
    <p:sldId id="432" r:id="rId130"/>
    <p:sldId id="433" r:id="rId131"/>
    <p:sldId id="434" r:id="rId132"/>
    <p:sldId id="435" r:id="rId133"/>
    <p:sldId id="436" r:id="rId134"/>
    <p:sldId id="437" r:id="rId135"/>
    <p:sldId id="438" r:id="rId136"/>
    <p:sldId id="439" r:id="rId137"/>
    <p:sldId id="440" r:id="rId138"/>
    <p:sldId id="441" r:id="rId139"/>
    <p:sldId id="442" r:id="rId140"/>
    <p:sldId id="443" r:id="rId141"/>
    <p:sldId id="444" r:id="rId142"/>
    <p:sldId id="445" r:id="rId143"/>
    <p:sldId id="446" r:id="rId144"/>
    <p:sldId id="447" r:id="rId145"/>
    <p:sldId id="448" r:id="rId146"/>
    <p:sldId id="449" r:id="rId147"/>
    <p:sldId id="450" r:id="rId148"/>
    <p:sldId id="451" r:id="rId149"/>
    <p:sldId id="452" r:id="rId150"/>
    <p:sldId id="453" r:id="rId15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00"/>
    <a:srgbClr val="0000FF"/>
    <a:srgbClr val="FF0000"/>
    <a:srgbClr val="008000"/>
    <a:srgbClr val="99CC00"/>
    <a:srgbClr val="6600FF"/>
    <a:srgbClr val="FF33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38" Type="http://schemas.openxmlformats.org/officeDocument/2006/relationships/slide" Target="slides/slide134.xml"/><Relationship Id="rId154" Type="http://schemas.openxmlformats.org/officeDocument/2006/relationships/viewProps" Target="viewProps.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slide" Target="slides/slide140.xml"/><Relationship Id="rId149" Type="http://schemas.openxmlformats.org/officeDocument/2006/relationships/slide" Target="slides/slide14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theme" Target="theme/theme1.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slide" Target="slides/slide120.xml"/><Relationship Id="rId129" Type="http://schemas.openxmlformats.org/officeDocument/2006/relationships/slide" Target="slides/slide125.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32" Type="http://schemas.openxmlformats.org/officeDocument/2006/relationships/slide" Target="slides/slide128.xml"/><Relationship Id="rId140" Type="http://schemas.openxmlformats.org/officeDocument/2006/relationships/slide" Target="slides/slide136.xml"/><Relationship Id="rId145" Type="http://schemas.openxmlformats.org/officeDocument/2006/relationships/slide" Target="slides/slide141.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slide" Target="slides/slide115.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slide" Target="slides/slide126.xml"/><Relationship Id="rId135" Type="http://schemas.openxmlformats.org/officeDocument/2006/relationships/slide" Target="slides/slide131.xml"/><Relationship Id="rId143" Type="http://schemas.openxmlformats.org/officeDocument/2006/relationships/slide" Target="slides/slide139.xml"/><Relationship Id="rId148" Type="http://schemas.openxmlformats.org/officeDocument/2006/relationships/slide" Target="slides/slide144.xml"/><Relationship Id="rId151" Type="http://schemas.openxmlformats.org/officeDocument/2006/relationships/slide" Target="slides/slide147.xml"/><Relationship Id="rId156"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base">
              <a:spcBef>
                <a:spcPct val="0"/>
              </a:spcBef>
              <a:spcAft>
                <a:spcPct val="0"/>
              </a:spcAft>
              <a:defRPr sz="1200" b="1">
                <a:latin typeface="Arial" charset="0"/>
                <a:cs typeface="Arial" charset="0"/>
              </a:defRPr>
            </a:lvl1pPr>
          </a:lstStyle>
          <a:p>
            <a:pPr>
              <a:defRPr/>
            </a:pPr>
            <a:endParaRPr lang="en-US"/>
          </a:p>
        </p:txBody>
      </p:sp>
      <p:sp>
        <p:nvSpPr>
          <p:cNvPr id="3" name="Rectangle 3"/>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base">
              <a:spcBef>
                <a:spcPct val="0"/>
              </a:spcBef>
              <a:spcAft>
                <a:spcPct val="0"/>
              </a:spcAft>
              <a:defRPr sz="1200" b="1">
                <a:latin typeface="Arial" charset="0"/>
                <a:cs typeface="Arial" charset="0"/>
              </a:defRPr>
            </a:lvl1pPr>
          </a:lstStyle>
          <a:p>
            <a:pPr>
              <a:defRPr/>
            </a:pPr>
            <a:r>
              <a:rPr lang="en-US"/>
              <a:t>10/3/2015</a:t>
            </a:r>
          </a:p>
        </p:txBody>
      </p:sp>
      <p:sp>
        <p:nvSpPr>
          <p:cNvPr id="4" name="Rectangle 4"/>
          <p:cNvSpPr>
            <a:spLocks noGrp="1" noRot="1" noChangeAspect="1" noTextEdit="1"/>
          </p:cNvSpPr>
          <p:nvPr>
            <p:ph type="sldImg" idx="2"/>
          </p:nvPr>
        </p:nvSpPr>
        <p:spPr bwMode="auto">
          <a:xfrm>
            <a:off x="1143000" y="685800"/>
            <a:ext cx="4572000" cy="3429000"/>
          </a:xfrm>
          <a:prstGeom prst="rect">
            <a:avLst/>
          </a:prstGeom>
          <a:noFill/>
          <a:ln w="12700">
            <a:solidFill>
              <a:srgbClr val="000000"/>
            </a:solidFill>
            <a:miter lim="800000"/>
            <a:headEnd/>
            <a:tailEnd/>
          </a:ln>
        </p:spPr>
      </p:sp>
      <p:sp>
        <p:nvSpPr>
          <p:cNvPr id="5" name="Rectangle 5"/>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smtClean="0"/>
          </a:p>
        </p:txBody>
      </p:sp>
      <p:sp>
        <p:nvSpPr>
          <p:cNvPr id="6" name="Rectangle 6"/>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base">
              <a:spcBef>
                <a:spcPct val="0"/>
              </a:spcBef>
              <a:spcAft>
                <a:spcPct val="0"/>
              </a:spcAft>
              <a:defRPr sz="1200" b="1">
                <a:latin typeface="Arial" charset="0"/>
                <a:cs typeface="Arial" charset="0"/>
              </a:defRPr>
            </a:lvl1pPr>
          </a:lstStyle>
          <a:p>
            <a:pPr>
              <a:defRPr/>
            </a:pPr>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base">
              <a:spcBef>
                <a:spcPct val="0"/>
              </a:spcBef>
              <a:spcAft>
                <a:spcPct val="0"/>
              </a:spcAft>
              <a:defRPr sz="1200" b="1">
                <a:latin typeface="Arial" charset="0"/>
                <a:cs typeface="Arial" charset="0"/>
              </a:defRPr>
            </a:lvl1pPr>
          </a:lstStyle>
          <a:p>
            <a:pPr>
              <a:defRPr/>
            </a:pPr>
            <a:r>
              <a:rPr lang="en-US"/>
              <a:t>‹#›</a:t>
            </a:r>
          </a:p>
        </p:txBody>
      </p:sp>
    </p:spTree>
    <p:extLst>
      <p:ext uri="{BB962C8B-B14F-4D97-AF65-F5344CB8AC3E}">
        <p14:creationId xmlns:p14="http://schemas.microsoft.com/office/powerpoint/2010/main" val="2926368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04850"/>
            <a:ext cx="2057400" cy="561975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704850"/>
            <a:ext cx="60198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pPr>
              <a:defRPr/>
            </a:pPr>
            <a:endParaRPr lang="tr-TR"/>
          </a:p>
        </p:txBody>
      </p:sp>
      <p:sp>
        <p:nvSpPr>
          <p:cNvPr id="8" name="Footer Placeholder 7"/>
          <p:cNvSpPr>
            <a:spLocks noGrp="1"/>
          </p:cNvSpPr>
          <p:nvPr>
            <p:ph type="ftr" sz="quarter" idx="11"/>
          </p:nvPr>
        </p:nvSpPr>
        <p:spPr/>
        <p:txBody>
          <a:bodyPr/>
          <a:lstStyle>
            <a:lvl1pPr>
              <a:defRPr/>
            </a:lvl1pPr>
          </a:lstStyle>
          <a:p>
            <a:pPr>
              <a:defRPr/>
            </a:pPr>
            <a:endParaRPr lang="tr-TR"/>
          </a:p>
        </p:txBody>
      </p:sp>
      <p:sp>
        <p:nvSpPr>
          <p:cNvPr id="9" name="Slide Number Placeholder 8"/>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pPr>
              <a:defRPr/>
            </a:pPr>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3"/>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04850"/>
            <a:ext cx="2057400" cy="561975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704850"/>
            <a:ext cx="60198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pPr>
              <a:defRPr/>
            </a:pPr>
            <a:endParaRPr lang="tr-TR"/>
          </a:p>
        </p:txBody>
      </p:sp>
      <p:sp>
        <p:nvSpPr>
          <p:cNvPr id="8" name="Footer Placeholder 7"/>
          <p:cNvSpPr>
            <a:spLocks noGrp="1"/>
          </p:cNvSpPr>
          <p:nvPr>
            <p:ph type="ftr" sz="quarter" idx="11"/>
          </p:nvPr>
        </p:nvSpPr>
        <p:spPr/>
        <p:txBody>
          <a:bodyPr/>
          <a:lstStyle>
            <a:lvl1pPr>
              <a:defRPr/>
            </a:lvl1pPr>
          </a:lstStyle>
          <a:p>
            <a:pPr>
              <a:defRPr/>
            </a:pPr>
            <a:endParaRPr lang="tr-TR"/>
          </a:p>
        </p:txBody>
      </p:sp>
      <p:sp>
        <p:nvSpPr>
          <p:cNvPr id="9" name="Slide Number Placeholder 8"/>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pPr>
              <a:defRPr/>
            </a:pPr>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3"/>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04850"/>
            <a:ext cx="2057400" cy="561975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704850"/>
            <a:ext cx="60198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pPr>
              <a:defRPr/>
            </a:pPr>
            <a:endParaRPr lang="tr-TR"/>
          </a:p>
        </p:txBody>
      </p:sp>
      <p:sp>
        <p:nvSpPr>
          <p:cNvPr id="8" name="Footer Placeholder 7"/>
          <p:cNvSpPr>
            <a:spLocks noGrp="1"/>
          </p:cNvSpPr>
          <p:nvPr>
            <p:ph type="ftr" sz="quarter" idx="11"/>
          </p:nvPr>
        </p:nvSpPr>
        <p:spPr/>
        <p:txBody>
          <a:bodyPr/>
          <a:lstStyle>
            <a:lvl1pPr>
              <a:defRPr/>
            </a:lvl1pPr>
          </a:lstStyle>
          <a:p>
            <a:pPr>
              <a:defRPr/>
            </a:pPr>
            <a:endParaRPr lang="tr-TR"/>
          </a:p>
        </p:txBody>
      </p:sp>
      <p:sp>
        <p:nvSpPr>
          <p:cNvPr id="9" name="Slide Number Placeholder 8"/>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pPr>
              <a:defRPr/>
            </a:pPr>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3"/>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04850"/>
            <a:ext cx="2057400" cy="561975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704850"/>
            <a:ext cx="60198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pPr>
              <a:defRPr/>
            </a:pPr>
            <a:endParaRPr lang="tr-TR"/>
          </a:p>
        </p:txBody>
      </p:sp>
      <p:sp>
        <p:nvSpPr>
          <p:cNvPr id="8" name="Footer Placeholder 7"/>
          <p:cNvSpPr>
            <a:spLocks noGrp="1"/>
          </p:cNvSpPr>
          <p:nvPr>
            <p:ph type="ftr" sz="quarter" idx="11"/>
          </p:nvPr>
        </p:nvSpPr>
        <p:spPr/>
        <p:txBody>
          <a:bodyPr/>
          <a:lstStyle>
            <a:lvl1pPr>
              <a:defRPr/>
            </a:lvl1pPr>
          </a:lstStyle>
          <a:p>
            <a:pPr>
              <a:defRPr/>
            </a:pPr>
            <a:endParaRPr lang="tr-TR"/>
          </a:p>
        </p:txBody>
      </p:sp>
      <p:sp>
        <p:nvSpPr>
          <p:cNvPr id="9" name="Slide Number Placeholder 8"/>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pPr>
              <a:defRPr/>
            </a:pPr>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3"/>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smtClean="0"/>
            </a:lvl1pPr>
          </a:lstStyle>
          <a:p>
            <a:pPr>
              <a:defRPr/>
            </a:pPr>
            <a:r>
              <a:rPr lang="tr-TR"/>
              <a:t>‹#›</a:t>
            </a:r>
          </a:p>
        </p:txBody>
      </p:sp>
    </p:spTree>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AutoShape 2"/>
          <p:cNvSpPr>
            <a:spLocks/>
          </p:cNvSpPr>
          <p:nvPr/>
        </p:nvSpPr>
        <p:spPr bwMode="auto">
          <a:xfrm>
            <a:off x="-9525" y="-7938"/>
            <a:ext cx="9163050" cy="1041401"/>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a:noFill/>
            <a:round/>
            <a:headEnd/>
            <a:tailEnd/>
          </a:ln>
        </p:spPr>
        <p:txBody>
          <a:bodyPr/>
          <a:lstStyle/>
          <a:p>
            <a:pPr algn="l" rtl="0" fontAlgn="base">
              <a:spcBef>
                <a:spcPct val="0"/>
              </a:spcBef>
              <a:spcAft>
                <a:spcPct val="0"/>
              </a:spcAft>
              <a:defRPr/>
            </a:pPr>
            <a:endParaRPr lang="en-US" b="1"/>
          </a:p>
        </p:txBody>
      </p:sp>
      <p:sp>
        <p:nvSpPr>
          <p:cNvPr id="8" name="AutoShape 3"/>
          <p:cNvSpPr>
            <a:spLocks/>
          </p:cNvSpPr>
          <p:nvPr/>
        </p:nvSpPr>
        <p:spPr bwMode="auto">
          <a:xfrm>
            <a:off x="4381500" y="-7938"/>
            <a:ext cx="4762500" cy="638176"/>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60000 65536"/>
              <a:gd name="T11" fmla="*/ 0 60000 65536"/>
              <a:gd name="T12" fmla="*/ 0 60000 65536"/>
              <a:gd name="T13" fmla="*/ 0 60000 65536"/>
              <a:gd name="T14" fmla="*/ 0 60000 65536"/>
              <a:gd name="T15" fmla="*/ 0 w 3000"/>
              <a:gd name="T16" fmla="*/ 0 h 595"/>
              <a:gd name="T17" fmla="*/ 3000 w 3000"/>
              <a:gd name="T18" fmla="*/ 595 h 595"/>
            </a:gdLst>
            <a:ahLst/>
            <a:cxnLst>
              <a:cxn ang="T10">
                <a:pos x="T0" y="T1"/>
              </a:cxn>
              <a:cxn ang="T11">
                <a:pos x="T2" y="T3"/>
              </a:cxn>
              <a:cxn ang="T12">
                <a:pos x="T4" y="T5"/>
              </a:cxn>
              <a:cxn ang="T13">
                <a:pos x="T6" y="T7"/>
              </a:cxn>
              <a:cxn ang="T14">
                <a:pos x="T8" y="T9"/>
              </a:cxn>
            </a:cxnLst>
            <a:rect l="T15" t="T16" r="T17" b="T18"/>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w="9525">
            <a:noFill/>
            <a:round/>
            <a:headEnd/>
            <a:tailEnd/>
          </a:ln>
        </p:spPr>
        <p:txBody>
          <a:bodyPr/>
          <a:lstStyle/>
          <a:p>
            <a:pPr algn="l" rtl="0" fontAlgn="base">
              <a:spcBef>
                <a:spcPct val="0"/>
              </a:spcBef>
              <a:spcAft>
                <a:spcPct val="0"/>
              </a:spcAft>
              <a:defRPr/>
            </a:pPr>
            <a:endParaRPr lang="en-US" b="1"/>
          </a:p>
        </p:txBody>
      </p:sp>
      <p:sp>
        <p:nvSpPr>
          <p:cNvPr id="1028" name="Rectangle 4"/>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Rectangle 5"/>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Rectangle 6"/>
          <p:cNvSpPr>
            <a:spLocks noGrp="1"/>
          </p:cNvSpPr>
          <p:nvPr>
            <p:ph type="dt" sz="half" idx="2"/>
          </p:nvPr>
        </p:nvSpPr>
        <p:spPr>
          <a:xfrm>
            <a:off x="457200" y="6356350"/>
            <a:ext cx="2133600" cy="365125"/>
          </a:xfrm>
          <a:prstGeom prst="rect">
            <a:avLst/>
          </a:prstGeom>
        </p:spPr>
        <p:txBody>
          <a:bodyPr vert="horz" lIns="0" tIns="0" rIns="0" bIns="0" anchor="b"/>
          <a:lstStyle>
            <a:lvl1pPr algn="l" rtl="0" eaLnBrk="1" fontAlgn="base" latinLnBrk="0" hangingPunct="1">
              <a:spcBef>
                <a:spcPct val="0"/>
              </a:spcBef>
              <a:spcAft>
                <a:spcPct val="0"/>
              </a:spcAft>
              <a:defRPr kumimoji="0" sz="1200" b="1">
                <a:solidFill>
                  <a:schemeClr val="tx2">
                    <a:shade val="90000"/>
                  </a:schemeClr>
                </a:solidFill>
                <a:latin typeface="Arial" charset="0"/>
                <a:cs typeface="Arial" charset="0"/>
              </a:defRPr>
            </a:lvl1pPr>
          </a:lstStyle>
          <a:p>
            <a:pPr>
              <a:defRPr/>
            </a:pPr>
            <a:endParaRPr lang="tr-TR"/>
          </a:p>
        </p:txBody>
      </p:sp>
      <p:sp>
        <p:nvSpPr>
          <p:cNvPr id="22" name="Rectangle 7"/>
          <p:cNvSpPr>
            <a:spLocks noGrp="1"/>
          </p:cNvSpPr>
          <p:nvPr>
            <p:ph type="ftr" sz="quarter" idx="3"/>
          </p:nvPr>
        </p:nvSpPr>
        <p:spPr>
          <a:xfrm>
            <a:off x="2667000" y="6356350"/>
            <a:ext cx="3352800" cy="365125"/>
          </a:xfrm>
          <a:prstGeom prst="rect">
            <a:avLst/>
          </a:prstGeom>
        </p:spPr>
        <p:txBody>
          <a:bodyPr vert="horz" lIns="0" tIns="0" rIns="0" bIns="0" anchor="b"/>
          <a:lstStyle>
            <a:lvl1pPr algn="l" rtl="0" eaLnBrk="1" fontAlgn="base" latinLnBrk="0" hangingPunct="1">
              <a:spcBef>
                <a:spcPct val="0"/>
              </a:spcBef>
              <a:spcAft>
                <a:spcPct val="0"/>
              </a:spcAft>
              <a:defRPr kumimoji="0" sz="1200" b="1">
                <a:solidFill>
                  <a:schemeClr val="tx2">
                    <a:shade val="90000"/>
                  </a:schemeClr>
                </a:solidFill>
                <a:latin typeface="Arial" charset="0"/>
                <a:cs typeface="Arial" charset="0"/>
              </a:defRPr>
            </a:lvl1pPr>
          </a:lstStyle>
          <a:p>
            <a:pPr>
              <a:defRPr/>
            </a:pPr>
            <a:endParaRPr lang="tr-TR"/>
          </a:p>
        </p:txBody>
      </p:sp>
      <p:sp>
        <p:nvSpPr>
          <p:cNvPr id="18" name="Rectangle 8"/>
          <p:cNvSpPr>
            <a:spLocks noGrp="1"/>
          </p:cNvSpPr>
          <p:nvPr>
            <p:ph type="sldNum" sz="quarter" idx="4"/>
          </p:nvPr>
        </p:nvSpPr>
        <p:spPr>
          <a:xfrm>
            <a:off x="7924800" y="6356350"/>
            <a:ext cx="762000" cy="365125"/>
          </a:xfrm>
          <a:prstGeom prst="rect">
            <a:avLst/>
          </a:prstGeom>
        </p:spPr>
        <p:txBody>
          <a:bodyPr vert="horz" lIns="0" tIns="0" rIns="0" bIns="0" anchor="b"/>
          <a:lstStyle>
            <a:lvl1pPr algn="r" rtl="0" eaLnBrk="1" fontAlgn="base" latinLnBrk="0" hangingPunct="1">
              <a:spcBef>
                <a:spcPct val="0"/>
              </a:spcBef>
              <a:spcAft>
                <a:spcPct val="0"/>
              </a:spcAft>
              <a:defRPr kumimoji="0" sz="1200" b="1">
                <a:solidFill>
                  <a:schemeClr val="tx2">
                    <a:shade val="90000"/>
                  </a:schemeClr>
                </a:solidFill>
                <a:latin typeface="Arial" charset="0"/>
                <a:cs typeface="Arial" charset="0"/>
              </a:defRPr>
            </a:lvl1pPr>
          </a:lstStyle>
          <a:p>
            <a:pPr>
              <a:defRPr/>
            </a:pPr>
            <a:r>
              <a:rPr lang="tr-TR"/>
              <a:t>‹#›</a:t>
            </a:r>
          </a:p>
        </p:txBody>
      </p:sp>
      <p:grpSp>
        <p:nvGrpSpPr>
          <p:cNvPr id="1033" name="Group 9"/>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rtl="0" fontAlgn="base">
                <a:spcBef>
                  <a:spcPct val="0"/>
                </a:spcBef>
                <a:spcAft>
                  <a:spcPct val="0"/>
                </a:spcAft>
                <a:defRPr/>
              </a:pPr>
              <a:endParaRPr lang="en-US" b="1">
                <a:latin typeface="Arial"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rtl="0" fontAlgn="base">
                <a:spcBef>
                  <a:spcPct val="0"/>
                </a:spcBef>
                <a:spcAft>
                  <a:spcPct val="0"/>
                </a:spcAft>
                <a:defRPr/>
              </a:pPr>
              <a:endParaRPr lang="en-US" b="1">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893" r:id="rId1"/>
    <p:sldLayoutId id="2147484894" r:id="rId2"/>
    <p:sldLayoutId id="2147484895" r:id="rId3"/>
    <p:sldLayoutId id="2147484896" r:id="rId4"/>
    <p:sldLayoutId id="2147484897" r:id="rId5"/>
    <p:sldLayoutId id="2147484898" r:id="rId6"/>
    <p:sldLayoutId id="2147484899" r:id="rId7"/>
    <p:sldLayoutId id="2147484900" r:id="rId8"/>
    <p:sldLayoutId id="2147484901" r:id="rId9"/>
    <p:sldLayoutId id="2147484902" r:id="rId10"/>
    <p:sldLayoutId id="2147484903" r:id="rId11"/>
  </p:sldLayoutIdLst>
  <p:transition>
    <p:checke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eaLnBrk="0" fontAlgn="base" hangingPunct="0">
        <a:spcBef>
          <a:spcPct val="0"/>
        </a:spcBef>
        <a:spcAft>
          <a:spcPct val="0"/>
        </a:spcAft>
        <a:defRPr sz="5000">
          <a:solidFill>
            <a:schemeClr val="tx2"/>
          </a:solidFill>
          <a:latin typeface="Calibri" pitchFamily="34" charset="0"/>
        </a:defRPr>
      </a:lvl6pPr>
      <a:lvl7pPr marL="914400" algn="l" rtl="0" eaLnBrk="0" fontAlgn="base" hangingPunct="0">
        <a:spcBef>
          <a:spcPct val="0"/>
        </a:spcBef>
        <a:spcAft>
          <a:spcPct val="0"/>
        </a:spcAft>
        <a:defRPr sz="5000">
          <a:solidFill>
            <a:schemeClr val="tx2"/>
          </a:solidFill>
          <a:latin typeface="Calibri" pitchFamily="34" charset="0"/>
        </a:defRPr>
      </a:lvl7pPr>
      <a:lvl8pPr marL="1371600" algn="l" rtl="0" eaLnBrk="0" fontAlgn="base" hangingPunct="0">
        <a:spcBef>
          <a:spcPct val="0"/>
        </a:spcBef>
        <a:spcAft>
          <a:spcPct val="0"/>
        </a:spcAft>
        <a:defRPr sz="5000">
          <a:solidFill>
            <a:schemeClr val="tx2"/>
          </a:solidFill>
          <a:latin typeface="Calibri" pitchFamily="34" charset="0"/>
        </a:defRPr>
      </a:lvl8pPr>
      <a:lvl9pPr marL="1828800" algn="l" rtl="0" eaLnBrk="0" fontAlgn="base" hangingPunct="0">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AutoShape 2"/>
          <p:cNvSpPr>
            <a:spLocks/>
          </p:cNvSpPr>
          <p:nvPr/>
        </p:nvSpPr>
        <p:spPr bwMode="auto">
          <a:xfrm>
            <a:off x="-9525" y="-7938"/>
            <a:ext cx="9163050" cy="1041401"/>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a:noFill/>
            <a:round/>
            <a:headEnd/>
            <a:tailEnd/>
          </a:ln>
        </p:spPr>
        <p:txBody>
          <a:bodyPr/>
          <a:lstStyle/>
          <a:p>
            <a:pPr algn="l" rtl="0" fontAlgn="base">
              <a:spcBef>
                <a:spcPct val="0"/>
              </a:spcBef>
              <a:spcAft>
                <a:spcPct val="0"/>
              </a:spcAft>
              <a:defRPr/>
            </a:pPr>
            <a:endParaRPr lang="en-US" b="1"/>
          </a:p>
        </p:txBody>
      </p:sp>
      <p:sp>
        <p:nvSpPr>
          <p:cNvPr id="8" name="AutoShape 3"/>
          <p:cNvSpPr>
            <a:spLocks/>
          </p:cNvSpPr>
          <p:nvPr/>
        </p:nvSpPr>
        <p:spPr bwMode="auto">
          <a:xfrm>
            <a:off x="4381500" y="-7938"/>
            <a:ext cx="4762500" cy="638176"/>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60000 65536"/>
              <a:gd name="T11" fmla="*/ 0 60000 65536"/>
              <a:gd name="T12" fmla="*/ 0 60000 65536"/>
              <a:gd name="T13" fmla="*/ 0 60000 65536"/>
              <a:gd name="T14" fmla="*/ 0 60000 65536"/>
              <a:gd name="T15" fmla="*/ 0 w 3000"/>
              <a:gd name="T16" fmla="*/ 0 h 595"/>
              <a:gd name="T17" fmla="*/ 3000 w 3000"/>
              <a:gd name="T18" fmla="*/ 595 h 595"/>
            </a:gdLst>
            <a:ahLst/>
            <a:cxnLst>
              <a:cxn ang="T10">
                <a:pos x="T0" y="T1"/>
              </a:cxn>
              <a:cxn ang="T11">
                <a:pos x="T2" y="T3"/>
              </a:cxn>
              <a:cxn ang="T12">
                <a:pos x="T4" y="T5"/>
              </a:cxn>
              <a:cxn ang="T13">
                <a:pos x="T6" y="T7"/>
              </a:cxn>
              <a:cxn ang="T14">
                <a:pos x="T8" y="T9"/>
              </a:cxn>
            </a:cxnLst>
            <a:rect l="T15" t="T16" r="T17" b="T18"/>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w="9525">
            <a:noFill/>
            <a:round/>
            <a:headEnd/>
            <a:tailEnd/>
          </a:ln>
        </p:spPr>
        <p:txBody>
          <a:bodyPr/>
          <a:lstStyle/>
          <a:p>
            <a:pPr algn="l" rtl="0" fontAlgn="base">
              <a:spcBef>
                <a:spcPct val="0"/>
              </a:spcBef>
              <a:spcAft>
                <a:spcPct val="0"/>
              </a:spcAft>
              <a:defRPr/>
            </a:pPr>
            <a:endParaRPr lang="en-US" b="1"/>
          </a:p>
        </p:txBody>
      </p:sp>
      <p:grpSp>
        <p:nvGrpSpPr>
          <p:cNvPr id="2052" name="Group 4"/>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rtl="0" fontAlgn="base">
                <a:spcBef>
                  <a:spcPct val="0"/>
                </a:spcBef>
                <a:spcAft>
                  <a:spcPct val="0"/>
                </a:spcAft>
                <a:defRPr/>
              </a:pPr>
              <a:endParaRPr lang="en-US" b="1">
                <a:latin typeface="Arial"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rtl="0" fontAlgn="base">
                <a:spcBef>
                  <a:spcPct val="0"/>
                </a:spcBef>
                <a:spcAft>
                  <a:spcPct val="0"/>
                </a:spcAft>
                <a:defRPr/>
              </a:pPr>
              <a:endParaRPr lang="en-US" b="1">
                <a:latin typeface="Arial" charset="0"/>
                <a:cs typeface="Arial" charset="0"/>
              </a:endParaRPr>
            </a:p>
          </p:txBody>
        </p:sp>
      </p:grpSp>
      <p:sp>
        <p:nvSpPr>
          <p:cNvPr id="2053" name="Rectangle 5"/>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2054" name="Rectangle 6"/>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Rectangle 7"/>
          <p:cNvSpPr>
            <a:spLocks noGrp="1"/>
          </p:cNvSpPr>
          <p:nvPr>
            <p:ph type="dt" sz="half" idx="2"/>
          </p:nvPr>
        </p:nvSpPr>
        <p:spPr>
          <a:xfrm>
            <a:off x="457200" y="6356350"/>
            <a:ext cx="2133600" cy="365125"/>
          </a:xfrm>
          <a:prstGeom prst="rect">
            <a:avLst/>
          </a:prstGeom>
        </p:spPr>
        <p:txBody>
          <a:bodyPr vert="horz" lIns="0" tIns="0" rIns="0" bIns="0" anchor="b"/>
          <a:lstStyle>
            <a:lvl1pPr algn="l" rtl="0" fontAlgn="base">
              <a:spcBef>
                <a:spcPct val="0"/>
              </a:spcBef>
              <a:spcAft>
                <a:spcPct val="0"/>
              </a:spcAft>
              <a:defRPr sz="1200" b="1">
                <a:solidFill>
                  <a:schemeClr val="tx2">
                    <a:shade val="90000"/>
                  </a:schemeClr>
                </a:solidFill>
                <a:latin typeface="Arial" charset="0"/>
                <a:cs typeface="Arial" charset="0"/>
              </a:defRPr>
            </a:lvl1pPr>
          </a:lstStyle>
          <a:p>
            <a:pPr>
              <a:defRPr/>
            </a:pPr>
            <a:endParaRPr lang="tr-TR"/>
          </a:p>
        </p:txBody>
      </p:sp>
      <p:sp>
        <p:nvSpPr>
          <p:cNvPr id="15" name="Rectangle 8"/>
          <p:cNvSpPr>
            <a:spLocks noGrp="1"/>
          </p:cNvSpPr>
          <p:nvPr>
            <p:ph type="ftr" sz="quarter" idx="3"/>
          </p:nvPr>
        </p:nvSpPr>
        <p:spPr>
          <a:xfrm>
            <a:off x="2667000" y="6356350"/>
            <a:ext cx="3352800" cy="365125"/>
          </a:xfrm>
          <a:prstGeom prst="rect">
            <a:avLst/>
          </a:prstGeom>
        </p:spPr>
        <p:txBody>
          <a:bodyPr vert="horz" lIns="0" tIns="0" rIns="0" bIns="0" anchor="b"/>
          <a:lstStyle>
            <a:lvl1pPr algn="l" rtl="0" fontAlgn="base">
              <a:spcBef>
                <a:spcPct val="0"/>
              </a:spcBef>
              <a:spcAft>
                <a:spcPct val="0"/>
              </a:spcAft>
              <a:defRPr sz="1200" b="1">
                <a:solidFill>
                  <a:schemeClr val="tx2">
                    <a:shade val="90000"/>
                  </a:schemeClr>
                </a:solidFill>
                <a:latin typeface="Arial" charset="0"/>
                <a:cs typeface="Arial" charset="0"/>
              </a:defRPr>
            </a:lvl1pPr>
          </a:lstStyle>
          <a:p>
            <a:pPr>
              <a:defRPr/>
            </a:pPr>
            <a:endParaRPr lang="tr-TR"/>
          </a:p>
        </p:txBody>
      </p:sp>
      <p:sp>
        <p:nvSpPr>
          <p:cNvPr id="16" name="Rectangle 9"/>
          <p:cNvSpPr>
            <a:spLocks noGrp="1"/>
          </p:cNvSpPr>
          <p:nvPr>
            <p:ph type="sldNum" sz="quarter" idx="4"/>
          </p:nvPr>
        </p:nvSpPr>
        <p:spPr>
          <a:xfrm>
            <a:off x="7924800" y="6356350"/>
            <a:ext cx="762000" cy="365125"/>
          </a:xfrm>
          <a:prstGeom prst="rect">
            <a:avLst/>
          </a:prstGeom>
        </p:spPr>
        <p:txBody>
          <a:bodyPr vert="horz" lIns="0" tIns="0" rIns="0" bIns="0" anchor="b"/>
          <a:lstStyle>
            <a:lvl1pPr rtl="0" fontAlgn="base">
              <a:spcBef>
                <a:spcPct val="0"/>
              </a:spcBef>
              <a:spcAft>
                <a:spcPct val="0"/>
              </a:spcAft>
              <a:defRPr sz="1200" b="1">
                <a:solidFill>
                  <a:schemeClr val="tx2">
                    <a:shade val="90000"/>
                  </a:schemeClr>
                </a:solidFill>
                <a:latin typeface="Arial" charset="0"/>
                <a:cs typeface="Arial" charset="0"/>
              </a:defRPr>
            </a:lvl1pPr>
          </a:lstStyle>
          <a:p>
            <a:pPr>
              <a:defRPr/>
            </a:pPr>
            <a:r>
              <a:rPr lang="tr-TR"/>
              <a:t>‹#›</a:t>
            </a:r>
          </a:p>
        </p:txBody>
      </p:sp>
    </p:spTree>
  </p:cSld>
  <p:clrMap bg1="lt1" tx1="dk1" bg2="lt2" tx2="dk2" accent1="accent1" accent2="accent2" accent3="accent3" accent4="accent4" accent5="accent5" accent6="accent6" hlink="hlink" folHlink="folHlink"/>
  <p:sldLayoutIdLst>
    <p:sldLayoutId id="2147484904" r:id="rId1"/>
    <p:sldLayoutId id="2147484905" r:id="rId2"/>
    <p:sldLayoutId id="2147484906" r:id="rId3"/>
    <p:sldLayoutId id="2147484907" r:id="rId4"/>
    <p:sldLayoutId id="2147484908" r:id="rId5"/>
    <p:sldLayoutId id="2147484909" r:id="rId6"/>
    <p:sldLayoutId id="2147484910" r:id="rId7"/>
    <p:sldLayoutId id="2147484911" r:id="rId8"/>
    <p:sldLayoutId id="2147484912" r:id="rId9"/>
    <p:sldLayoutId id="2147484913" r:id="rId10"/>
    <p:sldLayoutId id="2147484914" r:id="rId11"/>
  </p:sldLayoutIdLst>
  <p:transition>
    <p:checke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eaLnBrk="0" fontAlgn="base" hangingPunct="0">
        <a:spcBef>
          <a:spcPct val="0"/>
        </a:spcBef>
        <a:spcAft>
          <a:spcPct val="0"/>
        </a:spcAft>
        <a:defRPr sz="5000">
          <a:solidFill>
            <a:schemeClr val="tx2"/>
          </a:solidFill>
          <a:latin typeface="Calibri" pitchFamily="34" charset="0"/>
        </a:defRPr>
      </a:lvl6pPr>
      <a:lvl7pPr marL="914400" algn="l" rtl="0" eaLnBrk="0" fontAlgn="base" hangingPunct="0">
        <a:spcBef>
          <a:spcPct val="0"/>
        </a:spcBef>
        <a:spcAft>
          <a:spcPct val="0"/>
        </a:spcAft>
        <a:defRPr sz="5000">
          <a:solidFill>
            <a:schemeClr val="tx2"/>
          </a:solidFill>
          <a:latin typeface="Calibri" pitchFamily="34" charset="0"/>
        </a:defRPr>
      </a:lvl7pPr>
      <a:lvl8pPr marL="1371600" algn="l" rtl="0" eaLnBrk="0" fontAlgn="base" hangingPunct="0">
        <a:spcBef>
          <a:spcPct val="0"/>
        </a:spcBef>
        <a:spcAft>
          <a:spcPct val="0"/>
        </a:spcAft>
        <a:defRPr sz="5000">
          <a:solidFill>
            <a:schemeClr val="tx2"/>
          </a:solidFill>
          <a:latin typeface="Calibri" pitchFamily="34" charset="0"/>
        </a:defRPr>
      </a:lvl8pPr>
      <a:lvl9pPr marL="1828800" algn="l" rtl="0" eaLnBrk="0" fontAlgn="base" hangingPunct="0">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AutoShape 2"/>
          <p:cNvSpPr>
            <a:spLocks/>
          </p:cNvSpPr>
          <p:nvPr/>
        </p:nvSpPr>
        <p:spPr bwMode="auto">
          <a:xfrm>
            <a:off x="-9525" y="-7938"/>
            <a:ext cx="9163050" cy="1041401"/>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a:noFill/>
            <a:round/>
            <a:headEnd/>
            <a:tailEnd/>
          </a:ln>
        </p:spPr>
        <p:txBody>
          <a:bodyPr/>
          <a:lstStyle/>
          <a:p>
            <a:pPr algn="l" rtl="0" fontAlgn="base">
              <a:spcBef>
                <a:spcPct val="0"/>
              </a:spcBef>
              <a:spcAft>
                <a:spcPct val="0"/>
              </a:spcAft>
              <a:defRPr/>
            </a:pPr>
            <a:endParaRPr lang="en-US" b="1"/>
          </a:p>
        </p:txBody>
      </p:sp>
      <p:sp>
        <p:nvSpPr>
          <p:cNvPr id="8" name="AutoShape 3"/>
          <p:cNvSpPr>
            <a:spLocks/>
          </p:cNvSpPr>
          <p:nvPr/>
        </p:nvSpPr>
        <p:spPr bwMode="auto">
          <a:xfrm>
            <a:off x="4381500" y="-7938"/>
            <a:ext cx="4762500" cy="638176"/>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60000 65536"/>
              <a:gd name="T11" fmla="*/ 0 60000 65536"/>
              <a:gd name="T12" fmla="*/ 0 60000 65536"/>
              <a:gd name="T13" fmla="*/ 0 60000 65536"/>
              <a:gd name="T14" fmla="*/ 0 60000 65536"/>
              <a:gd name="T15" fmla="*/ 0 w 3000"/>
              <a:gd name="T16" fmla="*/ 0 h 595"/>
              <a:gd name="T17" fmla="*/ 3000 w 3000"/>
              <a:gd name="T18" fmla="*/ 595 h 595"/>
            </a:gdLst>
            <a:ahLst/>
            <a:cxnLst>
              <a:cxn ang="T10">
                <a:pos x="T0" y="T1"/>
              </a:cxn>
              <a:cxn ang="T11">
                <a:pos x="T2" y="T3"/>
              </a:cxn>
              <a:cxn ang="T12">
                <a:pos x="T4" y="T5"/>
              </a:cxn>
              <a:cxn ang="T13">
                <a:pos x="T6" y="T7"/>
              </a:cxn>
              <a:cxn ang="T14">
                <a:pos x="T8" y="T9"/>
              </a:cxn>
            </a:cxnLst>
            <a:rect l="T15" t="T16" r="T17" b="T18"/>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w="9525">
            <a:noFill/>
            <a:round/>
            <a:headEnd/>
            <a:tailEnd/>
          </a:ln>
        </p:spPr>
        <p:txBody>
          <a:bodyPr/>
          <a:lstStyle/>
          <a:p>
            <a:pPr algn="l" rtl="0" fontAlgn="base">
              <a:spcBef>
                <a:spcPct val="0"/>
              </a:spcBef>
              <a:spcAft>
                <a:spcPct val="0"/>
              </a:spcAft>
              <a:defRPr/>
            </a:pPr>
            <a:endParaRPr lang="en-US" b="1"/>
          </a:p>
        </p:txBody>
      </p:sp>
      <p:grpSp>
        <p:nvGrpSpPr>
          <p:cNvPr id="3076" name="Group 4"/>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rtl="0" fontAlgn="base">
                <a:spcBef>
                  <a:spcPct val="0"/>
                </a:spcBef>
                <a:spcAft>
                  <a:spcPct val="0"/>
                </a:spcAft>
                <a:defRPr/>
              </a:pPr>
              <a:endParaRPr lang="en-US" b="1">
                <a:latin typeface="Arial"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rtl="0" fontAlgn="base">
                <a:spcBef>
                  <a:spcPct val="0"/>
                </a:spcBef>
                <a:spcAft>
                  <a:spcPct val="0"/>
                </a:spcAft>
                <a:defRPr/>
              </a:pPr>
              <a:endParaRPr lang="en-US" b="1">
                <a:latin typeface="Arial" charset="0"/>
                <a:cs typeface="Arial" charset="0"/>
              </a:endParaRPr>
            </a:p>
          </p:txBody>
        </p:sp>
      </p:grpSp>
      <p:sp>
        <p:nvSpPr>
          <p:cNvPr id="3077" name="Rectangle 5"/>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3078" name="Rectangle 6"/>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Rectangle 7"/>
          <p:cNvSpPr>
            <a:spLocks noGrp="1"/>
          </p:cNvSpPr>
          <p:nvPr>
            <p:ph type="dt" sz="half" idx="2"/>
          </p:nvPr>
        </p:nvSpPr>
        <p:spPr>
          <a:xfrm>
            <a:off x="457200" y="6356350"/>
            <a:ext cx="2133600" cy="365125"/>
          </a:xfrm>
          <a:prstGeom prst="rect">
            <a:avLst/>
          </a:prstGeom>
        </p:spPr>
        <p:txBody>
          <a:bodyPr vert="horz" lIns="0" tIns="0" rIns="0" bIns="0" anchor="b"/>
          <a:lstStyle>
            <a:lvl1pPr algn="l" rtl="0" fontAlgn="base">
              <a:spcBef>
                <a:spcPct val="0"/>
              </a:spcBef>
              <a:spcAft>
                <a:spcPct val="0"/>
              </a:spcAft>
              <a:defRPr sz="1200" b="1">
                <a:solidFill>
                  <a:schemeClr val="tx2">
                    <a:shade val="90000"/>
                  </a:schemeClr>
                </a:solidFill>
                <a:latin typeface="Arial" charset="0"/>
                <a:cs typeface="Arial" charset="0"/>
              </a:defRPr>
            </a:lvl1pPr>
          </a:lstStyle>
          <a:p>
            <a:pPr>
              <a:defRPr/>
            </a:pPr>
            <a:endParaRPr lang="tr-TR"/>
          </a:p>
        </p:txBody>
      </p:sp>
      <p:sp>
        <p:nvSpPr>
          <p:cNvPr id="15" name="Rectangle 8"/>
          <p:cNvSpPr>
            <a:spLocks noGrp="1"/>
          </p:cNvSpPr>
          <p:nvPr>
            <p:ph type="ftr" sz="quarter" idx="3"/>
          </p:nvPr>
        </p:nvSpPr>
        <p:spPr>
          <a:xfrm>
            <a:off x="2667000" y="6356350"/>
            <a:ext cx="3352800" cy="365125"/>
          </a:xfrm>
          <a:prstGeom prst="rect">
            <a:avLst/>
          </a:prstGeom>
        </p:spPr>
        <p:txBody>
          <a:bodyPr vert="horz" lIns="0" tIns="0" rIns="0" bIns="0" anchor="b"/>
          <a:lstStyle>
            <a:lvl1pPr algn="l" rtl="0" fontAlgn="base">
              <a:spcBef>
                <a:spcPct val="0"/>
              </a:spcBef>
              <a:spcAft>
                <a:spcPct val="0"/>
              </a:spcAft>
              <a:defRPr sz="1200" b="1">
                <a:solidFill>
                  <a:schemeClr val="tx2">
                    <a:shade val="90000"/>
                  </a:schemeClr>
                </a:solidFill>
                <a:latin typeface="Arial" charset="0"/>
                <a:cs typeface="Arial" charset="0"/>
              </a:defRPr>
            </a:lvl1pPr>
          </a:lstStyle>
          <a:p>
            <a:pPr>
              <a:defRPr/>
            </a:pPr>
            <a:endParaRPr lang="tr-TR"/>
          </a:p>
        </p:txBody>
      </p:sp>
      <p:sp>
        <p:nvSpPr>
          <p:cNvPr id="16" name="Rectangle 9"/>
          <p:cNvSpPr>
            <a:spLocks noGrp="1"/>
          </p:cNvSpPr>
          <p:nvPr>
            <p:ph type="sldNum" sz="quarter" idx="4"/>
          </p:nvPr>
        </p:nvSpPr>
        <p:spPr>
          <a:xfrm>
            <a:off x="7924800" y="6356350"/>
            <a:ext cx="762000" cy="365125"/>
          </a:xfrm>
          <a:prstGeom prst="rect">
            <a:avLst/>
          </a:prstGeom>
        </p:spPr>
        <p:txBody>
          <a:bodyPr vert="horz" lIns="0" tIns="0" rIns="0" bIns="0" anchor="b"/>
          <a:lstStyle>
            <a:lvl1pPr rtl="0" fontAlgn="base">
              <a:spcBef>
                <a:spcPct val="0"/>
              </a:spcBef>
              <a:spcAft>
                <a:spcPct val="0"/>
              </a:spcAft>
              <a:defRPr sz="1200" b="1">
                <a:solidFill>
                  <a:schemeClr val="tx2">
                    <a:shade val="90000"/>
                  </a:schemeClr>
                </a:solidFill>
                <a:latin typeface="Arial" charset="0"/>
                <a:cs typeface="Arial" charset="0"/>
              </a:defRPr>
            </a:lvl1pPr>
          </a:lstStyle>
          <a:p>
            <a:pPr>
              <a:defRPr/>
            </a:pPr>
            <a:r>
              <a:rPr lang="tr-TR"/>
              <a:t>‹#›</a:t>
            </a:r>
          </a:p>
        </p:txBody>
      </p:sp>
    </p:spTree>
  </p:cSld>
  <p:clrMap bg1="lt1" tx1="dk1" bg2="lt2" tx2="dk2" accent1="accent1" accent2="accent2" accent3="accent3" accent4="accent4" accent5="accent5" accent6="accent6" hlink="hlink" folHlink="folHlink"/>
  <p:sldLayoutIdLst>
    <p:sldLayoutId id="2147484915" r:id="rId1"/>
    <p:sldLayoutId id="2147484916" r:id="rId2"/>
    <p:sldLayoutId id="2147484917" r:id="rId3"/>
    <p:sldLayoutId id="2147484918" r:id="rId4"/>
    <p:sldLayoutId id="2147484919" r:id="rId5"/>
    <p:sldLayoutId id="2147484920" r:id="rId6"/>
    <p:sldLayoutId id="2147484921" r:id="rId7"/>
    <p:sldLayoutId id="2147484922" r:id="rId8"/>
    <p:sldLayoutId id="2147484923" r:id="rId9"/>
    <p:sldLayoutId id="2147484924" r:id="rId10"/>
    <p:sldLayoutId id="2147484925" r:id="rId11"/>
  </p:sldLayoutIdLst>
  <p:transition>
    <p:checke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eaLnBrk="0" fontAlgn="base" hangingPunct="0">
        <a:spcBef>
          <a:spcPct val="0"/>
        </a:spcBef>
        <a:spcAft>
          <a:spcPct val="0"/>
        </a:spcAft>
        <a:defRPr sz="5000">
          <a:solidFill>
            <a:schemeClr val="tx2"/>
          </a:solidFill>
          <a:latin typeface="Calibri" pitchFamily="34" charset="0"/>
        </a:defRPr>
      </a:lvl6pPr>
      <a:lvl7pPr marL="914400" algn="l" rtl="0" eaLnBrk="0" fontAlgn="base" hangingPunct="0">
        <a:spcBef>
          <a:spcPct val="0"/>
        </a:spcBef>
        <a:spcAft>
          <a:spcPct val="0"/>
        </a:spcAft>
        <a:defRPr sz="5000">
          <a:solidFill>
            <a:schemeClr val="tx2"/>
          </a:solidFill>
          <a:latin typeface="Calibri" pitchFamily="34" charset="0"/>
        </a:defRPr>
      </a:lvl7pPr>
      <a:lvl8pPr marL="1371600" algn="l" rtl="0" eaLnBrk="0" fontAlgn="base" hangingPunct="0">
        <a:spcBef>
          <a:spcPct val="0"/>
        </a:spcBef>
        <a:spcAft>
          <a:spcPct val="0"/>
        </a:spcAft>
        <a:defRPr sz="5000">
          <a:solidFill>
            <a:schemeClr val="tx2"/>
          </a:solidFill>
          <a:latin typeface="Calibri" pitchFamily="34" charset="0"/>
        </a:defRPr>
      </a:lvl8pPr>
      <a:lvl9pPr marL="1828800" algn="l" rtl="0" eaLnBrk="0" fontAlgn="base" hangingPunct="0">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4" name="AutoShape 2"/>
          <p:cNvSpPr>
            <a:spLocks noChangeArrowheads="1"/>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a:solidFill>
              <a:srgbClr val="C0C0C0"/>
            </a:solidFill>
            <a:miter lim="800000"/>
            <a:headEnd/>
            <a:tailEnd/>
          </a:ln>
          <a:effectLst>
            <a:outerShdw dist="38500" dir="7500041" sx="98500" sy="100079" kx="99984" algn="tl" rotWithShape="0">
              <a:srgbClr val="000000">
                <a:alpha val="25000"/>
              </a:srgbClr>
            </a:outerShdw>
          </a:effectLst>
        </p:spPr>
        <p:txBody>
          <a:bodyPr/>
          <a:lstStyle/>
          <a:p>
            <a:pPr algn="ctr" rtl="0" fontAlgn="base">
              <a:spcBef>
                <a:spcPct val="0"/>
              </a:spcBef>
              <a:spcAft>
                <a:spcPct val="0"/>
              </a:spcAft>
              <a:defRPr/>
            </a:pPr>
            <a:endParaRPr lang="en-US" b="1">
              <a:solidFill>
                <a:schemeClr val="lt1"/>
              </a:solidFill>
            </a:endParaRPr>
          </a:p>
        </p:txBody>
      </p:sp>
      <p:sp>
        <p:nvSpPr>
          <p:cNvPr id="15" name="AutoShape 3"/>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1" dir="12900231" algn="tl" rotWithShape="0">
              <a:srgbClr val="000000">
                <a:alpha val="46999"/>
              </a:srgbClr>
            </a:outerShdw>
          </a:effectLst>
        </p:spPr>
        <p:txBody>
          <a:bodyPr/>
          <a:lstStyle/>
          <a:p>
            <a:pPr algn="ctr" rtl="0" fontAlgn="base">
              <a:spcBef>
                <a:spcPct val="0"/>
              </a:spcBef>
              <a:spcAft>
                <a:spcPct val="0"/>
              </a:spcAft>
              <a:defRPr/>
            </a:pPr>
            <a:endParaRPr lang="en-US" b="1">
              <a:solidFill>
                <a:schemeClr val="lt1"/>
              </a:solidFill>
            </a:endParaRPr>
          </a:p>
        </p:txBody>
      </p:sp>
      <p:sp>
        <p:nvSpPr>
          <p:cNvPr id="16" name="AutoShape 4"/>
          <p:cNvSpPr>
            <a:spLocks/>
          </p:cNvSpPr>
          <p:nvPr/>
        </p:nvSpPr>
        <p:spPr bwMode="auto">
          <a:xfrm flipV="1">
            <a:off x="-9525" y="5816600"/>
            <a:ext cx="9163050" cy="1041400"/>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a:noFill/>
            <a:round/>
            <a:headEnd/>
            <a:tailEnd/>
          </a:ln>
        </p:spPr>
        <p:txBody>
          <a:bodyPr/>
          <a:lstStyle/>
          <a:p>
            <a:pPr algn="l" rtl="0" fontAlgn="base">
              <a:spcBef>
                <a:spcPct val="0"/>
              </a:spcBef>
              <a:spcAft>
                <a:spcPct val="0"/>
              </a:spcAft>
              <a:defRPr/>
            </a:pPr>
            <a:endParaRPr lang="en-US" b="1"/>
          </a:p>
        </p:txBody>
      </p:sp>
      <p:sp>
        <p:nvSpPr>
          <p:cNvPr id="17" name="AutoShape 5"/>
          <p:cNvSpPr>
            <a:spLocks/>
          </p:cNvSpPr>
          <p:nvPr/>
        </p:nvSpPr>
        <p:spPr bwMode="auto">
          <a:xfrm flipV="1">
            <a:off x="4381500" y="6219825"/>
            <a:ext cx="4762500" cy="638175"/>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60000 65536"/>
              <a:gd name="T11" fmla="*/ 0 60000 65536"/>
              <a:gd name="T12" fmla="*/ 0 60000 65536"/>
              <a:gd name="T13" fmla="*/ 0 60000 65536"/>
              <a:gd name="T14" fmla="*/ 0 60000 65536"/>
              <a:gd name="T15" fmla="*/ 0 w 3000"/>
              <a:gd name="T16" fmla="*/ 0 h 595"/>
              <a:gd name="T17" fmla="*/ 3000 w 3000"/>
              <a:gd name="T18" fmla="*/ 595 h 595"/>
            </a:gdLst>
            <a:ahLst/>
            <a:cxnLst>
              <a:cxn ang="T10">
                <a:pos x="T0" y="T1"/>
              </a:cxn>
              <a:cxn ang="T11">
                <a:pos x="T2" y="T3"/>
              </a:cxn>
              <a:cxn ang="T12">
                <a:pos x="T4" y="T5"/>
              </a:cxn>
              <a:cxn ang="T13">
                <a:pos x="T6" y="T7"/>
              </a:cxn>
              <a:cxn ang="T14">
                <a:pos x="T8" y="T9"/>
              </a:cxn>
            </a:cxnLst>
            <a:rect l="T15" t="T16" r="T17" b="T18"/>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w="9525">
            <a:noFill/>
            <a:round/>
            <a:headEnd/>
            <a:tailEnd/>
          </a:ln>
        </p:spPr>
        <p:txBody>
          <a:bodyPr/>
          <a:lstStyle/>
          <a:p>
            <a:pPr algn="l" rtl="0" fontAlgn="base">
              <a:spcBef>
                <a:spcPct val="0"/>
              </a:spcBef>
              <a:spcAft>
                <a:spcPct val="0"/>
              </a:spcAft>
              <a:defRPr/>
            </a:pPr>
            <a:endParaRPr lang="en-US" b="1"/>
          </a:p>
        </p:txBody>
      </p:sp>
      <p:sp>
        <p:nvSpPr>
          <p:cNvPr id="4102" name="Rectangle 6"/>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4103" name="Rectangle 7"/>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9" name="Rectangle 8"/>
          <p:cNvSpPr>
            <a:spLocks noGrp="1"/>
          </p:cNvSpPr>
          <p:nvPr>
            <p:ph type="dt" sz="half" idx="2"/>
          </p:nvPr>
        </p:nvSpPr>
        <p:spPr>
          <a:xfrm>
            <a:off x="457200" y="6356350"/>
            <a:ext cx="2133600" cy="365125"/>
          </a:xfrm>
          <a:prstGeom prst="rect">
            <a:avLst/>
          </a:prstGeom>
        </p:spPr>
        <p:txBody>
          <a:bodyPr vert="horz" lIns="0" tIns="0" rIns="0" bIns="0" anchor="b"/>
          <a:lstStyle>
            <a:lvl1pPr algn="l" rtl="0" fontAlgn="base">
              <a:spcBef>
                <a:spcPct val="0"/>
              </a:spcBef>
              <a:spcAft>
                <a:spcPct val="0"/>
              </a:spcAft>
              <a:defRPr sz="1200" b="1">
                <a:solidFill>
                  <a:schemeClr val="tx2">
                    <a:shade val="90000"/>
                  </a:schemeClr>
                </a:solidFill>
                <a:latin typeface="Arial" charset="0"/>
                <a:cs typeface="Arial" charset="0"/>
              </a:defRPr>
            </a:lvl1pPr>
          </a:lstStyle>
          <a:p>
            <a:pPr>
              <a:defRPr/>
            </a:pPr>
            <a:endParaRPr lang="tr-TR"/>
          </a:p>
        </p:txBody>
      </p:sp>
      <p:sp>
        <p:nvSpPr>
          <p:cNvPr id="20" name="Rectangle 9"/>
          <p:cNvSpPr>
            <a:spLocks noGrp="1"/>
          </p:cNvSpPr>
          <p:nvPr>
            <p:ph type="ftr" sz="quarter" idx="3"/>
          </p:nvPr>
        </p:nvSpPr>
        <p:spPr>
          <a:xfrm>
            <a:off x="2667000" y="6356350"/>
            <a:ext cx="3352800" cy="365125"/>
          </a:xfrm>
          <a:prstGeom prst="rect">
            <a:avLst/>
          </a:prstGeom>
        </p:spPr>
        <p:txBody>
          <a:bodyPr vert="horz" lIns="0" tIns="0" rIns="0" bIns="0" anchor="b"/>
          <a:lstStyle>
            <a:lvl1pPr algn="l" rtl="0" fontAlgn="base">
              <a:spcBef>
                <a:spcPct val="0"/>
              </a:spcBef>
              <a:spcAft>
                <a:spcPct val="0"/>
              </a:spcAft>
              <a:defRPr sz="1200" b="1">
                <a:solidFill>
                  <a:schemeClr val="tx2">
                    <a:shade val="90000"/>
                  </a:schemeClr>
                </a:solidFill>
                <a:latin typeface="Arial" charset="0"/>
                <a:cs typeface="Arial" charset="0"/>
              </a:defRPr>
            </a:lvl1pPr>
          </a:lstStyle>
          <a:p>
            <a:pPr>
              <a:defRPr/>
            </a:pPr>
            <a:endParaRPr lang="tr-TR"/>
          </a:p>
        </p:txBody>
      </p:sp>
      <p:sp>
        <p:nvSpPr>
          <p:cNvPr id="21" name="Rectangle 10"/>
          <p:cNvSpPr>
            <a:spLocks noGrp="1"/>
          </p:cNvSpPr>
          <p:nvPr>
            <p:ph type="sldNum" sz="quarter" idx="4"/>
          </p:nvPr>
        </p:nvSpPr>
        <p:spPr>
          <a:xfrm>
            <a:off x="8077200" y="6356350"/>
            <a:ext cx="609600" cy="365125"/>
          </a:xfrm>
          <a:prstGeom prst="rect">
            <a:avLst/>
          </a:prstGeom>
        </p:spPr>
        <p:txBody>
          <a:bodyPr vert="horz" lIns="0" tIns="0" rIns="0" bIns="0" anchor="b"/>
          <a:lstStyle>
            <a:lvl1pPr rtl="0" fontAlgn="base">
              <a:spcBef>
                <a:spcPct val="0"/>
              </a:spcBef>
              <a:spcAft>
                <a:spcPct val="0"/>
              </a:spcAft>
              <a:defRPr sz="1200" b="1">
                <a:solidFill>
                  <a:schemeClr val="tx2">
                    <a:shade val="90000"/>
                  </a:schemeClr>
                </a:solidFill>
                <a:latin typeface="Arial" charset="0"/>
                <a:cs typeface="Arial" charset="0"/>
              </a:defRPr>
            </a:lvl1pPr>
          </a:lstStyle>
          <a:p>
            <a:pPr>
              <a:defRPr/>
            </a:pPr>
            <a:r>
              <a:rPr lang="tr-TR"/>
              <a:t>‹#›</a:t>
            </a:r>
          </a:p>
        </p:txBody>
      </p:sp>
    </p:spTree>
  </p:cSld>
  <p:clrMap bg1="lt1" tx1="dk1" bg2="lt2" tx2="dk2" accent1="accent1" accent2="accent2" accent3="accent3" accent4="accent4" accent5="accent5" accent6="accent6" hlink="hlink" folHlink="folHlink"/>
  <p:sldLayoutIdLst>
    <p:sldLayoutId id="2147484926" r:id="rId1"/>
    <p:sldLayoutId id="2147484927" r:id="rId2"/>
    <p:sldLayoutId id="2147484928" r:id="rId3"/>
    <p:sldLayoutId id="2147484929" r:id="rId4"/>
    <p:sldLayoutId id="2147484930" r:id="rId5"/>
    <p:sldLayoutId id="2147484931" r:id="rId6"/>
    <p:sldLayoutId id="2147484932" r:id="rId7"/>
    <p:sldLayoutId id="2147484933" r:id="rId8"/>
    <p:sldLayoutId id="2147484934" r:id="rId9"/>
    <p:sldLayoutId id="2147484935" r:id="rId10"/>
    <p:sldLayoutId id="2147484936" r:id="rId11"/>
  </p:sldLayoutIdLst>
  <p:transition>
    <p:checke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eaLnBrk="0" fontAlgn="base" hangingPunct="0">
        <a:spcBef>
          <a:spcPct val="0"/>
        </a:spcBef>
        <a:spcAft>
          <a:spcPct val="0"/>
        </a:spcAft>
        <a:defRPr sz="5000">
          <a:solidFill>
            <a:schemeClr val="tx2"/>
          </a:solidFill>
          <a:latin typeface="Calibri" pitchFamily="34" charset="0"/>
        </a:defRPr>
      </a:lvl6pPr>
      <a:lvl7pPr marL="914400" algn="l" rtl="0" eaLnBrk="0" fontAlgn="base" hangingPunct="0">
        <a:spcBef>
          <a:spcPct val="0"/>
        </a:spcBef>
        <a:spcAft>
          <a:spcPct val="0"/>
        </a:spcAft>
        <a:defRPr sz="5000">
          <a:solidFill>
            <a:schemeClr val="tx2"/>
          </a:solidFill>
          <a:latin typeface="Calibri" pitchFamily="34" charset="0"/>
        </a:defRPr>
      </a:lvl7pPr>
      <a:lvl8pPr marL="1371600" algn="l" rtl="0" eaLnBrk="0" fontAlgn="base" hangingPunct="0">
        <a:spcBef>
          <a:spcPct val="0"/>
        </a:spcBef>
        <a:spcAft>
          <a:spcPct val="0"/>
        </a:spcAft>
        <a:defRPr sz="5000">
          <a:solidFill>
            <a:schemeClr val="tx2"/>
          </a:solidFill>
          <a:latin typeface="Calibri" pitchFamily="34" charset="0"/>
        </a:defRPr>
      </a:lvl8pPr>
      <a:lvl9pPr marL="1828800" algn="l" rtl="0" eaLnBrk="0" fontAlgn="base" hangingPunct="0">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395536" y="2492896"/>
            <a:ext cx="8362950" cy="4060403"/>
          </a:xfrm>
        </p:spPr>
        <p:txBody>
          <a:bodyPr/>
          <a:lstStyle/>
          <a:p>
            <a:pPr algn="ctr">
              <a:spcBef>
                <a:spcPct val="0"/>
              </a:spcBef>
              <a:buFont typeface="Wingdings 2" pitchFamily="18" charset="2"/>
              <a:buNone/>
            </a:pPr>
            <a:r>
              <a:rPr lang="tr-TR" sz="5400" b="1" dirty="0" smtClean="0">
                <a:solidFill>
                  <a:srgbClr val="FF0000"/>
                </a:solidFill>
                <a:latin typeface="Calibri" pitchFamily="34" charset="0"/>
              </a:rPr>
              <a:t>TEMEL OSMANLICA</a:t>
            </a:r>
          </a:p>
          <a:p>
            <a:pPr algn="ctr">
              <a:buFont typeface="Wingdings 2" pitchFamily="18" charset="2"/>
              <a:buNone/>
            </a:pPr>
            <a:endParaRPr lang="tr-TR" sz="3200" b="1" dirty="0" smtClean="0">
              <a:solidFill>
                <a:srgbClr val="002060"/>
              </a:solidFill>
            </a:endParaRPr>
          </a:p>
          <a:p>
            <a:pPr algn="ctr">
              <a:buFont typeface="Wingdings 2" pitchFamily="18" charset="2"/>
              <a:buNone/>
            </a:pPr>
            <a:r>
              <a:rPr lang="tr-TR" sz="3200" b="1" dirty="0" smtClean="0">
                <a:solidFill>
                  <a:srgbClr val="0000FF"/>
                </a:solidFill>
              </a:rPr>
              <a:t>-</a:t>
            </a:r>
            <a:r>
              <a:rPr lang="tr-TR" sz="3200" b="1" dirty="0" smtClean="0">
                <a:solidFill>
                  <a:srgbClr val="0000FF"/>
                </a:solidFill>
                <a:latin typeface="Calibri" pitchFamily="34" charset="0"/>
              </a:rPr>
              <a:t>İKİNCİ SINIF / İKİNCİ DÖNEM-</a:t>
            </a:r>
          </a:p>
          <a:p>
            <a:pPr algn="ctr">
              <a:buFont typeface="Wingdings 2" pitchFamily="18" charset="2"/>
              <a:buNone/>
            </a:pPr>
            <a:r>
              <a:rPr lang="tr-TR" sz="3200" b="1" dirty="0" smtClean="0">
                <a:solidFill>
                  <a:srgbClr val="0000FF"/>
                </a:solidFill>
                <a:latin typeface="Calibri" pitchFamily="34" charset="0"/>
              </a:rPr>
              <a:t>2022-2023</a:t>
            </a:r>
          </a:p>
          <a:p>
            <a:pPr algn="ctr">
              <a:buFont typeface="Wingdings 2" pitchFamily="18" charset="2"/>
              <a:buNone/>
            </a:pPr>
            <a:endParaRPr lang="tr-TR" sz="2400" b="1" dirty="0" smtClean="0"/>
          </a:p>
          <a:p>
            <a:pPr algn="ctr">
              <a:buFont typeface="Wingdings 2" pitchFamily="18" charset="2"/>
              <a:buNone/>
            </a:pPr>
            <a:r>
              <a:rPr lang="tr-TR" sz="3200" b="1" dirty="0" smtClean="0">
                <a:latin typeface="Calibri" pitchFamily="34" charset="0"/>
              </a:rPr>
              <a:t>DR. ERSAN HAŞİM SAKİ</a:t>
            </a:r>
            <a:endParaRPr lang="en-US" sz="3200" b="1" dirty="0" smtClean="0">
              <a:latin typeface="Calibri" pitchFamily="34" charset="0"/>
            </a:endParaRPr>
          </a:p>
        </p:txBody>
      </p:sp>
      <p:sp>
        <p:nvSpPr>
          <p:cNvPr id="5123" name="1 Başlık"/>
          <p:cNvSpPr>
            <a:spLocks noGrp="1"/>
          </p:cNvSpPr>
          <p:nvPr>
            <p:ph type="title"/>
          </p:nvPr>
        </p:nvSpPr>
        <p:spPr>
          <a:xfrm>
            <a:off x="1963738" y="753467"/>
            <a:ext cx="4752975" cy="1149350"/>
          </a:xfrm>
        </p:spPr>
        <p:txBody>
          <a:bodyPr/>
          <a:lstStyle/>
          <a:p>
            <a:pPr algn="ctr"/>
            <a:r>
              <a:rPr lang="tr-TR" sz="2400" b="1" dirty="0" smtClean="0">
                <a:solidFill>
                  <a:schemeClr val="tx1"/>
                </a:solidFill>
              </a:rPr>
              <a:t>SALAHADDİN ÜNİVERSİTESİ   </a:t>
            </a:r>
            <a:br>
              <a:rPr lang="tr-TR" sz="2400" b="1" dirty="0" smtClean="0">
                <a:solidFill>
                  <a:schemeClr val="tx1"/>
                </a:solidFill>
              </a:rPr>
            </a:br>
            <a:r>
              <a:rPr lang="tr-TR" sz="2400" b="1" dirty="0" smtClean="0">
                <a:solidFill>
                  <a:schemeClr val="tx1"/>
                </a:solidFill>
              </a:rPr>
              <a:t>DİLLER FAKÜLTESİ</a:t>
            </a:r>
            <a:br>
              <a:rPr lang="tr-TR" sz="2400" b="1" dirty="0" smtClean="0">
                <a:solidFill>
                  <a:schemeClr val="tx1"/>
                </a:solidFill>
              </a:rPr>
            </a:br>
            <a:r>
              <a:rPr lang="tr-TR" sz="2400" b="1" dirty="0" smtClean="0">
                <a:solidFill>
                  <a:schemeClr val="tx1"/>
                </a:solidFill>
              </a:rPr>
              <a:t>TÜRK DİLİ BÖLÜMÜ</a:t>
            </a:r>
            <a:endParaRPr lang="en-US" sz="2400" dirty="0" smtClean="0"/>
          </a:p>
        </p:txBody>
      </p:sp>
      <p:sp>
        <p:nvSpPr>
          <p:cNvPr id="5124" name="Picture 4"/>
          <p:cNvSpPr>
            <a:spLocks noChangeAspect="1" noChangeArrowheads="1"/>
          </p:cNvSpPr>
          <p:nvPr/>
        </p:nvSpPr>
        <p:spPr bwMode="auto">
          <a:xfrm>
            <a:off x="6372225" y="692150"/>
            <a:ext cx="22479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a:endParaRPr lang="en-US"/>
          </a:p>
        </p:txBody>
      </p:sp>
      <p:pic>
        <p:nvPicPr>
          <p:cNvPr id="51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6713" y="548680"/>
            <a:ext cx="1671637"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894426"/>
      </p:ext>
    </p:extLst>
  </p:cSld>
  <p:clrMapOvr>
    <a:masterClrMapping/>
  </p:clrMapOvr>
  <p:transition advTm="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85720" y="1071546"/>
            <a:ext cx="8496300" cy="5632311"/>
          </a:xfrm>
          <a:prstGeom prst="rect">
            <a:avLst/>
          </a:prstGeom>
          <a:noFill/>
          <a:ln w="9525">
            <a:noFill/>
            <a:miter lim="800000"/>
            <a:headEnd/>
            <a:tailEnd/>
          </a:ln>
        </p:spPr>
        <p:txBody>
          <a:bodyPr anchor="ctr">
            <a:spAutoFit/>
          </a:bodyPr>
          <a:lstStyle/>
          <a:p>
            <a:pPr algn="l" rtl="0" fontAlgn="base">
              <a:spcBef>
                <a:spcPct val="0"/>
              </a:spcBef>
              <a:spcAft>
                <a:spcPct val="0"/>
              </a:spcAft>
            </a:pPr>
            <a:r>
              <a:rPr lang="tr-TR" sz="3600" b="1" dirty="0" smtClean="0">
                <a:latin typeface="Arial" pitchFamily="34" charset="0"/>
                <a:cs typeface="Arial" pitchFamily="34" charset="0"/>
              </a:rPr>
              <a:t>- İyelik Eki (-m,-n, ......)</a:t>
            </a:r>
          </a:p>
          <a:p>
            <a:pPr algn="l" rtl="0" fontAlgn="base">
              <a:spcBef>
                <a:spcPct val="0"/>
              </a:spcBef>
              <a:spcAft>
                <a:spcPct val="0"/>
              </a:spcAft>
            </a:pPr>
            <a:endParaRPr lang="tr-TR" sz="3600" b="1" dirty="0" smtClean="0">
              <a:solidFill>
                <a:srgbClr val="FF0000"/>
              </a:solidFill>
              <a:latin typeface="Arial" pitchFamily="34" charset="0"/>
              <a:cs typeface="Arial" pitchFamily="34" charset="0"/>
            </a:endParaRPr>
          </a:p>
          <a:p>
            <a:pPr algn="l" rtl="0" fontAlgn="base">
              <a:spcBef>
                <a:spcPct val="0"/>
              </a:spcBef>
              <a:spcAft>
                <a:spcPct val="0"/>
              </a:spcAft>
            </a:pPr>
            <a:r>
              <a:rPr lang="tr-TR" sz="3600" b="1" dirty="0" smtClean="0">
                <a:solidFill>
                  <a:srgbClr val="FF0000"/>
                </a:solidFill>
                <a:latin typeface="Arial" pitchFamily="34" charset="0"/>
                <a:cs typeface="Arial" pitchFamily="34" charset="0"/>
              </a:rPr>
              <a:t>- Zaman Ekleri</a:t>
            </a:r>
          </a:p>
          <a:p>
            <a:pPr marL="742950" indent="-742950" algn="l" rtl="0" fontAlgn="base">
              <a:spcBef>
                <a:spcPct val="0"/>
              </a:spcBef>
              <a:spcAft>
                <a:spcPct val="0"/>
              </a:spcAft>
              <a:buAutoNum type="arabicPeriod"/>
            </a:pPr>
            <a:r>
              <a:rPr lang="tr-TR" sz="3600" b="1" dirty="0" smtClean="0">
                <a:latin typeface="Arial" pitchFamily="34" charset="0"/>
                <a:cs typeface="Arial" pitchFamily="34" charset="0"/>
              </a:rPr>
              <a:t>Görülen Geçmiş Zaman Ekleri (-d, -dı, -di, -du, -dü)</a:t>
            </a:r>
          </a:p>
          <a:p>
            <a:pPr marL="742950" indent="-742950" algn="l" rtl="0" fontAlgn="base">
              <a:spcBef>
                <a:spcPct val="0"/>
              </a:spcBef>
              <a:spcAft>
                <a:spcPct val="0"/>
              </a:spcAft>
              <a:buAutoNum type="arabicPeriod"/>
            </a:pPr>
            <a:r>
              <a:rPr lang="tr-TR" sz="3600" b="1" dirty="0" smtClean="0">
                <a:latin typeface="Arial" pitchFamily="34" charset="0"/>
                <a:cs typeface="Arial" pitchFamily="34" charset="0"/>
              </a:rPr>
              <a:t>Geniş Zaman Ekleri (-r, -ır, -ir, -ur, -ür)</a:t>
            </a:r>
          </a:p>
          <a:p>
            <a:pPr marL="742950" indent="-742950" algn="l" rtl="0" fontAlgn="base">
              <a:spcBef>
                <a:spcPct val="0"/>
              </a:spcBef>
              <a:spcAft>
                <a:spcPct val="0"/>
              </a:spcAft>
              <a:buAutoNum type="arabicPeriod"/>
            </a:pPr>
            <a:r>
              <a:rPr lang="tr-TR" sz="3600" b="1" dirty="0" smtClean="0">
                <a:latin typeface="Arial" pitchFamily="34" charset="0"/>
                <a:cs typeface="Arial" pitchFamily="34" charset="0"/>
              </a:rPr>
              <a:t>Öğrenilen Geçmiş Zaman Ekleri </a:t>
            </a:r>
          </a:p>
          <a:p>
            <a:pPr marL="742950" indent="-742950" algn="l" rtl="0" fontAlgn="base">
              <a:spcBef>
                <a:spcPct val="0"/>
              </a:spcBef>
              <a:spcAft>
                <a:spcPct val="0"/>
              </a:spcAft>
            </a:pPr>
            <a:r>
              <a:rPr lang="tr-TR" sz="3600" b="1" dirty="0" smtClean="0">
                <a:latin typeface="Arial" pitchFamily="34" charset="0"/>
                <a:cs typeface="Arial" pitchFamily="34" charset="0"/>
              </a:rPr>
              <a:t>      (-mış, -miş, -muş, -müş) </a:t>
            </a:r>
          </a:p>
          <a:p>
            <a:pPr marL="742950" indent="-742950" algn="l" rtl="0" fontAlgn="base">
              <a:spcBef>
                <a:spcPct val="0"/>
              </a:spcBef>
              <a:spcAft>
                <a:spcPct val="0"/>
              </a:spcAft>
              <a:buAutoNum type="arabicPeriod"/>
            </a:pPr>
            <a:endParaRPr lang="tr-TR" sz="3600" b="1" dirty="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640960" cy="4896544"/>
          </a:xfrm>
        </p:spPr>
        <p:txBody>
          <a:bodyPr>
            <a:normAutofit lnSpcReduction="10000"/>
          </a:bodyPr>
          <a:lstStyle/>
          <a:p>
            <a:pPr algn="l" rtl="0">
              <a:lnSpc>
                <a:spcPct val="150000"/>
              </a:lnSpc>
              <a:spcBef>
                <a:spcPts val="0"/>
              </a:spcBef>
              <a:buNone/>
            </a:pPr>
            <a:r>
              <a:rPr lang="tr-TR" sz="3200" b="1" dirty="0" smtClean="0">
                <a:latin typeface="Times New Roman" pitchFamily="18" charset="0"/>
                <a:cs typeface="Times New Roman" pitchFamily="18" charset="0"/>
              </a:rPr>
              <a:t>2. Muzaf (birinci isim)’ın son harfinde bulunan ve ha-i resmiye okunan za’ide  (</a:t>
            </a:r>
            <a:r>
              <a:rPr lang="ar-IQ" sz="3200" b="1" dirty="0" smtClean="0">
                <a:latin typeface="Times New Roman" pitchFamily="18" charset="0"/>
                <a:cs typeface="Times New Roman" pitchFamily="18" charset="0"/>
              </a:rPr>
              <a:t>ه -هء - ـــه -ـــهء</a:t>
            </a:r>
            <a:r>
              <a:rPr lang="tr-TR" sz="3200" b="1" dirty="0" smtClean="0">
                <a:latin typeface="Times New Roman" pitchFamily="18" charset="0"/>
                <a:cs typeface="Times New Roman" pitchFamily="18" charset="0"/>
              </a:rPr>
              <a:t>) açık te (</a:t>
            </a:r>
            <a:r>
              <a:rPr lang="ar-IQ" sz="3200" b="1" dirty="0" smtClean="0">
                <a:latin typeface="Times New Roman" pitchFamily="18" charset="0"/>
                <a:cs typeface="Times New Roman" pitchFamily="18" charset="0"/>
              </a:rPr>
              <a:t>ت</a:t>
            </a:r>
            <a:r>
              <a:rPr lang="tr-TR" sz="3200" b="1" dirty="0" smtClean="0">
                <a:latin typeface="Times New Roman" pitchFamily="18" charset="0"/>
                <a:cs typeface="Times New Roman" pitchFamily="18" charset="0"/>
              </a:rPr>
              <a:t>) olarak yazılır.</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تذكره</a:t>
            </a:r>
            <a:r>
              <a:rPr lang="ar-IQ" sz="3200" b="1" dirty="0" smtClean="0">
                <a:latin typeface="Times New Roman" pitchFamily="18" charset="0"/>
                <a:cs typeface="Times New Roman" pitchFamily="18" charset="0"/>
              </a:rPr>
              <a:t>	</a:t>
            </a:r>
            <a:r>
              <a:rPr lang="tr-TR" sz="3200" b="1" dirty="0" smtClean="0">
                <a:solidFill>
                  <a:srgbClr val="3333CC"/>
                </a:solidFill>
                <a:latin typeface="Times New Roman" pitchFamily="18" charset="0"/>
                <a:cs typeface="Times New Roman" pitchFamily="18" charset="0"/>
              </a:rPr>
              <a:t>tezkire</a:t>
            </a:r>
            <a:r>
              <a:rPr lang="tr-TR" sz="3200" b="1" dirty="0" smtClean="0">
                <a:latin typeface="Times New Roman" pitchFamily="18" charset="0"/>
                <a:cs typeface="Times New Roman" pitchFamily="18" charset="0"/>
              </a:rPr>
              <a:t>	   </a:t>
            </a:r>
            <a:r>
              <a:rPr lang="ar-IQ" sz="3200" b="1" dirty="0" smtClean="0">
                <a:solidFill>
                  <a:srgbClr val="FF0000"/>
                </a:solidFill>
                <a:latin typeface="Times New Roman" pitchFamily="18" charset="0"/>
                <a:cs typeface="Times New Roman" pitchFamily="18" charset="0"/>
              </a:rPr>
              <a:t>تذكره الشعرا </a:t>
            </a:r>
            <a:r>
              <a:rPr lang="tr-TR" sz="3200" b="1" dirty="0" smtClean="0">
                <a:solidFill>
                  <a:srgbClr val="FF0000"/>
                </a:solidFill>
                <a:latin typeface="Times New Roman" pitchFamily="18" charset="0"/>
                <a:cs typeface="Times New Roman" pitchFamily="18" charset="0"/>
              </a:rPr>
              <a:t>  </a:t>
            </a:r>
            <a:r>
              <a:rPr lang="tr-TR" sz="3200" b="1" dirty="0" smtClean="0">
                <a:solidFill>
                  <a:srgbClr val="3333CC"/>
                </a:solidFill>
                <a:latin typeface="Times New Roman" pitchFamily="18" charset="0"/>
                <a:cs typeface="Times New Roman" pitchFamily="18" charset="0"/>
              </a:rPr>
              <a:t>tezkiretü’ş-şuara</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سلسله</a:t>
            </a:r>
            <a:r>
              <a:rPr lang="ar-IQ" sz="3200" b="1" dirty="0" smtClean="0">
                <a:latin typeface="Times New Roman" pitchFamily="18" charset="0"/>
                <a:cs typeface="Times New Roman" pitchFamily="18" charset="0"/>
              </a:rPr>
              <a:t>	</a:t>
            </a:r>
            <a:r>
              <a:rPr lang="tr-TR" sz="3200" b="1" dirty="0" smtClean="0">
                <a:solidFill>
                  <a:srgbClr val="3333CC"/>
                </a:solidFill>
                <a:latin typeface="Times New Roman" pitchFamily="18" charset="0"/>
                <a:cs typeface="Times New Roman" pitchFamily="18" charset="0"/>
              </a:rPr>
              <a:t>silsile</a:t>
            </a:r>
            <a:r>
              <a:rPr lang="tr-TR" sz="3200" b="1" dirty="0" smtClean="0">
                <a:latin typeface="Times New Roman" pitchFamily="18" charset="0"/>
                <a:cs typeface="Times New Roman" pitchFamily="18" charset="0"/>
              </a:rPr>
              <a:t>	   </a:t>
            </a:r>
            <a:r>
              <a:rPr lang="ar-IQ" sz="3200" b="1" dirty="0" smtClean="0">
                <a:latin typeface="Times New Roman" pitchFamily="18" charset="0"/>
                <a:cs typeface="Times New Roman" pitchFamily="18" charset="0"/>
              </a:rPr>
              <a:t>  </a:t>
            </a:r>
            <a:r>
              <a:rPr lang="ar-IQ" sz="3200" b="1" dirty="0" smtClean="0">
                <a:solidFill>
                  <a:srgbClr val="FF0000"/>
                </a:solidFill>
                <a:latin typeface="Times New Roman" pitchFamily="18" charset="0"/>
                <a:cs typeface="Times New Roman" pitchFamily="18" charset="0"/>
              </a:rPr>
              <a:t>سلسلت الذهب</a:t>
            </a:r>
            <a:r>
              <a:rPr lang="tr-TR" sz="3200" b="1" dirty="0" smtClean="0">
                <a:solidFill>
                  <a:srgbClr val="3333CC"/>
                </a:solidFill>
                <a:latin typeface="Times New Roman" pitchFamily="18" charset="0"/>
                <a:cs typeface="Times New Roman" pitchFamily="18" charset="0"/>
              </a:rPr>
              <a:t>silsiletü’z-zeheb</a:t>
            </a:r>
          </a:p>
          <a:p>
            <a:pPr algn="l" rtl="0">
              <a:lnSpc>
                <a:spcPct val="150000"/>
              </a:lnSpc>
              <a:spcBef>
                <a:spcPts val="0"/>
              </a:spcBef>
              <a:buNone/>
            </a:pPr>
            <a:r>
              <a:rPr lang="tr-TR" sz="3200" b="1" dirty="0" smtClean="0">
                <a:latin typeface="Times New Roman" pitchFamily="18" charset="0"/>
                <a:cs typeface="Times New Roman" pitchFamily="18" charset="0"/>
              </a:rPr>
              <a:t>	</a:t>
            </a: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678259669"/>
      </p:ext>
    </p:extLst>
  </p:cSld>
  <p:clrMapOvr>
    <a:masterClrMapping/>
  </p:clrMapOvr>
  <p:transition>
    <p:checke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040" y="1052736"/>
            <a:ext cx="8640960" cy="4896544"/>
          </a:xfrm>
        </p:spPr>
        <p:txBody>
          <a:bodyPr>
            <a:normAutofit lnSpcReduction="10000"/>
          </a:bodyPr>
          <a:lstStyle/>
          <a:p>
            <a:pPr algn="l" rtl="0">
              <a:lnSpc>
                <a:spcPct val="150000"/>
              </a:lnSpc>
              <a:spcBef>
                <a:spcPts val="0"/>
              </a:spcBef>
              <a:buNone/>
            </a:pPr>
            <a:r>
              <a:rPr lang="tr-TR" sz="3200" b="1" dirty="0" smtClean="0">
                <a:latin typeface="Times New Roman" pitchFamily="18" charset="0"/>
                <a:cs typeface="Times New Roman" pitchFamily="18" charset="0"/>
              </a:rPr>
              <a:t>3. Muzaf aşağıdaki zaman ve mekan zarflarından birisi ise son harfi ötre değil, (fetha) üstün olarak okunur.</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بين الملل</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beyne’l-milel   </a:t>
            </a:r>
            <a:r>
              <a:rPr lang="tr-TR" sz="3200" b="1" dirty="0" smtClean="0">
                <a:solidFill>
                  <a:srgbClr val="0000FF"/>
                </a:solidFill>
                <a:latin typeface="Times New Roman" pitchFamily="18" charset="0"/>
                <a:cs typeface="Times New Roman" pitchFamily="18" charset="0"/>
              </a:rPr>
              <a:t>(milletler arası)</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بعد اليوم</a:t>
            </a:r>
            <a:r>
              <a:rPr lang="ar-IQ" sz="3200" b="1" dirty="0" smtClean="0">
                <a:latin typeface="Times New Roman" pitchFamily="18" charset="0"/>
                <a:cs typeface="Times New Roman" pitchFamily="18" charset="0"/>
              </a:rPr>
              <a:t>	</a:t>
            </a:r>
            <a:r>
              <a:rPr lang="tr-TR" sz="3200" b="1" smtClean="0">
                <a:latin typeface="Times New Roman" pitchFamily="18" charset="0"/>
                <a:cs typeface="Times New Roman" pitchFamily="18" charset="0"/>
              </a:rPr>
              <a:t>ba’de’l-yevm</a:t>
            </a:r>
            <a:r>
              <a:rPr lang="tr-TR" sz="3200" b="1" dirty="0" smtClean="0">
                <a:latin typeface="Times New Roman" pitchFamily="18" charset="0"/>
                <a:cs typeface="Times New Roman" pitchFamily="18" charset="0"/>
              </a:rPr>
              <a:t>    </a:t>
            </a:r>
            <a:r>
              <a:rPr lang="tr-TR" sz="3200" b="1" dirty="0" smtClean="0">
                <a:solidFill>
                  <a:srgbClr val="0000FF"/>
                </a:solidFill>
                <a:latin typeface="Times New Roman" pitchFamily="18" charset="0"/>
                <a:cs typeface="Times New Roman" pitchFamily="18" charset="0"/>
              </a:rPr>
              <a:t>(bugünden sonra)</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قبل التاريخ</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kable’t- tarih   </a:t>
            </a:r>
            <a:r>
              <a:rPr lang="tr-TR" sz="3200" b="1" dirty="0" smtClean="0">
                <a:solidFill>
                  <a:srgbClr val="0000FF"/>
                </a:solidFill>
                <a:latin typeface="Times New Roman" pitchFamily="18" charset="0"/>
                <a:cs typeface="Times New Roman" pitchFamily="18" charset="0"/>
              </a:rPr>
              <a:t>(tarih öncesi)</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868106366"/>
      </p:ext>
    </p:extLst>
  </p:cSld>
  <p:clrMapOvr>
    <a:masterClrMapping/>
  </p:clrMapOvr>
  <p:transition>
    <p:checke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040" y="1700808"/>
            <a:ext cx="8461448" cy="4896544"/>
          </a:xfrm>
        </p:spPr>
        <p:txBody>
          <a:bodyPr>
            <a:normAutofit/>
          </a:bodyPr>
          <a:lstStyle/>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فوق العاده</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fevka’l-’ade     </a:t>
            </a:r>
            <a:r>
              <a:rPr lang="tr-TR" sz="3200" b="1" dirty="0" smtClean="0">
                <a:solidFill>
                  <a:srgbClr val="0000FF"/>
                </a:solidFill>
                <a:latin typeface="Times New Roman" pitchFamily="18" charset="0"/>
                <a:cs typeface="Times New Roman" pitchFamily="18" charset="0"/>
              </a:rPr>
              <a:t>(olağan üstü)</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تحت البحر</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tahte’l-bahr       </a:t>
            </a:r>
            <a:r>
              <a:rPr lang="tr-TR" sz="3200" b="1" dirty="0" smtClean="0">
                <a:solidFill>
                  <a:srgbClr val="0000FF"/>
                </a:solidFill>
                <a:latin typeface="Times New Roman" pitchFamily="18" charset="0"/>
                <a:cs typeface="Times New Roman" pitchFamily="18" charset="0"/>
              </a:rPr>
              <a:t>(deniz altı)</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حسب القدر</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hasbe’l-kader    </a:t>
            </a:r>
            <a:r>
              <a:rPr lang="tr-TR" sz="3200" b="1" dirty="0" smtClean="0">
                <a:solidFill>
                  <a:srgbClr val="0000FF"/>
                </a:solidFill>
                <a:latin typeface="Times New Roman" pitchFamily="18" charset="0"/>
                <a:cs typeface="Times New Roman" pitchFamily="18" charset="0"/>
              </a:rPr>
              <a:t>(kader gereği)</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من الباب</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mine’l-bab 	  </a:t>
            </a:r>
            <a:r>
              <a:rPr lang="tr-TR" sz="3200" b="1" dirty="0" smtClean="0">
                <a:solidFill>
                  <a:srgbClr val="0000FF"/>
                </a:solidFill>
                <a:latin typeface="Times New Roman" pitchFamily="18" charset="0"/>
                <a:cs typeface="Times New Roman" pitchFamily="18" charset="0"/>
              </a:rPr>
              <a:t>(kapıdan)</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3807339310"/>
      </p:ext>
    </p:extLst>
  </p:cSld>
  <p:clrMapOvr>
    <a:masterClrMapping/>
  </p:clrMapOvr>
  <p:transition>
    <p:checke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496944" cy="6048672"/>
          </a:xfrm>
        </p:spPr>
        <p:txBody>
          <a:bodyPr>
            <a:normAutofit fontScale="85000" lnSpcReduction="20000"/>
          </a:bodyPr>
          <a:lstStyle/>
          <a:p>
            <a:pPr algn="l" rtl="0">
              <a:lnSpc>
                <a:spcPct val="150000"/>
              </a:lnSpc>
              <a:spcBef>
                <a:spcPts val="0"/>
              </a:spcBef>
              <a:buNone/>
            </a:pPr>
            <a:r>
              <a:rPr lang="tr-TR" sz="3200" b="1" dirty="0" smtClean="0">
                <a:latin typeface="Times New Roman" pitchFamily="18" charset="0"/>
                <a:cs typeface="Times New Roman" pitchFamily="18" charset="0"/>
              </a:rPr>
              <a:t>4. Muzaf tek başına (</a:t>
            </a:r>
            <a:r>
              <a:rPr lang="ar-IQ" sz="3200" b="1" dirty="0" smtClean="0">
                <a:solidFill>
                  <a:srgbClr val="FF0000"/>
                </a:solidFill>
                <a:latin typeface="Times New Roman" pitchFamily="18" charset="0"/>
                <a:cs typeface="Times New Roman" pitchFamily="18" charset="0"/>
              </a:rPr>
              <a:t>ب</a:t>
            </a:r>
            <a:r>
              <a:rPr lang="tr-TR" sz="3200" b="1" dirty="0" smtClean="0">
                <a:latin typeface="Times New Roman" pitchFamily="18" charset="0"/>
                <a:cs typeface="Times New Roman" pitchFamily="18" charset="0"/>
              </a:rPr>
              <a:t>) bi harfi ceri olabilir. O zaman son harfin ötre kuralı uygulamaz</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tr-TR" sz="3200" b="1" dirty="0" smtClean="0">
                <a:solidFill>
                  <a:srgbClr val="FF0000"/>
                </a:solidFill>
                <a:latin typeface="Times New Roman" pitchFamily="18" charset="0"/>
                <a:cs typeface="Times New Roman" pitchFamily="18" charset="0"/>
              </a:rPr>
              <a:t>   </a:t>
            </a:r>
            <a:r>
              <a:rPr lang="ar-IQ" sz="3200" b="1" dirty="0" smtClean="0">
                <a:solidFill>
                  <a:srgbClr val="FF0000"/>
                </a:solidFill>
                <a:latin typeface="Times New Roman" pitchFamily="18" charset="0"/>
                <a:cs typeface="Times New Roman" pitchFamily="18" charset="0"/>
              </a:rPr>
              <a:t>   بالكليه</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bi’l-külliye   	</a:t>
            </a:r>
            <a:r>
              <a:rPr lang="tr-TR" sz="3200" b="1" dirty="0" smtClean="0">
                <a:solidFill>
                  <a:srgbClr val="0000FF"/>
                </a:solidFill>
                <a:latin typeface="Times New Roman" pitchFamily="18" charset="0"/>
                <a:cs typeface="Times New Roman" pitchFamily="18" charset="0"/>
              </a:rPr>
              <a:t>(toptan)</a:t>
            </a:r>
          </a:p>
          <a:p>
            <a:pPr algn="l" rtl="0">
              <a:lnSpc>
                <a:spcPct val="150000"/>
              </a:lnSpc>
              <a:spcBef>
                <a:spcPts val="0"/>
              </a:spcBef>
              <a:buNone/>
            </a:pPr>
            <a:r>
              <a:rPr lang="tr-TR" sz="3200" b="1" dirty="0" smtClean="0">
                <a:solidFill>
                  <a:srgbClr val="FF0000"/>
                </a:solidFill>
                <a:latin typeface="Times New Roman" pitchFamily="18" charset="0"/>
                <a:cs typeface="Times New Roman" pitchFamily="18" charset="0"/>
              </a:rPr>
              <a:t>   </a:t>
            </a:r>
            <a:r>
              <a:rPr lang="ar-IQ" sz="3200" b="1" dirty="0" smtClean="0">
                <a:solidFill>
                  <a:srgbClr val="FF0000"/>
                </a:solidFill>
                <a:latin typeface="Times New Roman" pitchFamily="18" charset="0"/>
                <a:cs typeface="Times New Roman" pitchFamily="18" charset="0"/>
              </a:rPr>
              <a:t>بالاخره</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bi’l-ahire 	   	 </a:t>
            </a:r>
            <a:r>
              <a:rPr lang="tr-TR" sz="3200" b="1" dirty="0" smtClean="0">
                <a:solidFill>
                  <a:srgbClr val="0000FF"/>
                </a:solidFill>
                <a:latin typeface="Times New Roman" pitchFamily="18" charset="0"/>
                <a:cs typeface="Times New Roman" pitchFamily="18" charset="0"/>
              </a:rPr>
              <a:t>(sonradan,daha sonra)</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بالعكس   </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bi’l-aks		</a:t>
            </a:r>
            <a:r>
              <a:rPr lang="tr-TR" sz="3200" b="1" dirty="0" smtClean="0">
                <a:solidFill>
                  <a:srgbClr val="0000FF"/>
                </a:solidFill>
                <a:latin typeface="Times New Roman" pitchFamily="18" charset="0"/>
                <a:cs typeface="Times New Roman" pitchFamily="18" charset="0"/>
              </a:rPr>
              <a:t>(aksine)</a:t>
            </a:r>
          </a:p>
          <a:p>
            <a:pPr algn="l" rtl="0">
              <a:lnSpc>
                <a:spcPct val="150000"/>
              </a:lnSpc>
              <a:spcBef>
                <a:spcPts val="0"/>
              </a:spcBef>
              <a:buNone/>
            </a:pPr>
            <a:r>
              <a:rPr lang="tr-TR" sz="3200" b="1" dirty="0" smtClean="0">
                <a:solidFill>
                  <a:srgbClr val="FF0000"/>
                </a:solidFill>
                <a:latin typeface="Times New Roman" pitchFamily="18" charset="0"/>
                <a:cs typeface="Times New Roman" pitchFamily="18" charset="0"/>
              </a:rPr>
              <a:t>  </a:t>
            </a:r>
            <a:r>
              <a:rPr lang="ar-IQ" sz="3200" b="1" dirty="0" smtClean="0">
                <a:solidFill>
                  <a:srgbClr val="FF0000"/>
                </a:solidFill>
                <a:latin typeface="Times New Roman" pitchFamily="18" charset="0"/>
                <a:cs typeface="Times New Roman" pitchFamily="18" charset="0"/>
              </a:rPr>
              <a:t>بالذات</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	bi’z-zat		</a:t>
            </a:r>
            <a:r>
              <a:rPr lang="tr-TR" sz="3200" b="1" dirty="0" smtClean="0">
                <a:solidFill>
                  <a:srgbClr val="0000FF"/>
                </a:solidFill>
                <a:latin typeface="Times New Roman" pitchFamily="18" charset="0"/>
                <a:cs typeface="Times New Roman" pitchFamily="18" charset="0"/>
              </a:rPr>
              <a:t>(zati ile, kendisi)</a:t>
            </a:r>
          </a:p>
          <a:p>
            <a:pPr algn="l" rtl="0">
              <a:lnSpc>
                <a:spcPct val="150000"/>
              </a:lnSpc>
              <a:spcBef>
                <a:spcPts val="0"/>
              </a:spcBef>
              <a:buNone/>
            </a:pPr>
            <a:endParaRPr lang="tr-TR" sz="3200" b="1" dirty="0" smtClean="0">
              <a:latin typeface="Times New Roman" pitchFamily="18" charset="0"/>
              <a:cs typeface="Times New Roman" pitchFamily="18" charset="0"/>
            </a:endParaRPr>
          </a:p>
          <a:p>
            <a:pPr algn="l" rtl="0">
              <a:lnSpc>
                <a:spcPct val="150000"/>
              </a:lnSpc>
              <a:spcBef>
                <a:spcPts val="0"/>
              </a:spcBef>
              <a:buNone/>
            </a:pPr>
            <a:r>
              <a:rPr lang="tr-TR" sz="3200" b="1" dirty="0" smtClean="0">
                <a:latin typeface="Times New Roman" pitchFamily="18" charset="0"/>
                <a:cs typeface="Times New Roman" pitchFamily="18" charset="0"/>
              </a:rPr>
              <a:t>Not: Bi (</a:t>
            </a:r>
            <a:r>
              <a:rPr lang="ar-IQ" sz="3200" b="1" dirty="0" smtClean="0">
                <a:latin typeface="Times New Roman" pitchFamily="18" charset="0"/>
                <a:cs typeface="Times New Roman" pitchFamily="18" charset="0"/>
              </a:rPr>
              <a:t>ب</a:t>
            </a:r>
            <a:r>
              <a:rPr lang="tr-TR" sz="3200" b="1" dirty="0" smtClean="0">
                <a:latin typeface="Times New Roman" pitchFamily="18" charset="0"/>
                <a:cs typeface="Times New Roman" pitchFamily="18" charset="0"/>
              </a:rPr>
              <a:t>) harf-i ceri ile yapılan tamlamalarda harf-i cerin, muzafün ileyhin harf-i tarifindeki elif harfine birleştirilerek yazıldığında dikkat ediniz.</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4258642718"/>
      </p:ext>
    </p:extLst>
  </p:cSld>
  <p:clrMapOvr>
    <a:masterClrMapping/>
  </p:clrMapOvr>
  <p:transition>
    <p:checke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944" cy="5472608"/>
          </a:xfrm>
        </p:spPr>
        <p:txBody>
          <a:bodyPr>
            <a:normAutofit fontScale="77500" lnSpcReduction="20000"/>
          </a:bodyPr>
          <a:lstStyle/>
          <a:p>
            <a:pPr algn="l" rtl="0">
              <a:lnSpc>
                <a:spcPct val="150000"/>
              </a:lnSpc>
              <a:spcBef>
                <a:spcPts val="0"/>
              </a:spcBef>
              <a:buNone/>
            </a:pPr>
            <a:r>
              <a:rPr lang="tr-TR" sz="3800" b="1" dirty="0" smtClean="0">
                <a:latin typeface="Times New Roman" pitchFamily="18" charset="0"/>
                <a:cs typeface="Times New Roman" pitchFamily="18" charset="0"/>
              </a:rPr>
              <a:t>5. Muzaf (tamlanan) </a:t>
            </a:r>
            <a:r>
              <a:rPr lang="ar-IQ" sz="3800" b="1" dirty="0" smtClean="0">
                <a:latin typeface="Times New Roman" pitchFamily="18" charset="0"/>
                <a:cs typeface="Times New Roman" pitchFamily="18" charset="0"/>
              </a:rPr>
              <a:t>على</a:t>
            </a:r>
            <a:r>
              <a:rPr lang="tr-TR" sz="3800" b="1" dirty="0" smtClean="0">
                <a:latin typeface="Times New Roman" pitchFamily="18" charset="0"/>
                <a:cs typeface="Times New Roman" pitchFamily="18" charset="0"/>
              </a:rPr>
              <a:t> ala, </a:t>
            </a:r>
            <a:r>
              <a:rPr lang="ar-IQ" sz="3800" b="1" dirty="0" smtClean="0">
                <a:latin typeface="Times New Roman" pitchFamily="18" charset="0"/>
                <a:cs typeface="Times New Roman" pitchFamily="18" charset="0"/>
              </a:rPr>
              <a:t>الى</a:t>
            </a:r>
            <a:r>
              <a:rPr lang="tr-TR" sz="3800" b="1" dirty="0" smtClean="0">
                <a:latin typeface="Times New Roman" pitchFamily="18" charset="0"/>
                <a:cs typeface="Times New Roman" pitchFamily="18" charset="0"/>
              </a:rPr>
              <a:t> ila, </a:t>
            </a:r>
            <a:r>
              <a:rPr lang="ar-IQ" sz="3800" b="1" dirty="0" smtClean="0">
                <a:latin typeface="Times New Roman" pitchFamily="18" charset="0"/>
                <a:cs typeface="Times New Roman" pitchFamily="18" charset="0"/>
              </a:rPr>
              <a:t>معنى</a:t>
            </a:r>
            <a:r>
              <a:rPr lang="tr-TR" sz="3800" b="1" dirty="0" smtClean="0">
                <a:latin typeface="Times New Roman" pitchFamily="18" charset="0"/>
                <a:cs typeface="Times New Roman" pitchFamily="18" charset="0"/>
              </a:rPr>
              <a:t> ma’na, </a:t>
            </a:r>
            <a:r>
              <a:rPr lang="ar-IQ" sz="3800" b="1" dirty="0" smtClean="0">
                <a:latin typeface="Times New Roman" pitchFamily="18" charset="0"/>
                <a:cs typeface="Times New Roman" pitchFamily="18" charset="0"/>
              </a:rPr>
              <a:t>اقصى</a:t>
            </a:r>
            <a:r>
              <a:rPr lang="tr-TR" sz="3800" b="1" dirty="0" smtClean="0">
                <a:latin typeface="Times New Roman" pitchFamily="18" charset="0"/>
                <a:cs typeface="Times New Roman" pitchFamily="18" charset="0"/>
              </a:rPr>
              <a:t> aksa gibi elif-i maksure (kısa elif) ile biten kelime ise kelime sonundaki ‘‘a’’, ‘‘e’’ olarak okunur.</a:t>
            </a:r>
          </a:p>
          <a:p>
            <a:pPr algn="l" rtl="0">
              <a:lnSpc>
                <a:spcPct val="150000"/>
              </a:lnSpc>
              <a:spcBef>
                <a:spcPts val="0"/>
              </a:spcBef>
              <a:buNone/>
            </a:pPr>
            <a:endParaRPr lang="tr-TR" sz="3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tr-TR" sz="3800" b="1" dirty="0" smtClean="0">
                <a:solidFill>
                  <a:srgbClr val="FF0000"/>
                </a:solidFill>
                <a:latin typeface="Times New Roman" pitchFamily="18" charset="0"/>
                <a:cs typeface="Times New Roman" pitchFamily="18" charset="0"/>
              </a:rPr>
              <a:t> </a:t>
            </a:r>
            <a:r>
              <a:rPr lang="ar-IQ" sz="3800" b="1" dirty="0" smtClean="0">
                <a:solidFill>
                  <a:srgbClr val="FF0000"/>
                </a:solidFill>
                <a:latin typeface="Times New Roman" pitchFamily="18" charset="0"/>
                <a:cs typeface="Times New Roman" pitchFamily="18" charset="0"/>
              </a:rPr>
              <a:t>   على الصباح</a:t>
            </a:r>
            <a:r>
              <a:rPr lang="tr-TR" sz="3800" b="1" dirty="0" smtClean="0">
                <a:latin typeface="Times New Roman" pitchFamily="18" charset="0"/>
                <a:cs typeface="Times New Roman" pitchFamily="18" charset="0"/>
              </a:rPr>
              <a:t>ale’s-sabah		</a:t>
            </a:r>
            <a:r>
              <a:rPr lang="tr-TR" sz="3800" b="1" dirty="0" smtClean="0">
                <a:solidFill>
                  <a:srgbClr val="0000FF"/>
                </a:solidFill>
                <a:latin typeface="Times New Roman" pitchFamily="18" charset="0"/>
                <a:cs typeface="Times New Roman" pitchFamily="18" charset="0"/>
              </a:rPr>
              <a:t>(sabah erkenden)</a:t>
            </a:r>
          </a:p>
          <a:p>
            <a:pPr algn="l" rtl="0">
              <a:lnSpc>
                <a:spcPct val="150000"/>
              </a:lnSpc>
              <a:spcBef>
                <a:spcPts val="0"/>
              </a:spcBef>
              <a:buNone/>
            </a:pPr>
            <a:r>
              <a:rPr lang="ar-IQ" sz="3800" b="1" dirty="0" smtClean="0">
                <a:solidFill>
                  <a:srgbClr val="FF0000"/>
                </a:solidFill>
                <a:latin typeface="Times New Roman" pitchFamily="18" charset="0"/>
                <a:cs typeface="Times New Roman" pitchFamily="18" charset="0"/>
              </a:rPr>
              <a:t>معنى الشعر</a:t>
            </a:r>
            <a:r>
              <a:rPr lang="ar-IQ" sz="3800" b="1" dirty="0" smtClean="0">
                <a:latin typeface="Times New Roman" pitchFamily="18" charset="0"/>
                <a:cs typeface="Times New Roman" pitchFamily="18" charset="0"/>
              </a:rPr>
              <a:t>	</a:t>
            </a:r>
            <a:r>
              <a:rPr lang="tr-TR" sz="3800" b="1" dirty="0" smtClean="0">
                <a:latin typeface="Times New Roman" pitchFamily="18" charset="0"/>
                <a:cs typeface="Times New Roman" pitchFamily="18" charset="0"/>
              </a:rPr>
              <a:t>ma’ne’ş-şiir 	</a:t>
            </a:r>
            <a:r>
              <a:rPr lang="tr-TR" sz="3800" b="1" dirty="0" smtClean="0">
                <a:solidFill>
                  <a:srgbClr val="0000FF"/>
                </a:solidFill>
                <a:latin typeface="Times New Roman" pitchFamily="18" charset="0"/>
                <a:cs typeface="Times New Roman" pitchFamily="18" charset="0"/>
              </a:rPr>
              <a:t>(şiirin anlamı)</a:t>
            </a:r>
          </a:p>
          <a:p>
            <a:pPr algn="l" rtl="0">
              <a:lnSpc>
                <a:spcPct val="150000"/>
              </a:lnSpc>
              <a:spcBef>
                <a:spcPts val="0"/>
              </a:spcBef>
              <a:buNone/>
            </a:pPr>
            <a:r>
              <a:rPr lang="ar-IQ" sz="3800" b="1" dirty="0" smtClean="0">
                <a:solidFill>
                  <a:srgbClr val="FF0000"/>
                </a:solidFill>
                <a:latin typeface="Times New Roman" pitchFamily="18" charset="0"/>
                <a:cs typeface="Times New Roman" pitchFamily="18" charset="0"/>
              </a:rPr>
              <a:t>الى الابد  </a:t>
            </a:r>
            <a:r>
              <a:rPr lang="ar-IQ" sz="3800" b="1" dirty="0" smtClean="0">
                <a:latin typeface="Times New Roman" pitchFamily="18" charset="0"/>
                <a:cs typeface="Times New Roman" pitchFamily="18" charset="0"/>
              </a:rPr>
              <a:t>	</a:t>
            </a:r>
            <a:r>
              <a:rPr lang="tr-TR" sz="3800" b="1" dirty="0" smtClean="0">
                <a:latin typeface="Times New Roman" pitchFamily="18" charset="0"/>
                <a:cs typeface="Times New Roman" pitchFamily="18" charset="0"/>
              </a:rPr>
              <a:t>ile’l-ebed		</a:t>
            </a:r>
            <a:r>
              <a:rPr lang="tr-TR" sz="3800" b="1" dirty="0" smtClean="0">
                <a:solidFill>
                  <a:srgbClr val="0000FF"/>
                </a:solidFill>
                <a:latin typeface="Times New Roman" pitchFamily="18" charset="0"/>
                <a:cs typeface="Times New Roman" pitchFamily="18" charset="0"/>
              </a:rPr>
              <a:t>(sonsuza kadar)</a:t>
            </a:r>
          </a:p>
          <a:p>
            <a:pPr algn="l" rtl="0">
              <a:lnSpc>
                <a:spcPct val="150000"/>
              </a:lnSpc>
              <a:spcBef>
                <a:spcPts val="0"/>
              </a:spcBef>
              <a:buNone/>
            </a:pPr>
            <a:r>
              <a:rPr lang="ar-IQ" sz="3800" b="1" dirty="0" smtClean="0">
                <a:solidFill>
                  <a:srgbClr val="FF0000"/>
                </a:solidFill>
                <a:latin typeface="Times New Roman" pitchFamily="18" charset="0"/>
                <a:cs typeface="Times New Roman" pitchFamily="18" charset="0"/>
              </a:rPr>
              <a:t>من الباب الى المحراب</a:t>
            </a:r>
            <a:r>
              <a:rPr lang="ar-IQ" sz="3800" b="1" dirty="0" smtClean="0">
                <a:latin typeface="Times New Roman" pitchFamily="18" charset="0"/>
                <a:cs typeface="Times New Roman" pitchFamily="18" charset="0"/>
              </a:rPr>
              <a:t>	</a:t>
            </a:r>
            <a:r>
              <a:rPr lang="tr-TR" sz="3800" b="1" dirty="0" smtClean="0">
                <a:latin typeface="Times New Roman" pitchFamily="18" charset="0"/>
                <a:cs typeface="Times New Roman" pitchFamily="18" charset="0"/>
              </a:rPr>
              <a:t> mine’l-bab ile’l-mihrab		</a:t>
            </a:r>
          </a:p>
          <a:p>
            <a:pPr algn="l" rtl="0">
              <a:lnSpc>
                <a:spcPct val="150000"/>
              </a:lnSpc>
              <a:spcBef>
                <a:spcPts val="0"/>
              </a:spcBef>
              <a:buNone/>
            </a:pPr>
            <a:r>
              <a:rPr lang="tr-TR" sz="3800" b="1" dirty="0" smtClean="0">
                <a:solidFill>
                  <a:srgbClr val="0000FF"/>
                </a:solidFill>
                <a:latin typeface="Times New Roman" pitchFamily="18" charset="0"/>
                <a:cs typeface="Times New Roman" pitchFamily="18" charset="0"/>
              </a:rPr>
              <a:t> 				(kapıdan mihraba kadar)</a:t>
            </a: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1149030162"/>
      </p:ext>
    </p:extLst>
  </p:cSld>
  <p:clrMapOvr>
    <a:masterClrMapping/>
  </p:clrMapOvr>
  <p:transition>
    <p:checke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944" cy="5472608"/>
          </a:xfrm>
        </p:spPr>
        <p:txBody>
          <a:bodyPr>
            <a:normAutofit fontScale="92500" lnSpcReduction="10000"/>
          </a:bodyPr>
          <a:lstStyle/>
          <a:p>
            <a:pPr algn="l" rtl="0">
              <a:lnSpc>
                <a:spcPct val="150000"/>
              </a:lnSpc>
              <a:spcBef>
                <a:spcPts val="0"/>
              </a:spcBef>
              <a:buNone/>
            </a:pPr>
            <a:r>
              <a:rPr lang="tr-TR" sz="3800" b="1" dirty="0" smtClean="0">
                <a:latin typeface="Times New Roman" pitchFamily="18" charset="0"/>
                <a:cs typeface="Times New Roman" pitchFamily="18" charset="0"/>
              </a:rPr>
              <a:t>6. Muzaf (tamlanan)’ın sonu şeddesiz ‘‘ye’’ ise ‘‘ı’’ veya ‘‘i’’ okunur. </a:t>
            </a:r>
          </a:p>
          <a:p>
            <a:pPr algn="l" rtl="0">
              <a:lnSpc>
                <a:spcPct val="150000"/>
              </a:lnSpc>
              <a:spcBef>
                <a:spcPts val="0"/>
              </a:spcBef>
              <a:buNone/>
            </a:pPr>
            <a:endParaRPr lang="tr-TR" sz="3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tr-TR" sz="3800" b="1" dirty="0" smtClean="0">
                <a:solidFill>
                  <a:srgbClr val="FF0000"/>
                </a:solidFill>
                <a:latin typeface="Times New Roman" pitchFamily="18" charset="0"/>
                <a:cs typeface="Times New Roman" pitchFamily="18" charset="0"/>
              </a:rPr>
              <a:t> </a:t>
            </a:r>
            <a:r>
              <a:rPr lang="ar-IQ" sz="3800" b="1" dirty="0" smtClean="0">
                <a:solidFill>
                  <a:srgbClr val="FF0000"/>
                </a:solidFill>
                <a:latin typeface="Times New Roman" pitchFamily="18" charset="0"/>
                <a:cs typeface="Times New Roman" pitchFamily="18" charset="0"/>
              </a:rPr>
              <a:t>   قاضى الحاجات</a:t>
            </a:r>
            <a:r>
              <a:rPr lang="tr-TR" sz="3800" b="1" dirty="0" smtClean="0">
                <a:solidFill>
                  <a:srgbClr val="FF0000"/>
                </a:solidFill>
                <a:latin typeface="Times New Roman" pitchFamily="18" charset="0"/>
                <a:cs typeface="Times New Roman" pitchFamily="18" charset="0"/>
              </a:rPr>
              <a:t>  </a:t>
            </a:r>
            <a:r>
              <a:rPr lang="tr-TR" sz="3800" b="1" dirty="0" smtClean="0">
                <a:latin typeface="Times New Roman" pitchFamily="18" charset="0"/>
                <a:cs typeface="Times New Roman" pitchFamily="18" charset="0"/>
              </a:rPr>
              <a:t>kadı’l-hacet	</a:t>
            </a:r>
            <a:endParaRPr lang="tr-TR" sz="3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800" b="1" dirty="0" smtClean="0">
                <a:solidFill>
                  <a:srgbClr val="FF0000"/>
                </a:solidFill>
                <a:latin typeface="Times New Roman" pitchFamily="18" charset="0"/>
                <a:cs typeface="Times New Roman" pitchFamily="18" charset="0"/>
              </a:rPr>
              <a:t>مفتى الانام</a:t>
            </a:r>
            <a:r>
              <a:rPr lang="ar-IQ" sz="3800" b="1" dirty="0" smtClean="0">
                <a:latin typeface="Times New Roman" pitchFamily="18" charset="0"/>
                <a:cs typeface="Times New Roman" pitchFamily="18" charset="0"/>
              </a:rPr>
              <a:t>	</a:t>
            </a:r>
            <a:r>
              <a:rPr lang="tr-TR" sz="3800" b="1" dirty="0" smtClean="0">
                <a:latin typeface="Times New Roman" pitchFamily="18" charset="0"/>
                <a:cs typeface="Times New Roman" pitchFamily="18" charset="0"/>
              </a:rPr>
              <a:t>	müfti’l-enam 	</a:t>
            </a:r>
            <a:endParaRPr lang="tr-TR" sz="3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800" b="1" dirty="0" smtClean="0">
                <a:solidFill>
                  <a:srgbClr val="FF0000"/>
                </a:solidFill>
                <a:latin typeface="Times New Roman" pitchFamily="18" charset="0"/>
                <a:cs typeface="Times New Roman" pitchFamily="18" charset="0"/>
              </a:rPr>
              <a:t>بانى الدوله</a:t>
            </a:r>
            <a:r>
              <a:rPr lang="ar-IQ" sz="3800" b="1" dirty="0" smtClean="0">
                <a:latin typeface="Times New Roman" pitchFamily="18" charset="0"/>
                <a:cs typeface="Times New Roman" pitchFamily="18" charset="0"/>
              </a:rPr>
              <a:t>	</a:t>
            </a:r>
            <a:r>
              <a:rPr lang="tr-TR" sz="3800" b="1" dirty="0" smtClean="0">
                <a:latin typeface="Times New Roman" pitchFamily="18" charset="0"/>
                <a:cs typeface="Times New Roman" pitchFamily="18" charset="0"/>
              </a:rPr>
              <a:t>	bani’d-devle	</a:t>
            </a:r>
            <a:endParaRPr lang="tr-TR" sz="3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800" b="1" dirty="0" smtClean="0">
                <a:solidFill>
                  <a:srgbClr val="FF0000"/>
                </a:solidFill>
                <a:latin typeface="Times New Roman" pitchFamily="18" charset="0"/>
                <a:cs typeface="Times New Roman" pitchFamily="18" charset="0"/>
              </a:rPr>
              <a:t>داعى الدوله</a:t>
            </a:r>
            <a:r>
              <a:rPr lang="ar-IQ" sz="3800" b="1" dirty="0" smtClean="0">
                <a:latin typeface="Times New Roman" pitchFamily="18" charset="0"/>
                <a:cs typeface="Times New Roman" pitchFamily="18" charset="0"/>
              </a:rPr>
              <a:t>	</a:t>
            </a:r>
            <a:r>
              <a:rPr lang="tr-TR" sz="3800" b="1" dirty="0" smtClean="0">
                <a:latin typeface="Times New Roman" pitchFamily="18" charset="0"/>
                <a:cs typeface="Times New Roman" pitchFamily="18" charset="0"/>
              </a:rPr>
              <a:t> 	da’i’d-devle</a:t>
            </a: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782373976"/>
      </p:ext>
    </p:extLst>
  </p:cSld>
  <p:clrMapOvr>
    <a:masterClrMapping/>
  </p:clrMapOvr>
  <p:transition>
    <p:checke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944" cy="5472608"/>
          </a:xfrm>
        </p:spPr>
        <p:txBody>
          <a:bodyPr>
            <a:normAutofit/>
          </a:bodyPr>
          <a:lstStyle/>
          <a:p>
            <a:pPr algn="l" rtl="0">
              <a:lnSpc>
                <a:spcPct val="150000"/>
              </a:lnSpc>
              <a:spcBef>
                <a:spcPts val="0"/>
              </a:spcBef>
              <a:buNone/>
            </a:pPr>
            <a:r>
              <a:rPr lang="tr-TR" sz="3600" b="1" dirty="0" smtClean="0">
                <a:latin typeface="Times New Roman" pitchFamily="18" charset="0"/>
                <a:cs typeface="Times New Roman" pitchFamily="18" charset="0"/>
              </a:rPr>
              <a:t>7. Muzafın sonu şeddeli ye ise ötre okunur.</a:t>
            </a:r>
          </a:p>
          <a:p>
            <a:pPr algn="l" rtl="0">
              <a:lnSpc>
                <a:spcPct val="150000"/>
              </a:lnSpc>
              <a:spcBef>
                <a:spcPts val="0"/>
              </a:spcBef>
              <a:buNone/>
            </a:pP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 عربى العباره</a:t>
            </a:r>
            <a:r>
              <a:rPr lang="tr-TR" sz="3600" b="1" dirty="0" smtClean="0">
                <a:latin typeface="Times New Roman" pitchFamily="18" charset="0"/>
                <a:cs typeface="Times New Roman" pitchFamily="18" charset="0"/>
              </a:rPr>
              <a:t>Arabiyyü’l-ibare	</a:t>
            </a: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ولى الامر</a:t>
            </a:r>
            <a:r>
              <a:rPr lang="ar-IQ" sz="3600" b="1"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veliyyü’l-emrre	</a:t>
            </a: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3823034524"/>
      </p:ext>
    </p:extLst>
  </p:cSld>
  <p:clrMapOvr>
    <a:masterClrMapping/>
  </p:clrMapOvr>
  <p:transition>
    <p:checke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944" cy="5472608"/>
          </a:xfrm>
        </p:spPr>
        <p:txBody>
          <a:bodyPr>
            <a:normAutofit/>
          </a:bodyPr>
          <a:lstStyle/>
          <a:p>
            <a:pPr algn="l" rtl="0">
              <a:lnSpc>
                <a:spcPct val="150000"/>
              </a:lnSpc>
              <a:spcBef>
                <a:spcPts val="0"/>
              </a:spcBef>
              <a:buNone/>
            </a:pPr>
            <a:r>
              <a:rPr lang="tr-TR" sz="3600" b="1" dirty="0" smtClean="0">
                <a:latin typeface="Times New Roman" pitchFamily="18" charset="0"/>
                <a:cs typeface="Times New Roman" pitchFamily="18" charset="0"/>
              </a:rPr>
              <a:t>8. Din kelimesine muzaf olan kelimenin sonu İstanbul ağzına uyularak üstün (fetha) okunur.</a:t>
            </a:r>
          </a:p>
          <a:p>
            <a:pPr algn="l" rtl="0">
              <a:lnSpc>
                <a:spcPct val="150000"/>
              </a:lnSpc>
              <a:spcBef>
                <a:spcPts val="0"/>
              </a:spcBef>
              <a:buNone/>
            </a:pP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نورالدين </a:t>
            </a:r>
            <a:r>
              <a:rPr lang="tr-TR" sz="3600" b="1" dirty="0" smtClean="0">
                <a:solidFill>
                  <a:srgbClr val="FF0000"/>
                </a:solidFill>
                <a:latin typeface="Times New Roman" pitchFamily="18" charset="0"/>
                <a:cs typeface="Times New Roman" pitchFamily="18" charset="0"/>
              </a:rPr>
              <a:t> 		</a:t>
            </a:r>
            <a:r>
              <a:rPr lang="tr-TR" sz="3600" b="1" dirty="0" smtClean="0">
                <a:latin typeface="Times New Roman" pitchFamily="18" charset="0"/>
                <a:cs typeface="Times New Roman" pitchFamily="18" charset="0"/>
              </a:rPr>
              <a:t>Nure’d-din	</a:t>
            </a: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شمس الدين </a:t>
            </a:r>
            <a:r>
              <a:rPr lang="ar-IQ" sz="3600" b="1"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Şemse’d-din	</a:t>
            </a: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136786918"/>
      </p:ext>
    </p:extLst>
  </p:cSld>
  <p:clrMapOvr>
    <a:masterClrMapping/>
  </p:clrMapOvr>
  <p:transition>
    <p:checke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496944" cy="5472608"/>
          </a:xfrm>
        </p:spPr>
        <p:txBody>
          <a:bodyPr>
            <a:normAutofit/>
          </a:bodyPr>
          <a:lstStyle/>
          <a:p>
            <a:pPr algn="l" rtl="0">
              <a:lnSpc>
                <a:spcPct val="150000"/>
              </a:lnSpc>
              <a:spcBef>
                <a:spcPts val="0"/>
              </a:spcBef>
              <a:buNone/>
            </a:pPr>
            <a:r>
              <a:rPr lang="tr-TR" sz="3600" b="1" dirty="0" smtClean="0">
                <a:latin typeface="Times New Roman" pitchFamily="18" charset="0"/>
                <a:cs typeface="Times New Roman" pitchFamily="18" charset="0"/>
              </a:rPr>
              <a:t>9. Üçlü tamlamalarda birinci ismin sonu ötre, ikinci ismin sonu esre</a:t>
            </a:r>
            <a:r>
              <a:rPr lang="ar-JO" sz="3600" b="1"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okunur.</a:t>
            </a:r>
          </a:p>
          <a:p>
            <a:pPr algn="l" rtl="0">
              <a:lnSpc>
                <a:spcPct val="150000"/>
              </a:lnSpc>
              <a:spcBef>
                <a:spcPts val="0"/>
              </a:spcBef>
              <a:buNone/>
            </a:pP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ديوان لغات الترك </a:t>
            </a:r>
            <a:r>
              <a:rPr lang="tr-TR" sz="3600" b="1" dirty="0" smtClean="0">
                <a:solidFill>
                  <a:srgbClr val="FF0000"/>
                </a:solidFill>
                <a:latin typeface="Times New Roman" pitchFamily="18" charset="0"/>
                <a:cs typeface="Times New Roman" pitchFamily="18" charset="0"/>
              </a:rPr>
              <a:t> 	</a:t>
            </a:r>
            <a:r>
              <a:rPr lang="tr-TR" sz="3600" b="1" dirty="0" smtClean="0">
                <a:latin typeface="Times New Roman" pitchFamily="18" charset="0"/>
                <a:cs typeface="Times New Roman" pitchFamily="18" charset="0"/>
              </a:rPr>
              <a:t>Divanü Lügati’t-Türk	</a:t>
            </a: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كتاب مصالح المسلمين</a:t>
            </a:r>
            <a:r>
              <a:rPr lang="ar-IQ" sz="36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Kitabu Mesalihi’l-Müslimin</a:t>
            </a:r>
            <a:r>
              <a:rPr lang="tr-TR" sz="3600" b="1" dirty="0" smtClean="0">
                <a:latin typeface="Times New Roman" pitchFamily="18" charset="0"/>
                <a:cs typeface="Times New Roman" pitchFamily="18" charset="0"/>
              </a:rPr>
              <a:t>	</a:t>
            </a: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984605454"/>
      </p:ext>
    </p:extLst>
  </p:cSld>
  <p:clrMapOvr>
    <a:masterClrMapping/>
  </p:clrMapOvr>
  <p:transition>
    <p:checke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056" y="764704"/>
            <a:ext cx="8496944" cy="5472608"/>
          </a:xfrm>
        </p:spPr>
        <p:txBody>
          <a:bodyPr>
            <a:normAutofit fontScale="92500" lnSpcReduction="20000"/>
          </a:bodyPr>
          <a:lstStyle/>
          <a:p>
            <a:pPr algn="l" rtl="0">
              <a:lnSpc>
                <a:spcPct val="150000"/>
              </a:lnSpc>
              <a:spcBef>
                <a:spcPts val="0"/>
              </a:spcBef>
              <a:buNone/>
            </a:pPr>
            <a:r>
              <a:rPr lang="tr-TR" sz="3600" b="1" dirty="0" smtClean="0">
                <a:latin typeface="Times New Roman" pitchFamily="18" charset="0"/>
                <a:cs typeface="Times New Roman" pitchFamily="18" charset="0"/>
              </a:rPr>
              <a:t>10. Tamlamanın başına </a:t>
            </a:r>
            <a:r>
              <a:rPr lang="tr-TR" sz="3600" b="1" smtClean="0">
                <a:latin typeface="Times New Roman" pitchFamily="18" charset="0"/>
                <a:cs typeface="Times New Roman" pitchFamily="18" charset="0"/>
              </a:rPr>
              <a:t>harf-i cer </a:t>
            </a:r>
            <a:r>
              <a:rPr lang="tr-TR" sz="3600" b="1" dirty="0" smtClean="0">
                <a:latin typeface="Times New Roman" pitchFamily="18" charset="0"/>
                <a:cs typeface="Times New Roman" pitchFamily="18" charset="0"/>
              </a:rPr>
              <a:t>gelirse ötre yerine esre okunur.</a:t>
            </a:r>
          </a:p>
          <a:p>
            <a:pPr algn="l" rtl="0">
              <a:lnSpc>
                <a:spcPct val="150000"/>
              </a:lnSpc>
              <a:spcBef>
                <a:spcPts val="0"/>
              </a:spcBef>
              <a:buNone/>
            </a:pP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امر الله</a:t>
            </a:r>
            <a:r>
              <a:rPr lang="tr-TR" sz="3600" b="1" dirty="0" smtClean="0">
                <a:solidFill>
                  <a:srgbClr val="FF0000"/>
                </a:solidFill>
                <a:latin typeface="Times New Roman" pitchFamily="18" charset="0"/>
                <a:cs typeface="Times New Roman" pitchFamily="18" charset="0"/>
              </a:rPr>
              <a:t>		</a:t>
            </a:r>
            <a:r>
              <a:rPr lang="tr-TR" sz="3600" b="1" dirty="0" smtClean="0">
                <a:solidFill>
                  <a:srgbClr val="0000FF"/>
                </a:solidFill>
                <a:latin typeface="Times New Roman" pitchFamily="18" charset="0"/>
                <a:cs typeface="Times New Roman" pitchFamily="18" charset="0"/>
              </a:rPr>
              <a:t>emru’l-llah</a:t>
            </a:r>
          </a:p>
          <a:p>
            <a:pPr algn="l" rtl="0">
              <a:lnSpc>
                <a:spcPct val="150000"/>
              </a:lnSpc>
              <a:spcBef>
                <a:spcPts val="0"/>
              </a:spcBef>
              <a:buNone/>
            </a:pPr>
            <a:r>
              <a:rPr lang="ar-IQ" sz="3600" b="1" dirty="0" smtClean="0">
                <a:solidFill>
                  <a:srgbClr val="FF0000"/>
                </a:solidFill>
                <a:latin typeface="Times New Roman" pitchFamily="18" charset="0"/>
                <a:cs typeface="Times New Roman" pitchFamily="18" charset="0"/>
              </a:rPr>
              <a:t>بامر الله	</a:t>
            </a:r>
            <a:r>
              <a:rPr lang="tr-TR" sz="3600" b="1" dirty="0" smtClean="0">
                <a:solidFill>
                  <a:srgbClr val="0000FF"/>
                </a:solidFill>
                <a:latin typeface="Times New Roman" pitchFamily="18" charset="0"/>
                <a:cs typeface="Times New Roman" pitchFamily="18" charset="0"/>
              </a:rPr>
              <a:t> </a:t>
            </a:r>
            <a:r>
              <a:rPr lang="tr-TR" sz="3600" b="1" dirty="0" err="1" smtClean="0">
                <a:solidFill>
                  <a:srgbClr val="0000FF"/>
                </a:solidFill>
                <a:latin typeface="Times New Roman" pitchFamily="18" charset="0"/>
                <a:cs typeface="Times New Roman" pitchFamily="18" charset="0"/>
              </a:rPr>
              <a:t>bi</a:t>
            </a:r>
            <a:r>
              <a:rPr lang="tr-TR" sz="3600" b="1" dirty="0" smtClean="0">
                <a:solidFill>
                  <a:srgbClr val="0000FF"/>
                </a:solidFill>
                <a:latin typeface="Times New Roman" pitchFamily="18" charset="0"/>
                <a:cs typeface="Times New Roman" pitchFamily="18" charset="0"/>
              </a:rPr>
              <a:t> </a:t>
            </a:r>
            <a:r>
              <a:rPr lang="tr-TR" sz="3600" b="1" dirty="0" err="1" smtClean="0">
                <a:solidFill>
                  <a:srgbClr val="0000FF"/>
                </a:solidFill>
                <a:latin typeface="Times New Roman" pitchFamily="18" charset="0"/>
                <a:cs typeface="Times New Roman" pitchFamily="18" charset="0"/>
              </a:rPr>
              <a:t>emri’l-llah</a:t>
            </a:r>
            <a:endParaRPr lang="ar-IQ" sz="3600" b="1" dirty="0" smtClean="0">
              <a:solidFill>
                <a:srgbClr val="FF0000"/>
              </a:solidFill>
              <a:latin typeface="Times New Roman" pitchFamily="18" charset="0"/>
              <a:cs typeface="Times New Roman" pitchFamily="18" charset="0"/>
            </a:endParaRPr>
          </a:p>
          <a:p>
            <a:pPr algn="l" rtl="0">
              <a:lnSpc>
                <a:spcPct val="150000"/>
              </a:lnSpc>
              <a:spcBef>
                <a:spcPts val="0"/>
              </a:spcBef>
              <a:buNone/>
            </a:pPr>
            <a:endParaRPr lang="tr-TR" sz="36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اخر العمر</a:t>
            </a:r>
            <a:r>
              <a:rPr lang="tr-TR" sz="3200" b="1" dirty="0" smtClean="0">
                <a:solidFill>
                  <a:srgbClr val="FF0000"/>
                </a:solidFill>
                <a:latin typeface="Times New Roman" pitchFamily="18" charset="0"/>
                <a:cs typeface="Times New Roman" pitchFamily="18" charset="0"/>
              </a:rPr>
              <a:t>		</a:t>
            </a:r>
            <a:r>
              <a:rPr lang="tr-TR" sz="3200" b="1" dirty="0" smtClean="0">
                <a:solidFill>
                  <a:srgbClr val="0000FF"/>
                </a:solidFill>
                <a:latin typeface="Times New Roman" pitchFamily="18" charset="0"/>
                <a:cs typeface="Times New Roman" pitchFamily="18" charset="0"/>
              </a:rPr>
              <a:t>ahirü’l-ömr</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الى اخر العمر</a:t>
            </a:r>
            <a:r>
              <a:rPr lang="tr-TR" sz="3200" b="1" dirty="0" smtClean="0">
                <a:solidFill>
                  <a:srgbClr val="FF0000"/>
                </a:solidFill>
                <a:latin typeface="Times New Roman" pitchFamily="18" charset="0"/>
                <a:cs typeface="Times New Roman" pitchFamily="18" charset="0"/>
              </a:rPr>
              <a:t>		</a:t>
            </a:r>
            <a:r>
              <a:rPr lang="tr-TR" sz="3200" b="1" dirty="0" smtClean="0">
                <a:solidFill>
                  <a:srgbClr val="0000FF"/>
                </a:solidFill>
                <a:latin typeface="Times New Roman" pitchFamily="18" charset="0"/>
                <a:cs typeface="Times New Roman" pitchFamily="18" charset="0"/>
              </a:rPr>
              <a:t>ila ahiri’l-ömr</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4286198480"/>
      </p:ext>
    </p:extLst>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85720" y="571480"/>
            <a:ext cx="8496300" cy="6740307"/>
          </a:xfrm>
          <a:prstGeom prst="rect">
            <a:avLst/>
          </a:prstGeom>
          <a:noFill/>
          <a:ln w="9525">
            <a:noFill/>
            <a:miter lim="800000"/>
            <a:headEnd/>
            <a:tailEnd/>
          </a:ln>
        </p:spPr>
        <p:txBody>
          <a:bodyPr anchor="ctr">
            <a:spAutoFit/>
          </a:bodyPr>
          <a:lstStyle/>
          <a:p>
            <a:pPr algn="l" rtl="0" fontAlgn="base">
              <a:spcBef>
                <a:spcPct val="0"/>
              </a:spcBef>
              <a:spcAft>
                <a:spcPct val="0"/>
              </a:spcAft>
            </a:pPr>
            <a:r>
              <a:rPr lang="tr-TR" sz="3600" b="1" dirty="0" smtClean="0">
                <a:latin typeface="Arial" pitchFamily="34" charset="0"/>
                <a:cs typeface="Arial" pitchFamily="34" charset="0"/>
              </a:rPr>
              <a:t>4. Şimdiki Zaman Ekleri (-yor)</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r>
              <a:rPr lang="tr-TR" sz="3600" b="1" dirty="0" smtClean="0">
                <a:latin typeface="Arial" pitchFamily="34" charset="0"/>
                <a:cs typeface="Arial" pitchFamily="34" charset="0"/>
              </a:rPr>
              <a:t>5. Gelecek Zaman Ekleri (-acak, - ecek)</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r>
              <a:rPr lang="tr-TR" sz="3600" b="1" dirty="0" smtClean="0">
                <a:latin typeface="Arial" pitchFamily="34" charset="0"/>
                <a:cs typeface="Arial" pitchFamily="34" charset="0"/>
              </a:rPr>
              <a:t>- İ-mek Fiili</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r>
              <a:rPr lang="tr-TR" sz="3600" b="1" dirty="0" smtClean="0">
                <a:latin typeface="Arial" pitchFamily="34" charset="0"/>
                <a:cs typeface="Arial" pitchFamily="34" charset="0"/>
              </a:rPr>
              <a:t>- Türkçe Zamirler</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buFontTx/>
              <a:buChar char="-"/>
            </a:pPr>
            <a:r>
              <a:rPr lang="tr-TR" sz="3600" b="1" dirty="0" smtClean="0">
                <a:latin typeface="Arial" pitchFamily="34" charset="0"/>
                <a:cs typeface="Arial" pitchFamily="34" charset="0"/>
              </a:rPr>
              <a:t>Osmanlı Türkçesinde Zarflar</a:t>
            </a:r>
          </a:p>
          <a:p>
            <a:pPr algn="l" rtl="0" fontAlgn="base">
              <a:spcBef>
                <a:spcPct val="0"/>
              </a:spcBef>
              <a:spcAft>
                <a:spcPct val="0"/>
              </a:spcAft>
              <a:buFontTx/>
              <a:buChar char="-"/>
            </a:pPr>
            <a:r>
              <a:rPr lang="tr-TR" sz="3600" b="1" dirty="0" smtClean="0">
                <a:latin typeface="Arial" pitchFamily="34" charset="0"/>
                <a:cs typeface="Arial" pitchFamily="34" charset="0"/>
              </a:rPr>
              <a:t>Bu ünite ile metinler, şiirler</a:t>
            </a:r>
          </a:p>
          <a:p>
            <a:pPr algn="l" rtl="0" fontAlgn="base">
              <a:spcBef>
                <a:spcPct val="0"/>
              </a:spcBef>
              <a:spcAft>
                <a:spcPct val="0"/>
              </a:spcAft>
              <a:buFontTx/>
              <a:buChar char="-"/>
            </a:pPr>
            <a:endParaRPr lang="tr-TR" sz="3600" b="1" dirty="0" smtClean="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792088"/>
          </a:xfrm>
        </p:spPr>
        <p:txBody>
          <a:bodyPr>
            <a:normAutofit/>
          </a:bodyPr>
          <a:lstStyle/>
          <a:p>
            <a:pPr algn="ctr"/>
            <a:r>
              <a:rPr lang="tr-TR" sz="3600" b="1" dirty="0" smtClean="0">
                <a:solidFill>
                  <a:srgbClr val="FF0000"/>
                </a:solidFill>
              </a:rPr>
              <a:t>FARSÇA TAMLAMALAR</a:t>
            </a:r>
            <a:endParaRPr lang="ar-IQ" sz="3600" b="1" dirty="0">
              <a:solidFill>
                <a:srgbClr val="FF0000"/>
              </a:solidFill>
            </a:endParaRPr>
          </a:p>
        </p:txBody>
      </p:sp>
      <p:sp>
        <p:nvSpPr>
          <p:cNvPr id="3" name="Content Placeholder 2"/>
          <p:cNvSpPr>
            <a:spLocks noGrp="1"/>
          </p:cNvSpPr>
          <p:nvPr>
            <p:ph idx="1"/>
          </p:nvPr>
        </p:nvSpPr>
        <p:spPr>
          <a:xfrm>
            <a:off x="611560" y="1340768"/>
            <a:ext cx="8317432" cy="5256584"/>
          </a:xfrm>
        </p:spPr>
        <p:txBody>
          <a:bodyPr>
            <a:noAutofit/>
          </a:bodyPr>
          <a:lstStyle/>
          <a:p>
            <a:pPr algn="l" rtl="0">
              <a:lnSpc>
                <a:spcPct val="150000"/>
              </a:lnSpc>
              <a:spcBef>
                <a:spcPts val="0"/>
              </a:spcBef>
              <a:buNone/>
            </a:pPr>
            <a:r>
              <a:rPr lang="tr-TR" sz="2800" b="1" dirty="0" smtClean="0">
                <a:solidFill>
                  <a:srgbClr val="0000FF"/>
                </a:solidFill>
                <a:latin typeface="Times New Roman" pitchFamily="18" charset="0"/>
                <a:cs typeface="Times New Roman" pitchFamily="18" charset="0"/>
              </a:rPr>
              <a:t>1. İzafet kesresi ile</a:t>
            </a:r>
            <a:r>
              <a:rPr lang="tr-TR" sz="2800" b="1" dirty="0" smtClean="0">
                <a:latin typeface="Times New Roman" pitchFamily="18" charset="0"/>
                <a:cs typeface="Times New Roman" pitchFamily="18" charset="0"/>
              </a:rPr>
              <a:t>: Birinci kelimenin (muzaf) son harfi esreli okunur. Esreden doğan ‘‘ ı - i’’ sesi tire çizgisi ile ayrı olarak gösterilir:</a:t>
            </a:r>
          </a:p>
          <a:p>
            <a:pPr algn="l" rtl="0">
              <a:lnSpc>
                <a:spcPct val="150000"/>
              </a:lnSpc>
              <a:spcBef>
                <a:spcPts val="0"/>
              </a:spcBef>
              <a:buNone/>
            </a:pP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2800" b="1" smtClean="0">
                <a:solidFill>
                  <a:srgbClr val="FF0000"/>
                </a:solidFill>
                <a:latin typeface="Times New Roman" pitchFamily="18" charset="0"/>
                <a:cs typeface="Times New Roman" pitchFamily="18" charset="0"/>
              </a:rPr>
              <a:t>قلوب </a:t>
            </a:r>
            <a:r>
              <a:rPr lang="ar-IQ" sz="2800" b="1" smtClean="0">
                <a:solidFill>
                  <a:srgbClr val="FF0000"/>
                </a:solidFill>
                <a:latin typeface="Times New Roman" pitchFamily="18" charset="0"/>
                <a:cs typeface="Times New Roman" pitchFamily="18" charset="0"/>
              </a:rPr>
              <a:t>ناس</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kulûb-ı nâs   	</a:t>
            </a:r>
            <a:r>
              <a:rPr lang="tr-TR" sz="2800" b="1" dirty="0" smtClean="0">
                <a:solidFill>
                  <a:srgbClr val="0000FF"/>
                </a:solidFill>
                <a:latin typeface="Times New Roman" pitchFamily="18" charset="0"/>
                <a:cs typeface="Times New Roman" pitchFamily="18" charset="0"/>
              </a:rPr>
              <a:t>(İnsanların kalpleri)</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سردار اكرم</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serdâr-ı ekrem	</a:t>
            </a:r>
            <a:r>
              <a:rPr lang="tr-TR" sz="2800" b="1" dirty="0" smtClean="0">
                <a:solidFill>
                  <a:srgbClr val="0000FF"/>
                </a:solidFill>
                <a:latin typeface="Times New Roman" pitchFamily="18" charset="0"/>
                <a:cs typeface="Times New Roman" pitchFamily="18" charset="0"/>
              </a:rPr>
              <a:t>(başkomutan)</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ماه مرقوم</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mâh-ı merkum	</a:t>
            </a:r>
            <a:r>
              <a:rPr lang="tr-TR" sz="2800" b="1" dirty="0" smtClean="0">
                <a:solidFill>
                  <a:srgbClr val="0000FF"/>
                </a:solidFill>
                <a:latin typeface="Times New Roman" pitchFamily="18" charset="0"/>
                <a:cs typeface="Times New Roman" pitchFamily="18" charset="0"/>
              </a:rPr>
              <a:t>(adı geçen ay)</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ميدان حرب</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meydân-ı harb	</a:t>
            </a:r>
            <a:r>
              <a:rPr lang="tr-TR" sz="2800" b="1" dirty="0" smtClean="0">
                <a:solidFill>
                  <a:srgbClr val="0000FF"/>
                </a:solidFill>
                <a:latin typeface="Times New Roman" pitchFamily="18" charset="0"/>
                <a:cs typeface="Times New Roman" pitchFamily="18" charset="0"/>
              </a:rPr>
              <a:t>(harp meydanı)</a:t>
            </a:r>
          </a:p>
          <a:p>
            <a:pPr algn="l" rtl="0">
              <a:lnSpc>
                <a:spcPct val="150000"/>
              </a:lnSpc>
              <a:spcBef>
                <a:spcPts val="0"/>
              </a:spcBef>
              <a:buNone/>
            </a:pPr>
            <a:r>
              <a:rPr lang="tr-TR" sz="2400" b="1" dirty="0" smtClean="0">
                <a:latin typeface="Times New Roman" pitchFamily="18" charset="0"/>
                <a:cs typeface="Times New Roman" pitchFamily="18" charset="0"/>
              </a:rPr>
              <a:t>	</a:t>
            </a:r>
            <a:endParaRPr lang="tr-TR" sz="24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2400" b="1" dirty="0" smtClean="0">
              <a:latin typeface="Times New Roman" pitchFamily="18" charset="0"/>
              <a:cs typeface="Times New Roman" pitchFamily="18" charset="0"/>
            </a:endParaRPr>
          </a:p>
          <a:p>
            <a:pPr algn="l" rtl="0">
              <a:lnSpc>
                <a:spcPct val="150000"/>
              </a:lnSpc>
              <a:spcBef>
                <a:spcPts val="0"/>
              </a:spcBef>
              <a:buNone/>
            </a:pPr>
            <a:endParaRPr lang="tr-TR" sz="2400" b="1" dirty="0" smtClean="0">
              <a:solidFill>
                <a:srgbClr val="3333CC"/>
              </a:solidFill>
              <a:latin typeface="Times New Roman" pitchFamily="18" charset="0"/>
              <a:cs typeface="Times New Roman" pitchFamily="18" charset="0"/>
            </a:endParaRPr>
          </a:p>
          <a:p>
            <a:pPr algn="l" rtl="0">
              <a:buNone/>
            </a:pP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384703499"/>
      </p:ext>
    </p:extLst>
  </p:cSld>
  <p:clrMapOvr>
    <a:masterClrMapping/>
  </p:clrMapOvr>
  <p:transition>
    <p:checke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792088"/>
          </a:xfrm>
        </p:spPr>
        <p:txBody>
          <a:bodyPr>
            <a:normAutofit/>
          </a:bodyPr>
          <a:lstStyle/>
          <a:p>
            <a:pPr algn="ctr"/>
            <a:r>
              <a:rPr lang="tr-TR" sz="3600" b="1" dirty="0" smtClean="0">
                <a:solidFill>
                  <a:srgbClr val="FF0000"/>
                </a:solidFill>
              </a:rPr>
              <a:t>FARSÇA TAMLAMALAR</a:t>
            </a:r>
            <a:endParaRPr lang="ar-IQ" sz="3600" b="1" dirty="0">
              <a:solidFill>
                <a:srgbClr val="FF0000"/>
              </a:solidFill>
            </a:endParaRPr>
          </a:p>
        </p:txBody>
      </p:sp>
      <p:sp>
        <p:nvSpPr>
          <p:cNvPr id="3" name="Content Placeholder 2"/>
          <p:cNvSpPr>
            <a:spLocks noGrp="1"/>
          </p:cNvSpPr>
          <p:nvPr>
            <p:ph idx="1"/>
          </p:nvPr>
        </p:nvSpPr>
        <p:spPr>
          <a:xfrm>
            <a:off x="611560" y="1340768"/>
            <a:ext cx="8317432" cy="5256584"/>
          </a:xfrm>
        </p:spPr>
        <p:txBody>
          <a:bodyPr>
            <a:noAutofit/>
          </a:bodyPr>
          <a:lstStyle/>
          <a:p>
            <a:pPr algn="l" rtl="0">
              <a:lnSpc>
                <a:spcPct val="150000"/>
              </a:lnSpc>
              <a:spcBef>
                <a:spcPts val="0"/>
              </a:spcBef>
              <a:buNone/>
            </a:pPr>
            <a:r>
              <a:rPr lang="tr-TR" sz="2800" b="1" dirty="0" smtClean="0">
                <a:solidFill>
                  <a:srgbClr val="0000FF"/>
                </a:solidFill>
                <a:latin typeface="Times New Roman" pitchFamily="18" charset="0"/>
                <a:cs typeface="Times New Roman" pitchFamily="18" charset="0"/>
              </a:rPr>
              <a:t>2. İzafet hemzesi ile</a:t>
            </a:r>
            <a:r>
              <a:rPr lang="tr-TR" sz="2800" b="1" dirty="0" smtClean="0">
                <a:latin typeface="Times New Roman" pitchFamily="18" charset="0"/>
                <a:cs typeface="Times New Roman" pitchFamily="18" charset="0"/>
              </a:rPr>
              <a:t>: Birinci kelimenin (muzaf) son harfi ha-i resmiye veya ye ile bitiyorsa tamlama hemze ile yapılır. Ancak hamzeden doğan i sesi için hemze işareti kullanılmaz. Hemze tamlamayapılacağını gösteren bir işarettir.</a:t>
            </a:r>
          </a:p>
          <a:p>
            <a:pPr algn="l" rtl="0">
              <a:lnSpc>
                <a:spcPct val="150000"/>
              </a:lnSpc>
              <a:spcBef>
                <a:spcPts val="0"/>
              </a:spcBef>
              <a:buNone/>
            </a:pP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سنهء سابق</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sene-i sâbık		</a:t>
            </a:r>
            <a:r>
              <a:rPr lang="tr-TR" sz="2800" b="1" dirty="0" smtClean="0">
                <a:solidFill>
                  <a:srgbClr val="0000FF"/>
                </a:solidFill>
                <a:latin typeface="Times New Roman" pitchFamily="18" charset="0"/>
                <a:cs typeface="Times New Roman" pitchFamily="18" charset="0"/>
              </a:rPr>
              <a:t>( geçen sene)</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قلعهء بروسه</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kal’a-i Bursa	</a:t>
            </a:r>
            <a:r>
              <a:rPr lang="tr-TR" sz="2800" b="1" dirty="0" smtClean="0">
                <a:solidFill>
                  <a:srgbClr val="0000FF"/>
                </a:solidFill>
                <a:latin typeface="Times New Roman" pitchFamily="18" charset="0"/>
                <a:cs typeface="Times New Roman" pitchFamily="18" charset="0"/>
              </a:rPr>
              <a:t>(Bursa kalesi)</a:t>
            </a:r>
            <a:endParaRPr lang="tr-TR" sz="2400" b="1" dirty="0" smtClean="0">
              <a:latin typeface="Times New Roman" pitchFamily="18" charset="0"/>
              <a:cs typeface="Times New Roman" pitchFamily="18" charset="0"/>
            </a:endParaRPr>
          </a:p>
          <a:p>
            <a:pPr algn="l" rtl="0">
              <a:lnSpc>
                <a:spcPct val="150000"/>
              </a:lnSpc>
              <a:spcBef>
                <a:spcPts val="0"/>
              </a:spcBef>
              <a:buNone/>
            </a:pPr>
            <a:endParaRPr lang="tr-TR" sz="2400" b="1" dirty="0" smtClean="0">
              <a:solidFill>
                <a:srgbClr val="3333CC"/>
              </a:solidFill>
              <a:latin typeface="Times New Roman" pitchFamily="18" charset="0"/>
              <a:cs typeface="Times New Roman" pitchFamily="18" charset="0"/>
            </a:endParaRPr>
          </a:p>
          <a:p>
            <a:pPr algn="l" rtl="0">
              <a:buNone/>
            </a:pP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094316703"/>
      </p:ext>
    </p:extLst>
  </p:cSld>
  <p:clrMapOvr>
    <a:masterClrMapping/>
  </p:clrMapOvr>
  <p:transition>
    <p:checke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340768"/>
            <a:ext cx="8317432" cy="5256584"/>
          </a:xfrm>
        </p:spPr>
        <p:txBody>
          <a:bodyPr>
            <a:noAutofit/>
          </a:bodyPr>
          <a:lstStyle/>
          <a:p>
            <a:pPr algn="l" rtl="0">
              <a:lnSpc>
                <a:spcPct val="150000"/>
              </a:lnSpc>
              <a:spcBef>
                <a:spcPts val="0"/>
              </a:spcBef>
              <a:buNone/>
            </a:pP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رتبهء وزارت</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rütbe-i vezâret	</a:t>
            </a:r>
            <a:r>
              <a:rPr lang="tr-TR" sz="2800" b="1" dirty="0" smtClean="0">
                <a:solidFill>
                  <a:srgbClr val="0000FF"/>
                </a:solidFill>
                <a:latin typeface="Times New Roman" pitchFamily="18" charset="0"/>
                <a:cs typeface="Times New Roman" pitchFamily="18" charset="0"/>
              </a:rPr>
              <a:t>(vezirlik rütbesi)</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وادىء ضلالت</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vâdi-i dalâlet	</a:t>
            </a:r>
            <a:r>
              <a:rPr lang="tr-TR" sz="2800" b="1" dirty="0" smtClean="0">
                <a:solidFill>
                  <a:srgbClr val="0000FF"/>
                </a:solidFill>
                <a:latin typeface="Times New Roman" pitchFamily="18" charset="0"/>
                <a:cs typeface="Times New Roman" pitchFamily="18" charset="0"/>
              </a:rPr>
              <a:t>(sapıklık vadisi)</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كشتىء نوح	</a:t>
            </a:r>
            <a:r>
              <a:rPr lang="tr-TR" sz="2800" b="1" dirty="0" smtClean="0">
                <a:latin typeface="Times New Roman" pitchFamily="18" charset="0"/>
                <a:cs typeface="Times New Roman" pitchFamily="18" charset="0"/>
              </a:rPr>
              <a:t>Keşti-i Nûh		</a:t>
            </a:r>
            <a:r>
              <a:rPr lang="tr-TR" sz="2800" b="1" dirty="0" smtClean="0">
                <a:solidFill>
                  <a:srgbClr val="0000FF"/>
                </a:solidFill>
                <a:latin typeface="Times New Roman" pitchFamily="18" charset="0"/>
                <a:cs typeface="Times New Roman" pitchFamily="18" charset="0"/>
              </a:rPr>
              <a:t>(Nuh gemisi)</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والىء ولايت</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vâli-i vilâyet	</a:t>
            </a:r>
            <a:r>
              <a:rPr lang="tr-TR" sz="2800" b="1" dirty="0" smtClean="0">
                <a:solidFill>
                  <a:srgbClr val="0000FF"/>
                </a:solidFill>
                <a:latin typeface="Times New Roman" pitchFamily="18" charset="0"/>
                <a:cs typeface="Times New Roman" pitchFamily="18" charset="0"/>
              </a:rPr>
              <a:t>(vilayet vadisi)</a:t>
            </a:r>
          </a:p>
          <a:p>
            <a:pPr algn="l" rtl="0">
              <a:lnSpc>
                <a:spcPct val="150000"/>
              </a:lnSpc>
              <a:spcBef>
                <a:spcPts val="0"/>
              </a:spcBef>
              <a:buNone/>
            </a:pPr>
            <a:r>
              <a:rPr lang="tr-TR" sz="2400" b="1" dirty="0" smtClean="0">
                <a:latin typeface="Times New Roman" pitchFamily="18" charset="0"/>
                <a:cs typeface="Times New Roman" pitchFamily="18" charset="0"/>
              </a:rPr>
              <a:t>	</a:t>
            </a:r>
            <a:endParaRPr lang="tr-TR" sz="24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2400" b="1" dirty="0" smtClean="0">
              <a:latin typeface="Times New Roman" pitchFamily="18" charset="0"/>
              <a:cs typeface="Times New Roman" pitchFamily="18" charset="0"/>
            </a:endParaRPr>
          </a:p>
          <a:p>
            <a:pPr algn="l" rtl="0">
              <a:lnSpc>
                <a:spcPct val="150000"/>
              </a:lnSpc>
              <a:spcBef>
                <a:spcPts val="0"/>
              </a:spcBef>
              <a:buNone/>
            </a:pPr>
            <a:endParaRPr lang="tr-TR" sz="2400" b="1" dirty="0" smtClean="0">
              <a:solidFill>
                <a:srgbClr val="3333CC"/>
              </a:solidFill>
              <a:latin typeface="Times New Roman" pitchFamily="18" charset="0"/>
              <a:cs typeface="Times New Roman" pitchFamily="18" charset="0"/>
            </a:endParaRPr>
          </a:p>
          <a:p>
            <a:pPr algn="l" rtl="0">
              <a:buNone/>
            </a:pP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75469698"/>
      </p:ext>
    </p:extLst>
  </p:cSld>
  <p:clrMapOvr>
    <a:masterClrMapping/>
  </p:clrMapOvr>
  <p:transition>
    <p:checke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317432" cy="5256584"/>
          </a:xfrm>
        </p:spPr>
        <p:txBody>
          <a:bodyPr>
            <a:noAutofit/>
          </a:bodyPr>
          <a:lstStyle/>
          <a:p>
            <a:pPr algn="l" rtl="0">
              <a:lnSpc>
                <a:spcPct val="150000"/>
              </a:lnSpc>
              <a:spcBef>
                <a:spcPts val="0"/>
              </a:spcBef>
              <a:buNone/>
            </a:pPr>
            <a:r>
              <a:rPr lang="tr-TR" sz="2800" b="1" dirty="0" smtClean="0">
                <a:solidFill>
                  <a:srgbClr val="0000FF"/>
                </a:solidFill>
                <a:latin typeface="Times New Roman" pitchFamily="18" charset="0"/>
                <a:cs typeface="Times New Roman" pitchFamily="18" charset="0"/>
              </a:rPr>
              <a:t>3. İzafet ye’si (</a:t>
            </a:r>
            <a:r>
              <a:rPr lang="ar-IQ" sz="2800" b="1" dirty="0" smtClean="0">
                <a:solidFill>
                  <a:srgbClr val="0000FF"/>
                </a:solidFill>
                <a:latin typeface="Times New Roman" pitchFamily="18" charset="0"/>
                <a:cs typeface="Times New Roman" pitchFamily="18" charset="0"/>
              </a:rPr>
              <a:t>ى</a:t>
            </a:r>
            <a:r>
              <a:rPr lang="tr-TR" sz="2800" b="1" dirty="0" smtClean="0">
                <a:solidFill>
                  <a:srgbClr val="0000FF"/>
                </a:solidFill>
                <a:latin typeface="Times New Roman" pitchFamily="18" charset="0"/>
                <a:cs typeface="Times New Roman" pitchFamily="18" charset="0"/>
              </a:rPr>
              <a:t>) ile</a:t>
            </a:r>
            <a:r>
              <a:rPr lang="tr-TR" sz="2800" b="1" dirty="0" smtClean="0">
                <a:latin typeface="Times New Roman" pitchFamily="18" charset="0"/>
                <a:cs typeface="Times New Roman" pitchFamily="18" charset="0"/>
              </a:rPr>
              <a:t>: Birinci kelimenin (muzaf)ın son harfi vav veya elif-i memdude (uzun elif) ise tamlama için araya izafet ye’si getirilir.</a:t>
            </a:r>
          </a:p>
          <a:p>
            <a:pPr algn="l" rtl="0">
              <a:lnSpc>
                <a:spcPct val="150000"/>
              </a:lnSpc>
              <a:spcBef>
                <a:spcPts val="0"/>
              </a:spcBef>
              <a:buNone/>
            </a:pP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اوردوى همايون</a:t>
            </a:r>
            <a:r>
              <a:rPr lang="tr-TR" sz="2800" b="1"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ordu-yı hümayun </a:t>
            </a:r>
            <a:r>
              <a:rPr lang="tr-TR" sz="2800" b="1" dirty="0" smtClean="0">
                <a:solidFill>
                  <a:srgbClr val="0000FF"/>
                </a:solidFill>
                <a:latin typeface="Times New Roman" pitchFamily="18" charset="0"/>
                <a:cs typeface="Times New Roman" pitchFamily="18" charset="0"/>
              </a:rPr>
              <a:t>(padişahin ordusu)</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اهوى دشت</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ahû-yı deşt	</a:t>
            </a:r>
            <a:r>
              <a:rPr lang="tr-TR" sz="2800" b="1" dirty="0" smtClean="0">
                <a:solidFill>
                  <a:srgbClr val="0000FF"/>
                </a:solidFill>
                <a:latin typeface="Times New Roman" pitchFamily="18" charset="0"/>
                <a:cs typeface="Times New Roman" pitchFamily="18" charset="0"/>
              </a:rPr>
              <a:t>(çölün ceylanı)</a:t>
            </a:r>
            <a:endParaRPr lang="tr-TR" sz="2400" b="1" dirty="0" smtClean="0">
              <a:latin typeface="Times New Roman" pitchFamily="18" charset="0"/>
              <a:cs typeface="Times New Roman" pitchFamily="18" charset="0"/>
            </a:endParaRP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درياى سياه</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deryâ-yı siyah	</a:t>
            </a:r>
            <a:r>
              <a:rPr lang="tr-TR" sz="2800" b="1" dirty="0" smtClean="0">
                <a:solidFill>
                  <a:srgbClr val="0000FF"/>
                </a:solidFill>
                <a:latin typeface="Times New Roman" pitchFamily="18" charset="0"/>
                <a:cs typeface="Times New Roman" pitchFamily="18" charset="0"/>
              </a:rPr>
              <a:t>(kara deniz)</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وزارى عظام</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vüzera-yı izam	</a:t>
            </a:r>
            <a:r>
              <a:rPr lang="tr-TR" sz="2800" b="1" dirty="0" smtClean="0">
                <a:solidFill>
                  <a:srgbClr val="0000FF"/>
                </a:solidFill>
                <a:latin typeface="Times New Roman" pitchFamily="18" charset="0"/>
                <a:cs typeface="Times New Roman" pitchFamily="18" charset="0"/>
              </a:rPr>
              <a:t>(büyük vezirler)</a:t>
            </a:r>
          </a:p>
          <a:p>
            <a:pPr algn="l" rtl="0">
              <a:lnSpc>
                <a:spcPct val="150000"/>
              </a:lnSpc>
              <a:spcBef>
                <a:spcPts val="0"/>
              </a:spcBef>
              <a:buNone/>
            </a:pPr>
            <a:endParaRPr lang="tr-TR" sz="2800" b="1" dirty="0" smtClean="0">
              <a:latin typeface="Times New Roman" pitchFamily="18" charset="0"/>
              <a:cs typeface="Times New Roman" pitchFamily="18" charset="0"/>
            </a:endParaRPr>
          </a:p>
          <a:p>
            <a:pPr algn="l" rtl="0">
              <a:lnSpc>
                <a:spcPct val="150000"/>
              </a:lnSpc>
              <a:spcBef>
                <a:spcPts val="0"/>
              </a:spcBef>
              <a:buNone/>
            </a:pPr>
            <a:endParaRPr lang="tr-TR" sz="2400" b="1" dirty="0" smtClean="0">
              <a:solidFill>
                <a:srgbClr val="3333CC"/>
              </a:solidFill>
              <a:latin typeface="Times New Roman" pitchFamily="18" charset="0"/>
              <a:cs typeface="Times New Roman" pitchFamily="18" charset="0"/>
            </a:endParaRPr>
          </a:p>
          <a:p>
            <a:pPr algn="l" rtl="0">
              <a:buNone/>
            </a:pP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408019632"/>
      </p:ext>
    </p:extLst>
  </p:cSld>
  <p:clrMapOvr>
    <a:masterClrMapping/>
  </p:clrMapOvr>
  <p:transition>
    <p:checke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533456" cy="6165304"/>
          </a:xfrm>
        </p:spPr>
        <p:txBody>
          <a:bodyPr>
            <a:noAutofit/>
          </a:bodyPr>
          <a:lstStyle/>
          <a:p>
            <a:pPr algn="l" rtl="0">
              <a:lnSpc>
                <a:spcPct val="150000"/>
              </a:lnSpc>
              <a:spcBef>
                <a:spcPts val="0"/>
              </a:spcBef>
              <a:buNone/>
            </a:pPr>
            <a:r>
              <a:rPr lang="tr-TR" sz="2800" b="1" dirty="0" smtClean="0">
                <a:solidFill>
                  <a:srgbClr val="0000FF"/>
                </a:solidFill>
                <a:latin typeface="Times New Roman" pitchFamily="18" charset="0"/>
                <a:cs typeface="Times New Roman" pitchFamily="18" charset="0"/>
              </a:rPr>
              <a:t>DİKKAT 1: </a:t>
            </a:r>
            <a:r>
              <a:rPr lang="ar-IQ" sz="2800" b="1" dirty="0" smtClean="0">
                <a:latin typeface="Times New Roman" pitchFamily="18" charset="0"/>
                <a:cs typeface="Times New Roman" pitchFamily="18" charset="0"/>
              </a:rPr>
              <a:t>با</a:t>
            </a:r>
            <a:r>
              <a:rPr lang="en-US" sz="2800" b="1" dirty="0" smtClean="0">
                <a:latin typeface="Times New Roman" pitchFamily="18" charset="0"/>
                <a:cs typeface="Times New Roman" pitchFamily="18" charset="0"/>
              </a:rPr>
              <a:t> pa (</a:t>
            </a:r>
            <a:r>
              <a:rPr lang="tr-TR" sz="2800" b="1" dirty="0" smtClean="0">
                <a:latin typeface="Times New Roman" pitchFamily="18" charset="0"/>
                <a:cs typeface="Times New Roman" pitchFamily="18" charset="0"/>
              </a:rPr>
              <a:t>ayak),  câ (yer) gibi kelimelerin </a:t>
            </a:r>
            <a:r>
              <a:rPr lang="ar-IQ" sz="2800" b="1" dirty="0" smtClean="0">
                <a:latin typeface="Times New Roman" pitchFamily="18" charset="0"/>
                <a:cs typeface="Times New Roman" pitchFamily="18" charset="0"/>
              </a:rPr>
              <a:t>باى </a:t>
            </a:r>
            <a:r>
              <a:rPr lang="tr-TR" sz="2800" b="1" dirty="0" smtClean="0">
                <a:latin typeface="Times New Roman" pitchFamily="18" charset="0"/>
                <a:cs typeface="Times New Roman" pitchFamily="18" charset="0"/>
              </a:rPr>
              <a:t>pay, </a:t>
            </a:r>
            <a:r>
              <a:rPr lang="ar-IQ" sz="2800" b="1" dirty="0" smtClean="0">
                <a:latin typeface="Times New Roman" pitchFamily="18" charset="0"/>
                <a:cs typeface="Times New Roman" pitchFamily="18" charset="0"/>
              </a:rPr>
              <a:t>جاى</a:t>
            </a:r>
            <a:r>
              <a:rPr lang="tr-TR" sz="2800" b="1" dirty="0" smtClean="0">
                <a:latin typeface="Times New Roman" pitchFamily="18" charset="0"/>
                <a:cs typeface="Times New Roman" pitchFamily="18" charset="0"/>
              </a:rPr>
              <a:t> cay </a:t>
            </a:r>
            <a:r>
              <a:rPr lang="tr-TR" sz="2800" b="1" smtClean="0">
                <a:latin typeface="Times New Roman" pitchFamily="18" charset="0"/>
                <a:cs typeface="Times New Roman" pitchFamily="18" charset="0"/>
              </a:rPr>
              <a:t>şekli  </a:t>
            </a:r>
            <a:r>
              <a:rPr lang="tr-TR" sz="2800" b="1" dirty="0" smtClean="0">
                <a:latin typeface="Times New Roman" pitchFamily="18" charset="0"/>
                <a:cs typeface="Times New Roman" pitchFamily="18" charset="0"/>
              </a:rPr>
              <a:t>olduğundan tamlama durumunda bu tür kelimeler, sou elifle biten kelimeler değil, ye ile biten kelimeler olarak kabul edilirler.</a:t>
            </a:r>
          </a:p>
          <a:p>
            <a:pPr algn="l" rtl="0">
              <a:lnSpc>
                <a:spcPct val="150000"/>
              </a:lnSpc>
              <a:spcBef>
                <a:spcPts val="0"/>
              </a:spcBef>
              <a:buNone/>
            </a:pP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باى درخت</a:t>
            </a:r>
            <a:r>
              <a:rPr lang="tr-TR" sz="2800" b="1"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pây-ı diraht		</a:t>
            </a:r>
            <a:r>
              <a:rPr lang="tr-TR" sz="2800" b="1" dirty="0" smtClean="0">
                <a:solidFill>
                  <a:srgbClr val="0000FF"/>
                </a:solidFill>
                <a:latin typeface="Times New Roman" pitchFamily="18" charset="0"/>
                <a:cs typeface="Times New Roman" pitchFamily="18" charset="0"/>
              </a:rPr>
              <a:t>(ağaç ayağı)</a:t>
            </a: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بوى كل</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bûy-ı gül		</a:t>
            </a:r>
            <a:r>
              <a:rPr lang="tr-TR" sz="2800" b="1" dirty="0" smtClean="0">
                <a:solidFill>
                  <a:srgbClr val="0000FF"/>
                </a:solidFill>
                <a:latin typeface="Times New Roman" pitchFamily="18" charset="0"/>
                <a:cs typeface="Times New Roman" pitchFamily="18" charset="0"/>
              </a:rPr>
              <a:t>(gülün kokusu)</a:t>
            </a:r>
            <a:endParaRPr lang="tr-TR" sz="2400" b="1" dirty="0" smtClean="0">
              <a:latin typeface="Times New Roman" pitchFamily="18" charset="0"/>
              <a:cs typeface="Times New Roman" pitchFamily="18" charset="0"/>
            </a:endParaRPr>
          </a:p>
          <a:p>
            <a:pPr algn="l" rtl="0">
              <a:lnSpc>
                <a:spcPct val="150000"/>
              </a:lnSpc>
              <a:spcBef>
                <a:spcPts val="0"/>
              </a:spcBef>
              <a:buNone/>
            </a:pPr>
            <a:r>
              <a:rPr lang="ar-IQ" sz="2800" b="1" dirty="0" smtClean="0">
                <a:solidFill>
                  <a:srgbClr val="FF0000"/>
                </a:solidFill>
                <a:latin typeface="Times New Roman" pitchFamily="18" charset="0"/>
                <a:cs typeface="Times New Roman" pitchFamily="18" charset="0"/>
              </a:rPr>
              <a:t> جاى اقامت</a:t>
            </a:r>
            <a:r>
              <a:rPr lang="ar-IQ" sz="28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 rûy-ı ikamet	</a:t>
            </a:r>
            <a:r>
              <a:rPr lang="tr-TR" sz="2800" b="1" dirty="0" smtClean="0">
                <a:solidFill>
                  <a:srgbClr val="0000FF"/>
                </a:solidFill>
                <a:latin typeface="Times New Roman" pitchFamily="18" charset="0"/>
                <a:cs typeface="Times New Roman" pitchFamily="18" charset="0"/>
              </a:rPr>
              <a:t>(oturma yeri)</a:t>
            </a:r>
          </a:p>
          <a:p>
            <a:pPr algn="l" rtl="0">
              <a:lnSpc>
                <a:spcPct val="150000"/>
              </a:lnSpc>
              <a:spcBef>
                <a:spcPts val="0"/>
              </a:spcBef>
              <a:buNone/>
            </a:pP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2800" b="1" dirty="0" smtClean="0">
              <a:latin typeface="Times New Roman" pitchFamily="18" charset="0"/>
              <a:cs typeface="Times New Roman" pitchFamily="18" charset="0"/>
            </a:endParaRPr>
          </a:p>
          <a:p>
            <a:pPr algn="l" rtl="0">
              <a:lnSpc>
                <a:spcPct val="150000"/>
              </a:lnSpc>
              <a:spcBef>
                <a:spcPts val="0"/>
              </a:spcBef>
              <a:buNone/>
            </a:pPr>
            <a:endParaRPr lang="tr-TR" sz="2400" b="1" dirty="0" smtClean="0">
              <a:solidFill>
                <a:srgbClr val="3333CC"/>
              </a:solidFill>
              <a:latin typeface="Times New Roman" pitchFamily="18" charset="0"/>
              <a:cs typeface="Times New Roman" pitchFamily="18" charset="0"/>
            </a:endParaRPr>
          </a:p>
          <a:p>
            <a:pPr algn="l" rtl="0">
              <a:buNone/>
            </a:pP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755012995"/>
      </p:ext>
    </p:extLst>
  </p:cSld>
  <p:clrMapOvr>
    <a:masterClrMapping/>
  </p:clrMapOvr>
  <p:transition>
    <p:checke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533456" cy="6165304"/>
          </a:xfrm>
        </p:spPr>
        <p:txBody>
          <a:bodyPr>
            <a:noAutofit/>
          </a:bodyPr>
          <a:lstStyle/>
          <a:p>
            <a:pPr algn="l" rtl="0">
              <a:lnSpc>
                <a:spcPct val="150000"/>
              </a:lnSpc>
              <a:spcBef>
                <a:spcPts val="0"/>
              </a:spcBef>
              <a:buNone/>
            </a:pPr>
            <a:r>
              <a:rPr lang="tr-TR" sz="2800" b="1" dirty="0" smtClean="0">
                <a:solidFill>
                  <a:srgbClr val="0000FF"/>
                </a:solidFill>
                <a:latin typeface="Times New Roman" pitchFamily="18" charset="0"/>
                <a:cs typeface="Times New Roman" pitchFamily="18" charset="0"/>
              </a:rPr>
              <a:t>DİKKAT 2: </a:t>
            </a:r>
            <a:r>
              <a:rPr lang="tr-TR" sz="2800" b="1" dirty="0" smtClean="0">
                <a:latin typeface="Times New Roman" pitchFamily="18" charset="0"/>
                <a:cs typeface="Times New Roman" pitchFamily="18" charset="0"/>
              </a:rPr>
              <a:t>İzafet ye’si ile yapılan tamlamaların </a:t>
            </a:r>
            <a:r>
              <a:rPr lang="tr-TR" sz="2800" b="1" dirty="0" smtClean="0">
                <a:solidFill>
                  <a:srgbClr val="FF0000"/>
                </a:solidFill>
                <a:latin typeface="Times New Roman" pitchFamily="18" charset="0"/>
                <a:cs typeface="Times New Roman" pitchFamily="18" charset="0"/>
              </a:rPr>
              <a:t>derya-ı siyah </a:t>
            </a:r>
            <a:r>
              <a:rPr lang="tr-TR" sz="2800" b="1" dirty="0" smtClean="0">
                <a:latin typeface="Times New Roman" pitchFamily="18" charset="0"/>
                <a:cs typeface="Times New Roman" pitchFamily="18" charset="0"/>
              </a:rPr>
              <a:t>şeklinde veya </a:t>
            </a:r>
            <a:r>
              <a:rPr lang="tr-TR" sz="2800" b="1" dirty="0" smtClean="0">
                <a:solidFill>
                  <a:srgbClr val="FF0000"/>
                </a:solidFill>
                <a:latin typeface="Times New Roman" pitchFamily="18" charset="0"/>
                <a:cs typeface="Times New Roman" pitchFamily="18" charset="0"/>
              </a:rPr>
              <a:t>ordu-yu hümayun </a:t>
            </a:r>
            <a:r>
              <a:rPr lang="tr-TR" sz="2800" b="1" dirty="0" smtClean="0">
                <a:latin typeface="Times New Roman" pitchFamily="18" charset="0"/>
                <a:cs typeface="Times New Roman" pitchFamily="18" charset="0"/>
              </a:rPr>
              <a:t>yazılmaması gerekir. Türkçe ses uyumu kuralına uygun okurken </a:t>
            </a:r>
            <a:r>
              <a:rPr lang="tr-TR" sz="2800" b="1" dirty="0" smtClean="0">
                <a:solidFill>
                  <a:srgbClr val="FF0000"/>
                </a:solidFill>
                <a:latin typeface="Times New Roman" pitchFamily="18" charset="0"/>
                <a:cs typeface="Times New Roman" pitchFamily="18" charset="0"/>
              </a:rPr>
              <a:t>ordu-yı</a:t>
            </a:r>
            <a:r>
              <a:rPr lang="tr-TR" sz="2800" b="1" dirty="0" smtClean="0">
                <a:latin typeface="Times New Roman" pitchFamily="18" charset="0"/>
                <a:cs typeface="Times New Roman" pitchFamily="18" charset="0"/>
              </a:rPr>
              <a:t> demek yerine </a:t>
            </a:r>
            <a:r>
              <a:rPr lang="tr-TR" sz="2800" b="1" dirty="0" smtClean="0">
                <a:solidFill>
                  <a:srgbClr val="FF0000"/>
                </a:solidFill>
                <a:latin typeface="Times New Roman" pitchFamily="18" charset="0"/>
                <a:cs typeface="Times New Roman" pitchFamily="18" charset="0"/>
              </a:rPr>
              <a:t>ordu-yu</a:t>
            </a:r>
            <a:r>
              <a:rPr lang="tr-TR" sz="2800" b="1" dirty="0" smtClean="0">
                <a:latin typeface="Times New Roman" pitchFamily="18" charset="0"/>
                <a:cs typeface="Times New Roman" pitchFamily="18" charset="0"/>
              </a:rPr>
              <a:t> şeklinde telaffuz ederiz. Ancak yazıda </a:t>
            </a:r>
            <a:r>
              <a:rPr lang="tr-TR" sz="2800" b="1" dirty="0" smtClean="0">
                <a:solidFill>
                  <a:srgbClr val="FF0000"/>
                </a:solidFill>
                <a:latin typeface="Times New Roman" pitchFamily="18" charset="0"/>
                <a:cs typeface="Times New Roman" pitchFamily="18" charset="0"/>
              </a:rPr>
              <a:t>ordu-yı</a:t>
            </a:r>
            <a:r>
              <a:rPr lang="tr-TR" sz="2800" b="1" dirty="0" smtClean="0">
                <a:latin typeface="Times New Roman" pitchFamily="18" charset="0"/>
                <a:cs typeface="Times New Roman" pitchFamily="18" charset="0"/>
              </a:rPr>
              <a:t> şeklinde yazılmalıdır. Aynı şekilde </a:t>
            </a:r>
            <a:r>
              <a:rPr lang="tr-TR" sz="2800" b="1" dirty="0" smtClean="0">
                <a:solidFill>
                  <a:srgbClr val="FF0000"/>
                </a:solidFill>
                <a:latin typeface="Times New Roman" pitchFamily="18" charset="0"/>
                <a:cs typeface="Times New Roman" pitchFamily="18" charset="0"/>
              </a:rPr>
              <a:t>umur-u devlet </a:t>
            </a:r>
            <a:r>
              <a:rPr lang="tr-TR" sz="2800" b="1" dirty="0" smtClean="0">
                <a:latin typeface="Times New Roman" pitchFamily="18" charset="0"/>
                <a:cs typeface="Times New Roman" pitchFamily="18" charset="0"/>
              </a:rPr>
              <a:t>değil, </a:t>
            </a:r>
            <a:r>
              <a:rPr lang="tr-TR" sz="2800" b="1" dirty="0" smtClean="0">
                <a:solidFill>
                  <a:srgbClr val="FF0000"/>
                </a:solidFill>
                <a:latin typeface="Times New Roman" pitchFamily="18" charset="0"/>
                <a:cs typeface="Times New Roman" pitchFamily="18" charset="0"/>
              </a:rPr>
              <a:t>umur-ı devlet </a:t>
            </a:r>
            <a:r>
              <a:rPr lang="tr-TR" sz="2800" b="1" dirty="0" smtClean="0">
                <a:latin typeface="Times New Roman" pitchFamily="18" charset="0"/>
                <a:cs typeface="Times New Roman" pitchFamily="18" charset="0"/>
              </a:rPr>
              <a:t>yazarız.</a:t>
            </a: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28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2800" b="1" dirty="0" smtClean="0">
              <a:latin typeface="Times New Roman" pitchFamily="18" charset="0"/>
              <a:cs typeface="Times New Roman" pitchFamily="18" charset="0"/>
            </a:endParaRPr>
          </a:p>
          <a:p>
            <a:pPr algn="l" rtl="0">
              <a:lnSpc>
                <a:spcPct val="150000"/>
              </a:lnSpc>
              <a:spcBef>
                <a:spcPts val="0"/>
              </a:spcBef>
              <a:buNone/>
            </a:pPr>
            <a:endParaRPr lang="tr-TR" sz="2400" b="1" dirty="0" smtClean="0">
              <a:solidFill>
                <a:srgbClr val="3333CC"/>
              </a:solidFill>
              <a:latin typeface="Times New Roman" pitchFamily="18" charset="0"/>
              <a:cs typeface="Times New Roman" pitchFamily="18" charset="0"/>
            </a:endParaRPr>
          </a:p>
          <a:p>
            <a:pPr algn="l" rtl="0">
              <a:buNone/>
            </a:pP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538595024"/>
      </p:ext>
    </p:extLst>
  </p:cSld>
  <p:clrMapOvr>
    <a:masterClrMapping/>
  </p:clrMapOvr>
  <p:transition>
    <p:checke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94352"/>
          </a:xfrm>
        </p:spPr>
        <p:txBody>
          <a:bodyPr>
            <a:normAutofit/>
          </a:bodyPr>
          <a:lstStyle/>
          <a:p>
            <a:pPr algn="ctr"/>
            <a:r>
              <a:rPr lang="en-US" sz="4400" b="1" dirty="0" smtClean="0">
                <a:solidFill>
                  <a:srgbClr val="FF0000"/>
                </a:solidFill>
              </a:rPr>
              <a:t>EL</a:t>
            </a:r>
            <a:r>
              <a:rPr lang="tr-TR" sz="4400" b="1" dirty="0" smtClean="0">
                <a:solidFill>
                  <a:srgbClr val="FF0000"/>
                </a:solidFill>
              </a:rPr>
              <a:t>İF-İ MAKSURE (KISA ELİF)</a:t>
            </a:r>
            <a:endParaRPr lang="ar-IQ" sz="4400" b="1" dirty="0">
              <a:solidFill>
                <a:srgbClr val="FF0000"/>
              </a:solidFill>
            </a:endParaRPr>
          </a:p>
        </p:txBody>
      </p:sp>
      <p:sp>
        <p:nvSpPr>
          <p:cNvPr id="3" name="Content Placeholder 2"/>
          <p:cNvSpPr>
            <a:spLocks noGrp="1"/>
          </p:cNvSpPr>
          <p:nvPr>
            <p:ph idx="1"/>
          </p:nvPr>
        </p:nvSpPr>
        <p:spPr>
          <a:xfrm>
            <a:off x="467544" y="1628800"/>
            <a:ext cx="8229600" cy="5040560"/>
          </a:xfrm>
        </p:spPr>
        <p:txBody>
          <a:bodyPr>
            <a:normAutofit fontScale="92500"/>
          </a:bodyPr>
          <a:lstStyle/>
          <a:p>
            <a:pPr algn="l" rtl="0">
              <a:buNone/>
            </a:pPr>
            <a:r>
              <a:rPr lang="tr-TR" sz="2800" b="1" dirty="0" smtClean="0">
                <a:latin typeface="+mj-lt"/>
              </a:rPr>
              <a:t>	Arapça asıllı kelimelerde kelime sonunda bulunan bazı ‘‘</a:t>
            </a:r>
            <a:r>
              <a:rPr lang="ar-IQ" sz="2800" b="1" dirty="0" smtClean="0">
                <a:latin typeface="+mj-lt"/>
              </a:rPr>
              <a:t>ى</a:t>
            </a:r>
            <a:r>
              <a:rPr lang="tr-TR" sz="2800" b="1" dirty="0" smtClean="0">
                <a:latin typeface="+mj-lt"/>
              </a:rPr>
              <a:t>’’  ye’ler ‘‘ı’’ veya ‘‘i’’  sesi değil ‘‘a’’  sesi verirler. Bu a, kısa bir a sesidir. Bu şekilde ye yazıldığı halde ‘‘a’’  sesi veren ye’lere elif-i maksure denir. Başlıca şu kelimelerde şu kelimelerde görülür.</a:t>
            </a:r>
          </a:p>
          <a:p>
            <a:pPr algn="l" rtl="0">
              <a:buNone/>
            </a:pPr>
            <a:endParaRPr lang="tr-TR" sz="3200" dirty="0" smtClean="0">
              <a:latin typeface="+mj-lt"/>
            </a:endParaRPr>
          </a:p>
          <a:p>
            <a:pPr algn="l" rtl="0">
              <a:buNone/>
            </a:pPr>
            <a:r>
              <a:rPr lang="ar-IQ" sz="3200" dirty="0" smtClean="0">
                <a:latin typeface="+mj-lt"/>
              </a:rPr>
              <a:t>  </a:t>
            </a:r>
            <a:r>
              <a:rPr lang="ar-IQ" sz="3200" b="1" dirty="0" smtClean="0">
                <a:solidFill>
                  <a:srgbClr val="FF0000"/>
                </a:solidFill>
                <a:latin typeface="+mj-lt"/>
              </a:rPr>
              <a:t>عيسى</a:t>
            </a:r>
            <a:r>
              <a:rPr lang="ar-IQ" sz="3200" b="1" dirty="0" smtClean="0">
                <a:latin typeface="+mj-lt"/>
              </a:rPr>
              <a:t>	</a:t>
            </a:r>
            <a:r>
              <a:rPr lang="tr-TR" sz="3200" b="1" dirty="0" smtClean="0">
                <a:solidFill>
                  <a:srgbClr val="0000FF"/>
                </a:solidFill>
                <a:latin typeface="+mj-lt"/>
              </a:rPr>
              <a:t>İsâ			</a:t>
            </a:r>
            <a:r>
              <a:rPr lang="ar-IQ" sz="3200" b="1" dirty="0" smtClean="0">
                <a:solidFill>
                  <a:srgbClr val="FF0000"/>
                </a:solidFill>
                <a:latin typeface="+mj-lt"/>
              </a:rPr>
              <a:t> معنى</a:t>
            </a:r>
            <a:r>
              <a:rPr lang="ar-IQ" sz="3200" b="1" dirty="0" smtClean="0">
                <a:latin typeface="+mj-lt"/>
              </a:rPr>
              <a:t>	</a:t>
            </a:r>
            <a:r>
              <a:rPr lang="tr-TR" sz="3200" b="1" dirty="0" smtClean="0">
                <a:latin typeface="+mj-lt"/>
              </a:rPr>
              <a:t>  </a:t>
            </a:r>
            <a:r>
              <a:rPr lang="tr-TR" sz="3200" b="1" dirty="0" smtClean="0">
                <a:solidFill>
                  <a:srgbClr val="0000FF"/>
                </a:solidFill>
                <a:latin typeface="+mj-lt"/>
              </a:rPr>
              <a:t>ma</a:t>
            </a:r>
            <a:r>
              <a:rPr lang="tr-TR" sz="3200" b="1" dirty="0" smtClean="0">
                <a:solidFill>
                  <a:srgbClr val="0000FF"/>
                </a:solidFill>
              </a:rPr>
              <a:t>ʻ</a:t>
            </a:r>
            <a:r>
              <a:rPr lang="tr-TR" sz="3200" b="1" dirty="0" smtClean="0">
                <a:solidFill>
                  <a:srgbClr val="0000FF"/>
                </a:solidFill>
                <a:latin typeface="+mj-lt"/>
              </a:rPr>
              <a:t>nâ</a:t>
            </a:r>
          </a:p>
          <a:p>
            <a:pPr algn="l" rtl="0">
              <a:buNone/>
            </a:pPr>
            <a:r>
              <a:rPr lang="ar-IQ" sz="3200" b="1" dirty="0" smtClean="0">
                <a:solidFill>
                  <a:srgbClr val="FF0000"/>
                </a:solidFill>
                <a:latin typeface="+mj-lt"/>
              </a:rPr>
              <a:t>دعوى	</a:t>
            </a:r>
            <a:r>
              <a:rPr lang="ar-IQ" sz="3200" b="1" dirty="0" smtClean="0">
                <a:latin typeface="+mj-lt"/>
              </a:rPr>
              <a:t>	</a:t>
            </a:r>
            <a:r>
              <a:rPr lang="tr-TR" sz="3200" b="1" dirty="0" smtClean="0">
                <a:solidFill>
                  <a:srgbClr val="0000FF"/>
                </a:solidFill>
                <a:latin typeface="+mj-lt"/>
              </a:rPr>
              <a:t>da</a:t>
            </a:r>
            <a:r>
              <a:rPr lang="tr-TR" sz="3200" b="1" dirty="0" smtClean="0">
                <a:solidFill>
                  <a:srgbClr val="0000FF"/>
                </a:solidFill>
              </a:rPr>
              <a:t>ʻ</a:t>
            </a:r>
            <a:r>
              <a:rPr lang="tr-TR" sz="3200" b="1" dirty="0" smtClean="0">
                <a:solidFill>
                  <a:srgbClr val="0000FF"/>
                </a:solidFill>
                <a:latin typeface="+mj-lt"/>
              </a:rPr>
              <a:t>vâ			</a:t>
            </a:r>
            <a:r>
              <a:rPr lang="ar-IQ" sz="3200" b="1" dirty="0" smtClean="0">
                <a:solidFill>
                  <a:srgbClr val="FF0000"/>
                </a:solidFill>
                <a:latin typeface="+mj-lt"/>
              </a:rPr>
              <a:t> شورى</a:t>
            </a:r>
            <a:r>
              <a:rPr lang="tr-TR" sz="3200" b="1" dirty="0" smtClean="0">
                <a:latin typeface="+mj-lt"/>
              </a:rPr>
              <a:t>   </a:t>
            </a:r>
            <a:r>
              <a:rPr lang="tr-TR" sz="3200" b="1" dirty="0" smtClean="0">
                <a:solidFill>
                  <a:srgbClr val="0000FF"/>
                </a:solidFill>
                <a:latin typeface="+mj-lt"/>
              </a:rPr>
              <a:t>şurâ</a:t>
            </a:r>
          </a:p>
          <a:p>
            <a:pPr algn="l" rtl="0">
              <a:buNone/>
            </a:pPr>
            <a:r>
              <a:rPr lang="fa-IR" sz="3200" b="1" dirty="0" smtClean="0">
                <a:solidFill>
                  <a:srgbClr val="FF0000"/>
                </a:solidFill>
                <a:latin typeface="+mj-lt"/>
              </a:rPr>
              <a:t>کبر</a:t>
            </a:r>
            <a:r>
              <a:rPr lang="ar-IQ" sz="3200" b="1" dirty="0" smtClean="0">
                <a:solidFill>
                  <a:srgbClr val="FF0000"/>
                </a:solidFill>
                <a:latin typeface="+mj-lt"/>
              </a:rPr>
              <a:t>ى</a:t>
            </a:r>
            <a:r>
              <a:rPr lang="ar-IQ" sz="3200" b="1" dirty="0" smtClean="0">
                <a:latin typeface="+mj-lt"/>
              </a:rPr>
              <a:t>	</a:t>
            </a:r>
            <a:r>
              <a:rPr lang="tr-TR" sz="3200" b="1" dirty="0" smtClean="0">
                <a:latin typeface="+mj-lt"/>
              </a:rPr>
              <a:t>	</a:t>
            </a:r>
            <a:r>
              <a:rPr lang="tr-TR" sz="3200" b="1" dirty="0" smtClean="0">
                <a:solidFill>
                  <a:srgbClr val="0000FF"/>
                </a:solidFill>
                <a:latin typeface="+mj-lt"/>
              </a:rPr>
              <a:t>kübrâ			</a:t>
            </a:r>
            <a:r>
              <a:rPr lang="ar-IQ" sz="3200" b="1" dirty="0" smtClean="0">
                <a:solidFill>
                  <a:srgbClr val="FF0000"/>
                </a:solidFill>
                <a:latin typeface="+mj-lt"/>
              </a:rPr>
              <a:t> فتوى</a:t>
            </a:r>
            <a:r>
              <a:rPr lang="ar-IQ" sz="3200" b="1" dirty="0" smtClean="0">
                <a:latin typeface="+mj-lt"/>
              </a:rPr>
              <a:t>	</a:t>
            </a:r>
            <a:r>
              <a:rPr lang="tr-TR" sz="3200" b="1" dirty="0" smtClean="0">
                <a:latin typeface="+mj-lt"/>
              </a:rPr>
              <a:t>   </a:t>
            </a:r>
            <a:r>
              <a:rPr lang="tr-TR" sz="3200" b="1" dirty="0" smtClean="0">
                <a:solidFill>
                  <a:srgbClr val="0000FF"/>
                </a:solidFill>
                <a:latin typeface="+mj-lt"/>
              </a:rPr>
              <a:t>fetvâ</a:t>
            </a:r>
          </a:p>
          <a:p>
            <a:pPr algn="l" rtl="0">
              <a:buNone/>
            </a:pPr>
            <a:r>
              <a:rPr lang="ar-IQ" sz="3200" b="1" dirty="0" smtClean="0">
                <a:solidFill>
                  <a:srgbClr val="FF0000"/>
                </a:solidFill>
                <a:latin typeface="+mj-lt"/>
              </a:rPr>
              <a:t>موسى</a:t>
            </a:r>
            <a:r>
              <a:rPr lang="ar-IQ" sz="3200" b="1" dirty="0" smtClean="0">
                <a:latin typeface="+mj-lt"/>
              </a:rPr>
              <a:t>	</a:t>
            </a:r>
            <a:r>
              <a:rPr lang="tr-TR" sz="3200" b="1" dirty="0" smtClean="0">
                <a:latin typeface="+mj-lt"/>
              </a:rPr>
              <a:t>	</a:t>
            </a:r>
            <a:r>
              <a:rPr lang="tr-TR" sz="3200" b="1" dirty="0" smtClean="0">
                <a:solidFill>
                  <a:srgbClr val="0000FF"/>
                </a:solidFill>
                <a:latin typeface="+mj-lt"/>
              </a:rPr>
              <a:t>Musâ			</a:t>
            </a:r>
            <a:r>
              <a:rPr lang="ar-IQ" sz="3200" b="1" dirty="0" smtClean="0">
                <a:solidFill>
                  <a:srgbClr val="FF0000"/>
                </a:solidFill>
                <a:latin typeface="+mj-lt"/>
              </a:rPr>
              <a:t>مصطفى</a:t>
            </a:r>
            <a:r>
              <a:rPr lang="tr-TR" sz="3200" b="1" dirty="0" smtClean="0">
                <a:solidFill>
                  <a:srgbClr val="FF0000"/>
                </a:solidFill>
                <a:latin typeface="+mj-lt"/>
              </a:rPr>
              <a:t>   </a:t>
            </a:r>
            <a:r>
              <a:rPr lang="tr-TR" sz="3200" b="1" dirty="0" smtClean="0">
                <a:solidFill>
                  <a:srgbClr val="0000FF"/>
                </a:solidFill>
                <a:latin typeface="+mj-lt"/>
              </a:rPr>
              <a:t>mustafâ</a:t>
            </a:r>
          </a:p>
          <a:p>
            <a:pPr algn="l" rtl="0">
              <a:buNone/>
            </a:pPr>
            <a:endParaRPr lang="tr-TR" sz="2800" b="1" dirty="0" smtClean="0">
              <a:solidFill>
                <a:srgbClr val="0000FF"/>
              </a:solidFill>
              <a:latin typeface="+mj-lt"/>
            </a:endParaRPr>
          </a:p>
          <a:p>
            <a:pPr algn="l" rtl="0">
              <a:buNone/>
            </a:pPr>
            <a:endParaRPr lang="tr-TR" sz="2800" dirty="0" smtClean="0">
              <a:latin typeface="+mj-lt"/>
            </a:endParaRPr>
          </a:p>
          <a:p>
            <a:pPr algn="l" rtl="0">
              <a:buNone/>
            </a:pPr>
            <a:endParaRPr lang="tr-TR" sz="2800" dirty="0" smtClean="0">
              <a:latin typeface="+mj-lt"/>
            </a:endParaRPr>
          </a:p>
          <a:p>
            <a:pPr algn="l" rtl="0">
              <a:buNone/>
            </a:pPr>
            <a:endParaRPr lang="ar-IQ" sz="2800" dirty="0">
              <a:latin typeface="+mj-lt"/>
            </a:endParaRPr>
          </a:p>
        </p:txBody>
      </p:sp>
    </p:spTree>
    <p:extLst>
      <p:ext uri="{BB962C8B-B14F-4D97-AF65-F5344CB8AC3E}">
        <p14:creationId xmlns:p14="http://schemas.microsoft.com/office/powerpoint/2010/main" val="3972642364"/>
      </p:ext>
    </p:extLst>
  </p:cSld>
  <p:clrMapOvr>
    <a:masterClrMapping/>
  </p:clrMapOvr>
  <p:transition>
    <p:checke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94352"/>
          </a:xfrm>
        </p:spPr>
        <p:txBody>
          <a:bodyPr>
            <a:normAutofit/>
          </a:bodyPr>
          <a:lstStyle/>
          <a:p>
            <a:pPr algn="ctr"/>
            <a:r>
              <a:rPr lang="en-US" sz="4400" b="1" dirty="0" smtClean="0">
                <a:solidFill>
                  <a:srgbClr val="FF0000"/>
                </a:solidFill>
              </a:rPr>
              <a:t>EL</a:t>
            </a:r>
            <a:r>
              <a:rPr lang="tr-TR" sz="4400" b="1" dirty="0" smtClean="0">
                <a:solidFill>
                  <a:srgbClr val="FF0000"/>
                </a:solidFill>
              </a:rPr>
              <a:t>İF-İ MEMDUDE (UZUN ELİF)</a:t>
            </a:r>
            <a:endParaRPr lang="ar-IQ" sz="4400" b="1" dirty="0">
              <a:solidFill>
                <a:srgbClr val="FF0000"/>
              </a:solidFill>
            </a:endParaRPr>
          </a:p>
        </p:txBody>
      </p:sp>
      <p:sp>
        <p:nvSpPr>
          <p:cNvPr id="3" name="Content Placeholder 2"/>
          <p:cNvSpPr>
            <a:spLocks noGrp="1"/>
          </p:cNvSpPr>
          <p:nvPr>
            <p:ph idx="1"/>
          </p:nvPr>
        </p:nvSpPr>
        <p:spPr>
          <a:xfrm>
            <a:off x="539552" y="1556792"/>
            <a:ext cx="8229600" cy="5040560"/>
          </a:xfrm>
        </p:spPr>
        <p:txBody>
          <a:bodyPr>
            <a:normAutofit lnSpcReduction="10000"/>
          </a:bodyPr>
          <a:lstStyle/>
          <a:p>
            <a:pPr algn="l" rtl="0">
              <a:buNone/>
            </a:pPr>
            <a:r>
              <a:rPr lang="tr-TR" sz="2800" dirty="0" smtClean="0">
                <a:latin typeface="+mj-lt"/>
              </a:rPr>
              <a:t>	</a:t>
            </a:r>
            <a:r>
              <a:rPr lang="tr-TR" sz="2800" b="1" dirty="0" smtClean="0">
                <a:latin typeface="+mj-lt"/>
              </a:rPr>
              <a:t>Arapça asıllı bazı kelimelerin sonunda bulunan bazı elifler normalden daha uzun bir â sesi verirler. Bu şekilde kelime sonunda yer alan eliflere elif-i memdude denir. Arapçada bu eliflerden sonra yer alan hemze Osmanlı Türkçesinde düşer.</a:t>
            </a:r>
          </a:p>
          <a:p>
            <a:pPr algn="l" rtl="0">
              <a:buNone/>
            </a:pPr>
            <a:endParaRPr lang="tr-TR" sz="3200" b="1" dirty="0" smtClean="0">
              <a:latin typeface="+mj-lt"/>
            </a:endParaRPr>
          </a:p>
          <a:p>
            <a:pPr algn="l" rtl="0">
              <a:buNone/>
            </a:pPr>
            <a:r>
              <a:rPr lang="fa-IR" sz="3200" b="1" dirty="0" smtClean="0">
                <a:solidFill>
                  <a:srgbClr val="FF0000"/>
                </a:solidFill>
                <a:latin typeface="+mj-lt"/>
              </a:rPr>
              <a:t>جفا</a:t>
            </a:r>
            <a:r>
              <a:rPr lang="ar-IQ" sz="3200" b="1" dirty="0" smtClean="0">
                <a:solidFill>
                  <a:srgbClr val="FF0000"/>
                </a:solidFill>
                <a:latin typeface="+mj-lt"/>
              </a:rPr>
              <a:t>ء</a:t>
            </a:r>
            <a:r>
              <a:rPr lang="ar-IQ" sz="3200" b="1" dirty="0" smtClean="0">
                <a:latin typeface="+mj-lt"/>
              </a:rPr>
              <a:t>	</a:t>
            </a:r>
            <a:r>
              <a:rPr lang="tr-TR" sz="3200" b="1" dirty="0" smtClean="0">
                <a:latin typeface="+mj-lt"/>
              </a:rPr>
              <a:t>	</a:t>
            </a:r>
            <a:r>
              <a:rPr lang="tr-TR" sz="3200" b="1" dirty="0" smtClean="0">
                <a:solidFill>
                  <a:srgbClr val="0000FF"/>
                </a:solidFill>
                <a:latin typeface="+mj-lt"/>
              </a:rPr>
              <a:t>cefâ			</a:t>
            </a:r>
            <a:r>
              <a:rPr lang="ar-IQ" sz="3200" b="1" dirty="0" smtClean="0">
                <a:solidFill>
                  <a:srgbClr val="FF0000"/>
                </a:solidFill>
                <a:latin typeface="+mj-lt"/>
              </a:rPr>
              <a:t>بقاء</a:t>
            </a:r>
            <a:r>
              <a:rPr lang="ar-IQ" sz="3200" b="1" dirty="0" smtClean="0">
                <a:latin typeface="+mj-lt"/>
              </a:rPr>
              <a:t>	</a:t>
            </a:r>
            <a:r>
              <a:rPr lang="tr-TR" sz="3200" b="1" dirty="0" smtClean="0">
                <a:latin typeface="+mj-lt"/>
              </a:rPr>
              <a:t>  </a:t>
            </a:r>
            <a:r>
              <a:rPr lang="tr-TR" sz="3200" b="1" dirty="0" smtClean="0">
                <a:solidFill>
                  <a:srgbClr val="0000FF"/>
                </a:solidFill>
                <a:latin typeface="+mj-lt"/>
              </a:rPr>
              <a:t>bekâ</a:t>
            </a:r>
          </a:p>
          <a:p>
            <a:pPr algn="l" rtl="0">
              <a:buNone/>
            </a:pPr>
            <a:r>
              <a:rPr lang="ar-IQ" sz="3200" b="1" dirty="0" smtClean="0">
                <a:solidFill>
                  <a:srgbClr val="FF0000"/>
                </a:solidFill>
                <a:latin typeface="+mj-lt"/>
              </a:rPr>
              <a:t>صفاء	</a:t>
            </a:r>
            <a:r>
              <a:rPr lang="ar-IQ" sz="3200" b="1" dirty="0" smtClean="0">
                <a:latin typeface="+mj-lt"/>
              </a:rPr>
              <a:t>	</a:t>
            </a:r>
            <a:r>
              <a:rPr lang="tr-TR" sz="3200" b="1" dirty="0" smtClean="0">
                <a:solidFill>
                  <a:srgbClr val="0000FF"/>
                </a:solidFill>
                <a:latin typeface="+mj-lt"/>
              </a:rPr>
              <a:t>sefâ			</a:t>
            </a:r>
            <a:r>
              <a:rPr lang="ar-IQ" sz="3200" b="1" dirty="0" smtClean="0">
                <a:solidFill>
                  <a:srgbClr val="FF0000"/>
                </a:solidFill>
                <a:latin typeface="+mj-lt"/>
              </a:rPr>
              <a:t>امراء</a:t>
            </a:r>
            <a:r>
              <a:rPr lang="ar-IQ" sz="3200" b="1" dirty="0" smtClean="0">
                <a:latin typeface="+mj-lt"/>
              </a:rPr>
              <a:t>	</a:t>
            </a:r>
            <a:r>
              <a:rPr lang="tr-TR" sz="3200" b="1" dirty="0" smtClean="0">
                <a:latin typeface="+mj-lt"/>
              </a:rPr>
              <a:t>   </a:t>
            </a:r>
            <a:r>
              <a:rPr lang="tr-TR" sz="3200" b="1" dirty="0" smtClean="0">
                <a:solidFill>
                  <a:srgbClr val="0000FF"/>
                </a:solidFill>
                <a:latin typeface="+mj-lt"/>
              </a:rPr>
              <a:t>ümerâ</a:t>
            </a:r>
          </a:p>
          <a:p>
            <a:pPr algn="l" rtl="0">
              <a:buNone/>
            </a:pPr>
            <a:r>
              <a:rPr lang="ar-IQ" sz="3200" b="1" dirty="0" smtClean="0">
                <a:solidFill>
                  <a:srgbClr val="FF0000"/>
                </a:solidFill>
                <a:latin typeface="+mj-lt"/>
              </a:rPr>
              <a:t>ثناء</a:t>
            </a:r>
            <a:r>
              <a:rPr lang="ar-IQ" sz="3200" b="1" dirty="0" smtClean="0">
                <a:latin typeface="+mj-lt"/>
              </a:rPr>
              <a:t>	</a:t>
            </a:r>
            <a:r>
              <a:rPr lang="tr-TR" sz="3200" b="1" dirty="0" smtClean="0">
                <a:latin typeface="+mj-lt"/>
              </a:rPr>
              <a:t>	</a:t>
            </a:r>
            <a:r>
              <a:rPr lang="tr-TR" sz="3200" b="1" dirty="0" smtClean="0">
                <a:solidFill>
                  <a:srgbClr val="0000FF"/>
                </a:solidFill>
                <a:latin typeface="+mj-lt"/>
              </a:rPr>
              <a:t>senâ			</a:t>
            </a:r>
            <a:r>
              <a:rPr lang="ar-IQ" sz="3200" b="1" dirty="0" smtClean="0">
                <a:solidFill>
                  <a:srgbClr val="FF0000"/>
                </a:solidFill>
                <a:latin typeface="+mj-lt"/>
              </a:rPr>
              <a:t> التجاء</a:t>
            </a:r>
            <a:r>
              <a:rPr lang="ar-IQ" sz="3200" b="1" dirty="0" smtClean="0">
                <a:latin typeface="+mj-lt"/>
              </a:rPr>
              <a:t>	</a:t>
            </a:r>
            <a:r>
              <a:rPr lang="tr-TR" sz="3200" b="1" dirty="0" smtClean="0">
                <a:latin typeface="+mj-lt"/>
              </a:rPr>
              <a:t>   </a:t>
            </a:r>
            <a:r>
              <a:rPr lang="tr-TR" sz="3200" b="1" dirty="0" smtClean="0">
                <a:solidFill>
                  <a:srgbClr val="0000FF"/>
                </a:solidFill>
                <a:latin typeface="+mj-lt"/>
              </a:rPr>
              <a:t>ilticâ</a:t>
            </a:r>
          </a:p>
          <a:p>
            <a:pPr algn="l" rtl="0">
              <a:buNone/>
            </a:pPr>
            <a:r>
              <a:rPr lang="ar-IQ" sz="3200" b="1" dirty="0" smtClean="0">
                <a:solidFill>
                  <a:srgbClr val="FF0000"/>
                </a:solidFill>
                <a:latin typeface="+mj-lt"/>
              </a:rPr>
              <a:t>بناء</a:t>
            </a:r>
            <a:r>
              <a:rPr lang="ar-IQ" sz="3200" b="1" dirty="0" smtClean="0">
                <a:latin typeface="+mj-lt"/>
              </a:rPr>
              <a:t>	</a:t>
            </a:r>
            <a:r>
              <a:rPr lang="tr-TR" sz="3200" b="1" dirty="0" smtClean="0">
                <a:latin typeface="+mj-lt"/>
              </a:rPr>
              <a:t>	</a:t>
            </a:r>
            <a:r>
              <a:rPr lang="tr-TR" sz="3200" b="1" dirty="0" smtClean="0">
                <a:solidFill>
                  <a:srgbClr val="0000FF"/>
                </a:solidFill>
                <a:latin typeface="+mj-lt"/>
              </a:rPr>
              <a:t>binâ			</a:t>
            </a:r>
            <a:r>
              <a:rPr lang="ar-IQ" sz="3200" b="1" dirty="0" smtClean="0">
                <a:solidFill>
                  <a:srgbClr val="FF0000"/>
                </a:solidFill>
                <a:latin typeface="+mj-lt"/>
              </a:rPr>
              <a:t>ادباء</a:t>
            </a:r>
            <a:r>
              <a:rPr lang="tr-TR" sz="3200" b="1" dirty="0" smtClean="0">
                <a:solidFill>
                  <a:srgbClr val="FF0000"/>
                </a:solidFill>
                <a:latin typeface="+mj-lt"/>
              </a:rPr>
              <a:t>   	   </a:t>
            </a:r>
            <a:r>
              <a:rPr lang="tr-TR" sz="3200" b="1" dirty="0" smtClean="0">
                <a:solidFill>
                  <a:srgbClr val="0000FF"/>
                </a:solidFill>
                <a:latin typeface="+mj-lt"/>
              </a:rPr>
              <a:t>üdebâ</a:t>
            </a:r>
          </a:p>
          <a:p>
            <a:pPr algn="l" rtl="0">
              <a:buNone/>
            </a:pPr>
            <a:endParaRPr lang="tr-TR" sz="2800" b="1" dirty="0" smtClean="0">
              <a:solidFill>
                <a:srgbClr val="0000FF"/>
              </a:solidFill>
              <a:latin typeface="+mj-lt"/>
            </a:endParaRPr>
          </a:p>
          <a:p>
            <a:pPr algn="l" rtl="0">
              <a:buNone/>
            </a:pPr>
            <a:endParaRPr lang="tr-TR" sz="2800" dirty="0" smtClean="0">
              <a:latin typeface="+mj-lt"/>
            </a:endParaRPr>
          </a:p>
          <a:p>
            <a:pPr algn="l" rtl="0">
              <a:buNone/>
            </a:pPr>
            <a:endParaRPr lang="tr-TR" sz="2800" dirty="0" smtClean="0">
              <a:latin typeface="+mj-lt"/>
            </a:endParaRPr>
          </a:p>
          <a:p>
            <a:pPr algn="l" rtl="0">
              <a:buNone/>
            </a:pPr>
            <a:endParaRPr lang="ar-IQ" sz="2800" dirty="0">
              <a:latin typeface="+mj-lt"/>
            </a:endParaRPr>
          </a:p>
        </p:txBody>
      </p:sp>
    </p:spTree>
    <p:extLst>
      <p:ext uri="{BB962C8B-B14F-4D97-AF65-F5344CB8AC3E}">
        <p14:creationId xmlns:p14="http://schemas.microsoft.com/office/powerpoint/2010/main" val="2286381867"/>
      </p:ext>
    </p:extLst>
  </p:cSld>
  <p:clrMapOvr>
    <a:masterClrMapping/>
  </p:clrMapOvr>
  <p:transition>
    <p:checke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94352"/>
          </a:xfrm>
        </p:spPr>
        <p:txBody>
          <a:bodyPr>
            <a:normAutofit/>
          </a:bodyPr>
          <a:lstStyle/>
          <a:p>
            <a:pPr algn="ctr"/>
            <a:r>
              <a:rPr lang="en-US" sz="4400" b="1" dirty="0" smtClean="0">
                <a:solidFill>
                  <a:srgbClr val="FF0000"/>
                </a:solidFill>
              </a:rPr>
              <a:t>HEMZEN</a:t>
            </a:r>
            <a:r>
              <a:rPr lang="tr-TR" sz="4400" b="1" dirty="0" smtClean="0">
                <a:solidFill>
                  <a:srgbClr val="FF0000"/>
                </a:solidFill>
              </a:rPr>
              <a:t>İN YAZILIŞI</a:t>
            </a:r>
            <a:endParaRPr lang="ar-IQ" sz="4400" b="1" dirty="0">
              <a:solidFill>
                <a:srgbClr val="FF0000"/>
              </a:solidFill>
            </a:endParaRPr>
          </a:p>
        </p:txBody>
      </p:sp>
      <p:sp>
        <p:nvSpPr>
          <p:cNvPr id="3" name="Content Placeholder 2"/>
          <p:cNvSpPr>
            <a:spLocks noGrp="1"/>
          </p:cNvSpPr>
          <p:nvPr>
            <p:ph idx="1"/>
          </p:nvPr>
        </p:nvSpPr>
        <p:spPr>
          <a:xfrm>
            <a:off x="539552" y="1556792"/>
            <a:ext cx="8229600" cy="5040560"/>
          </a:xfrm>
        </p:spPr>
        <p:txBody>
          <a:bodyPr>
            <a:normAutofit/>
          </a:bodyPr>
          <a:lstStyle/>
          <a:p>
            <a:pPr algn="l" rtl="0">
              <a:buNone/>
            </a:pPr>
            <a:r>
              <a:rPr lang="tr-TR" sz="2800" dirty="0" smtClean="0">
                <a:latin typeface="+mj-lt"/>
              </a:rPr>
              <a:t>	</a:t>
            </a:r>
            <a:r>
              <a:rPr lang="tr-TR" sz="2800" b="1" dirty="0" smtClean="0">
                <a:latin typeface="+mj-lt"/>
              </a:rPr>
              <a:t>1. Hemze başta ise elif üzerinde yazılır.</a:t>
            </a:r>
          </a:p>
          <a:p>
            <a:pPr algn="l" rtl="0">
              <a:buNone/>
            </a:pPr>
            <a:endParaRPr lang="tr-TR" sz="3200" b="1" dirty="0" smtClean="0">
              <a:latin typeface="+mj-lt"/>
            </a:endParaRPr>
          </a:p>
          <a:p>
            <a:pPr algn="l" rtl="0">
              <a:buNone/>
            </a:pPr>
            <a:r>
              <a:rPr lang="ar-IQ" sz="3200" b="1" dirty="0" smtClean="0">
                <a:solidFill>
                  <a:srgbClr val="FF0000"/>
                </a:solidFill>
                <a:latin typeface="+mj-lt"/>
              </a:rPr>
              <a:t>أسف</a:t>
            </a:r>
            <a:r>
              <a:rPr lang="ar-IQ" sz="3200" b="1" dirty="0" smtClean="0">
                <a:latin typeface="+mj-lt"/>
              </a:rPr>
              <a:t>	</a:t>
            </a:r>
            <a:r>
              <a:rPr lang="tr-TR" sz="3200" b="1" dirty="0" smtClean="0">
                <a:latin typeface="+mj-lt"/>
              </a:rPr>
              <a:t>	</a:t>
            </a:r>
            <a:r>
              <a:rPr lang="tr-TR" sz="3200" b="1" dirty="0" smtClean="0">
                <a:solidFill>
                  <a:srgbClr val="0000FF"/>
                </a:solidFill>
                <a:latin typeface="+mj-lt"/>
              </a:rPr>
              <a:t>esef			</a:t>
            </a:r>
          </a:p>
          <a:p>
            <a:pPr algn="l" rtl="0">
              <a:buNone/>
            </a:pPr>
            <a:r>
              <a:rPr lang="ar-IQ" sz="3200" b="1" dirty="0" smtClean="0">
                <a:solidFill>
                  <a:srgbClr val="FF0000"/>
                </a:solidFill>
                <a:latin typeface="+mj-lt"/>
              </a:rPr>
              <a:t>ألم	</a:t>
            </a:r>
            <a:r>
              <a:rPr lang="ar-IQ" sz="3200" b="1" dirty="0" smtClean="0">
                <a:latin typeface="+mj-lt"/>
              </a:rPr>
              <a:t>	</a:t>
            </a:r>
            <a:r>
              <a:rPr lang="tr-TR" sz="3200" b="1" dirty="0" smtClean="0">
                <a:solidFill>
                  <a:srgbClr val="0000FF"/>
                </a:solidFill>
                <a:latin typeface="+mj-lt"/>
              </a:rPr>
              <a:t>elem			</a:t>
            </a:r>
          </a:p>
          <a:p>
            <a:pPr algn="l" rtl="0">
              <a:buNone/>
            </a:pPr>
            <a:r>
              <a:rPr lang="ar-IQ" sz="3200" b="1" dirty="0" smtClean="0">
                <a:solidFill>
                  <a:srgbClr val="FF0000"/>
                </a:solidFill>
                <a:latin typeface="+mj-lt"/>
              </a:rPr>
              <a:t>أمر</a:t>
            </a:r>
            <a:r>
              <a:rPr lang="ar-IQ" sz="3200" b="1" dirty="0" smtClean="0">
                <a:latin typeface="+mj-lt"/>
              </a:rPr>
              <a:t>	</a:t>
            </a:r>
            <a:r>
              <a:rPr lang="tr-TR" sz="3200" b="1" dirty="0" smtClean="0">
                <a:latin typeface="+mj-lt"/>
              </a:rPr>
              <a:t>	</a:t>
            </a:r>
            <a:r>
              <a:rPr lang="tr-TR" sz="3200" b="1" dirty="0" smtClean="0">
                <a:solidFill>
                  <a:srgbClr val="0000FF"/>
                </a:solidFill>
                <a:latin typeface="+mj-lt"/>
              </a:rPr>
              <a:t>emir		</a:t>
            </a:r>
          </a:p>
          <a:p>
            <a:pPr algn="l" rtl="0">
              <a:buNone/>
            </a:pPr>
            <a:r>
              <a:rPr lang="ar-IQ" sz="3200" b="1" dirty="0" smtClean="0">
                <a:solidFill>
                  <a:srgbClr val="FF0000"/>
                </a:solidFill>
                <a:latin typeface="+mj-lt"/>
              </a:rPr>
              <a:t>أدب</a:t>
            </a:r>
            <a:r>
              <a:rPr lang="ar-IQ" sz="3200" b="1" dirty="0" smtClean="0">
                <a:latin typeface="+mj-lt"/>
              </a:rPr>
              <a:t>	</a:t>
            </a:r>
            <a:r>
              <a:rPr lang="tr-TR" sz="3200" b="1" dirty="0" smtClean="0">
                <a:latin typeface="+mj-lt"/>
              </a:rPr>
              <a:t>	</a:t>
            </a:r>
            <a:r>
              <a:rPr lang="tr-TR" sz="3200" b="1" dirty="0" smtClean="0">
                <a:solidFill>
                  <a:srgbClr val="0000FF"/>
                </a:solidFill>
                <a:latin typeface="+mj-lt"/>
              </a:rPr>
              <a:t>edeb</a:t>
            </a:r>
          </a:p>
          <a:p>
            <a:pPr algn="l" rtl="0">
              <a:buNone/>
            </a:pPr>
            <a:r>
              <a:rPr lang="ar-IQ" sz="3200" b="1" dirty="0" smtClean="0">
                <a:solidFill>
                  <a:srgbClr val="FF0000"/>
                </a:solidFill>
              </a:rPr>
              <a:t>أثر</a:t>
            </a:r>
            <a:r>
              <a:rPr lang="ar-IQ" sz="3200" b="1" dirty="0" smtClean="0"/>
              <a:t>	</a:t>
            </a:r>
            <a:r>
              <a:rPr lang="tr-TR" sz="3200" b="1" dirty="0" smtClean="0"/>
              <a:t>	</a:t>
            </a:r>
            <a:r>
              <a:rPr lang="tr-TR" sz="3200" b="1" dirty="0" smtClean="0">
                <a:solidFill>
                  <a:srgbClr val="0000FF"/>
                </a:solidFill>
                <a:latin typeface="+mj-lt"/>
              </a:rPr>
              <a:t>eser				</a:t>
            </a:r>
          </a:p>
          <a:p>
            <a:pPr algn="l" rtl="0">
              <a:buNone/>
            </a:pPr>
            <a:endParaRPr lang="tr-TR" sz="2800" b="1" dirty="0" smtClean="0">
              <a:solidFill>
                <a:srgbClr val="0000FF"/>
              </a:solidFill>
              <a:latin typeface="+mj-lt"/>
            </a:endParaRPr>
          </a:p>
          <a:p>
            <a:pPr algn="l" rtl="0">
              <a:buNone/>
            </a:pPr>
            <a:endParaRPr lang="tr-TR" sz="2800" dirty="0" smtClean="0">
              <a:latin typeface="+mj-lt"/>
            </a:endParaRPr>
          </a:p>
          <a:p>
            <a:pPr algn="l" rtl="0">
              <a:buNone/>
            </a:pPr>
            <a:endParaRPr lang="tr-TR" sz="2800" dirty="0" smtClean="0">
              <a:latin typeface="+mj-lt"/>
            </a:endParaRPr>
          </a:p>
          <a:p>
            <a:pPr algn="l" rtl="0">
              <a:buNone/>
            </a:pPr>
            <a:endParaRPr lang="ar-IQ" sz="2800" dirty="0">
              <a:latin typeface="+mj-lt"/>
            </a:endParaRPr>
          </a:p>
        </p:txBody>
      </p:sp>
    </p:spTree>
    <p:extLst>
      <p:ext uri="{BB962C8B-B14F-4D97-AF65-F5344CB8AC3E}">
        <p14:creationId xmlns:p14="http://schemas.microsoft.com/office/powerpoint/2010/main" val="3935237010"/>
      </p:ext>
    </p:extLst>
  </p:cSld>
  <p:clrMapOvr>
    <a:masterClrMapping/>
  </p:clrMapOvr>
  <p:transition>
    <p:checke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94352"/>
          </a:xfrm>
        </p:spPr>
        <p:txBody>
          <a:bodyPr>
            <a:normAutofit/>
          </a:bodyPr>
          <a:lstStyle/>
          <a:p>
            <a:pPr algn="ctr"/>
            <a:r>
              <a:rPr lang="en-US" sz="4400" b="1" dirty="0" smtClean="0">
                <a:solidFill>
                  <a:srgbClr val="FF0000"/>
                </a:solidFill>
              </a:rPr>
              <a:t>HEMZEN</a:t>
            </a:r>
            <a:r>
              <a:rPr lang="tr-TR" sz="4400" b="1" dirty="0" smtClean="0">
                <a:solidFill>
                  <a:srgbClr val="FF0000"/>
                </a:solidFill>
              </a:rPr>
              <a:t>İN YAZILIŞI</a:t>
            </a:r>
            <a:endParaRPr lang="ar-IQ" sz="4400" b="1" dirty="0">
              <a:solidFill>
                <a:srgbClr val="FF0000"/>
              </a:solidFill>
            </a:endParaRPr>
          </a:p>
        </p:txBody>
      </p:sp>
      <p:sp>
        <p:nvSpPr>
          <p:cNvPr id="3" name="Content Placeholder 2"/>
          <p:cNvSpPr>
            <a:spLocks noGrp="1"/>
          </p:cNvSpPr>
          <p:nvPr>
            <p:ph idx="1"/>
          </p:nvPr>
        </p:nvSpPr>
        <p:spPr>
          <a:xfrm>
            <a:off x="539552" y="1556792"/>
            <a:ext cx="8229600" cy="5040560"/>
          </a:xfrm>
        </p:spPr>
        <p:txBody>
          <a:bodyPr>
            <a:normAutofit lnSpcReduction="10000"/>
          </a:bodyPr>
          <a:lstStyle/>
          <a:p>
            <a:pPr algn="l" rtl="0">
              <a:buNone/>
            </a:pPr>
            <a:r>
              <a:rPr lang="tr-TR" sz="2800" dirty="0" smtClean="0">
                <a:latin typeface="+mj-lt"/>
              </a:rPr>
              <a:t>	</a:t>
            </a:r>
            <a:r>
              <a:rPr lang="tr-TR" sz="2800" b="1" dirty="0" smtClean="0">
                <a:latin typeface="+mj-lt"/>
              </a:rPr>
              <a:t>2. ortadabulunduğunda:</a:t>
            </a:r>
          </a:p>
          <a:p>
            <a:pPr algn="l" rtl="0">
              <a:buNone/>
            </a:pPr>
            <a:endParaRPr lang="tr-TR" sz="2800" b="1" dirty="0" smtClean="0">
              <a:latin typeface="+mj-lt"/>
            </a:endParaRPr>
          </a:p>
          <a:p>
            <a:pPr algn="l" rtl="0">
              <a:buNone/>
            </a:pPr>
            <a:r>
              <a:rPr lang="tr-TR" sz="2800" b="1" dirty="0" smtClean="0">
                <a:latin typeface="+mj-lt"/>
              </a:rPr>
              <a:t>a. Bir önceki harfin herkesi üstün ise elif üzerinde yazılır.</a:t>
            </a:r>
          </a:p>
          <a:p>
            <a:pPr algn="l" rtl="0">
              <a:buNone/>
            </a:pPr>
            <a:endParaRPr lang="tr-TR" sz="3200" b="1" dirty="0" smtClean="0">
              <a:latin typeface="+mj-lt"/>
            </a:endParaRPr>
          </a:p>
          <a:p>
            <a:pPr algn="l" rtl="0">
              <a:buNone/>
            </a:pPr>
            <a:r>
              <a:rPr lang="ar-IQ" sz="3200" b="1" dirty="0" smtClean="0">
                <a:solidFill>
                  <a:srgbClr val="FF0000"/>
                </a:solidFill>
                <a:latin typeface="+mj-lt"/>
              </a:rPr>
              <a:t>تأديب</a:t>
            </a:r>
            <a:r>
              <a:rPr lang="ar-IQ" sz="3200" b="1" dirty="0" smtClean="0">
                <a:latin typeface="+mj-lt"/>
              </a:rPr>
              <a:t>	</a:t>
            </a:r>
            <a:r>
              <a:rPr lang="tr-TR" sz="3200" b="1" dirty="0" smtClean="0">
                <a:latin typeface="+mj-lt"/>
              </a:rPr>
              <a:t>	</a:t>
            </a:r>
            <a:r>
              <a:rPr lang="tr-TR" sz="3200" b="1" dirty="0" smtClean="0">
                <a:solidFill>
                  <a:srgbClr val="0000FF"/>
                </a:solidFill>
                <a:latin typeface="+mj-lt"/>
              </a:rPr>
              <a:t>te’dib			</a:t>
            </a:r>
          </a:p>
          <a:p>
            <a:pPr algn="l" rtl="0">
              <a:buNone/>
            </a:pPr>
            <a:r>
              <a:rPr lang="fa-IR" sz="3200" b="1" dirty="0" smtClean="0">
                <a:solidFill>
                  <a:srgbClr val="FF0000"/>
                </a:solidFill>
                <a:latin typeface="+mj-lt"/>
              </a:rPr>
              <a:t>م</a:t>
            </a:r>
            <a:r>
              <a:rPr lang="ar-IQ" sz="3200" b="1" dirty="0" smtClean="0">
                <a:solidFill>
                  <a:srgbClr val="FF0000"/>
                </a:solidFill>
                <a:latin typeface="+mj-lt"/>
              </a:rPr>
              <a:t>أمور	</a:t>
            </a:r>
            <a:r>
              <a:rPr lang="ar-IQ" sz="3200" b="1" dirty="0" smtClean="0">
                <a:latin typeface="+mj-lt"/>
              </a:rPr>
              <a:t>	</a:t>
            </a:r>
            <a:r>
              <a:rPr lang="tr-TR" sz="3200" b="1" dirty="0" smtClean="0">
                <a:solidFill>
                  <a:srgbClr val="0000FF"/>
                </a:solidFill>
                <a:latin typeface="+mj-lt"/>
              </a:rPr>
              <a:t>me’mur			</a:t>
            </a:r>
          </a:p>
          <a:p>
            <a:pPr algn="l" rtl="0">
              <a:buNone/>
            </a:pPr>
            <a:r>
              <a:rPr lang="ar-IQ" sz="3200" b="1" dirty="0" smtClean="0">
                <a:solidFill>
                  <a:srgbClr val="FF0000"/>
                </a:solidFill>
                <a:latin typeface="+mj-lt"/>
              </a:rPr>
              <a:t>تأسف</a:t>
            </a:r>
            <a:r>
              <a:rPr lang="ar-IQ" sz="3200" b="1" dirty="0" smtClean="0">
                <a:latin typeface="+mj-lt"/>
              </a:rPr>
              <a:t>	</a:t>
            </a:r>
            <a:r>
              <a:rPr lang="tr-TR" sz="3200" b="1" dirty="0" smtClean="0">
                <a:latin typeface="+mj-lt"/>
              </a:rPr>
              <a:t>	</a:t>
            </a:r>
            <a:r>
              <a:rPr lang="tr-TR" sz="3200" b="1" dirty="0" smtClean="0">
                <a:solidFill>
                  <a:srgbClr val="0000FF"/>
                </a:solidFill>
                <a:latin typeface="+mj-lt"/>
              </a:rPr>
              <a:t>te’essüf		</a:t>
            </a:r>
          </a:p>
          <a:p>
            <a:pPr algn="l" rtl="0">
              <a:buNone/>
            </a:pPr>
            <a:r>
              <a:rPr lang="ar-IQ" sz="3200" b="1" dirty="0" smtClean="0">
                <a:solidFill>
                  <a:srgbClr val="FF0000"/>
                </a:solidFill>
                <a:latin typeface="+mj-lt"/>
              </a:rPr>
              <a:t>تأخير</a:t>
            </a:r>
            <a:r>
              <a:rPr lang="ar-IQ" sz="3200" b="1" dirty="0" smtClean="0">
                <a:latin typeface="+mj-lt"/>
              </a:rPr>
              <a:t>	</a:t>
            </a:r>
            <a:r>
              <a:rPr lang="tr-TR" sz="3200" b="1" dirty="0" smtClean="0">
                <a:latin typeface="+mj-lt"/>
              </a:rPr>
              <a:t>	</a:t>
            </a:r>
            <a:r>
              <a:rPr lang="tr-TR" sz="3200" b="1" dirty="0" smtClean="0">
                <a:solidFill>
                  <a:srgbClr val="0000FF"/>
                </a:solidFill>
                <a:latin typeface="+mj-lt"/>
              </a:rPr>
              <a:t>te’hir</a:t>
            </a:r>
          </a:p>
          <a:p>
            <a:pPr algn="l" rtl="0">
              <a:buNone/>
            </a:pPr>
            <a:r>
              <a:rPr lang="fa-IR" sz="3200" b="1" dirty="0" smtClean="0">
                <a:solidFill>
                  <a:srgbClr val="FF0000"/>
                </a:solidFill>
              </a:rPr>
              <a:t>ت</a:t>
            </a:r>
            <a:r>
              <a:rPr lang="ar-IQ" sz="3200" b="1" dirty="0" smtClean="0">
                <a:solidFill>
                  <a:srgbClr val="FF0000"/>
                </a:solidFill>
              </a:rPr>
              <a:t>أسيس</a:t>
            </a:r>
            <a:r>
              <a:rPr lang="ar-IQ" sz="3200" b="1" dirty="0" smtClean="0"/>
              <a:t>	</a:t>
            </a:r>
            <a:r>
              <a:rPr lang="tr-TR" sz="3200" b="1" dirty="0" smtClean="0">
                <a:solidFill>
                  <a:srgbClr val="0000FF"/>
                </a:solidFill>
                <a:latin typeface="+mj-lt"/>
              </a:rPr>
              <a:t>te’sis				</a:t>
            </a:r>
          </a:p>
          <a:p>
            <a:pPr algn="l" rtl="0">
              <a:buNone/>
            </a:pPr>
            <a:endParaRPr lang="tr-TR" sz="2800" b="1" dirty="0" smtClean="0">
              <a:solidFill>
                <a:srgbClr val="0000FF"/>
              </a:solidFill>
              <a:latin typeface="+mj-lt"/>
            </a:endParaRPr>
          </a:p>
          <a:p>
            <a:pPr algn="l" rtl="0">
              <a:buNone/>
            </a:pPr>
            <a:endParaRPr lang="tr-TR" sz="2800" dirty="0" smtClean="0">
              <a:latin typeface="+mj-lt"/>
            </a:endParaRPr>
          </a:p>
          <a:p>
            <a:pPr algn="l" rtl="0">
              <a:buNone/>
            </a:pPr>
            <a:endParaRPr lang="tr-TR" sz="2800" dirty="0" smtClean="0">
              <a:latin typeface="+mj-lt"/>
            </a:endParaRPr>
          </a:p>
          <a:p>
            <a:pPr algn="l" rtl="0">
              <a:buNone/>
            </a:pPr>
            <a:endParaRPr lang="ar-IQ" sz="2800" dirty="0">
              <a:latin typeface="+mj-lt"/>
            </a:endParaRPr>
          </a:p>
        </p:txBody>
      </p:sp>
    </p:spTree>
    <p:extLst>
      <p:ext uri="{BB962C8B-B14F-4D97-AF65-F5344CB8AC3E}">
        <p14:creationId xmlns:p14="http://schemas.microsoft.com/office/powerpoint/2010/main" val="3279905479"/>
      </p:ext>
    </p:extLst>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85720" y="1422245"/>
            <a:ext cx="8496300" cy="4216539"/>
          </a:xfrm>
          <a:prstGeom prst="rect">
            <a:avLst/>
          </a:prstGeom>
          <a:noFill/>
          <a:ln w="9525">
            <a:noFill/>
            <a:miter lim="800000"/>
            <a:headEnd/>
            <a:tailEnd/>
          </a:ln>
        </p:spPr>
        <p:txBody>
          <a:bodyPr anchor="ctr">
            <a:spAutoFit/>
          </a:bodyPr>
          <a:lstStyle/>
          <a:p>
            <a:pPr marL="571500" indent="-571500" algn="l" rtl="0" fontAlgn="base">
              <a:spcBef>
                <a:spcPct val="0"/>
              </a:spcBef>
              <a:spcAft>
                <a:spcPct val="0"/>
              </a:spcAft>
              <a:buFontTx/>
              <a:buChar char="-"/>
            </a:pPr>
            <a:r>
              <a:rPr lang="tr-TR" sz="2800" b="1" dirty="0" smtClean="0">
                <a:latin typeface="Arial" pitchFamily="34" charset="0"/>
                <a:cs typeface="Arial" pitchFamily="34" charset="0"/>
              </a:rPr>
              <a:t>KAFİN TÜRLERİ</a:t>
            </a:r>
          </a:p>
          <a:p>
            <a:pPr marL="571500" indent="-571500" algn="l" rtl="0" fontAlgn="base">
              <a:spcBef>
                <a:spcPct val="0"/>
              </a:spcBef>
              <a:spcAft>
                <a:spcPct val="0"/>
              </a:spcAft>
              <a:buFontTx/>
              <a:buChar char="-"/>
            </a:pPr>
            <a:r>
              <a:rPr lang="ar-IQ" sz="2800" b="1" dirty="0">
                <a:latin typeface="Arial" pitchFamily="34" charset="0"/>
                <a:cs typeface="Arial" pitchFamily="34" charset="0"/>
              </a:rPr>
              <a:t>(ال)</a:t>
            </a:r>
            <a:r>
              <a:rPr lang="en-US" sz="2800" b="1" dirty="0">
                <a:latin typeface="Arial" pitchFamily="34" charset="0"/>
                <a:cs typeface="Arial" pitchFamily="34" charset="0"/>
              </a:rPr>
              <a:t>HARF-</a:t>
            </a:r>
            <a:r>
              <a:rPr lang="tr-TR" sz="2800" b="1" dirty="0">
                <a:latin typeface="Arial" pitchFamily="34" charset="0"/>
                <a:cs typeface="Arial" pitchFamily="34" charset="0"/>
              </a:rPr>
              <a:t>İ </a:t>
            </a:r>
            <a:r>
              <a:rPr lang="tr-TR" sz="2800" b="1" dirty="0" smtClean="0">
                <a:latin typeface="Arial" pitchFamily="34" charset="0"/>
                <a:cs typeface="Arial" pitchFamily="34" charset="0"/>
              </a:rPr>
              <a:t>TARİF  </a:t>
            </a:r>
          </a:p>
          <a:p>
            <a:pPr algn="l" rtl="0" fontAlgn="base">
              <a:spcBef>
                <a:spcPct val="0"/>
              </a:spcBef>
              <a:spcAft>
                <a:spcPct val="0"/>
              </a:spcAft>
            </a:pPr>
            <a:r>
              <a:rPr lang="tr-TR" sz="2800" b="1" dirty="0" smtClean="0">
                <a:latin typeface="Arial" pitchFamily="34" charset="0"/>
                <a:cs typeface="Arial" pitchFamily="34" charset="0"/>
              </a:rPr>
              <a:t>- ARAPÇA İSİM TAMLAMALARI</a:t>
            </a:r>
          </a:p>
          <a:p>
            <a:pPr marL="571500" indent="-571500" algn="l" rtl="0" fontAlgn="base">
              <a:spcBef>
                <a:spcPct val="0"/>
              </a:spcBef>
              <a:spcAft>
                <a:spcPct val="0"/>
              </a:spcAft>
              <a:buFontTx/>
              <a:buChar char="-"/>
            </a:pPr>
            <a:r>
              <a:rPr lang="tr-TR" sz="2800" b="1" dirty="0" smtClean="0">
                <a:latin typeface="Arial" pitchFamily="34" charset="0"/>
                <a:cs typeface="Arial" pitchFamily="34" charset="0"/>
              </a:rPr>
              <a:t>FARSÇA TAMLAMALAR</a:t>
            </a:r>
          </a:p>
          <a:p>
            <a:pPr marL="571500" indent="-571500" algn="l" rtl="0" fontAlgn="base">
              <a:spcBef>
                <a:spcPct val="0"/>
              </a:spcBef>
              <a:spcAft>
                <a:spcPct val="0"/>
              </a:spcAft>
              <a:buFontTx/>
              <a:buChar char="-"/>
            </a:pPr>
            <a:r>
              <a:rPr lang="en-US" sz="2800" b="1" dirty="0" smtClean="0">
                <a:latin typeface="Arial" pitchFamily="34" charset="0"/>
                <a:cs typeface="Arial" pitchFamily="34" charset="0"/>
              </a:rPr>
              <a:t>EL</a:t>
            </a:r>
            <a:r>
              <a:rPr lang="tr-TR" sz="2800" b="1" dirty="0">
                <a:latin typeface="Arial" pitchFamily="34" charset="0"/>
                <a:cs typeface="Arial" pitchFamily="34" charset="0"/>
              </a:rPr>
              <a:t>İF-İ MAKSURE (KISA </a:t>
            </a:r>
            <a:r>
              <a:rPr lang="tr-TR" sz="2800" b="1" dirty="0" smtClean="0">
                <a:latin typeface="Arial" pitchFamily="34" charset="0"/>
                <a:cs typeface="Arial" pitchFamily="34" charset="0"/>
              </a:rPr>
              <a:t>ELİF)</a:t>
            </a:r>
            <a:endParaRPr lang="tr-TR" sz="2800" dirty="0">
              <a:latin typeface="Arial" pitchFamily="34" charset="0"/>
              <a:cs typeface="Arial" pitchFamily="34" charset="0"/>
            </a:endParaRPr>
          </a:p>
          <a:p>
            <a:pPr marL="571500" indent="-571500" algn="l" rtl="0" fontAlgn="base">
              <a:spcBef>
                <a:spcPct val="0"/>
              </a:spcBef>
              <a:spcAft>
                <a:spcPct val="0"/>
              </a:spcAft>
              <a:buFontTx/>
              <a:buChar char="-"/>
            </a:pPr>
            <a:r>
              <a:rPr lang="en-US" sz="2800" b="1" dirty="0" smtClean="0">
                <a:latin typeface="Arial" pitchFamily="34" charset="0"/>
                <a:cs typeface="Arial" pitchFamily="34" charset="0"/>
              </a:rPr>
              <a:t>EL</a:t>
            </a:r>
            <a:r>
              <a:rPr lang="tr-TR" sz="2800" b="1" dirty="0">
                <a:latin typeface="Arial" pitchFamily="34" charset="0"/>
                <a:cs typeface="Arial" pitchFamily="34" charset="0"/>
              </a:rPr>
              <a:t>İF-İ MEMDUDE (UZUN </a:t>
            </a:r>
            <a:r>
              <a:rPr lang="tr-TR" sz="2800" b="1" dirty="0" smtClean="0">
                <a:latin typeface="Arial" pitchFamily="34" charset="0"/>
                <a:cs typeface="Arial" pitchFamily="34" charset="0"/>
              </a:rPr>
              <a:t>ELİF)</a:t>
            </a:r>
          </a:p>
          <a:p>
            <a:pPr marL="571500" indent="-571500" algn="l" rtl="0" fontAlgn="base">
              <a:spcBef>
                <a:spcPct val="0"/>
              </a:spcBef>
              <a:spcAft>
                <a:spcPct val="0"/>
              </a:spcAft>
              <a:buFontTx/>
              <a:buChar char="-"/>
            </a:pPr>
            <a:r>
              <a:rPr lang="en-US" sz="2800" b="1" dirty="0" smtClean="0">
                <a:latin typeface="Arial" pitchFamily="34" charset="0"/>
                <a:cs typeface="Arial" pitchFamily="34" charset="0"/>
              </a:rPr>
              <a:t>HEMZEN</a:t>
            </a:r>
            <a:r>
              <a:rPr lang="tr-TR" sz="2800" b="1" dirty="0">
                <a:latin typeface="Arial" pitchFamily="34" charset="0"/>
                <a:cs typeface="Arial" pitchFamily="34" charset="0"/>
              </a:rPr>
              <a:t>İN YAZILIŞI</a:t>
            </a:r>
            <a:endParaRPr lang="tr-TR" sz="2800" dirty="0">
              <a:latin typeface="Arial" pitchFamily="34" charset="0"/>
              <a:cs typeface="Arial" pitchFamily="34" charset="0"/>
            </a:endParaRPr>
          </a:p>
          <a:p>
            <a:pPr marL="571500" indent="-571500" algn="l" rtl="0" fontAlgn="base">
              <a:spcBef>
                <a:spcPct val="0"/>
              </a:spcBef>
              <a:spcAft>
                <a:spcPct val="0"/>
              </a:spcAft>
              <a:buFontTx/>
              <a:buChar char="-"/>
            </a:pPr>
            <a:endParaRPr lang="tr-TR" sz="3600" b="1" dirty="0" smtClean="0">
              <a:latin typeface="Arial" pitchFamily="34" charset="0"/>
              <a:cs typeface="Arial" pitchFamily="34" charset="0"/>
            </a:endParaRPr>
          </a:p>
          <a:p>
            <a:pPr algn="l" rtl="0" fontAlgn="base">
              <a:spcBef>
                <a:spcPct val="0"/>
              </a:spcBef>
              <a:spcAft>
                <a:spcPct val="0"/>
              </a:spcAft>
            </a:pPr>
            <a:endParaRPr lang="tr-TR" sz="3600" b="1" dirty="0" smtClean="0">
              <a:latin typeface="Arial" pitchFamily="34" charset="0"/>
              <a:cs typeface="Arial" pitchFamily="34" charset="0"/>
            </a:endParaRPr>
          </a:p>
        </p:txBody>
      </p:sp>
    </p:spTree>
    <p:extLst>
      <p:ext uri="{BB962C8B-B14F-4D97-AF65-F5344CB8AC3E}">
        <p14:creationId xmlns:p14="http://schemas.microsoft.com/office/powerpoint/2010/main" val="564066899"/>
      </p:ext>
    </p:extLst>
  </p:cSld>
  <p:clrMapOvr>
    <a:masterClrMapping/>
  </p:clrMapOvr>
  <p:transition spd="med">
    <p:checker dir="vert"/>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94352"/>
          </a:xfrm>
        </p:spPr>
        <p:txBody>
          <a:bodyPr>
            <a:normAutofit/>
          </a:bodyPr>
          <a:lstStyle/>
          <a:p>
            <a:pPr algn="ctr"/>
            <a:r>
              <a:rPr lang="en-US" sz="4400" b="1" dirty="0" smtClean="0">
                <a:solidFill>
                  <a:srgbClr val="FF0000"/>
                </a:solidFill>
              </a:rPr>
              <a:t>HEMZEN</a:t>
            </a:r>
            <a:r>
              <a:rPr lang="tr-TR" sz="4400" b="1" dirty="0" smtClean="0">
                <a:solidFill>
                  <a:srgbClr val="FF0000"/>
                </a:solidFill>
              </a:rPr>
              <a:t>İN YAZILIŞI</a:t>
            </a:r>
            <a:endParaRPr lang="ar-IQ" sz="4400" b="1" dirty="0">
              <a:solidFill>
                <a:srgbClr val="FF0000"/>
              </a:solidFill>
            </a:endParaRPr>
          </a:p>
        </p:txBody>
      </p:sp>
      <p:sp>
        <p:nvSpPr>
          <p:cNvPr id="3" name="Content Placeholder 2"/>
          <p:cNvSpPr>
            <a:spLocks noGrp="1"/>
          </p:cNvSpPr>
          <p:nvPr>
            <p:ph idx="1"/>
          </p:nvPr>
        </p:nvSpPr>
        <p:spPr>
          <a:xfrm>
            <a:off x="539552" y="1556792"/>
            <a:ext cx="8229600" cy="5040560"/>
          </a:xfrm>
        </p:spPr>
        <p:txBody>
          <a:bodyPr>
            <a:normAutofit/>
          </a:bodyPr>
          <a:lstStyle/>
          <a:p>
            <a:pPr algn="l" rtl="0">
              <a:buNone/>
            </a:pPr>
            <a:endParaRPr lang="tr-TR" sz="2800" b="1" dirty="0" smtClean="0">
              <a:latin typeface="+mj-lt"/>
            </a:endParaRPr>
          </a:p>
          <a:p>
            <a:pPr algn="l" rtl="0">
              <a:buNone/>
            </a:pPr>
            <a:r>
              <a:rPr lang="tr-TR" sz="2800" b="1" dirty="0" smtClean="0">
                <a:latin typeface="+mj-lt"/>
              </a:rPr>
              <a:t>b. Bir önceki harfin herkesi ötre ise vav üzerinde yazılır.</a:t>
            </a:r>
          </a:p>
          <a:p>
            <a:pPr algn="l" rtl="0">
              <a:buNone/>
            </a:pPr>
            <a:endParaRPr lang="tr-TR" sz="3200" b="1" dirty="0" smtClean="0">
              <a:latin typeface="+mj-lt"/>
            </a:endParaRPr>
          </a:p>
          <a:p>
            <a:pPr algn="l" rtl="0">
              <a:buNone/>
            </a:pPr>
            <a:r>
              <a:rPr lang="ar-IQ" sz="3200" b="1" dirty="0" smtClean="0">
                <a:solidFill>
                  <a:srgbClr val="FF0000"/>
                </a:solidFill>
                <a:latin typeface="+mj-lt"/>
              </a:rPr>
              <a:t>مؤمن</a:t>
            </a:r>
            <a:r>
              <a:rPr lang="ar-IQ" sz="3200" b="1" dirty="0" smtClean="0">
                <a:latin typeface="+mj-lt"/>
              </a:rPr>
              <a:t>	</a:t>
            </a:r>
            <a:r>
              <a:rPr lang="tr-TR" sz="3200" b="1" dirty="0" smtClean="0">
                <a:latin typeface="+mj-lt"/>
              </a:rPr>
              <a:t>	</a:t>
            </a:r>
            <a:r>
              <a:rPr lang="tr-TR" sz="3200" b="1" dirty="0" smtClean="0">
                <a:solidFill>
                  <a:srgbClr val="0000FF"/>
                </a:solidFill>
                <a:latin typeface="+mj-lt"/>
              </a:rPr>
              <a:t>mü’min			</a:t>
            </a:r>
          </a:p>
          <a:p>
            <a:pPr algn="l" rtl="0">
              <a:buNone/>
            </a:pPr>
            <a:r>
              <a:rPr lang="ar-IQ" sz="3200" b="1" dirty="0" smtClean="0">
                <a:solidFill>
                  <a:srgbClr val="FF0000"/>
                </a:solidFill>
                <a:latin typeface="+mj-lt"/>
              </a:rPr>
              <a:t>مؤرخ	</a:t>
            </a:r>
            <a:r>
              <a:rPr lang="ar-IQ" sz="3200" b="1" dirty="0" smtClean="0">
                <a:latin typeface="+mj-lt"/>
              </a:rPr>
              <a:t>	</a:t>
            </a:r>
            <a:r>
              <a:rPr lang="tr-TR" sz="3200" b="1" dirty="0" smtClean="0">
                <a:solidFill>
                  <a:srgbClr val="0000FF"/>
                </a:solidFill>
                <a:latin typeface="+mj-lt"/>
              </a:rPr>
              <a:t>mü’errih (mü’verrih)			</a:t>
            </a:r>
          </a:p>
          <a:p>
            <a:pPr algn="l" rtl="0">
              <a:buNone/>
            </a:pPr>
            <a:r>
              <a:rPr lang="ar-IQ" sz="3200" b="1" dirty="0" smtClean="0">
                <a:solidFill>
                  <a:srgbClr val="FF0000"/>
                </a:solidFill>
                <a:latin typeface="+mj-lt"/>
              </a:rPr>
              <a:t>مؤخر</a:t>
            </a:r>
            <a:r>
              <a:rPr lang="ar-IQ" sz="3200" b="1" dirty="0" smtClean="0">
                <a:latin typeface="+mj-lt"/>
              </a:rPr>
              <a:t>	</a:t>
            </a:r>
            <a:r>
              <a:rPr lang="tr-TR" sz="3200" b="1" dirty="0" smtClean="0">
                <a:latin typeface="+mj-lt"/>
              </a:rPr>
              <a:t>	</a:t>
            </a:r>
            <a:r>
              <a:rPr lang="tr-TR" sz="3200" b="1" dirty="0" smtClean="0">
                <a:solidFill>
                  <a:srgbClr val="0000FF"/>
                </a:solidFill>
                <a:latin typeface="+mj-lt"/>
              </a:rPr>
              <a:t>mu’ahhar		</a:t>
            </a:r>
          </a:p>
          <a:p>
            <a:pPr algn="l" rtl="0">
              <a:buNone/>
            </a:pPr>
            <a:r>
              <a:rPr lang="ar-IQ" sz="3200" b="1" dirty="0" smtClean="0">
                <a:solidFill>
                  <a:srgbClr val="FF0000"/>
                </a:solidFill>
                <a:latin typeface="+mj-lt"/>
              </a:rPr>
              <a:t>مؤكد</a:t>
            </a:r>
            <a:r>
              <a:rPr lang="ar-IQ" sz="3200" b="1" dirty="0" smtClean="0">
                <a:latin typeface="+mj-lt"/>
              </a:rPr>
              <a:t>	</a:t>
            </a:r>
            <a:r>
              <a:rPr lang="tr-TR" sz="3200" b="1" dirty="0" smtClean="0">
                <a:latin typeface="+mj-lt"/>
              </a:rPr>
              <a:t>	</a:t>
            </a:r>
            <a:r>
              <a:rPr lang="tr-TR" sz="3200" b="1" dirty="0" smtClean="0">
                <a:solidFill>
                  <a:srgbClr val="0000FF"/>
                </a:solidFill>
                <a:latin typeface="+mj-lt"/>
              </a:rPr>
              <a:t>mu’akked</a:t>
            </a:r>
          </a:p>
          <a:p>
            <a:pPr algn="l" rtl="0">
              <a:buNone/>
            </a:pPr>
            <a:r>
              <a:rPr lang="fa-IR" sz="3200" b="1" dirty="0" smtClean="0">
                <a:solidFill>
                  <a:srgbClr val="FF0000"/>
                </a:solidFill>
              </a:rPr>
              <a:t>م</a:t>
            </a:r>
            <a:r>
              <a:rPr lang="ar-IQ" sz="3200" b="1" dirty="0" smtClean="0">
                <a:solidFill>
                  <a:srgbClr val="FF0000"/>
                </a:solidFill>
              </a:rPr>
              <a:t>ؤ</a:t>
            </a:r>
            <a:r>
              <a:rPr lang="fa-IR" sz="3200" b="1" dirty="0" smtClean="0">
                <a:solidFill>
                  <a:srgbClr val="FF0000"/>
                </a:solidFill>
              </a:rPr>
              <a:t>لف</a:t>
            </a:r>
            <a:r>
              <a:rPr lang="ar-IQ" sz="3200" b="1" dirty="0" smtClean="0"/>
              <a:t>	</a:t>
            </a:r>
            <a:r>
              <a:rPr lang="tr-TR" sz="3200" b="1" dirty="0" smtClean="0"/>
              <a:t>	</a:t>
            </a:r>
            <a:r>
              <a:rPr lang="tr-TR" sz="3200" b="1" dirty="0" smtClean="0">
                <a:solidFill>
                  <a:srgbClr val="0000FF"/>
                </a:solidFill>
                <a:latin typeface="+mj-lt"/>
              </a:rPr>
              <a:t>mü’ellif				</a:t>
            </a:r>
          </a:p>
          <a:p>
            <a:pPr algn="l" rtl="0">
              <a:buNone/>
            </a:pPr>
            <a:endParaRPr lang="tr-TR" sz="2800" b="1" dirty="0" smtClean="0">
              <a:solidFill>
                <a:srgbClr val="0000FF"/>
              </a:solidFill>
              <a:latin typeface="+mj-lt"/>
            </a:endParaRPr>
          </a:p>
          <a:p>
            <a:pPr algn="l" rtl="0">
              <a:buNone/>
            </a:pPr>
            <a:endParaRPr lang="tr-TR" sz="2800" dirty="0" smtClean="0">
              <a:latin typeface="+mj-lt"/>
            </a:endParaRPr>
          </a:p>
          <a:p>
            <a:pPr algn="l" rtl="0">
              <a:buNone/>
            </a:pPr>
            <a:endParaRPr lang="tr-TR" sz="2800" dirty="0" smtClean="0">
              <a:latin typeface="+mj-lt"/>
            </a:endParaRPr>
          </a:p>
          <a:p>
            <a:pPr algn="l" rtl="0">
              <a:buNone/>
            </a:pPr>
            <a:endParaRPr lang="ar-IQ" sz="2800" dirty="0">
              <a:latin typeface="+mj-lt"/>
            </a:endParaRPr>
          </a:p>
        </p:txBody>
      </p:sp>
    </p:spTree>
    <p:extLst>
      <p:ext uri="{BB962C8B-B14F-4D97-AF65-F5344CB8AC3E}">
        <p14:creationId xmlns:p14="http://schemas.microsoft.com/office/powerpoint/2010/main" val="2192831061"/>
      </p:ext>
    </p:extLst>
  </p:cSld>
  <p:clrMapOvr>
    <a:masterClrMapping/>
  </p:clrMapOvr>
  <p:transition>
    <p:checke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229600" cy="794352"/>
          </a:xfrm>
        </p:spPr>
        <p:txBody>
          <a:bodyPr>
            <a:normAutofit/>
          </a:bodyPr>
          <a:lstStyle/>
          <a:p>
            <a:pPr algn="ctr"/>
            <a:r>
              <a:rPr lang="en-US" sz="4400" b="1" dirty="0" smtClean="0">
                <a:solidFill>
                  <a:srgbClr val="FF0000"/>
                </a:solidFill>
              </a:rPr>
              <a:t>HEMZEN</a:t>
            </a:r>
            <a:r>
              <a:rPr lang="tr-TR" sz="4400" b="1" dirty="0" smtClean="0">
                <a:solidFill>
                  <a:srgbClr val="FF0000"/>
                </a:solidFill>
              </a:rPr>
              <a:t>İN YAZILIŞI</a:t>
            </a:r>
            <a:endParaRPr lang="ar-IQ" sz="4400" b="1" dirty="0">
              <a:solidFill>
                <a:srgbClr val="FF0000"/>
              </a:solidFill>
            </a:endParaRPr>
          </a:p>
        </p:txBody>
      </p:sp>
      <p:sp>
        <p:nvSpPr>
          <p:cNvPr id="3" name="Content Placeholder 2"/>
          <p:cNvSpPr>
            <a:spLocks noGrp="1"/>
          </p:cNvSpPr>
          <p:nvPr>
            <p:ph idx="1"/>
          </p:nvPr>
        </p:nvSpPr>
        <p:spPr>
          <a:xfrm>
            <a:off x="539552" y="1556792"/>
            <a:ext cx="8229600" cy="5040560"/>
          </a:xfrm>
        </p:spPr>
        <p:txBody>
          <a:bodyPr>
            <a:normAutofit/>
          </a:bodyPr>
          <a:lstStyle/>
          <a:p>
            <a:pPr algn="l" rtl="0">
              <a:buNone/>
            </a:pPr>
            <a:endParaRPr lang="tr-TR" sz="2800" b="1" dirty="0" smtClean="0">
              <a:latin typeface="+mj-lt"/>
            </a:endParaRPr>
          </a:p>
          <a:p>
            <a:pPr algn="l" rtl="0">
              <a:buNone/>
            </a:pPr>
            <a:r>
              <a:rPr lang="tr-TR" sz="2800" b="1" dirty="0" smtClean="0">
                <a:latin typeface="+mj-lt"/>
              </a:rPr>
              <a:t>3. Sonda bulunduğu zaman: Bir önceki harfin herkesine göre elif, ye veya sükunsuz olarak yazılır.</a:t>
            </a:r>
          </a:p>
          <a:p>
            <a:pPr algn="l" rtl="0">
              <a:buNone/>
            </a:pPr>
            <a:endParaRPr lang="tr-TR" sz="3200" b="1" dirty="0" smtClean="0">
              <a:latin typeface="+mj-lt"/>
            </a:endParaRPr>
          </a:p>
          <a:p>
            <a:pPr algn="l" rtl="0">
              <a:buNone/>
            </a:pPr>
            <a:r>
              <a:rPr lang="ar-IQ" sz="3200" b="1" dirty="0" smtClean="0">
                <a:solidFill>
                  <a:srgbClr val="FF0000"/>
                </a:solidFill>
                <a:latin typeface="+mj-lt"/>
              </a:rPr>
              <a:t>منشأ</a:t>
            </a:r>
            <a:r>
              <a:rPr lang="ar-IQ" sz="3200" b="1" dirty="0" smtClean="0">
                <a:latin typeface="+mj-lt"/>
              </a:rPr>
              <a:t>	</a:t>
            </a:r>
            <a:r>
              <a:rPr lang="tr-TR" sz="3200" b="1" dirty="0" smtClean="0">
                <a:latin typeface="+mj-lt"/>
              </a:rPr>
              <a:t>	</a:t>
            </a:r>
            <a:r>
              <a:rPr lang="tr-TR" sz="3200" b="1" dirty="0" smtClean="0">
                <a:solidFill>
                  <a:srgbClr val="0000FF"/>
                </a:solidFill>
                <a:latin typeface="+mj-lt"/>
              </a:rPr>
              <a:t>menşe’			</a:t>
            </a:r>
          </a:p>
          <a:p>
            <a:pPr algn="l" rtl="0">
              <a:buNone/>
            </a:pPr>
            <a:r>
              <a:rPr lang="ar-IQ" sz="3200" b="1" dirty="0" smtClean="0">
                <a:solidFill>
                  <a:srgbClr val="FF0000"/>
                </a:solidFill>
                <a:latin typeface="+mj-lt"/>
              </a:rPr>
              <a:t>مبدأ	</a:t>
            </a:r>
            <a:r>
              <a:rPr lang="ar-IQ" sz="3200" b="1" dirty="0" smtClean="0">
                <a:latin typeface="+mj-lt"/>
              </a:rPr>
              <a:t>	</a:t>
            </a:r>
            <a:r>
              <a:rPr lang="tr-TR" sz="3200" b="1" dirty="0" smtClean="0">
                <a:solidFill>
                  <a:srgbClr val="0000FF"/>
                </a:solidFill>
                <a:latin typeface="+mj-lt"/>
              </a:rPr>
              <a:t>mebde’			</a:t>
            </a:r>
          </a:p>
          <a:p>
            <a:pPr algn="l" rtl="0">
              <a:buNone/>
            </a:pPr>
            <a:r>
              <a:rPr lang="ar-IQ" sz="3200" b="1" dirty="0" smtClean="0">
                <a:solidFill>
                  <a:srgbClr val="FF0000"/>
                </a:solidFill>
                <a:latin typeface="+mj-lt"/>
              </a:rPr>
              <a:t>ملجأ</a:t>
            </a:r>
            <a:r>
              <a:rPr lang="ar-IQ" sz="3200" b="1" dirty="0" smtClean="0">
                <a:latin typeface="+mj-lt"/>
              </a:rPr>
              <a:t>	</a:t>
            </a:r>
            <a:r>
              <a:rPr lang="tr-TR" sz="3200" b="1" dirty="0" smtClean="0">
                <a:latin typeface="+mj-lt"/>
              </a:rPr>
              <a:t>	</a:t>
            </a:r>
            <a:r>
              <a:rPr lang="tr-TR" sz="3200" b="1" dirty="0" smtClean="0">
                <a:solidFill>
                  <a:srgbClr val="0000FF"/>
                </a:solidFill>
                <a:latin typeface="+mj-lt"/>
              </a:rPr>
              <a:t>melce’		</a:t>
            </a:r>
          </a:p>
          <a:p>
            <a:pPr algn="l" rtl="0">
              <a:buNone/>
            </a:pPr>
            <a:r>
              <a:rPr lang="ar-IQ" sz="3200" b="1" dirty="0" smtClean="0">
                <a:solidFill>
                  <a:srgbClr val="FF0000"/>
                </a:solidFill>
                <a:latin typeface="+mj-lt"/>
              </a:rPr>
              <a:t>شىء</a:t>
            </a:r>
            <a:r>
              <a:rPr lang="ar-IQ" sz="3200" b="1" dirty="0" smtClean="0">
                <a:latin typeface="+mj-lt"/>
              </a:rPr>
              <a:t>	</a:t>
            </a:r>
            <a:r>
              <a:rPr lang="tr-TR" sz="3200" b="1" dirty="0" smtClean="0">
                <a:latin typeface="+mj-lt"/>
              </a:rPr>
              <a:t>	</a:t>
            </a:r>
            <a:r>
              <a:rPr lang="tr-TR" sz="3200" b="1" dirty="0" smtClean="0">
                <a:solidFill>
                  <a:srgbClr val="0000FF"/>
                </a:solidFill>
                <a:latin typeface="+mj-lt"/>
              </a:rPr>
              <a:t>şey’</a:t>
            </a:r>
          </a:p>
          <a:p>
            <a:pPr algn="l" rtl="0">
              <a:buNone/>
            </a:pPr>
            <a:r>
              <a:rPr lang="fa-IR" sz="3200" b="1" dirty="0" smtClean="0">
                <a:solidFill>
                  <a:srgbClr val="FF0000"/>
                </a:solidFill>
              </a:rPr>
              <a:t>قار</a:t>
            </a:r>
            <a:r>
              <a:rPr lang="ar-IQ" sz="3200" b="1" dirty="0" smtClean="0">
                <a:solidFill>
                  <a:srgbClr val="FF0000"/>
                </a:solidFill>
              </a:rPr>
              <a:t>ىء</a:t>
            </a:r>
            <a:r>
              <a:rPr lang="ar-IQ" sz="3200" b="1" dirty="0" smtClean="0"/>
              <a:t>	</a:t>
            </a:r>
            <a:r>
              <a:rPr lang="tr-TR" sz="3200" b="1" dirty="0" smtClean="0"/>
              <a:t>	</a:t>
            </a:r>
            <a:r>
              <a:rPr lang="tr-TR" sz="3200" b="1" dirty="0" smtClean="0">
                <a:solidFill>
                  <a:srgbClr val="0000FF"/>
                </a:solidFill>
                <a:latin typeface="+mj-lt"/>
              </a:rPr>
              <a:t>kârî’				</a:t>
            </a:r>
          </a:p>
          <a:p>
            <a:pPr algn="l" rtl="0">
              <a:buNone/>
            </a:pPr>
            <a:endParaRPr lang="tr-TR" sz="2800" b="1" dirty="0" smtClean="0">
              <a:solidFill>
                <a:srgbClr val="0000FF"/>
              </a:solidFill>
              <a:latin typeface="+mj-lt"/>
            </a:endParaRPr>
          </a:p>
          <a:p>
            <a:pPr algn="l" rtl="0">
              <a:buNone/>
            </a:pPr>
            <a:endParaRPr lang="tr-TR" sz="2800" dirty="0" smtClean="0">
              <a:latin typeface="+mj-lt"/>
            </a:endParaRPr>
          </a:p>
          <a:p>
            <a:pPr algn="l" rtl="0">
              <a:buNone/>
            </a:pPr>
            <a:endParaRPr lang="tr-TR" sz="2800" dirty="0" smtClean="0">
              <a:latin typeface="+mj-lt"/>
            </a:endParaRPr>
          </a:p>
          <a:p>
            <a:pPr algn="l" rtl="0">
              <a:buNone/>
            </a:pPr>
            <a:endParaRPr lang="ar-IQ" sz="2800" dirty="0">
              <a:latin typeface="+mj-lt"/>
            </a:endParaRPr>
          </a:p>
        </p:txBody>
      </p:sp>
    </p:spTree>
    <p:extLst>
      <p:ext uri="{BB962C8B-B14F-4D97-AF65-F5344CB8AC3E}">
        <p14:creationId xmlns:p14="http://schemas.microsoft.com/office/powerpoint/2010/main" val="2194978779"/>
      </p:ext>
    </p:extLst>
  </p:cSld>
  <p:clrMapOvr>
    <a:masterClrMapping/>
  </p:clrMapOvr>
  <p:transition>
    <p:checke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16013" y="404813"/>
            <a:ext cx="7056437" cy="1439862"/>
          </a:xfrm>
          <a:prstGeom prst="rect">
            <a:avLst/>
          </a:prstGeom>
          <a:noFill/>
          <a:ln w="9525">
            <a:noFill/>
            <a:miter lim="800000"/>
            <a:headEnd/>
            <a:tailEnd/>
          </a:ln>
        </p:spPr>
        <p:txBody>
          <a:bodyPr lIns="0" rIns="0" bIns="0" anchor="b"/>
          <a:lstStyle/>
          <a:p>
            <a:pPr algn="ctr" rtl="0" fontAlgn="base">
              <a:spcBef>
                <a:spcPct val="0"/>
              </a:spcBef>
              <a:spcAft>
                <a:spcPct val="0"/>
              </a:spcAft>
            </a:pPr>
            <a:endParaRPr lang="tr-TR" sz="4400" b="1" dirty="0">
              <a:solidFill>
                <a:srgbClr val="FF0000"/>
              </a:solidFill>
              <a:latin typeface="Times New Roman" pitchFamily="18" charset="0"/>
              <a:cs typeface="Times New Roman" pitchFamily="18" charset="0"/>
            </a:endParaRPr>
          </a:p>
        </p:txBody>
      </p:sp>
      <p:sp>
        <p:nvSpPr>
          <p:cNvPr id="4" name="Rectangle 3"/>
          <p:cNvSpPr/>
          <p:nvPr/>
        </p:nvSpPr>
        <p:spPr>
          <a:xfrm>
            <a:off x="642910" y="1333577"/>
            <a:ext cx="7858180" cy="4524315"/>
          </a:xfrm>
          <a:prstGeom prst="rect">
            <a:avLst/>
          </a:prstGeom>
        </p:spPr>
        <p:txBody>
          <a:bodyPr wrap="square">
            <a:spAutoFit/>
          </a:bodyPr>
          <a:lstStyle/>
          <a:p>
            <a:pPr lvl="1" algn="l" rtl="0"/>
            <a:r>
              <a:rPr lang="en-US" sz="3600" b="1" dirty="0" err="1" smtClean="0">
                <a:solidFill>
                  <a:schemeClr val="accent1"/>
                </a:solidFill>
                <a:latin typeface="+mj-lt"/>
              </a:rPr>
              <a:t>Kalın</a:t>
            </a:r>
            <a:r>
              <a:rPr lang="en-US" sz="3600" b="1" dirty="0" smtClean="0">
                <a:solidFill>
                  <a:schemeClr val="accent1"/>
                </a:solidFill>
                <a:latin typeface="+mj-lt"/>
              </a:rPr>
              <a:t> </a:t>
            </a:r>
            <a:r>
              <a:rPr lang="tr-TR" sz="3600" b="1" dirty="0" smtClean="0">
                <a:solidFill>
                  <a:schemeClr val="accent1"/>
                </a:solidFill>
                <a:latin typeface="+mj-lt"/>
              </a:rPr>
              <a:t>ünlüler</a:t>
            </a:r>
            <a:r>
              <a:rPr lang="en-US" sz="3600" b="1" dirty="0" smtClean="0">
                <a:solidFill>
                  <a:schemeClr val="accent1"/>
                </a:solidFill>
                <a:latin typeface="+mj-lt"/>
              </a:rPr>
              <a:t>: a, ı, o, u</a:t>
            </a:r>
          </a:p>
          <a:p>
            <a:pPr lvl="1" algn="l" rtl="0"/>
            <a:r>
              <a:rPr lang="en-US" sz="3600" b="1" dirty="0" err="1" smtClean="0">
                <a:solidFill>
                  <a:schemeClr val="accent1"/>
                </a:solidFill>
                <a:latin typeface="+mj-lt"/>
              </a:rPr>
              <a:t>İnce</a:t>
            </a:r>
            <a:r>
              <a:rPr lang="en-US" sz="3600" b="1" dirty="0" smtClean="0">
                <a:solidFill>
                  <a:schemeClr val="accent1"/>
                </a:solidFill>
                <a:latin typeface="+mj-lt"/>
              </a:rPr>
              <a:t> </a:t>
            </a:r>
            <a:r>
              <a:rPr lang="tr-TR" sz="3600" b="1" dirty="0" smtClean="0">
                <a:solidFill>
                  <a:schemeClr val="accent1"/>
                </a:solidFill>
                <a:latin typeface="+mj-lt"/>
              </a:rPr>
              <a:t>ünlüler </a:t>
            </a:r>
            <a:r>
              <a:rPr lang="en-US" sz="3600" b="1" dirty="0" smtClean="0">
                <a:solidFill>
                  <a:schemeClr val="accent1"/>
                </a:solidFill>
                <a:latin typeface="+mj-lt"/>
              </a:rPr>
              <a:t>: e, </a:t>
            </a:r>
            <a:r>
              <a:rPr lang="en-US" sz="3600" b="1" dirty="0" err="1" smtClean="0">
                <a:solidFill>
                  <a:schemeClr val="accent1"/>
                </a:solidFill>
                <a:latin typeface="+mj-lt"/>
              </a:rPr>
              <a:t>i</a:t>
            </a:r>
            <a:r>
              <a:rPr lang="en-US" sz="3600" b="1" dirty="0" smtClean="0">
                <a:solidFill>
                  <a:schemeClr val="accent1"/>
                </a:solidFill>
                <a:latin typeface="+mj-lt"/>
              </a:rPr>
              <a:t>, ö, ü</a:t>
            </a:r>
          </a:p>
          <a:p>
            <a:pPr lvl="1" algn="l" rtl="0"/>
            <a:endParaRPr lang="en-US" sz="3600" b="1" dirty="0" smtClean="0">
              <a:solidFill>
                <a:schemeClr val="accent1"/>
              </a:solidFill>
              <a:latin typeface="+mj-lt"/>
            </a:endParaRPr>
          </a:p>
          <a:p>
            <a:pPr lvl="1" algn="l" rtl="0"/>
            <a:r>
              <a:rPr lang="en-US" sz="3600" b="1" dirty="0" err="1" smtClean="0">
                <a:solidFill>
                  <a:schemeClr val="accent1"/>
                </a:solidFill>
                <a:latin typeface="+mj-lt"/>
              </a:rPr>
              <a:t>Düz</a:t>
            </a:r>
            <a:r>
              <a:rPr lang="en-US" sz="3600" b="1" dirty="0" smtClean="0">
                <a:solidFill>
                  <a:schemeClr val="accent1"/>
                </a:solidFill>
                <a:latin typeface="+mj-lt"/>
              </a:rPr>
              <a:t> </a:t>
            </a:r>
            <a:r>
              <a:rPr lang="tr-TR" sz="3600" b="1" dirty="0" smtClean="0">
                <a:solidFill>
                  <a:schemeClr val="accent1"/>
                </a:solidFill>
                <a:latin typeface="+mj-lt"/>
              </a:rPr>
              <a:t>ünlüler</a:t>
            </a:r>
            <a:r>
              <a:rPr lang="en-US" sz="3600" b="1" dirty="0" smtClean="0">
                <a:solidFill>
                  <a:schemeClr val="accent1"/>
                </a:solidFill>
                <a:latin typeface="+mj-lt"/>
              </a:rPr>
              <a:t>: a, e, ı, </a:t>
            </a:r>
            <a:r>
              <a:rPr lang="en-US" sz="3600" b="1" dirty="0" err="1" smtClean="0">
                <a:solidFill>
                  <a:schemeClr val="accent1"/>
                </a:solidFill>
                <a:latin typeface="+mj-lt"/>
              </a:rPr>
              <a:t>i</a:t>
            </a:r>
            <a:endParaRPr lang="en-US" sz="3600" b="1" dirty="0" smtClean="0">
              <a:solidFill>
                <a:schemeClr val="accent1"/>
              </a:solidFill>
              <a:latin typeface="+mj-lt"/>
            </a:endParaRPr>
          </a:p>
          <a:p>
            <a:pPr lvl="1" algn="l" rtl="0"/>
            <a:r>
              <a:rPr lang="en-US" sz="3600" b="1" dirty="0" err="1" smtClean="0">
                <a:solidFill>
                  <a:schemeClr val="accent1"/>
                </a:solidFill>
                <a:latin typeface="+mj-lt"/>
              </a:rPr>
              <a:t>Yuvarlak</a:t>
            </a:r>
            <a:r>
              <a:rPr lang="en-US" sz="3600" b="1" dirty="0" smtClean="0">
                <a:solidFill>
                  <a:schemeClr val="accent1"/>
                </a:solidFill>
                <a:latin typeface="+mj-lt"/>
              </a:rPr>
              <a:t> </a:t>
            </a:r>
            <a:r>
              <a:rPr lang="tr-TR" sz="3600" b="1" dirty="0" smtClean="0">
                <a:solidFill>
                  <a:schemeClr val="accent1"/>
                </a:solidFill>
                <a:latin typeface="+mj-lt"/>
              </a:rPr>
              <a:t>ünlüler</a:t>
            </a:r>
            <a:r>
              <a:rPr lang="en-US" sz="3600" b="1" dirty="0" smtClean="0">
                <a:solidFill>
                  <a:schemeClr val="accent1"/>
                </a:solidFill>
                <a:latin typeface="+mj-lt"/>
              </a:rPr>
              <a:t>: o, ö, u, ü</a:t>
            </a:r>
          </a:p>
          <a:p>
            <a:pPr lvl="1" algn="l" rtl="0"/>
            <a:endParaRPr lang="en-US" sz="3600" b="1" dirty="0" smtClean="0">
              <a:solidFill>
                <a:schemeClr val="accent1"/>
              </a:solidFill>
              <a:latin typeface="+mj-lt"/>
            </a:endParaRPr>
          </a:p>
          <a:p>
            <a:pPr lvl="1" algn="l" rtl="0"/>
            <a:r>
              <a:rPr lang="en-US" sz="3600" b="1" dirty="0" err="1" smtClean="0">
                <a:solidFill>
                  <a:schemeClr val="accent1"/>
                </a:solidFill>
                <a:latin typeface="+mj-lt"/>
              </a:rPr>
              <a:t>Geniş</a:t>
            </a:r>
            <a:r>
              <a:rPr lang="en-US" sz="3600" b="1" dirty="0" smtClean="0">
                <a:solidFill>
                  <a:schemeClr val="accent1"/>
                </a:solidFill>
                <a:latin typeface="+mj-lt"/>
              </a:rPr>
              <a:t> </a:t>
            </a:r>
            <a:r>
              <a:rPr lang="tr-TR" sz="3600" b="1" dirty="0" smtClean="0">
                <a:solidFill>
                  <a:schemeClr val="accent1"/>
                </a:solidFill>
                <a:latin typeface="+mj-lt"/>
              </a:rPr>
              <a:t>ünlüler </a:t>
            </a:r>
            <a:r>
              <a:rPr lang="en-US" sz="3600" b="1" dirty="0" smtClean="0">
                <a:solidFill>
                  <a:schemeClr val="accent1"/>
                </a:solidFill>
                <a:latin typeface="+mj-lt"/>
              </a:rPr>
              <a:t>: a, e, o, ö</a:t>
            </a:r>
          </a:p>
          <a:p>
            <a:pPr lvl="1" algn="l" rtl="0"/>
            <a:r>
              <a:rPr lang="en-US" sz="3600" b="1" dirty="0" smtClean="0">
                <a:solidFill>
                  <a:schemeClr val="accent1"/>
                </a:solidFill>
                <a:latin typeface="+mj-lt"/>
              </a:rPr>
              <a:t>Dar </a:t>
            </a:r>
            <a:r>
              <a:rPr lang="tr-TR" sz="3600" b="1" dirty="0" smtClean="0">
                <a:solidFill>
                  <a:schemeClr val="accent1"/>
                </a:solidFill>
                <a:latin typeface="+mj-lt"/>
              </a:rPr>
              <a:t>ünlüler </a:t>
            </a:r>
            <a:r>
              <a:rPr lang="en-US" sz="3600" b="1" dirty="0" smtClean="0">
                <a:solidFill>
                  <a:schemeClr val="accent1"/>
                </a:solidFill>
                <a:latin typeface="+mj-lt"/>
              </a:rPr>
              <a:t>: ı, </a:t>
            </a:r>
            <a:r>
              <a:rPr lang="en-US" sz="3600" b="1" dirty="0" err="1" smtClean="0">
                <a:solidFill>
                  <a:schemeClr val="accent1"/>
                </a:solidFill>
                <a:latin typeface="+mj-lt"/>
              </a:rPr>
              <a:t>i</a:t>
            </a:r>
            <a:r>
              <a:rPr lang="en-US" sz="3600" b="1" dirty="0" smtClean="0">
                <a:solidFill>
                  <a:schemeClr val="accent1"/>
                </a:solidFill>
                <a:latin typeface="+mj-lt"/>
              </a:rPr>
              <a:t>, u, ü</a:t>
            </a:r>
            <a:endParaRPr lang="en-US" sz="3600" b="1" dirty="0">
              <a:solidFill>
                <a:schemeClr val="accent1"/>
              </a:solidFill>
              <a:latin typeface="+mj-lt"/>
            </a:endParaRPr>
          </a:p>
        </p:txBody>
      </p:sp>
    </p:spTree>
    <p:extLst>
      <p:ext uri="{BB962C8B-B14F-4D97-AF65-F5344CB8AC3E}">
        <p14:creationId xmlns:p14="http://schemas.microsoft.com/office/powerpoint/2010/main" val="2366084551"/>
      </p:ext>
    </p:extLst>
  </p:cSld>
  <p:clrMapOvr>
    <a:masterClrMapping/>
  </p:clrMapOvr>
  <p:transition spd="med">
    <p:checker dir="vert"/>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428604"/>
            <a:ext cx="7056437" cy="1130295"/>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000" b="1" dirty="0" err="1" smtClean="0">
                <a:solidFill>
                  <a:srgbClr val="FF0000"/>
                </a:solidFill>
                <a:latin typeface="+mj-lt"/>
              </a:rPr>
              <a:t>Arapça</a:t>
            </a:r>
            <a:r>
              <a:rPr lang="en-US" sz="4000" b="1" dirty="0" smtClean="0">
                <a:solidFill>
                  <a:srgbClr val="FF0000"/>
                </a:solidFill>
                <a:latin typeface="+mj-lt"/>
              </a:rPr>
              <a:t> </a:t>
            </a:r>
            <a:r>
              <a:rPr lang="en-US" sz="4000" b="1" dirty="0" err="1" smtClean="0">
                <a:solidFill>
                  <a:srgbClr val="FF0000"/>
                </a:solidFill>
                <a:latin typeface="+mj-lt"/>
              </a:rPr>
              <a:t>ve</a:t>
            </a:r>
            <a:r>
              <a:rPr lang="en-US" sz="4000" b="1" dirty="0" smtClean="0">
                <a:solidFill>
                  <a:srgbClr val="FF0000"/>
                </a:solidFill>
                <a:latin typeface="+mj-lt"/>
              </a:rPr>
              <a:t> </a:t>
            </a:r>
            <a:r>
              <a:rPr lang="en-US" sz="4000" b="1" dirty="0" err="1" smtClean="0">
                <a:solidFill>
                  <a:srgbClr val="FF0000"/>
                </a:solidFill>
                <a:latin typeface="+mj-lt"/>
              </a:rPr>
              <a:t>Farsça</a:t>
            </a:r>
            <a:r>
              <a:rPr lang="en-US" sz="4000" b="1" dirty="0" smtClean="0">
                <a:solidFill>
                  <a:srgbClr val="FF0000"/>
                </a:solidFill>
                <a:latin typeface="+mj-lt"/>
              </a:rPr>
              <a:t> </a:t>
            </a:r>
            <a:r>
              <a:rPr lang="en-US" sz="4000" b="1" dirty="0" err="1" smtClean="0">
                <a:solidFill>
                  <a:srgbClr val="FF0000"/>
                </a:solidFill>
                <a:latin typeface="+mj-lt"/>
              </a:rPr>
              <a:t>Kelimelerde</a:t>
            </a:r>
            <a:r>
              <a:rPr lang="en-US" sz="4000" b="1" dirty="0" smtClean="0">
                <a:solidFill>
                  <a:srgbClr val="FF0000"/>
                </a:solidFill>
                <a:latin typeface="+mj-lt"/>
              </a:rPr>
              <a:t> </a:t>
            </a:r>
            <a:r>
              <a:rPr lang="en-US" sz="4000" b="1" dirty="0" err="1" smtClean="0">
                <a:solidFill>
                  <a:srgbClr val="FF0000"/>
                </a:solidFill>
                <a:latin typeface="+mj-lt"/>
              </a:rPr>
              <a:t>Ünlüler</a:t>
            </a:r>
            <a:r>
              <a:rPr lang="en-US" sz="4000" b="1" dirty="0" smtClean="0">
                <a:solidFill>
                  <a:srgbClr val="FF0000"/>
                </a:solidFill>
                <a:latin typeface="+mj-lt"/>
              </a:rPr>
              <a:t> </a:t>
            </a:r>
            <a:r>
              <a:rPr lang="en-US" sz="4000" b="1" dirty="0" err="1" smtClean="0">
                <a:solidFill>
                  <a:srgbClr val="FF0000"/>
                </a:solidFill>
                <a:latin typeface="+mj-lt"/>
              </a:rPr>
              <a:t>ve</a:t>
            </a:r>
            <a:r>
              <a:rPr lang="en-US" sz="4000" b="1" dirty="0" smtClean="0">
                <a:solidFill>
                  <a:srgbClr val="FF0000"/>
                </a:solidFill>
                <a:latin typeface="+mj-lt"/>
              </a:rPr>
              <a:t> </a:t>
            </a:r>
            <a:r>
              <a:rPr lang="en-US" sz="4000" b="1" dirty="0" err="1" smtClean="0">
                <a:solidFill>
                  <a:srgbClr val="FF0000"/>
                </a:solidFill>
                <a:latin typeface="+mj-lt"/>
              </a:rPr>
              <a:t>Yazılışları</a:t>
            </a:r>
            <a:endParaRPr lang="en-US" sz="4000" b="1" dirty="0" smtClean="0">
              <a:solidFill>
                <a:srgbClr val="FF0000"/>
              </a:solidFill>
              <a:latin typeface="+mj-lt"/>
            </a:endParaRPr>
          </a:p>
        </p:txBody>
      </p:sp>
      <p:sp>
        <p:nvSpPr>
          <p:cNvPr id="5" name="Text Box 2"/>
          <p:cNvSpPr txBox="1">
            <a:spLocks noChangeArrowheads="1"/>
          </p:cNvSpPr>
          <p:nvPr/>
        </p:nvSpPr>
        <p:spPr bwMode="auto">
          <a:xfrm>
            <a:off x="214282" y="1785926"/>
            <a:ext cx="8643998" cy="4832092"/>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smtClean="0">
                <a:solidFill>
                  <a:srgbClr val="0000FF"/>
                </a:solidFill>
                <a:latin typeface="+mj-lt"/>
              </a:rPr>
              <a:t>GİRİŞ</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smtClean="0">
                <a:latin typeface="+mj-lt"/>
              </a:rPr>
              <a:t> </a:t>
            </a:r>
            <a:r>
              <a:rPr lang="en-US" sz="2800" b="1" dirty="0" err="1" smtClean="0">
                <a:latin typeface="+mj-lt"/>
              </a:rPr>
              <a:t>Bundan</a:t>
            </a:r>
            <a:r>
              <a:rPr lang="en-US" sz="2800" b="1" dirty="0" smtClean="0">
                <a:latin typeface="+mj-lt"/>
              </a:rPr>
              <a:t> </a:t>
            </a:r>
            <a:r>
              <a:rPr lang="en-US" sz="2800" b="1" dirty="0" err="1" smtClean="0">
                <a:latin typeface="+mj-lt"/>
              </a:rPr>
              <a:t>önceki</a:t>
            </a:r>
            <a:r>
              <a:rPr lang="en-US" sz="2800" b="1" dirty="0" smtClean="0">
                <a:latin typeface="+mj-lt"/>
              </a:rPr>
              <a:t> </a:t>
            </a:r>
            <a:r>
              <a:rPr lang="en-US" sz="2800" b="1" dirty="0" err="1" smtClean="0">
                <a:latin typeface="+mj-lt"/>
              </a:rPr>
              <a:t>ünitelerde</a:t>
            </a:r>
            <a:r>
              <a:rPr lang="en-US" sz="2800" b="1" dirty="0" smtClean="0">
                <a:latin typeface="+mj-lt"/>
              </a:rPr>
              <a:t> </a:t>
            </a:r>
            <a:r>
              <a:rPr lang="en-US" sz="2800" b="1" dirty="0" err="1" smtClean="0">
                <a:latin typeface="+mj-lt"/>
              </a:rPr>
              <a:t>Osmanlı</a:t>
            </a:r>
            <a:r>
              <a:rPr lang="en-US" sz="2800" b="1" dirty="0" smtClean="0">
                <a:latin typeface="+mj-lt"/>
              </a:rPr>
              <a:t> </a:t>
            </a:r>
            <a:r>
              <a:rPr lang="en-US" sz="2800" b="1" dirty="0" err="1" smtClean="0">
                <a:latin typeface="+mj-lt"/>
              </a:rPr>
              <a:t>Türkçesi</a:t>
            </a:r>
            <a:r>
              <a:rPr lang="en-US" sz="2800" b="1" dirty="0" smtClean="0">
                <a:latin typeface="+mj-lt"/>
              </a:rPr>
              <a:t> </a:t>
            </a:r>
            <a:r>
              <a:rPr lang="en-US" sz="2800" b="1" dirty="0" err="1" smtClean="0">
                <a:latin typeface="+mj-lt"/>
              </a:rPr>
              <a:t>alfabesini</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ünlü</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ünsüzlerin</a:t>
            </a:r>
            <a:r>
              <a:rPr lang="en-US" sz="2800" b="1" dirty="0" smtClean="0">
                <a:latin typeface="+mj-lt"/>
              </a:rPr>
              <a:t> </a:t>
            </a:r>
            <a:r>
              <a:rPr lang="en-US" sz="2800" b="1" dirty="0" err="1" smtClean="0">
                <a:latin typeface="+mj-lt"/>
              </a:rPr>
              <a:t>yazılış</a:t>
            </a:r>
            <a:r>
              <a:rPr lang="en-US" sz="2800" b="1" dirty="0" smtClean="0">
                <a:latin typeface="+mj-lt"/>
              </a:rPr>
              <a:t> </a:t>
            </a:r>
            <a:r>
              <a:rPr lang="en-US" sz="2800" b="1" dirty="0" err="1" smtClean="0">
                <a:latin typeface="+mj-lt"/>
              </a:rPr>
              <a:t>larını</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isimlerin</a:t>
            </a:r>
            <a:r>
              <a:rPr lang="en-US" sz="2800" b="1" dirty="0" smtClean="0">
                <a:latin typeface="+mj-lt"/>
              </a:rPr>
              <a:t>, </a:t>
            </a:r>
            <a:r>
              <a:rPr lang="en-US" sz="2800" b="1" dirty="0" err="1" smtClean="0">
                <a:latin typeface="+mj-lt"/>
              </a:rPr>
              <a:t>fiillerin</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eklerin</a:t>
            </a:r>
            <a:r>
              <a:rPr lang="en-US" sz="2800" b="1" dirty="0" smtClean="0">
                <a:latin typeface="+mj-lt"/>
              </a:rPr>
              <a:t> </a:t>
            </a:r>
            <a:r>
              <a:rPr lang="en-US" sz="2800" b="1" dirty="0" err="1" smtClean="0">
                <a:latin typeface="+mj-lt"/>
              </a:rPr>
              <a:t>yazılışlarını</a:t>
            </a:r>
            <a:r>
              <a:rPr lang="en-US" sz="2800" b="1" dirty="0" smtClean="0">
                <a:latin typeface="+mj-lt"/>
              </a:rPr>
              <a:t>; </a:t>
            </a:r>
            <a:r>
              <a:rPr lang="en-US" sz="2800" b="1" dirty="0" err="1" smtClean="0">
                <a:latin typeface="+mj-lt"/>
              </a:rPr>
              <a:t>kiplerin</a:t>
            </a:r>
            <a:r>
              <a:rPr lang="en-US" sz="2800" b="1" dirty="0" smtClean="0">
                <a:latin typeface="+mj-lt"/>
              </a:rPr>
              <a:t> </a:t>
            </a:r>
            <a:r>
              <a:rPr lang="en-US" sz="2800" b="1" dirty="0" err="1" smtClean="0">
                <a:latin typeface="+mj-lt"/>
              </a:rPr>
              <a:t>yazılışlarını</a:t>
            </a:r>
            <a:r>
              <a:rPr lang="en-US" sz="2800" b="1" dirty="0" smtClean="0">
                <a:latin typeface="+mj-lt"/>
              </a:rPr>
              <a:t>; </a:t>
            </a:r>
            <a:r>
              <a:rPr lang="en-US" sz="2800" b="1" dirty="0" err="1" smtClean="0">
                <a:latin typeface="+mj-lt"/>
              </a:rPr>
              <a:t>edat</a:t>
            </a:r>
            <a:r>
              <a:rPr lang="en-US" sz="2800" b="1" dirty="0" smtClean="0">
                <a:latin typeface="+mj-lt"/>
              </a:rPr>
              <a:t>, </a:t>
            </a:r>
            <a:r>
              <a:rPr lang="en-US" sz="2800" b="1" dirty="0" err="1" smtClean="0">
                <a:latin typeface="+mj-lt"/>
              </a:rPr>
              <a:t>zamir</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zarfların</a:t>
            </a:r>
            <a:r>
              <a:rPr lang="en-US" sz="2800" b="1" dirty="0" smtClean="0">
                <a:latin typeface="+mj-lt"/>
              </a:rPr>
              <a:t> </a:t>
            </a:r>
            <a:r>
              <a:rPr lang="en-US" sz="2800" b="1" dirty="0" err="1" smtClean="0">
                <a:latin typeface="+mj-lt"/>
              </a:rPr>
              <a:t>yazılışlarını</a:t>
            </a:r>
            <a:r>
              <a:rPr lang="en-US" sz="2800" b="1" dirty="0" smtClean="0">
                <a:latin typeface="+mj-lt"/>
              </a:rPr>
              <a:t> </a:t>
            </a:r>
            <a:r>
              <a:rPr lang="en-US" sz="2800" b="1" dirty="0" err="1" smtClean="0">
                <a:latin typeface="+mj-lt"/>
              </a:rPr>
              <a:t>görmüştük</a:t>
            </a:r>
            <a:r>
              <a:rPr lang="en-US" sz="2800" b="1" dirty="0" smtClean="0">
                <a:latin typeface="+mj-lt"/>
              </a:rPr>
              <a:t>. </a:t>
            </a:r>
            <a:r>
              <a:rPr lang="en-US" sz="2800" b="1" dirty="0" err="1" smtClean="0">
                <a:latin typeface="+mj-lt"/>
              </a:rPr>
              <a:t>Ayrıca</a:t>
            </a:r>
            <a:r>
              <a:rPr lang="en-US" sz="2800" b="1" dirty="0" smtClean="0">
                <a:latin typeface="+mj-lt"/>
              </a:rPr>
              <a:t> </a:t>
            </a:r>
            <a:r>
              <a:rPr lang="en-US" sz="2800" b="1" dirty="0" err="1" smtClean="0">
                <a:latin typeface="+mj-lt"/>
              </a:rPr>
              <a:t>Arapça</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Farsça</a:t>
            </a:r>
            <a:r>
              <a:rPr lang="en-US" sz="2800" b="1" dirty="0" smtClean="0">
                <a:latin typeface="+mj-lt"/>
              </a:rPr>
              <a:t> </a:t>
            </a:r>
            <a:r>
              <a:rPr lang="en-US" sz="2800" b="1" dirty="0" err="1" smtClean="0">
                <a:latin typeface="+mj-lt"/>
              </a:rPr>
              <a:t>kelimelerin</a:t>
            </a:r>
            <a:r>
              <a:rPr lang="en-US" sz="2800" b="1" dirty="0" smtClean="0">
                <a:latin typeface="+mj-lt"/>
              </a:rPr>
              <a:t> </a:t>
            </a:r>
            <a:r>
              <a:rPr lang="en-US" sz="2800" b="1" dirty="0" err="1" smtClean="0">
                <a:latin typeface="+mj-lt"/>
              </a:rPr>
              <a:t>yapılarına</a:t>
            </a:r>
            <a:r>
              <a:rPr lang="en-US" sz="2800" b="1" dirty="0" smtClean="0">
                <a:latin typeface="+mj-lt"/>
              </a:rPr>
              <a:t> </a:t>
            </a:r>
            <a:r>
              <a:rPr lang="en-US" sz="2800" b="1" dirty="0" err="1" smtClean="0">
                <a:latin typeface="+mj-lt"/>
              </a:rPr>
              <a:t>da</a:t>
            </a:r>
            <a:r>
              <a:rPr lang="en-US" sz="2800" b="1" dirty="0" smtClean="0">
                <a:latin typeface="+mj-lt"/>
              </a:rPr>
              <a:t> </a:t>
            </a:r>
            <a:r>
              <a:rPr lang="en-US" sz="2800" b="1" dirty="0" err="1" smtClean="0">
                <a:latin typeface="+mj-lt"/>
              </a:rPr>
              <a:t>temas</a:t>
            </a:r>
            <a:r>
              <a:rPr lang="en-US" sz="2800" b="1" dirty="0" smtClean="0">
                <a:latin typeface="+mj-lt"/>
              </a:rPr>
              <a:t> </a:t>
            </a:r>
            <a:r>
              <a:rPr lang="en-US" sz="2800" b="1" dirty="0" err="1" smtClean="0">
                <a:latin typeface="+mj-lt"/>
              </a:rPr>
              <a:t>etmiştik</a:t>
            </a:r>
            <a:r>
              <a:rPr lang="en-US" sz="2800" b="1" dirty="0" smtClean="0">
                <a:latin typeface="+mj-lt"/>
              </a:rPr>
              <a:t>. </a:t>
            </a:r>
            <a:r>
              <a:rPr lang="en-US" sz="2800" b="1" dirty="0" err="1" smtClean="0">
                <a:latin typeface="+mj-lt"/>
              </a:rPr>
              <a:t>Özetle</a:t>
            </a:r>
            <a:r>
              <a:rPr lang="en-US" sz="2800" b="1" dirty="0" smtClean="0">
                <a:latin typeface="+mj-lt"/>
              </a:rPr>
              <a:t> </a:t>
            </a:r>
            <a:r>
              <a:rPr lang="en-US" sz="2800" b="1" dirty="0" err="1" smtClean="0">
                <a:latin typeface="+mj-lt"/>
              </a:rPr>
              <a:t>bundan</a:t>
            </a:r>
            <a:r>
              <a:rPr lang="en-US" sz="2800" b="1" dirty="0" smtClean="0">
                <a:latin typeface="+mj-lt"/>
              </a:rPr>
              <a:t> </a:t>
            </a:r>
            <a:r>
              <a:rPr lang="en-US" sz="2800" b="1" dirty="0" err="1" smtClean="0">
                <a:latin typeface="+mj-lt"/>
              </a:rPr>
              <a:t>önceki</a:t>
            </a:r>
            <a:r>
              <a:rPr lang="en-US" sz="2800" b="1" dirty="0" smtClean="0">
                <a:latin typeface="+mj-lt"/>
              </a:rPr>
              <a:t> </a:t>
            </a:r>
            <a:r>
              <a:rPr lang="en-US" sz="2800" b="1" dirty="0" err="1" smtClean="0">
                <a:latin typeface="+mj-lt"/>
              </a:rPr>
              <a:t>ünitelerde</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kelimelerin</a:t>
            </a:r>
            <a:r>
              <a:rPr lang="en-US" sz="2800" b="1" dirty="0" smtClean="0">
                <a:latin typeface="+mj-lt"/>
              </a:rPr>
              <a:t> </a:t>
            </a:r>
            <a:r>
              <a:rPr lang="en-US" sz="2800" b="1" dirty="0" err="1" smtClean="0">
                <a:latin typeface="+mj-lt"/>
              </a:rPr>
              <a:t>yapısı</a:t>
            </a:r>
            <a:r>
              <a:rPr lang="en-US" sz="2800" b="1" dirty="0" smtClean="0">
                <a:latin typeface="+mj-lt"/>
              </a:rPr>
              <a:t> </a:t>
            </a:r>
            <a:r>
              <a:rPr lang="en-US" sz="2800" b="1" dirty="0" err="1" smtClean="0">
                <a:latin typeface="+mj-lt"/>
              </a:rPr>
              <a:t>üzerinde</a:t>
            </a:r>
            <a:r>
              <a:rPr lang="en-US" sz="2800" b="1" dirty="0" smtClean="0">
                <a:latin typeface="+mj-lt"/>
              </a:rPr>
              <a:t> </a:t>
            </a:r>
            <a:r>
              <a:rPr lang="en-US" sz="2800" b="1" dirty="0" err="1" smtClean="0">
                <a:latin typeface="+mj-lt"/>
              </a:rPr>
              <a:t>durulmuştu</a:t>
            </a:r>
            <a:r>
              <a:rPr lang="en-US" sz="2800" b="1" dirty="0" smtClean="0">
                <a:latin typeface="+mj-lt"/>
              </a:rPr>
              <a:t>. Bu </a:t>
            </a:r>
            <a:r>
              <a:rPr lang="en-US" sz="2800" b="1" dirty="0" err="1" smtClean="0">
                <a:latin typeface="+mj-lt"/>
              </a:rPr>
              <a:t>ünitede</a:t>
            </a:r>
            <a:r>
              <a:rPr lang="en-US" sz="2800" b="1" dirty="0" smtClean="0">
                <a:latin typeface="+mj-lt"/>
              </a:rPr>
              <a:t> </a:t>
            </a:r>
            <a:r>
              <a:rPr lang="en-US" sz="2800" b="1" dirty="0" err="1" smtClean="0">
                <a:latin typeface="+mj-lt"/>
              </a:rPr>
              <a:t>ise</a:t>
            </a:r>
            <a:r>
              <a:rPr lang="en-US" sz="2800" b="1" dirty="0" smtClean="0">
                <a:latin typeface="+mj-lt"/>
              </a:rPr>
              <a:t> </a:t>
            </a:r>
            <a:r>
              <a:rPr lang="en-US" sz="2800" b="1" dirty="0" err="1" smtClean="0">
                <a:latin typeface="+mj-lt"/>
              </a:rPr>
              <a:t>Arapça</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Farsça</a:t>
            </a:r>
            <a:r>
              <a:rPr lang="en-US" sz="2800" b="1" dirty="0" smtClean="0">
                <a:latin typeface="+mj-lt"/>
              </a:rPr>
              <a:t> </a:t>
            </a:r>
            <a:r>
              <a:rPr lang="en-US" sz="2800" b="1" dirty="0" err="1" smtClean="0">
                <a:latin typeface="+mj-lt"/>
              </a:rPr>
              <a:t>kelimelerin</a:t>
            </a:r>
            <a:r>
              <a:rPr lang="en-US" sz="2800" b="1" dirty="0" smtClean="0">
                <a:latin typeface="+mj-lt"/>
              </a:rPr>
              <a:t> </a:t>
            </a:r>
            <a:r>
              <a:rPr lang="en-US" sz="2800" b="1" dirty="0" err="1" smtClean="0">
                <a:latin typeface="+mj-lt"/>
              </a:rPr>
              <a:t>yapısı</a:t>
            </a:r>
            <a:r>
              <a:rPr lang="en-US" sz="2800" b="1" dirty="0" smtClean="0">
                <a:latin typeface="+mj-lt"/>
              </a:rPr>
              <a:t> </a:t>
            </a:r>
            <a:r>
              <a:rPr lang="en-US" sz="2800" b="1" dirty="0" err="1" smtClean="0">
                <a:latin typeface="+mj-lt"/>
              </a:rPr>
              <a:t>üzerinde</a:t>
            </a:r>
            <a:r>
              <a:rPr lang="en-US" sz="2800" b="1" dirty="0" smtClean="0">
                <a:latin typeface="+mj-lt"/>
              </a:rPr>
              <a:t> </a:t>
            </a:r>
            <a:r>
              <a:rPr lang="en-US" sz="2800" b="1" dirty="0" err="1" smtClean="0">
                <a:latin typeface="+mj-lt"/>
              </a:rPr>
              <a:t>ayrıntılı</a:t>
            </a: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şekilde</a:t>
            </a:r>
            <a:r>
              <a:rPr lang="en-US" sz="2800" b="1" dirty="0" smtClean="0">
                <a:latin typeface="+mj-lt"/>
              </a:rPr>
              <a:t> </a:t>
            </a:r>
            <a:r>
              <a:rPr lang="en-US" sz="2800" b="1" dirty="0" err="1" smtClean="0">
                <a:latin typeface="+mj-lt"/>
              </a:rPr>
              <a:t>durulacaktır</a:t>
            </a:r>
            <a:r>
              <a:rPr lang="en-US" sz="2800" b="1" dirty="0" smtClean="0">
                <a:latin typeface="+mj-lt"/>
              </a:rPr>
              <a:t>.</a:t>
            </a:r>
            <a:endParaRPr lang="en-US" sz="2800" b="1" dirty="0" smtClean="0">
              <a:latin typeface="+mj-lt"/>
              <a:cs typeface="+mj-cs"/>
            </a:endParaRPr>
          </a:p>
        </p:txBody>
      </p:sp>
    </p:spTree>
    <p:extLst>
      <p:ext uri="{BB962C8B-B14F-4D97-AF65-F5344CB8AC3E}">
        <p14:creationId xmlns:p14="http://schemas.microsoft.com/office/powerpoint/2010/main" val="2540137306"/>
      </p:ext>
    </p:extLst>
  </p:cSld>
  <p:clrMapOvr>
    <a:masterClrMapping/>
  </p:clrMapOvr>
  <p:transition spd="med">
    <p:checker dir="vert"/>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1214422"/>
            <a:ext cx="8572528" cy="452431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Arapça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Farsça</a:t>
            </a:r>
            <a:r>
              <a:rPr lang="en-US" sz="3200" b="1" dirty="0" smtClean="0">
                <a:latin typeface="+mj-lt"/>
              </a:rPr>
              <a:t> </a:t>
            </a:r>
            <a:r>
              <a:rPr lang="en-US" sz="3200" b="1" dirty="0" err="1" smtClean="0">
                <a:latin typeface="+mj-lt"/>
              </a:rPr>
              <a:t>kelimlerde</a:t>
            </a:r>
            <a:r>
              <a:rPr lang="en-US" sz="3200" b="1" dirty="0" smtClean="0">
                <a:latin typeface="+mj-lt"/>
              </a:rPr>
              <a:t> </a:t>
            </a:r>
            <a:r>
              <a:rPr lang="en-US" sz="3200" b="1" dirty="0" err="1" smtClean="0">
                <a:latin typeface="+mj-lt"/>
              </a:rPr>
              <a:t>ünlü</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ünsüzlerin</a:t>
            </a:r>
            <a:r>
              <a:rPr lang="en-US" sz="3200" b="1" dirty="0" smtClean="0">
                <a:latin typeface="+mj-lt"/>
              </a:rPr>
              <a:t> </a:t>
            </a:r>
            <a:r>
              <a:rPr lang="en-US" sz="3200" b="1" dirty="0" err="1" smtClean="0">
                <a:latin typeface="+mj-lt"/>
              </a:rPr>
              <a:t>hususiyetleri</a:t>
            </a:r>
            <a:r>
              <a:rPr lang="en-US" sz="3200" b="1" dirty="0" smtClean="0">
                <a:latin typeface="+mj-lt"/>
              </a:rPr>
              <a:t> </a:t>
            </a:r>
            <a:r>
              <a:rPr lang="en-US" sz="3200" b="1" dirty="0" err="1" smtClean="0">
                <a:latin typeface="+mj-lt"/>
              </a:rPr>
              <a:t>tanıtılacak</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yazılışları</a:t>
            </a:r>
            <a:r>
              <a:rPr lang="en-US" sz="3200" b="1" dirty="0" smtClean="0">
                <a:latin typeface="+mj-lt"/>
              </a:rPr>
              <a:t> </a:t>
            </a:r>
            <a:r>
              <a:rPr lang="en-US" sz="3200" b="1" dirty="0" err="1" smtClean="0">
                <a:latin typeface="+mj-lt"/>
              </a:rPr>
              <a:t>anlatılacaktır</a:t>
            </a:r>
            <a:r>
              <a:rPr lang="en-US" sz="3200" b="1" dirty="0" smtClean="0">
                <a:latin typeface="+mj-lt"/>
              </a:rPr>
              <a:t>. </a:t>
            </a:r>
            <a:r>
              <a:rPr lang="en-US" sz="3200" b="1" dirty="0" err="1" smtClean="0">
                <a:latin typeface="+mj-lt"/>
              </a:rPr>
              <a:t>Böylece</a:t>
            </a:r>
            <a:r>
              <a:rPr lang="en-US" sz="3200" b="1" dirty="0" smtClean="0">
                <a:latin typeface="+mj-lt"/>
              </a:rPr>
              <a:t> </a:t>
            </a:r>
            <a:r>
              <a:rPr lang="en-US" sz="3200" b="1" dirty="0" err="1" smtClean="0">
                <a:latin typeface="+mj-lt"/>
              </a:rPr>
              <a:t>Osmanlı</a:t>
            </a:r>
            <a:r>
              <a:rPr lang="en-US" sz="3200" b="1" dirty="0" smtClean="0">
                <a:latin typeface="+mj-lt"/>
              </a:rPr>
              <a:t> </a:t>
            </a:r>
            <a:r>
              <a:rPr lang="en-US" sz="3200" b="1" dirty="0" err="1" smtClean="0">
                <a:latin typeface="+mj-lt"/>
              </a:rPr>
              <a:t>Türkçesindeki</a:t>
            </a:r>
            <a:r>
              <a:rPr lang="en-US" sz="3200" b="1" dirty="0" smtClean="0">
                <a:latin typeface="+mj-lt"/>
              </a:rPr>
              <a:t> </a:t>
            </a:r>
            <a:r>
              <a:rPr lang="en-US" sz="3200" b="1" dirty="0" err="1" smtClean="0">
                <a:latin typeface="+mj-lt"/>
              </a:rPr>
              <a:t>Arapça</a:t>
            </a:r>
            <a:r>
              <a:rPr lang="en-US" sz="3200" b="1" dirty="0" smtClean="0">
                <a:latin typeface="+mj-lt"/>
              </a:rPr>
              <a:t> </a:t>
            </a:r>
            <a:r>
              <a:rPr lang="en-US" sz="3200" b="1" dirty="0" err="1" smtClean="0">
                <a:latin typeface="+mj-lt"/>
              </a:rPr>
              <a:t>unsurların</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ikinci</a:t>
            </a:r>
            <a:r>
              <a:rPr lang="en-US" sz="3200" b="1" dirty="0" smtClean="0">
                <a:latin typeface="+mj-lt"/>
              </a:rPr>
              <a:t> </a:t>
            </a:r>
            <a:r>
              <a:rPr lang="en-US" sz="3200" b="1" dirty="0" err="1" smtClean="0">
                <a:latin typeface="+mj-lt"/>
              </a:rPr>
              <a:t>dönem</a:t>
            </a:r>
            <a:r>
              <a:rPr lang="en-US" sz="3200" b="1" dirty="0" smtClean="0">
                <a:latin typeface="+mj-lt"/>
              </a:rPr>
              <a:t> </a:t>
            </a:r>
            <a:r>
              <a:rPr lang="en-US" sz="3200" b="1" dirty="0" err="1" smtClean="0">
                <a:latin typeface="+mj-lt"/>
              </a:rPr>
              <a:t>kitabında</a:t>
            </a:r>
            <a:r>
              <a:rPr lang="en-US" sz="3200" b="1" dirty="0" smtClean="0">
                <a:latin typeface="+mj-lt"/>
              </a:rPr>
              <a:t> </a:t>
            </a:r>
            <a:r>
              <a:rPr lang="en-US" sz="3200" b="1" dirty="0" err="1" smtClean="0">
                <a:latin typeface="+mj-lt"/>
              </a:rPr>
              <a:t>yer</a:t>
            </a:r>
            <a:r>
              <a:rPr lang="en-US" sz="3200" b="1" dirty="0" smtClean="0">
                <a:latin typeface="+mj-lt"/>
              </a:rPr>
              <a:t> </a:t>
            </a:r>
            <a:r>
              <a:rPr lang="en-US" sz="3200" b="1" dirty="0" err="1" smtClean="0">
                <a:latin typeface="+mj-lt"/>
              </a:rPr>
              <a:t>alan</a:t>
            </a:r>
            <a:r>
              <a:rPr lang="en-US" sz="3200" b="1" dirty="0" smtClean="0">
                <a:latin typeface="+mj-lt"/>
              </a:rPr>
              <a:t> </a:t>
            </a:r>
            <a:r>
              <a:rPr lang="en-US" sz="3200" b="1" dirty="0" err="1" smtClean="0">
                <a:latin typeface="+mj-lt"/>
              </a:rPr>
              <a:t>Farsça</a:t>
            </a:r>
            <a:r>
              <a:rPr lang="en-US" sz="3200" b="1" dirty="0" smtClean="0">
                <a:latin typeface="+mj-lt"/>
              </a:rPr>
              <a:t> </a:t>
            </a:r>
            <a:r>
              <a:rPr lang="en-US" sz="3200" b="1" dirty="0" err="1" smtClean="0">
                <a:latin typeface="+mj-lt"/>
              </a:rPr>
              <a:t>unsurların</a:t>
            </a:r>
            <a:r>
              <a:rPr lang="en-US" sz="3200" b="1" dirty="0" smtClean="0">
                <a:latin typeface="+mj-lt"/>
              </a:rPr>
              <a:t> </a:t>
            </a:r>
            <a:r>
              <a:rPr lang="en-US" sz="3200" b="1" dirty="0" err="1" smtClean="0">
                <a:latin typeface="+mj-lt"/>
              </a:rPr>
              <a:t>tanıtımına</a:t>
            </a:r>
            <a:r>
              <a:rPr lang="en-US" sz="3200" b="1" dirty="0" smtClean="0">
                <a:latin typeface="+mj-lt"/>
              </a:rPr>
              <a:t> </a:t>
            </a:r>
            <a:r>
              <a:rPr lang="en-US" sz="3200" b="1" dirty="0" err="1" smtClean="0">
                <a:latin typeface="+mj-lt"/>
              </a:rPr>
              <a:t>geçmeden</a:t>
            </a:r>
            <a:r>
              <a:rPr lang="en-US" sz="3200" b="1" dirty="0" smtClean="0">
                <a:latin typeface="+mj-lt"/>
              </a:rPr>
              <a:t> </a:t>
            </a:r>
            <a:r>
              <a:rPr lang="en-US" sz="3200" b="1" dirty="0" err="1" smtClean="0">
                <a:latin typeface="+mj-lt"/>
              </a:rPr>
              <a:t>önce</a:t>
            </a:r>
            <a:r>
              <a:rPr lang="en-US" sz="3200" b="1" dirty="0" smtClean="0">
                <a:latin typeface="+mj-lt"/>
              </a:rPr>
              <a:t> </a:t>
            </a:r>
            <a:r>
              <a:rPr lang="en-US" sz="3200" b="1" dirty="0" err="1" smtClean="0">
                <a:latin typeface="+mj-lt"/>
              </a:rPr>
              <a:t>bu</a:t>
            </a:r>
            <a:r>
              <a:rPr lang="en-US" sz="3200" b="1" dirty="0" smtClean="0">
                <a:latin typeface="+mj-lt"/>
              </a:rPr>
              <a:t> </a:t>
            </a:r>
            <a:r>
              <a:rPr lang="en-US" sz="3200" b="1" dirty="0" err="1" smtClean="0">
                <a:latin typeface="+mj-lt"/>
              </a:rPr>
              <a:t>dillerin</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yapılarıyla</a:t>
            </a:r>
            <a:r>
              <a:rPr lang="en-US" sz="3200" b="1" dirty="0" smtClean="0">
                <a:latin typeface="+mj-lt"/>
              </a:rPr>
              <a:t> </a:t>
            </a:r>
            <a:r>
              <a:rPr lang="en-US" sz="3200" b="1" dirty="0" err="1" smtClean="0">
                <a:latin typeface="+mj-lt"/>
              </a:rPr>
              <a:t>ilgili</a:t>
            </a:r>
            <a:r>
              <a:rPr lang="en-US" sz="3200" b="1" dirty="0" smtClean="0">
                <a:latin typeface="+mj-lt"/>
              </a:rPr>
              <a:t> </a:t>
            </a:r>
            <a:r>
              <a:rPr lang="en-US" sz="3200" b="1" dirty="0" err="1" smtClean="0">
                <a:latin typeface="+mj-lt"/>
              </a:rPr>
              <a:t>ön</a:t>
            </a:r>
            <a:r>
              <a:rPr lang="en-US" sz="3200" b="1" dirty="0" smtClean="0">
                <a:latin typeface="+mj-lt"/>
              </a:rPr>
              <a:t> </a:t>
            </a:r>
            <a:r>
              <a:rPr lang="en-US" sz="3200" b="1" dirty="0" err="1" smtClean="0">
                <a:latin typeface="+mj-lt"/>
              </a:rPr>
              <a:t>bilgilendirme</a:t>
            </a:r>
            <a:r>
              <a:rPr lang="en-US" sz="3200" b="1" dirty="0" smtClean="0">
                <a:latin typeface="+mj-lt"/>
              </a:rPr>
              <a:t> </a:t>
            </a:r>
            <a:r>
              <a:rPr lang="en-US" sz="3200" b="1" dirty="0" err="1" smtClean="0">
                <a:latin typeface="+mj-lt"/>
              </a:rPr>
              <a:t>yapılmış</a:t>
            </a:r>
            <a:r>
              <a:rPr lang="en-US" sz="3200" b="1" dirty="0" smtClean="0">
                <a:latin typeface="+mj-lt"/>
              </a:rPr>
              <a:t> </a:t>
            </a:r>
            <a:r>
              <a:rPr lang="en-US" sz="3200" b="1" dirty="0" err="1" smtClean="0">
                <a:latin typeface="+mj-lt"/>
              </a:rPr>
              <a:t>olacaktır</a:t>
            </a:r>
            <a:r>
              <a:rPr lang="en-US" sz="3200" b="1" dirty="0" smtClean="0">
                <a:latin typeface="+mj-lt"/>
              </a:rPr>
              <a:t>. </a:t>
            </a:r>
            <a:r>
              <a:rPr lang="en-US" sz="3200" b="1" dirty="0" err="1" smtClean="0">
                <a:latin typeface="+mj-lt"/>
              </a:rPr>
              <a:t>İlâve</a:t>
            </a:r>
            <a:r>
              <a:rPr lang="en-US" sz="3200" b="1" dirty="0" smtClean="0">
                <a:latin typeface="+mj-lt"/>
              </a:rPr>
              <a:t> </a:t>
            </a:r>
            <a:r>
              <a:rPr lang="en-US" sz="3200" b="1" dirty="0" err="1" smtClean="0">
                <a:latin typeface="+mj-lt"/>
              </a:rPr>
              <a:t>olarak</a:t>
            </a:r>
            <a:r>
              <a:rPr lang="en-US" sz="3200" b="1" dirty="0" smtClean="0">
                <a:latin typeface="+mj-lt"/>
              </a:rPr>
              <a:t> ay </a:t>
            </a:r>
            <a:r>
              <a:rPr lang="en-US" sz="3200" b="1" dirty="0" err="1" smtClean="0">
                <a:latin typeface="+mj-lt"/>
              </a:rPr>
              <a:t>adları</a:t>
            </a:r>
            <a:r>
              <a:rPr lang="en-US" sz="3200" b="1" dirty="0" smtClean="0">
                <a:latin typeface="+mj-lt"/>
              </a:rPr>
              <a:t> </a:t>
            </a:r>
            <a:r>
              <a:rPr lang="en-US" sz="3200" b="1" dirty="0" err="1" smtClean="0">
                <a:latin typeface="+mj-lt"/>
              </a:rPr>
              <a:t>haftanın</a:t>
            </a:r>
            <a:r>
              <a:rPr lang="en-US" sz="3200" b="1" dirty="0" smtClean="0">
                <a:latin typeface="+mj-lt"/>
              </a:rPr>
              <a:t> </a:t>
            </a:r>
            <a:r>
              <a:rPr lang="en-US" sz="3200" b="1" dirty="0" err="1" smtClean="0">
                <a:latin typeface="+mj-lt"/>
              </a:rPr>
              <a:t>günleri</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Arapça</a:t>
            </a:r>
            <a:r>
              <a:rPr lang="en-US" sz="3200" b="1" dirty="0" smtClean="0">
                <a:latin typeface="+mj-lt"/>
              </a:rPr>
              <a:t> </a:t>
            </a:r>
            <a:r>
              <a:rPr lang="en-US" sz="3200" b="1" dirty="0" err="1" smtClean="0">
                <a:latin typeface="+mj-lt"/>
              </a:rPr>
              <a:t>rakamlar</a:t>
            </a:r>
            <a:r>
              <a:rPr lang="en-US" sz="3200" b="1" dirty="0" smtClean="0">
                <a:latin typeface="+mj-lt"/>
              </a:rPr>
              <a:t> </a:t>
            </a:r>
            <a:r>
              <a:rPr lang="en-US" sz="3200" b="1" dirty="0" err="1" smtClean="0">
                <a:latin typeface="+mj-lt"/>
              </a:rPr>
              <a:t>bu</a:t>
            </a:r>
            <a:r>
              <a:rPr lang="en-US" sz="3200" b="1" dirty="0" smtClean="0">
                <a:latin typeface="+mj-lt"/>
              </a:rPr>
              <a:t> </a:t>
            </a:r>
            <a:r>
              <a:rPr lang="en-US" sz="3200" b="1" dirty="0" err="1" smtClean="0">
                <a:latin typeface="+mj-lt"/>
              </a:rPr>
              <a:t>ünitede</a:t>
            </a:r>
            <a:r>
              <a:rPr lang="en-US" sz="3200" b="1" dirty="0" smtClean="0">
                <a:latin typeface="+mj-lt"/>
              </a:rPr>
              <a:t> </a:t>
            </a:r>
            <a:r>
              <a:rPr lang="en-US" sz="3200" b="1" dirty="0" err="1" smtClean="0">
                <a:latin typeface="+mj-lt"/>
              </a:rPr>
              <a:t>tanıtılacaktır</a:t>
            </a:r>
            <a:r>
              <a:rPr lang="en-US" sz="3200" b="1" dirty="0" smtClean="0">
                <a:latin typeface="+mj-lt"/>
              </a:rPr>
              <a:t>.</a:t>
            </a:r>
            <a:endParaRPr lang="en-US" sz="3200" b="1" dirty="0" smtClean="0">
              <a:solidFill>
                <a:srgbClr val="00B050"/>
              </a:solidFill>
              <a:latin typeface="+mj-lt"/>
            </a:endParaRPr>
          </a:p>
        </p:txBody>
      </p:sp>
    </p:spTree>
    <p:extLst>
      <p:ext uri="{BB962C8B-B14F-4D97-AF65-F5344CB8AC3E}">
        <p14:creationId xmlns:p14="http://schemas.microsoft.com/office/powerpoint/2010/main" val="3493923711"/>
      </p:ext>
    </p:extLst>
  </p:cSld>
  <p:clrMapOvr>
    <a:masterClrMapping/>
  </p:clrMapOvr>
  <p:transition spd="med">
    <p:checker dir="vert"/>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285720" y="500042"/>
            <a:ext cx="8358246" cy="141604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3600" b="1" dirty="0" smtClean="0">
                <a:solidFill>
                  <a:srgbClr val="FF0000"/>
                </a:solidFill>
                <a:latin typeface="+mj-lt"/>
              </a:rPr>
              <a:t>ARAPÇA VE FARSÇA KELİMELERDE ÜNLÜLER VE YAZILIŞLARI</a:t>
            </a:r>
          </a:p>
        </p:txBody>
      </p:sp>
      <p:sp>
        <p:nvSpPr>
          <p:cNvPr id="5" name="Text Box 2"/>
          <p:cNvSpPr txBox="1">
            <a:spLocks noChangeArrowheads="1"/>
          </p:cNvSpPr>
          <p:nvPr/>
        </p:nvSpPr>
        <p:spPr bwMode="auto">
          <a:xfrm>
            <a:off x="214282" y="2428868"/>
            <a:ext cx="8643998" cy="440120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dirty="0" err="1" smtClean="0">
                <a:latin typeface="+mj-lt"/>
              </a:rPr>
              <a:t>Türkçenin</a:t>
            </a:r>
            <a:r>
              <a:rPr lang="en-US" sz="2800" dirty="0" smtClean="0">
                <a:latin typeface="+mj-lt"/>
              </a:rPr>
              <a:t> </a:t>
            </a:r>
            <a:r>
              <a:rPr lang="en-US" sz="2800" dirty="0" err="1" smtClean="0">
                <a:latin typeface="+mj-lt"/>
              </a:rPr>
              <a:t>sekiz</a:t>
            </a:r>
            <a:r>
              <a:rPr lang="en-US" sz="2800" dirty="0" smtClean="0">
                <a:latin typeface="+mj-lt"/>
              </a:rPr>
              <a:t> </a:t>
            </a:r>
            <a:r>
              <a:rPr lang="en-US" sz="2800" dirty="0" err="1" smtClean="0">
                <a:latin typeface="+mj-lt"/>
              </a:rPr>
              <a:t>ünlüsüne</a:t>
            </a:r>
            <a:r>
              <a:rPr lang="en-US" sz="2800" dirty="0" smtClean="0">
                <a:latin typeface="+mj-lt"/>
              </a:rPr>
              <a:t> </a:t>
            </a:r>
            <a:r>
              <a:rPr lang="en-US" sz="2800" dirty="0" err="1" smtClean="0">
                <a:latin typeface="+mj-lt"/>
              </a:rPr>
              <a:t>karşılık</a:t>
            </a:r>
            <a:r>
              <a:rPr lang="en-US" sz="2800" dirty="0" smtClean="0">
                <a:latin typeface="+mj-lt"/>
              </a:rPr>
              <a:t> </a:t>
            </a:r>
            <a:r>
              <a:rPr lang="en-US" sz="2800" dirty="0" err="1" smtClean="0">
                <a:latin typeface="+mj-lt"/>
              </a:rPr>
              <a:t>Arapça</a:t>
            </a:r>
            <a:r>
              <a:rPr lang="en-US" sz="2800" dirty="0" smtClean="0">
                <a:latin typeface="+mj-lt"/>
              </a:rPr>
              <a:t> </a:t>
            </a:r>
            <a:r>
              <a:rPr lang="en-US" sz="2800" dirty="0" err="1" smtClean="0">
                <a:latin typeface="+mj-lt"/>
              </a:rPr>
              <a:t>ve</a:t>
            </a:r>
            <a:r>
              <a:rPr lang="en-US" sz="2800" dirty="0" smtClean="0">
                <a:latin typeface="+mj-lt"/>
              </a:rPr>
              <a:t> </a:t>
            </a:r>
            <a:r>
              <a:rPr lang="en-US" sz="2800" dirty="0" err="1" smtClean="0">
                <a:latin typeface="+mj-lt"/>
              </a:rPr>
              <a:t>Farsçada</a:t>
            </a:r>
            <a:r>
              <a:rPr lang="en-US" sz="2800" dirty="0" smtClean="0">
                <a:latin typeface="+mj-lt"/>
              </a:rPr>
              <a:t> </a:t>
            </a:r>
            <a:r>
              <a:rPr lang="en-US" sz="2800" dirty="0" err="1" smtClean="0">
                <a:latin typeface="+mj-lt"/>
              </a:rPr>
              <a:t>dört</a:t>
            </a:r>
            <a:r>
              <a:rPr lang="en-US" sz="2800" dirty="0" smtClean="0">
                <a:latin typeface="+mj-lt"/>
              </a:rPr>
              <a:t> </a:t>
            </a:r>
            <a:r>
              <a:rPr lang="en-US" sz="2800" dirty="0" err="1" smtClean="0">
                <a:latin typeface="+mj-lt"/>
              </a:rPr>
              <a:t>harf</a:t>
            </a:r>
            <a:r>
              <a:rPr lang="en-US" sz="2800" dirty="0" smtClean="0">
                <a:latin typeface="+mj-lt"/>
              </a:rPr>
              <a:t> </a:t>
            </a:r>
            <a:r>
              <a:rPr lang="ar-IQ" sz="2800" dirty="0" smtClean="0">
                <a:latin typeface="+mj-lt"/>
              </a:rPr>
              <a:t>ى ه و ا ) </a:t>
            </a:r>
            <a:r>
              <a:rPr lang="en-US" sz="2800" dirty="0" smtClean="0">
                <a:latin typeface="+mj-lt"/>
              </a:rPr>
              <a:t> ) </a:t>
            </a:r>
            <a:r>
              <a:rPr lang="en-US" sz="2800" dirty="0" err="1" smtClean="0">
                <a:latin typeface="+mj-lt"/>
              </a:rPr>
              <a:t>ve</a:t>
            </a:r>
            <a:r>
              <a:rPr lang="en-US" sz="2800" dirty="0" smtClean="0">
                <a:latin typeface="+mj-lt"/>
              </a:rPr>
              <a:t> </a:t>
            </a:r>
            <a:r>
              <a:rPr lang="en-US" sz="2800" dirty="0" err="1" smtClean="0">
                <a:latin typeface="+mj-lt"/>
              </a:rPr>
              <a:t>hareke</a:t>
            </a:r>
            <a:r>
              <a:rPr lang="en-US" sz="2800" dirty="0" smtClean="0">
                <a:latin typeface="+mj-lt"/>
              </a:rPr>
              <a:t> </a:t>
            </a:r>
            <a:r>
              <a:rPr lang="en-US" sz="2800" dirty="0" err="1" smtClean="0">
                <a:latin typeface="+mj-lt"/>
              </a:rPr>
              <a:t>işaretleri</a:t>
            </a:r>
            <a:r>
              <a:rPr lang="en-US" sz="2800" dirty="0" smtClean="0">
                <a:latin typeface="+mj-lt"/>
              </a:rPr>
              <a:t> </a:t>
            </a:r>
            <a:r>
              <a:rPr lang="en-US" sz="2800" dirty="0" err="1" smtClean="0">
                <a:latin typeface="+mj-lt"/>
              </a:rPr>
              <a:t>kullanılır</a:t>
            </a:r>
            <a:r>
              <a:rPr lang="en-US" sz="2800" dirty="0" smtClean="0">
                <a:latin typeface="+mj-lt"/>
              </a:rPr>
              <a:t>. Bu </a:t>
            </a:r>
            <a:r>
              <a:rPr lang="en-US" sz="2800" dirty="0" err="1" smtClean="0">
                <a:latin typeface="+mj-lt"/>
              </a:rPr>
              <a:t>harflerden</a:t>
            </a:r>
            <a:r>
              <a:rPr lang="en-US" sz="2800" dirty="0" smtClean="0">
                <a:latin typeface="+mj-lt"/>
              </a:rPr>
              <a:t> </a:t>
            </a:r>
            <a:r>
              <a:rPr lang="en-US" sz="2800" dirty="0" err="1" smtClean="0">
                <a:latin typeface="+mj-lt"/>
              </a:rPr>
              <a:t>üçü</a:t>
            </a:r>
            <a:r>
              <a:rPr lang="en-US" sz="2800" dirty="0" smtClean="0">
                <a:latin typeface="+mj-lt"/>
              </a:rPr>
              <a:t> </a:t>
            </a:r>
            <a:r>
              <a:rPr lang="en-US" sz="2800" dirty="0" err="1" smtClean="0">
                <a:latin typeface="+mj-lt"/>
              </a:rPr>
              <a:t>aynı</a:t>
            </a:r>
            <a:r>
              <a:rPr lang="en-US" sz="2800" dirty="0" smtClean="0">
                <a:latin typeface="+mj-lt"/>
              </a:rPr>
              <a:t> </a:t>
            </a:r>
            <a:r>
              <a:rPr lang="en-US" sz="2800" dirty="0" err="1" smtClean="0">
                <a:latin typeface="+mj-lt"/>
              </a:rPr>
              <a:t>zamanda</a:t>
            </a:r>
            <a:r>
              <a:rPr lang="en-US" sz="2800" dirty="0" smtClean="0">
                <a:latin typeface="+mj-lt"/>
              </a:rPr>
              <a:t> </a:t>
            </a:r>
            <a:r>
              <a:rPr lang="en-US" sz="2800" dirty="0" err="1" smtClean="0">
                <a:latin typeface="+mj-lt"/>
              </a:rPr>
              <a:t>ünsüz</a:t>
            </a:r>
            <a:r>
              <a:rPr lang="en-US" sz="2800" dirty="0" smtClean="0">
                <a:latin typeface="+mj-lt"/>
              </a:rPr>
              <a:t> </a:t>
            </a:r>
            <a:r>
              <a:rPr lang="en-US" sz="2800" dirty="0" err="1" smtClean="0">
                <a:latin typeface="+mj-lt"/>
              </a:rPr>
              <a:t>olarak</a:t>
            </a:r>
            <a:r>
              <a:rPr lang="en-US" sz="2800" dirty="0" smtClean="0">
                <a:latin typeface="+mj-lt"/>
              </a:rPr>
              <a:t> </a:t>
            </a:r>
            <a:r>
              <a:rPr lang="en-US" sz="2800" dirty="0" err="1" smtClean="0">
                <a:latin typeface="+mj-lt"/>
              </a:rPr>
              <a:t>da</a:t>
            </a:r>
            <a:r>
              <a:rPr lang="en-US" sz="2800" dirty="0" smtClean="0">
                <a:latin typeface="+mj-lt"/>
              </a:rPr>
              <a:t> </a:t>
            </a:r>
            <a:r>
              <a:rPr lang="en-US" sz="2800" dirty="0" err="1" smtClean="0">
                <a:latin typeface="+mj-lt"/>
              </a:rPr>
              <a:t>görev</a:t>
            </a:r>
            <a:r>
              <a:rPr lang="en-US" sz="2800" dirty="0" smtClean="0">
                <a:latin typeface="+mj-lt"/>
              </a:rPr>
              <a:t> </a:t>
            </a:r>
            <a:r>
              <a:rPr lang="en-US" sz="2800" dirty="0" err="1" smtClean="0">
                <a:latin typeface="+mj-lt"/>
              </a:rPr>
              <a:t>yapar</a:t>
            </a:r>
            <a:r>
              <a:rPr lang="en-US" sz="2800" dirty="0" smtClean="0">
                <a:latin typeface="+mj-lt"/>
              </a:rPr>
              <a:t>.</a:t>
            </a:r>
          </a:p>
          <a:p>
            <a:pPr algn="l" rtl="0" fontAlgn="base">
              <a:spcBef>
                <a:spcPct val="0"/>
              </a:spcBef>
              <a:spcAft>
                <a:spcPct val="0"/>
              </a:spcAft>
            </a:pPr>
            <a:r>
              <a:rPr lang="en-US" sz="2800" dirty="0" smtClean="0">
                <a:latin typeface="+mj-lt"/>
              </a:rPr>
              <a:t> </a:t>
            </a:r>
            <a:r>
              <a:rPr lang="en-US" sz="2800" b="1" dirty="0" smtClean="0">
                <a:solidFill>
                  <a:srgbClr val="0000FF"/>
                </a:solidFill>
                <a:latin typeface="+mj-lt"/>
              </a:rPr>
              <a:t>ye : </a:t>
            </a:r>
            <a:r>
              <a:rPr lang="ar-IQ" sz="2800" b="1" dirty="0" smtClean="0">
                <a:solidFill>
                  <a:srgbClr val="0000FF"/>
                </a:solidFill>
                <a:latin typeface="+mj-lt"/>
              </a:rPr>
              <a:t>ى </a:t>
            </a:r>
            <a:r>
              <a:rPr lang="en-US" sz="2800" b="1" dirty="0" smtClean="0">
                <a:solidFill>
                  <a:srgbClr val="0000FF"/>
                </a:solidFill>
                <a:latin typeface="+mj-lt"/>
              </a:rPr>
              <a:t>   he : </a:t>
            </a:r>
            <a:r>
              <a:rPr lang="ar-IQ" sz="2800" b="1" dirty="0" smtClean="0">
                <a:solidFill>
                  <a:srgbClr val="0000FF"/>
                </a:solidFill>
                <a:latin typeface="+mj-lt"/>
              </a:rPr>
              <a:t>ه ,</a:t>
            </a:r>
            <a:r>
              <a:rPr lang="en-US" sz="2800" b="1" dirty="0" smtClean="0">
                <a:solidFill>
                  <a:srgbClr val="0000FF"/>
                </a:solidFill>
                <a:latin typeface="+mj-lt"/>
              </a:rPr>
              <a:t>     </a:t>
            </a:r>
            <a:r>
              <a:rPr lang="en-US" sz="2800" b="1" dirty="0" err="1" smtClean="0">
                <a:solidFill>
                  <a:srgbClr val="0000FF"/>
                </a:solidFill>
                <a:latin typeface="+mj-lt"/>
              </a:rPr>
              <a:t>vav</a:t>
            </a:r>
            <a:r>
              <a:rPr lang="en-US" sz="2800" b="1" dirty="0" smtClean="0">
                <a:solidFill>
                  <a:srgbClr val="0000FF"/>
                </a:solidFill>
                <a:latin typeface="+mj-lt"/>
              </a:rPr>
              <a:t> :</a:t>
            </a:r>
            <a:r>
              <a:rPr lang="ar-IQ" sz="2800" b="1" dirty="0" smtClean="0">
                <a:solidFill>
                  <a:srgbClr val="0000FF"/>
                </a:solidFill>
                <a:latin typeface="+mj-lt"/>
              </a:rPr>
              <a:t>و  </a:t>
            </a:r>
            <a:r>
              <a:rPr lang="en-US" sz="2800" dirty="0" smtClean="0">
                <a:latin typeface="+mj-lt"/>
              </a:rPr>
              <a:t> </a:t>
            </a:r>
          </a:p>
          <a:p>
            <a:pPr algn="l" rtl="0" fontAlgn="base">
              <a:spcBef>
                <a:spcPct val="0"/>
              </a:spcBef>
              <a:spcAft>
                <a:spcPct val="0"/>
              </a:spcAft>
            </a:pPr>
            <a:endParaRPr lang="en-US" sz="2800" dirty="0" smtClean="0">
              <a:latin typeface="+mj-lt"/>
            </a:endParaRPr>
          </a:p>
          <a:p>
            <a:pPr algn="l" rtl="0" fontAlgn="base">
              <a:spcBef>
                <a:spcPct val="0"/>
              </a:spcBef>
              <a:spcAft>
                <a:spcPct val="0"/>
              </a:spcAft>
            </a:pPr>
            <a:r>
              <a:rPr lang="en-US" sz="2800" dirty="0" err="1" smtClean="0">
                <a:latin typeface="+mj-lt"/>
              </a:rPr>
              <a:t>Arapça</a:t>
            </a:r>
            <a:r>
              <a:rPr lang="en-US" sz="2800" dirty="0" smtClean="0">
                <a:latin typeface="+mj-lt"/>
              </a:rPr>
              <a:t> </a:t>
            </a:r>
            <a:r>
              <a:rPr lang="en-US" sz="2800" dirty="0" err="1" smtClean="0">
                <a:latin typeface="+mj-lt"/>
              </a:rPr>
              <a:t>ve</a:t>
            </a:r>
            <a:r>
              <a:rPr lang="en-US" sz="2800" dirty="0" smtClean="0">
                <a:latin typeface="+mj-lt"/>
              </a:rPr>
              <a:t> </a:t>
            </a:r>
            <a:r>
              <a:rPr lang="en-US" sz="2800" dirty="0" err="1" smtClean="0">
                <a:latin typeface="+mj-lt"/>
              </a:rPr>
              <a:t>Farsça</a:t>
            </a:r>
            <a:r>
              <a:rPr lang="en-US" sz="2800" dirty="0" smtClean="0">
                <a:latin typeface="+mj-lt"/>
              </a:rPr>
              <a:t> </a:t>
            </a:r>
            <a:r>
              <a:rPr lang="en-US" sz="2800" dirty="0" err="1" smtClean="0">
                <a:latin typeface="+mj-lt"/>
              </a:rPr>
              <a:t>kelimelerde</a:t>
            </a:r>
            <a:r>
              <a:rPr lang="en-US" sz="2800" dirty="0" smtClean="0">
                <a:latin typeface="+mj-lt"/>
              </a:rPr>
              <a:t> </a:t>
            </a:r>
            <a:r>
              <a:rPr lang="en-US" sz="2800" dirty="0" err="1" smtClean="0">
                <a:latin typeface="+mj-lt"/>
              </a:rPr>
              <a:t>ünlülerin</a:t>
            </a:r>
            <a:r>
              <a:rPr lang="en-US" sz="2800" dirty="0" smtClean="0">
                <a:latin typeface="+mj-lt"/>
              </a:rPr>
              <a:t> </a:t>
            </a:r>
            <a:r>
              <a:rPr lang="en-US" sz="2800" dirty="0" err="1" smtClean="0">
                <a:latin typeface="+mj-lt"/>
              </a:rPr>
              <a:t>uzun</a:t>
            </a:r>
            <a:r>
              <a:rPr lang="en-US" sz="2800" dirty="0" smtClean="0">
                <a:latin typeface="+mj-lt"/>
              </a:rPr>
              <a:t> </a:t>
            </a:r>
            <a:r>
              <a:rPr lang="en-US" sz="2800" dirty="0" err="1" smtClean="0">
                <a:latin typeface="+mj-lt"/>
              </a:rPr>
              <a:t>ve</a:t>
            </a:r>
            <a:r>
              <a:rPr lang="en-US" sz="2800" dirty="0" smtClean="0">
                <a:latin typeface="+mj-lt"/>
              </a:rPr>
              <a:t> </a:t>
            </a:r>
            <a:r>
              <a:rPr lang="en-US" sz="2800" dirty="0" err="1" smtClean="0">
                <a:latin typeface="+mj-lt"/>
              </a:rPr>
              <a:t>kısa</a:t>
            </a:r>
            <a:r>
              <a:rPr lang="en-US" sz="2800" dirty="0" smtClean="0">
                <a:latin typeface="+mj-lt"/>
              </a:rPr>
              <a:t> </a:t>
            </a:r>
            <a:r>
              <a:rPr lang="en-US" sz="2800" dirty="0" err="1" smtClean="0">
                <a:latin typeface="+mj-lt"/>
              </a:rPr>
              <a:t>halleri</a:t>
            </a:r>
            <a:r>
              <a:rPr lang="en-US" sz="2800" dirty="0" smtClean="0">
                <a:latin typeface="+mj-lt"/>
              </a:rPr>
              <a:t> </a:t>
            </a:r>
            <a:r>
              <a:rPr lang="en-US" sz="2800" dirty="0" err="1" smtClean="0">
                <a:latin typeface="+mj-lt"/>
              </a:rPr>
              <a:t>vardır</a:t>
            </a:r>
            <a:r>
              <a:rPr lang="en-US" sz="2800" dirty="0" smtClean="0">
                <a:latin typeface="+mj-lt"/>
              </a:rPr>
              <a:t>. </a:t>
            </a:r>
            <a:r>
              <a:rPr lang="en-US" sz="2800" dirty="0" err="1" smtClean="0">
                <a:latin typeface="+mj-lt"/>
              </a:rPr>
              <a:t>Kısa</a:t>
            </a:r>
            <a:r>
              <a:rPr lang="en-US" sz="2800" dirty="0" smtClean="0">
                <a:latin typeface="+mj-lt"/>
              </a:rPr>
              <a:t> </a:t>
            </a:r>
            <a:r>
              <a:rPr lang="en-US" sz="2800" dirty="0" err="1" smtClean="0">
                <a:latin typeface="+mj-lt"/>
              </a:rPr>
              <a:t>ünlüler</a:t>
            </a:r>
            <a:r>
              <a:rPr lang="en-US" sz="2800" dirty="0" smtClean="0">
                <a:latin typeface="+mj-lt"/>
              </a:rPr>
              <a:t> </a:t>
            </a:r>
            <a:r>
              <a:rPr lang="en-US" sz="2800" dirty="0" err="1" smtClean="0">
                <a:latin typeface="+mj-lt"/>
              </a:rPr>
              <a:t>yazılmaz</a:t>
            </a:r>
            <a:r>
              <a:rPr lang="en-US" sz="2800" dirty="0" smtClean="0">
                <a:latin typeface="+mj-lt"/>
              </a:rPr>
              <a:t>, </a:t>
            </a:r>
            <a:r>
              <a:rPr lang="en-US" sz="2800" dirty="0" err="1" smtClean="0">
                <a:latin typeface="+mj-lt"/>
              </a:rPr>
              <a:t>yani</a:t>
            </a:r>
            <a:r>
              <a:rPr lang="en-US" sz="2800" dirty="0" smtClean="0">
                <a:latin typeface="+mj-lt"/>
              </a:rPr>
              <a:t> </a:t>
            </a:r>
            <a:r>
              <a:rPr lang="en-US" sz="2800" dirty="0" err="1" smtClean="0">
                <a:latin typeface="+mj-lt"/>
              </a:rPr>
              <a:t>bir</a:t>
            </a:r>
            <a:r>
              <a:rPr lang="en-US" sz="2800" dirty="0" smtClean="0">
                <a:latin typeface="+mj-lt"/>
              </a:rPr>
              <a:t> </a:t>
            </a:r>
            <a:r>
              <a:rPr lang="en-US" sz="2800" dirty="0" err="1" smtClean="0">
                <a:latin typeface="+mj-lt"/>
              </a:rPr>
              <a:t>harfle</a:t>
            </a:r>
            <a:r>
              <a:rPr lang="en-US" sz="2800" dirty="0" smtClean="0">
                <a:latin typeface="+mj-lt"/>
              </a:rPr>
              <a:t> </a:t>
            </a:r>
            <a:r>
              <a:rPr lang="en-US" sz="2800" dirty="0" err="1" smtClean="0">
                <a:latin typeface="+mj-lt"/>
              </a:rPr>
              <a:t>gösterilmez</a:t>
            </a:r>
            <a:r>
              <a:rPr lang="en-US" sz="2800" dirty="0" smtClean="0">
                <a:latin typeface="+mj-lt"/>
              </a:rPr>
              <a:t>, </a:t>
            </a:r>
            <a:r>
              <a:rPr lang="en-US" sz="2800" dirty="0" err="1" smtClean="0">
                <a:latin typeface="+mj-lt"/>
              </a:rPr>
              <a:t>ancak</a:t>
            </a:r>
            <a:r>
              <a:rPr lang="en-US" sz="2800" dirty="0" smtClean="0">
                <a:latin typeface="+mj-lt"/>
              </a:rPr>
              <a:t> </a:t>
            </a:r>
            <a:r>
              <a:rPr lang="en-US" sz="2800" dirty="0" err="1" smtClean="0">
                <a:latin typeface="+mj-lt"/>
              </a:rPr>
              <a:t>bazen</a:t>
            </a:r>
            <a:r>
              <a:rPr lang="en-US" sz="2800" dirty="0" smtClean="0">
                <a:latin typeface="+mj-lt"/>
              </a:rPr>
              <a:t> </a:t>
            </a:r>
            <a:r>
              <a:rPr lang="en-US" sz="2800" dirty="0" err="1" smtClean="0">
                <a:latin typeface="+mj-lt"/>
              </a:rPr>
              <a:t>kelimelerin</a:t>
            </a:r>
            <a:r>
              <a:rPr lang="en-US" sz="2800" dirty="0" smtClean="0">
                <a:latin typeface="+mj-lt"/>
              </a:rPr>
              <a:t> </a:t>
            </a:r>
            <a:r>
              <a:rPr lang="en-US" sz="2800" dirty="0" err="1" smtClean="0">
                <a:latin typeface="+mj-lt"/>
              </a:rPr>
              <a:t>yanlış</a:t>
            </a:r>
            <a:r>
              <a:rPr lang="en-US" sz="2800" dirty="0" smtClean="0">
                <a:latin typeface="+mj-lt"/>
              </a:rPr>
              <a:t> </a:t>
            </a:r>
            <a:r>
              <a:rPr lang="en-US" sz="2800" dirty="0" err="1" smtClean="0">
                <a:latin typeface="+mj-lt"/>
              </a:rPr>
              <a:t>okunmasını</a:t>
            </a:r>
            <a:r>
              <a:rPr lang="en-US" sz="2800" dirty="0" smtClean="0">
                <a:latin typeface="+mj-lt"/>
              </a:rPr>
              <a:t> </a:t>
            </a:r>
            <a:r>
              <a:rPr lang="en-US" sz="2800" dirty="0" err="1" smtClean="0">
                <a:latin typeface="+mj-lt"/>
              </a:rPr>
              <a:t>önlemek</a:t>
            </a:r>
            <a:r>
              <a:rPr lang="en-US" sz="2800" dirty="0" smtClean="0">
                <a:latin typeface="+mj-lt"/>
              </a:rPr>
              <a:t> </a:t>
            </a:r>
            <a:r>
              <a:rPr lang="en-US" sz="2800" dirty="0" err="1" smtClean="0">
                <a:latin typeface="+mj-lt"/>
              </a:rPr>
              <a:t>için</a:t>
            </a:r>
            <a:r>
              <a:rPr lang="en-US" sz="2800" dirty="0" smtClean="0">
                <a:latin typeface="+mj-lt"/>
              </a:rPr>
              <a:t> </a:t>
            </a:r>
            <a:r>
              <a:rPr lang="en-US" sz="2800" dirty="0" err="1" smtClean="0">
                <a:latin typeface="+mj-lt"/>
              </a:rPr>
              <a:t>hareke</a:t>
            </a:r>
            <a:r>
              <a:rPr lang="en-US" sz="2800" dirty="0" smtClean="0">
                <a:latin typeface="+mj-lt"/>
              </a:rPr>
              <a:t> </a:t>
            </a:r>
            <a:r>
              <a:rPr lang="en-US" sz="2800" dirty="0" err="1" smtClean="0">
                <a:latin typeface="+mj-lt"/>
              </a:rPr>
              <a:t>kullanılmıştır</a:t>
            </a:r>
            <a:r>
              <a:rPr lang="en-US" sz="2800" dirty="0" smtClean="0">
                <a:latin typeface="+mj-lt"/>
              </a:rPr>
              <a:t> ( </a:t>
            </a:r>
            <a:r>
              <a:rPr lang="en-US" sz="2800" dirty="0" err="1" smtClean="0">
                <a:latin typeface="+mj-lt"/>
              </a:rPr>
              <a:t>Harekeler</a:t>
            </a:r>
            <a:r>
              <a:rPr lang="en-US" sz="2800" dirty="0" smtClean="0">
                <a:latin typeface="+mj-lt"/>
              </a:rPr>
              <a:t> </a:t>
            </a:r>
            <a:r>
              <a:rPr lang="en-US" sz="2800" dirty="0" err="1" smtClean="0">
                <a:latin typeface="+mj-lt"/>
              </a:rPr>
              <a:t>birinci</a:t>
            </a:r>
            <a:r>
              <a:rPr lang="en-US" sz="2800" dirty="0" smtClean="0">
                <a:latin typeface="+mj-lt"/>
              </a:rPr>
              <a:t> </a:t>
            </a:r>
            <a:r>
              <a:rPr lang="en-US" sz="2800" dirty="0" err="1" smtClean="0">
                <a:latin typeface="+mj-lt"/>
              </a:rPr>
              <a:t>ünitede</a:t>
            </a:r>
            <a:r>
              <a:rPr lang="en-US" sz="2800" dirty="0" smtClean="0">
                <a:latin typeface="+mj-lt"/>
              </a:rPr>
              <a:t> </a:t>
            </a:r>
            <a:r>
              <a:rPr lang="en-US" sz="2800" dirty="0" err="1" smtClean="0">
                <a:latin typeface="+mj-lt"/>
              </a:rPr>
              <a:t>işlenmiştir</a:t>
            </a:r>
            <a:r>
              <a:rPr lang="en-US" sz="2800" dirty="0" smtClean="0">
                <a:latin typeface="+mj-lt"/>
              </a:rPr>
              <a:t>). </a:t>
            </a:r>
            <a:endParaRPr lang="en-US" sz="2800" b="1" dirty="0" smtClean="0">
              <a:latin typeface="+mj-lt"/>
              <a:cs typeface="+mj-cs"/>
            </a:endParaRPr>
          </a:p>
        </p:txBody>
      </p:sp>
    </p:spTree>
    <p:extLst>
      <p:ext uri="{BB962C8B-B14F-4D97-AF65-F5344CB8AC3E}">
        <p14:creationId xmlns:p14="http://schemas.microsoft.com/office/powerpoint/2010/main" val="409874200"/>
      </p:ext>
    </p:extLst>
  </p:cSld>
  <p:clrMapOvr>
    <a:masterClrMapping/>
  </p:clrMapOvr>
  <p:transition spd="med">
    <p:checker dir="vert"/>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357158" y="1214422"/>
            <a:ext cx="8572528" cy="501675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Arapça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Farsçadan</a:t>
            </a:r>
            <a:r>
              <a:rPr lang="en-US" sz="3200" b="1" dirty="0" smtClean="0">
                <a:latin typeface="+mj-lt"/>
              </a:rPr>
              <a:t> </a:t>
            </a:r>
            <a:r>
              <a:rPr lang="en-US" sz="3200" b="1" dirty="0" err="1" smtClean="0">
                <a:latin typeface="+mj-lt"/>
              </a:rPr>
              <a:t>gelme</a:t>
            </a:r>
            <a:r>
              <a:rPr lang="en-US" sz="3200" b="1" dirty="0" smtClean="0">
                <a:latin typeface="+mj-lt"/>
              </a:rPr>
              <a:t> </a:t>
            </a:r>
            <a:r>
              <a:rPr lang="en-US" sz="3200" b="1" dirty="0" err="1" smtClean="0">
                <a:latin typeface="+mj-lt"/>
              </a:rPr>
              <a:t>kelimelerde</a:t>
            </a:r>
            <a:r>
              <a:rPr lang="en-US" sz="3200" b="1" dirty="0" smtClean="0">
                <a:latin typeface="+mj-lt"/>
              </a:rPr>
              <a:t> </a:t>
            </a:r>
            <a:r>
              <a:rPr lang="en-US" sz="3200" b="1" dirty="0" err="1" smtClean="0">
                <a:latin typeface="+mj-lt"/>
              </a:rPr>
              <a:t>yer</a:t>
            </a:r>
            <a:r>
              <a:rPr lang="en-US" sz="3200" b="1" dirty="0" smtClean="0">
                <a:latin typeface="+mj-lt"/>
              </a:rPr>
              <a:t> </a:t>
            </a:r>
            <a:r>
              <a:rPr lang="en-US" sz="3200" b="1" dirty="0" err="1" smtClean="0">
                <a:latin typeface="+mj-lt"/>
              </a:rPr>
              <a:t>alan</a:t>
            </a:r>
            <a:r>
              <a:rPr lang="en-US" sz="3200" b="1" dirty="0" smtClean="0">
                <a:latin typeface="+mj-lt"/>
              </a:rPr>
              <a:t> </a:t>
            </a:r>
            <a:r>
              <a:rPr lang="en-US" sz="3200" b="1" dirty="0" err="1" smtClean="0">
                <a:latin typeface="+mj-lt"/>
              </a:rPr>
              <a:t>uzun</a:t>
            </a:r>
            <a:r>
              <a:rPr lang="en-US" sz="3200" b="1" dirty="0" smtClean="0">
                <a:latin typeface="+mj-lt"/>
              </a:rPr>
              <a:t> </a:t>
            </a:r>
            <a:r>
              <a:rPr lang="en-US" sz="3200" b="1" dirty="0" err="1" smtClean="0">
                <a:latin typeface="+mj-lt"/>
              </a:rPr>
              <a:t>ünlüleri</a:t>
            </a:r>
            <a:r>
              <a:rPr lang="en-US" sz="3200" b="1" dirty="0" smtClean="0">
                <a:latin typeface="+mj-lt"/>
              </a:rPr>
              <a:t> </a:t>
            </a:r>
            <a:r>
              <a:rPr lang="en-US" sz="3200" b="1" dirty="0" err="1" smtClean="0">
                <a:latin typeface="+mj-lt"/>
              </a:rPr>
              <a:t>göstermek</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harf</a:t>
            </a:r>
            <a:r>
              <a:rPr lang="en-US" sz="3200" b="1" dirty="0" smtClean="0">
                <a:latin typeface="+mj-lt"/>
              </a:rPr>
              <a:t> </a:t>
            </a:r>
            <a:r>
              <a:rPr lang="en-US" sz="3200" b="1" dirty="0" err="1" smtClean="0">
                <a:latin typeface="+mj-lt"/>
              </a:rPr>
              <a:t>üzerine</a:t>
            </a:r>
            <a:r>
              <a:rPr lang="en-US" sz="3200" b="1" dirty="0" smtClean="0">
                <a:latin typeface="+mj-lt"/>
              </a:rPr>
              <a:t> </a:t>
            </a:r>
            <a:r>
              <a:rPr lang="en-US" sz="3200" b="1" dirty="0" err="1" smtClean="0">
                <a:latin typeface="+mj-lt"/>
              </a:rPr>
              <a:t>şapka</a:t>
            </a:r>
            <a:r>
              <a:rPr lang="en-US" sz="3200" b="1" dirty="0" smtClean="0">
                <a:latin typeface="+mj-lt"/>
              </a:rPr>
              <a:t> </a:t>
            </a:r>
            <a:r>
              <a:rPr lang="en-US" sz="3200" b="1" dirty="0" err="1" smtClean="0">
                <a:latin typeface="+mj-lt"/>
              </a:rPr>
              <a:t>konur</a:t>
            </a:r>
            <a:r>
              <a:rPr lang="en-US" sz="3200" b="1" dirty="0" smtClean="0">
                <a:latin typeface="+mj-lt"/>
              </a:rPr>
              <a:t>. (â, û, î ) </a:t>
            </a:r>
            <a:r>
              <a:rPr lang="en-US" sz="3200" b="1" dirty="0" err="1" smtClean="0">
                <a:latin typeface="+mj-lt"/>
              </a:rPr>
              <a:t>Arapça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Farsçadaki</a:t>
            </a:r>
            <a:r>
              <a:rPr lang="en-US" sz="3200" b="1" dirty="0" smtClean="0">
                <a:latin typeface="+mj-lt"/>
              </a:rPr>
              <a:t> </a:t>
            </a:r>
            <a:r>
              <a:rPr lang="en-US" sz="3200" b="1" dirty="0" err="1" smtClean="0">
                <a:latin typeface="+mj-lt"/>
              </a:rPr>
              <a:t>uzun</a:t>
            </a:r>
            <a:r>
              <a:rPr lang="en-US" sz="3200" b="1" dirty="0" smtClean="0">
                <a:latin typeface="+mj-lt"/>
              </a:rPr>
              <a:t> </a:t>
            </a:r>
            <a:r>
              <a:rPr lang="en-US" sz="3200" b="1" dirty="0" err="1" smtClean="0">
                <a:latin typeface="+mj-lt"/>
              </a:rPr>
              <a:t>ünlüler</a:t>
            </a:r>
            <a:r>
              <a:rPr lang="en-US" sz="3200" b="1" dirty="0" smtClean="0">
                <a:latin typeface="+mj-lt"/>
              </a:rPr>
              <a:t> </a:t>
            </a:r>
            <a:r>
              <a:rPr lang="en-US" sz="3200" b="1" dirty="0" err="1" smtClean="0">
                <a:latin typeface="+mj-lt"/>
              </a:rPr>
              <a:t>birer</a:t>
            </a:r>
            <a:r>
              <a:rPr lang="en-US" sz="3200" b="1" dirty="0" smtClean="0">
                <a:latin typeface="+mj-lt"/>
              </a:rPr>
              <a:t> </a:t>
            </a:r>
            <a:r>
              <a:rPr lang="en-US" sz="3200" b="1" dirty="0" err="1" smtClean="0">
                <a:latin typeface="+mj-lt"/>
              </a:rPr>
              <a:t>harfle</a:t>
            </a:r>
            <a:r>
              <a:rPr lang="en-US" sz="3200" b="1" dirty="0" smtClean="0">
                <a:latin typeface="+mj-lt"/>
              </a:rPr>
              <a:t> </a:t>
            </a:r>
            <a:r>
              <a:rPr lang="en-US" sz="3200" b="1" dirty="0" err="1" smtClean="0">
                <a:latin typeface="+mj-lt"/>
              </a:rPr>
              <a:t>gösterilir</a:t>
            </a:r>
            <a:r>
              <a:rPr lang="en-US" sz="3200" b="1" dirty="0" smtClean="0">
                <a:latin typeface="+mj-lt"/>
              </a:rPr>
              <a:t>.</a:t>
            </a:r>
          </a:p>
          <a:p>
            <a:pPr algn="l" rtl="0" fontAlgn="base">
              <a:spcBef>
                <a:spcPct val="0"/>
              </a:spcBef>
              <a:spcAft>
                <a:spcPct val="0"/>
              </a:spcAft>
            </a:pPr>
            <a:endParaRPr lang="en-US" sz="3200" dirty="0" smtClean="0">
              <a:latin typeface="+mj-lt"/>
            </a:endParaRPr>
          </a:p>
          <a:p>
            <a:pPr algn="l" rtl="0" fontAlgn="base">
              <a:spcBef>
                <a:spcPct val="0"/>
              </a:spcBef>
              <a:spcAft>
                <a:spcPct val="0"/>
              </a:spcAft>
            </a:pPr>
            <a:r>
              <a:rPr lang="en-US" sz="3200" b="1" dirty="0" smtClean="0">
                <a:solidFill>
                  <a:srgbClr val="FF0000"/>
                </a:solidFill>
                <a:latin typeface="+mj-lt"/>
              </a:rPr>
              <a:t>â</a:t>
            </a:r>
            <a:r>
              <a:rPr lang="en-US" sz="3200" b="1" dirty="0" smtClean="0">
                <a:solidFill>
                  <a:srgbClr val="0000FF"/>
                </a:solidFill>
                <a:latin typeface="+mj-lt"/>
              </a:rPr>
              <a:t> </a:t>
            </a:r>
            <a:r>
              <a:rPr lang="en-US" sz="3200" b="1" dirty="0" err="1" smtClean="0">
                <a:solidFill>
                  <a:srgbClr val="0000FF"/>
                </a:solidFill>
                <a:latin typeface="+mj-lt"/>
              </a:rPr>
              <a:t>uzun</a:t>
            </a:r>
            <a:r>
              <a:rPr lang="en-US" sz="3200" b="1" dirty="0" smtClean="0">
                <a:solidFill>
                  <a:srgbClr val="0000FF"/>
                </a:solidFill>
                <a:latin typeface="+mj-lt"/>
              </a:rPr>
              <a:t> </a:t>
            </a:r>
            <a:r>
              <a:rPr lang="en-US" sz="3200" b="1" dirty="0" err="1" smtClean="0">
                <a:solidFill>
                  <a:srgbClr val="0000FF"/>
                </a:solidFill>
                <a:latin typeface="+mj-lt"/>
              </a:rPr>
              <a:t>ünlüsü</a:t>
            </a:r>
            <a:r>
              <a:rPr lang="en-US" sz="3200" b="1" dirty="0" smtClean="0">
                <a:solidFill>
                  <a:srgbClr val="0000FF"/>
                </a:solidFill>
                <a:latin typeface="+mj-lt"/>
              </a:rPr>
              <a:t> </a:t>
            </a:r>
            <a:r>
              <a:rPr lang="ar-IQ" sz="3200" b="1" dirty="0" smtClean="0">
                <a:solidFill>
                  <a:srgbClr val="FF0000"/>
                </a:solidFill>
                <a:latin typeface="+mj-lt"/>
              </a:rPr>
              <a:t>ا</a:t>
            </a:r>
            <a:r>
              <a:rPr lang="ar-IQ" sz="3200" b="1" dirty="0" smtClean="0">
                <a:solidFill>
                  <a:srgbClr val="0000FF"/>
                </a:solidFill>
                <a:latin typeface="+mj-lt"/>
              </a:rPr>
              <a:t> </a:t>
            </a:r>
            <a:r>
              <a:rPr lang="en-US" sz="3200" b="1" dirty="0" smtClean="0">
                <a:solidFill>
                  <a:srgbClr val="0000FF"/>
                </a:solidFill>
                <a:latin typeface="+mj-lt"/>
              </a:rPr>
              <a:t> </a:t>
            </a:r>
            <a:r>
              <a:rPr lang="en-US" sz="3200" b="1" dirty="0" err="1" smtClean="0">
                <a:solidFill>
                  <a:srgbClr val="0000FF"/>
                </a:solidFill>
                <a:latin typeface="+mj-lt"/>
              </a:rPr>
              <a:t>elif</a:t>
            </a:r>
            <a:r>
              <a:rPr lang="en-US" sz="3200" b="1" dirty="0" smtClean="0">
                <a:solidFill>
                  <a:srgbClr val="0000FF"/>
                </a:solidFill>
                <a:latin typeface="+mj-lt"/>
              </a:rPr>
              <a:t> </a:t>
            </a:r>
            <a:r>
              <a:rPr lang="en-US" sz="3200" b="1" dirty="0" err="1" smtClean="0">
                <a:solidFill>
                  <a:srgbClr val="0000FF"/>
                </a:solidFill>
                <a:latin typeface="+mj-lt"/>
              </a:rPr>
              <a:t>harfiyle</a:t>
            </a:r>
            <a:r>
              <a:rPr lang="en-US" sz="3200" b="1" dirty="0" smtClean="0">
                <a:solidFill>
                  <a:srgbClr val="0000FF"/>
                </a:solidFill>
                <a:latin typeface="+mj-lt"/>
              </a:rPr>
              <a:t>, </a:t>
            </a:r>
          </a:p>
          <a:p>
            <a:pPr algn="l" rtl="0" fontAlgn="base">
              <a:spcBef>
                <a:spcPct val="0"/>
              </a:spcBef>
              <a:spcAft>
                <a:spcPct val="0"/>
              </a:spcAft>
            </a:pPr>
            <a:r>
              <a:rPr lang="en-US" sz="3200" b="1" dirty="0" smtClean="0">
                <a:solidFill>
                  <a:srgbClr val="FF0000"/>
                </a:solidFill>
                <a:latin typeface="+mj-lt"/>
              </a:rPr>
              <a:t>û</a:t>
            </a:r>
            <a:r>
              <a:rPr lang="en-US" sz="3200" b="1" dirty="0" smtClean="0">
                <a:solidFill>
                  <a:srgbClr val="0000FF"/>
                </a:solidFill>
                <a:latin typeface="+mj-lt"/>
              </a:rPr>
              <a:t> </a:t>
            </a:r>
            <a:r>
              <a:rPr lang="en-US" sz="3200" b="1" dirty="0" err="1" smtClean="0">
                <a:solidFill>
                  <a:srgbClr val="0000FF"/>
                </a:solidFill>
                <a:latin typeface="+mj-lt"/>
              </a:rPr>
              <a:t>uzun</a:t>
            </a:r>
            <a:r>
              <a:rPr lang="en-US" sz="3200" b="1" dirty="0" smtClean="0">
                <a:solidFill>
                  <a:srgbClr val="0000FF"/>
                </a:solidFill>
                <a:latin typeface="+mj-lt"/>
              </a:rPr>
              <a:t> </a:t>
            </a:r>
            <a:r>
              <a:rPr lang="en-US" sz="3200" b="1" dirty="0" err="1" smtClean="0">
                <a:solidFill>
                  <a:srgbClr val="0000FF"/>
                </a:solidFill>
                <a:latin typeface="+mj-lt"/>
              </a:rPr>
              <a:t>ünlüsü</a:t>
            </a:r>
            <a:r>
              <a:rPr lang="en-US" sz="3200" b="1" dirty="0" smtClean="0">
                <a:solidFill>
                  <a:srgbClr val="0000FF"/>
                </a:solidFill>
                <a:latin typeface="+mj-lt"/>
              </a:rPr>
              <a:t>  </a:t>
            </a:r>
            <a:r>
              <a:rPr lang="ar-IQ" sz="3200" b="1" dirty="0" smtClean="0">
                <a:solidFill>
                  <a:srgbClr val="FF0000"/>
                </a:solidFill>
                <a:latin typeface="+mj-lt"/>
              </a:rPr>
              <a:t>و </a:t>
            </a:r>
            <a:r>
              <a:rPr lang="en-US" sz="3200" b="1" dirty="0" smtClean="0">
                <a:solidFill>
                  <a:srgbClr val="0000FF"/>
                </a:solidFill>
                <a:latin typeface="+mj-lt"/>
              </a:rPr>
              <a:t> </a:t>
            </a:r>
            <a:r>
              <a:rPr lang="en-US" sz="3200" b="1" dirty="0" err="1" smtClean="0">
                <a:solidFill>
                  <a:srgbClr val="0000FF"/>
                </a:solidFill>
                <a:latin typeface="+mj-lt"/>
              </a:rPr>
              <a:t>vav</a:t>
            </a:r>
            <a:r>
              <a:rPr lang="en-US" sz="3200" b="1" dirty="0" smtClean="0">
                <a:solidFill>
                  <a:srgbClr val="0000FF"/>
                </a:solidFill>
                <a:latin typeface="+mj-lt"/>
              </a:rPr>
              <a:t> </a:t>
            </a:r>
            <a:r>
              <a:rPr lang="en-US" sz="3200" b="1" dirty="0" err="1" smtClean="0">
                <a:solidFill>
                  <a:srgbClr val="0000FF"/>
                </a:solidFill>
                <a:latin typeface="+mj-lt"/>
              </a:rPr>
              <a:t>harfiyle</a:t>
            </a:r>
            <a:r>
              <a:rPr lang="en-US" sz="3200" b="1" dirty="0" smtClean="0">
                <a:solidFill>
                  <a:srgbClr val="0000FF"/>
                </a:solidFill>
                <a:latin typeface="+mj-lt"/>
              </a:rPr>
              <a:t>,</a:t>
            </a:r>
          </a:p>
          <a:p>
            <a:pPr algn="l" rtl="0" fontAlgn="base">
              <a:spcBef>
                <a:spcPct val="0"/>
              </a:spcBef>
              <a:spcAft>
                <a:spcPct val="0"/>
              </a:spcAft>
            </a:pPr>
            <a:r>
              <a:rPr lang="en-US" sz="3200" b="1" dirty="0" smtClean="0">
                <a:solidFill>
                  <a:srgbClr val="0000FF"/>
                </a:solidFill>
                <a:latin typeface="+mj-lt"/>
              </a:rPr>
              <a:t> </a:t>
            </a:r>
            <a:r>
              <a:rPr lang="en-US" sz="3200" b="1" dirty="0" smtClean="0">
                <a:solidFill>
                  <a:srgbClr val="FF0000"/>
                </a:solidFill>
                <a:latin typeface="+mj-lt"/>
              </a:rPr>
              <a:t>î</a:t>
            </a:r>
            <a:r>
              <a:rPr lang="en-US" sz="3200" b="1" dirty="0" smtClean="0">
                <a:solidFill>
                  <a:srgbClr val="0000FF"/>
                </a:solidFill>
                <a:latin typeface="+mj-lt"/>
              </a:rPr>
              <a:t> </a:t>
            </a:r>
            <a:r>
              <a:rPr lang="en-US" sz="3200" b="1" dirty="0" err="1" smtClean="0">
                <a:solidFill>
                  <a:srgbClr val="0000FF"/>
                </a:solidFill>
                <a:latin typeface="+mj-lt"/>
              </a:rPr>
              <a:t>uzun</a:t>
            </a:r>
            <a:r>
              <a:rPr lang="en-US" sz="3200" b="1" dirty="0" smtClean="0">
                <a:solidFill>
                  <a:srgbClr val="0000FF"/>
                </a:solidFill>
                <a:latin typeface="+mj-lt"/>
              </a:rPr>
              <a:t> </a:t>
            </a:r>
            <a:r>
              <a:rPr lang="en-US" sz="3200" b="1" dirty="0" err="1" smtClean="0">
                <a:solidFill>
                  <a:srgbClr val="0000FF"/>
                </a:solidFill>
                <a:latin typeface="+mj-lt"/>
              </a:rPr>
              <a:t>ünlüsü</a:t>
            </a:r>
            <a:r>
              <a:rPr lang="en-US" sz="3200" b="1" dirty="0" smtClean="0">
                <a:solidFill>
                  <a:srgbClr val="0000FF"/>
                </a:solidFill>
                <a:latin typeface="+mj-lt"/>
              </a:rPr>
              <a:t> </a:t>
            </a:r>
            <a:r>
              <a:rPr lang="ar-IQ" sz="3200" b="1" dirty="0" smtClean="0">
                <a:solidFill>
                  <a:srgbClr val="FF0000"/>
                </a:solidFill>
                <a:latin typeface="+mj-lt"/>
              </a:rPr>
              <a:t>ى</a:t>
            </a:r>
            <a:r>
              <a:rPr lang="ar-IQ" sz="3200" b="1" dirty="0" smtClean="0">
                <a:solidFill>
                  <a:srgbClr val="0000FF"/>
                </a:solidFill>
                <a:latin typeface="+mj-lt"/>
              </a:rPr>
              <a:t> </a:t>
            </a:r>
            <a:r>
              <a:rPr lang="en-US" sz="3200" b="1" dirty="0" smtClean="0">
                <a:solidFill>
                  <a:srgbClr val="0000FF"/>
                </a:solidFill>
                <a:latin typeface="+mj-lt"/>
              </a:rPr>
              <a:t> ye </a:t>
            </a:r>
            <a:r>
              <a:rPr lang="en-US" sz="3200" b="1" dirty="0" err="1" smtClean="0">
                <a:solidFill>
                  <a:srgbClr val="0000FF"/>
                </a:solidFill>
                <a:latin typeface="+mj-lt"/>
              </a:rPr>
              <a:t>harfiyle</a:t>
            </a:r>
            <a:r>
              <a:rPr lang="en-US" sz="3200" b="1" dirty="0" smtClean="0">
                <a:solidFill>
                  <a:srgbClr val="0000FF"/>
                </a:solidFill>
                <a:latin typeface="+mj-lt"/>
              </a:rPr>
              <a:t> </a:t>
            </a:r>
            <a:r>
              <a:rPr lang="en-US" sz="3200" b="1" dirty="0" err="1" smtClean="0">
                <a:solidFill>
                  <a:srgbClr val="0000FF"/>
                </a:solidFill>
                <a:latin typeface="+mj-lt"/>
              </a:rPr>
              <a:t>gösterilir</a:t>
            </a:r>
            <a:r>
              <a:rPr lang="en-US" sz="3200" b="1" dirty="0" smtClean="0">
                <a:solidFill>
                  <a:srgbClr val="0000FF"/>
                </a:solidFill>
                <a:latin typeface="+mj-lt"/>
              </a:rPr>
              <a:t>.</a:t>
            </a:r>
          </a:p>
          <a:p>
            <a:pPr algn="l" rtl="0" fontAlgn="base">
              <a:spcBef>
                <a:spcPct val="0"/>
              </a:spcBef>
              <a:spcAft>
                <a:spcPct val="0"/>
              </a:spcAft>
            </a:pPr>
            <a:endParaRPr lang="en-US" sz="3200" b="1" dirty="0" smtClean="0">
              <a:solidFill>
                <a:srgbClr val="00B050"/>
              </a:solidFill>
              <a:latin typeface="+mj-lt"/>
            </a:endParaRPr>
          </a:p>
          <a:p>
            <a:pPr algn="l" rtl="0" fontAlgn="base">
              <a:spcBef>
                <a:spcPct val="0"/>
              </a:spcBef>
              <a:spcAft>
                <a:spcPct val="0"/>
              </a:spcAft>
            </a:pPr>
            <a:endParaRPr lang="en-US" sz="3200" b="1" dirty="0" smtClean="0">
              <a:solidFill>
                <a:srgbClr val="00B050"/>
              </a:solidFill>
              <a:latin typeface="+mj-lt"/>
            </a:endParaRPr>
          </a:p>
        </p:txBody>
      </p:sp>
    </p:spTree>
    <p:extLst>
      <p:ext uri="{BB962C8B-B14F-4D97-AF65-F5344CB8AC3E}">
        <p14:creationId xmlns:p14="http://schemas.microsoft.com/office/powerpoint/2010/main" val="376461548"/>
      </p:ext>
    </p:extLst>
  </p:cSld>
  <p:clrMapOvr>
    <a:masterClrMapping/>
  </p:clrMapOvr>
  <p:transition spd="med">
    <p:checker dir="vert"/>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214422"/>
            <a:ext cx="8572528" cy="353943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Uzun</a:t>
            </a:r>
            <a:r>
              <a:rPr lang="en-US" sz="3200" b="1" dirty="0" smtClean="0">
                <a:latin typeface="+mj-lt"/>
              </a:rPr>
              <a:t> </a:t>
            </a:r>
            <a:r>
              <a:rPr lang="en-US" sz="3200" b="1" dirty="0" err="1" smtClean="0">
                <a:latin typeface="+mj-lt"/>
              </a:rPr>
              <a:t>ünlülerin</a:t>
            </a:r>
            <a:r>
              <a:rPr lang="en-US" sz="3200" b="1" dirty="0" smtClean="0">
                <a:latin typeface="+mj-lt"/>
              </a:rPr>
              <a:t> </a:t>
            </a:r>
            <a:r>
              <a:rPr lang="en-US" sz="3200" b="1" dirty="0" err="1" smtClean="0">
                <a:latin typeface="+mj-lt"/>
              </a:rPr>
              <a:t>Arapça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Farsça</a:t>
            </a:r>
            <a:r>
              <a:rPr lang="en-US" sz="3200" b="1" dirty="0" smtClean="0">
                <a:latin typeface="+mj-lt"/>
              </a:rPr>
              <a:t> </a:t>
            </a:r>
            <a:r>
              <a:rPr lang="en-US" sz="3200" b="1" dirty="0" err="1" smtClean="0">
                <a:latin typeface="+mj-lt"/>
              </a:rPr>
              <a:t>kelimelerde</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başında</a:t>
            </a:r>
            <a:r>
              <a:rPr lang="en-US" sz="3200" b="1" dirty="0" smtClean="0">
                <a:latin typeface="+mj-lt"/>
              </a:rPr>
              <a:t>, </a:t>
            </a:r>
            <a:r>
              <a:rPr lang="en-US" sz="3200" b="1" dirty="0" err="1" smtClean="0">
                <a:latin typeface="+mj-lt"/>
              </a:rPr>
              <a:t>ortasında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sonunda</a:t>
            </a:r>
            <a:r>
              <a:rPr lang="en-US" sz="3200" b="1" dirty="0" smtClean="0">
                <a:latin typeface="+mj-lt"/>
              </a:rPr>
              <a:t> </a:t>
            </a:r>
            <a:r>
              <a:rPr lang="en-US" sz="3200" b="1" dirty="0" err="1" smtClean="0">
                <a:latin typeface="+mj-lt"/>
              </a:rPr>
              <a:t>yazılışlarını</a:t>
            </a:r>
            <a:r>
              <a:rPr lang="en-US" sz="3200" b="1" dirty="0" smtClean="0">
                <a:latin typeface="+mj-lt"/>
              </a:rPr>
              <a:t> </a:t>
            </a:r>
            <a:r>
              <a:rPr lang="en-US" sz="3200" b="1" dirty="0" err="1" smtClean="0">
                <a:latin typeface="+mj-lt"/>
              </a:rPr>
              <a:t>örneklerle</a:t>
            </a:r>
            <a:r>
              <a:rPr lang="en-US" sz="3200" b="1" dirty="0" smtClean="0">
                <a:latin typeface="+mj-lt"/>
              </a:rPr>
              <a:t> </a:t>
            </a:r>
            <a:r>
              <a:rPr lang="en-US" sz="3200" b="1" dirty="0" err="1" smtClean="0">
                <a:latin typeface="+mj-lt"/>
              </a:rPr>
              <a:t>gösterelim</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başında</a:t>
            </a:r>
            <a:r>
              <a:rPr lang="en-US" sz="3200" b="1" dirty="0" smtClean="0">
                <a:latin typeface="+mj-lt"/>
              </a:rPr>
              <a:t> </a:t>
            </a:r>
            <a:r>
              <a:rPr lang="en-US" sz="3200" b="1" dirty="0" err="1" smtClean="0">
                <a:latin typeface="+mj-lt"/>
              </a:rPr>
              <a:t>medli</a:t>
            </a:r>
            <a:r>
              <a:rPr lang="en-US" sz="3200" b="1" dirty="0" smtClean="0">
                <a:latin typeface="+mj-lt"/>
              </a:rPr>
              <a:t> </a:t>
            </a:r>
            <a:r>
              <a:rPr lang="en-US" sz="3200" b="1" dirty="0" err="1" smtClean="0">
                <a:latin typeface="+mj-lt"/>
              </a:rPr>
              <a:t>elif</a:t>
            </a:r>
            <a:r>
              <a:rPr lang="en-US" sz="3200" b="1" dirty="0" smtClean="0">
                <a:latin typeface="+mj-lt"/>
              </a:rPr>
              <a:t> â </a:t>
            </a:r>
            <a:r>
              <a:rPr lang="en-US" sz="3200" b="1" dirty="0" err="1" smtClean="0">
                <a:latin typeface="+mj-lt"/>
              </a:rPr>
              <a:t>okunur</a:t>
            </a:r>
            <a:r>
              <a:rPr lang="en-US" sz="3200" b="1" dirty="0" smtClean="0">
                <a:latin typeface="+mj-lt"/>
              </a:rPr>
              <a:t>:</a:t>
            </a:r>
          </a:p>
          <a:p>
            <a:pPr algn="l" rtl="0" fontAlgn="base">
              <a:spcBef>
                <a:spcPct val="0"/>
              </a:spcBef>
              <a:spcAft>
                <a:spcPct val="0"/>
              </a:spcAft>
            </a:pPr>
            <a:endParaRPr lang="en-US" sz="3200" b="1" dirty="0" smtClean="0">
              <a:solidFill>
                <a:srgbClr val="00B050"/>
              </a:solidFill>
              <a:latin typeface="+mj-lt"/>
            </a:endParaRPr>
          </a:p>
          <a:p>
            <a:pPr algn="l" rtl="0" fontAlgn="base">
              <a:spcBef>
                <a:spcPct val="0"/>
              </a:spcBef>
              <a:spcAft>
                <a:spcPct val="0"/>
              </a:spcAft>
            </a:pPr>
            <a:r>
              <a:rPr lang="ar-IQ" sz="3200" b="1" dirty="0" smtClean="0">
                <a:solidFill>
                  <a:srgbClr val="0000FF"/>
                </a:solidFill>
                <a:latin typeface="+mj-lt"/>
              </a:rPr>
              <a:t>آمر </a:t>
            </a:r>
            <a:r>
              <a:rPr lang="en-US" sz="3200" b="1" dirty="0" smtClean="0">
                <a:solidFill>
                  <a:srgbClr val="0000FF"/>
                </a:solidFill>
                <a:latin typeface="+mj-lt"/>
              </a:rPr>
              <a:t> </a:t>
            </a:r>
            <a:r>
              <a:rPr lang="en-US" sz="3200" b="1" dirty="0" err="1" smtClean="0">
                <a:solidFill>
                  <a:srgbClr val="0000FF"/>
                </a:solidFill>
                <a:latin typeface="+mj-lt"/>
              </a:rPr>
              <a:t>âmir</a:t>
            </a:r>
            <a:r>
              <a:rPr lang="en-US" sz="3200" b="1" dirty="0" smtClean="0">
                <a:solidFill>
                  <a:srgbClr val="0000FF"/>
                </a:solidFill>
                <a:latin typeface="+mj-lt"/>
              </a:rPr>
              <a:t> </a:t>
            </a:r>
            <a:r>
              <a:rPr lang="ar-IQ" sz="3200" b="1" dirty="0" smtClean="0">
                <a:solidFill>
                  <a:srgbClr val="0000FF"/>
                </a:solidFill>
                <a:latin typeface="+mj-lt"/>
              </a:rPr>
              <a:t>آل عثمان </a:t>
            </a:r>
            <a:r>
              <a:rPr lang="en-US" sz="3200" b="1" dirty="0" smtClean="0">
                <a:solidFill>
                  <a:srgbClr val="0000FF"/>
                </a:solidFill>
                <a:latin typeface="+mj-lt"/>
              </a:rPr>
              <a:t> </a:t>
            </a:r>
            <a:r>
              <a:rPr lang="en-US" sz="3200" b="1" dirty="0" err="1" smtClean="0">
                <a:solidFill>
                  <a:srgbClr val="0000FF"/>
                </a:solidFill>
                <a:latin typeface="+mj-lt"/>
              </a:rPr>
              <a:t>âl-i</a:t>
            </a:r>
            <a:r>
              <a:rPr lang="en-US" sz="3200" b="1" dirty="0" smtClean="0">
                <a:solidFill>
                  <a:srgbClr val="0000FF"/>
                </a:solidFill>
                <a:latin typeface="+mj-lt"/>
              </a:rPr>
              <a:t> </a:t>
            </a:r>
            <a:r>
              <a:rPr lang="en-US" sz="3200" b="1" dirty="0" err="1" smtClean="0">
                <a:solidFill>
                  <a:srgbClr val="0000FF"/>
                </a:solidFill>
                <a:latin typeface="+mj-lt"/>
              </a:rPr>
              <a:t>Osman</a:t>
            </a:r>
            <a:endParaRPr lang="en-US" sz="3200" b="1" dirty="0" smtClean="0">
              <a:solidFill>
                <a:srgbClr val="0000FF"/>
              </a:solidFill>
              <a:latin typeface="+mj-lt"/>
            </a:endParaRPr>
          </a:p>
          <a:p>
            <a:pPr algn="l" rtl="0" fontAlgn="base">
              <a:spcBef>
                <a:spcPct val="0"/>
              </a:spcBef>
              <a:spcAft>
                <a:spcPct val="0"/>
              </a:spcAft>
            </a:pPr>
            <a:endParaRPr lang="en-US" sz="3200" b="1" dirty="0" smtClean="0">
              <a:solidFill>
                <a:srgbClr val="00B050"/>
              </a:solidFill>
              <a:latin typeface="+mj-lt"/>
            </a:endParaRPr>
          </a:p>
        </p:txBody>
      </p:sp>
    </p:spTree>
    <p:extLst>
      <p:ext uri="{BB962C8B-B14F-4D97-AF65-F5344CB8AC3E}">
        <p14:creationId xmlns:p14="http://schemas.microsoft.com/office/powerpoint/2010/main" val="1221792879"/>
      </p:ext>
    </p:extLst>
  </p:cSld>
  <p:clrMapOvr>
    <a:masterClrMapping/>
  </p:clrMapOvr>
  <p:transition spd="med">
    <p:checker dir="vert"/>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1000108"/>
            <a:ext cx="8715436" cy="532453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Kelime</a:t>
            </a:r>
            <a:r>
              <a:rPr lang="en-US" sz="3200" b="1" dirty="0" smtClean="0">
                <a:latin typeface="+mj-lt"/>
              </a:rPr>
              <a:t> </a:t>
            </a:r>
            <a:r>
              <a:rPr lang="en-US" sz="3200" b="1" dirty="0" err="1" smtClean="0">
                <a:latin typeface="+mj-lt"/>
              </a:rPr>
              <a:t>başında</a:t>
            </a:r>
            <a:r>
              <a:rPr lang="en-US" sz="3200" b="1" dirty="0" smtClean="0">
                <a:latin typeface="+mj-lt"/>
              </a:rPr>
              <a:t> </a:t>
            </a:r>
            <a:r>
              <a:rPr lang="en-US" sz="4000" b="1" dirty="0" smtClean="0">
                <a:solidFill>
                  <a:srgbClr val="FF0000"/>
                </a:solidFill>
                <a:latin typeface="+mj-lt"/>
              </a:rPr>
              <a:t>ye</a:t>
            </a:r>
            <a:r>
              <a:rPr lang="ar-IQ" sz="4000" b="1" dirty="0" smtClean="0">
                <a:solidFill>
                  <a:srgbClr val="FF0000"/>
                </a:solidFill>
                <a:latin typeface="+mj-lt"/>
              </a:rPr>
              <a:t>ى) </a:t>
            </a:r>
            <a:r>
              <a:rPr lang="en-US" sz="4000" b="1" dirty="0" smtClean="0">
                <a:solidFill>
                  <a:srgbClr val="FF0000"/>
                </a:solidFill>
                <a:latin typeface="+mj-lt"/>
              </a:rPr>
              <a:t>) </a:t>
            </a:r>
            <a:r>
              <a:rPr lang="en-US" sz="3200" b="1" dirty="0" err="1" smtClean="0">
                <a:latin typeface="+mj-lt"/>
              </a:rPr>
              <a:t>dâimâ</a:t>
            </a:r>
            <a:r>
              <a:rPr lang="en-US" sz="3200" b="1" dirty="0" smtClean="0">
                <a:latin typeface="+mj-lt"/>
              </a:rPr>
              <a:t> </a:t>
            </a:r>
            <a:r>
              <a:rPr lang="en-US" sz="3200" b="1" dirty="0" err="1" smtClean="0">
                <a:latin typeface="+mj-lt"/>
              </a:rPr>
              <a:t>ünsüz</a:t>
            </a:r>
            <a:r>
              <a:rPr lang="en-US" sz="3200" b="1" dirty="0" smtClean="0">
                <a:latin typeface="+mj-lt"/>
              </a:rPr>
              <a:t> </a:t>
            </a:r>
            <a:r>
              <a:rPr lang="en-US" sz="3200" b="1" dirty="0" err="1" smtClean="0">
                <a:latin typeface="+mj-lt"/>
              </a:rPr>
              <a:t>görevdedir</a:t>
            </a: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يوم </a:t>
            </a:r>
            <a:r>
              <a:rPr lang="en-US" sz="3200" b="1" dirty="0" smtClean="0">
                <a:latin typeface="+mj-lt"/>
              </a:rPr>
              <a:t> </a:t>
            </a:r>
            <a:r>
              <a:rPr lang="en-US" sz="3200" b="1" dirty="0" err="1" smtClean="0">
                <a:latin typeface="+mj-lt"/>
              </a:rPr>
              <a:t>yevm</a:t>
            </a:r>
            <a:r>
              <a:rPr lang="en-US" sz="3200" b="1" dirty="0" smtClean="0">
                <a:latin typeface="+mj-lt"/>
              </a:rPr>
              <a:t> </a:t>
            </a:r>
            <a:r>
              <a:rPr lang="en-US" sz="3200" b="1" dirty="0" err="1" smtClean="0">
                <a:latin typeface="+mj-lt"/>
              </a:rPr>
              <a:t>gibi</a:t>
            </a:r>
            <a:r>
              <a:rPr lang="en-US" sz="3200" b="1" dirty="0" smtClean="0">
                <a:latin typeface="+mj-lt"/>
              </a:rPr>
              <a:t> ). </a:t>
            </a:r>
            <a:r>
              <a:rPr lang="en-US" sz="3200" b="1" dirty="0" err="1" smtClean="0">
                <a:latin typeface="+mj-lt"/>
              </a:rPr>
              <a:t>Kelime</a:t>
            </a:r>
            <a:r>
              <a:rPr lang="en-US" sz="3200" b="1" dirty="0" smtClean="0">
                <a:latin typeface="+mj-lt"/>
              </a:rPr>
              <a:t> </a:t>
            </a:r>
            <a:r>
              <a:rPr lang="en-US" sz="3200" b="1" dirty="0" err="1" smtClean="0">
                <a:latin typeface="+mj-lt"/>
              </a:rPr>
              <a:t>başındaki</a:t>
            </a:r>
            <a:r>
              <a:rPr lang="en-US" sz="3200" b="1" dirty="0" smtClean="0">
                <a:latin typeface="+mj-lt"/>
              </a:rPr>
              <a:t> </a:t>
            </a:r>
            <a:r>
              <a:rPr lang="en-US" sz="3200" b="1" dirty="0" err="1" smtClean="0">
                <a:latin typeface="+mj-lt"/>
              </a:rPr>
              <a:t>uzun</a:t>
            </a:r>
            <a:r>
              <a:rPr lang="en-US" sz="3600" b="1" dirty="0" smtClean="0">
                <a:latin typeface="+mj-lt"/>
              </a:rPr>
              <a:t> </a:t>
            </a:r>
            <a:r>
              <a:rPr lang="en-US" sz="3600" b="1" dirty="0" smtClean="0">
                <a:solidFill>
                  <a:srgbClr val="FF0000"/>
                </a:solidFill>
                <a:latin typeface="+mj-lt"/>
              </a:rPr>
              <a:t>î</a:t>
            </a:r>
            <a:r>
              <a:rPr lang="en-US" sz="3600" b="1" dirty="0" smtClean="0">
                <a:latin typeface="+mj-lt"/>
              </a:rPr>
              <a:t> </a:t>
            </a:r>
            <a:r>
              <a:rPr lang="en-US" sz="3200" b="1" dirty="0" err="1" smtClean="0">
                <a:latin typeface="+mj-lt"/>
              </a:rPr>
              <a:t>sesi</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elif</a:t>
            </a:r>
            <a:r>
              <a:rPr lang="en-US" sz="3200" b="1" dirty="0" smtClean="0">
                <a:latin typeface="+mj-lt"/>
              </a:rPr>
              <a:t> + ye </a:t>
            </a:r>
            <a:r>
              <a:rPr lang="en-US" sz="3200" b="1" dirty="0" err="1" smtClean="0">
                <a:latin typeface="+mj-lt"/>
              </a:rPr>
              <a:t>birlikte</a:t>
            </a:r>
            <a:r>
              <a:rPr lang="en-US" sz="3200" b="1" dirty="0" smtClean="0">
                <a:latin typeface="+mj-lt"/>
              </a:rPr>
              <a:t> </a:t>
            </a:r>
            <a:r>
              <a:rPr lang="en-US" sz="3200" b="1" dirty="0" err="1" smtClean="0">
                <a:latin typeface="+mj-lt"/>
              </a:rPr>
              <a:t>kullanılır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solidFill>
                  <a:srgbClr val="0000FF"/>
                </a:solidFill>
                <a:latin typeface="+mj-lt"/>
              </a:rPr>
              <a:t> </a:t>
            </a:r>
            <a:r>
              <a:rPr lang="ar-IQ" sz="3200" b="1" dirty="0" smtClean="0">
                <a:solidFill>
                  <a:srgbClr val="0000FF"/>
                </a:solidFill>
                <a:latin typeface="+mj-lt"/>
              </a:rPr>
              <a:t>ايقاظ </a:t>
            </a:r>
            <a:r>
              <a:rPr lang="en-US" sz="3200" b="1" dirty="0" smtClean="0">
                <a:solidFill>
                  <a:srgbClr val="0000FF"/>
                </a:solidFill>
                <a:latin typeface="+mj-lt"/>
              </a:rPr>
              <a:t> </a:t>
            </a:r>
            <a:r>
              <a:rPr lang="en-US" sz="3200" b="1" dirty="0" err="1" smtClean="0">
                <a:solidFill>
                  <a:srgbClr val="0000FF"/>
                </a:solidFill>
                <a:latin typeface="+mj-lt"/>
              </a:rPr>
              <a:t>îkâz</a:t>
            </a:r>
            <a:r>
              <a:rPr lang="en-US" sz="3200" b="1" dirty="0" smtClean="0">
                <a:solidFill>
                  <a:srgbClr val="0000FF"/>
                </a:solidFill>
                <a:latin typeface="+mj-lt"/>
              </a:rPr>
              <a:t>     </a:t>
            </a:r>
            <a:r>
              <a:rPr lang="ar-IQ" sz="3200" b="1" dirty="0" smtClean="0">
                <a:solidFill>
                  <a:srgbClr val="0000FF"/>
                </a:solidFill>
                <a:latin typeface="+mj-lt"/>
              </a:rPr>
              <a:t>اي</a:t>
            </a:r>
            <a:r>
              <a:rPr lang="ar-IQ" sz="3200" b="1" dirty="0" smtClean="0">
                <a:solidFill>
                  <a:srgbClr val="0000FF"/>
                </a:solidFill>
              </a:rPr>
              <a:t>ج</a:t>
            </a:r>
            <a:r>
              <a:rPr lang="ar-IQ" sz="3200" b="1" dirty="0" smtClean="0">
                <a:solidFill>
                  <a:srgbClr val="0000FF"/>
                </a:solidFill>
                <a:latin typeface="+mj-lt"/>
              </a:rPr>
              <a:t>اد </a:t>
            </a:r>
            <a:r>
              <a:rPr lang="en-US" sz="3200" b="1" dirty="0" smtClean="0">
                <a:solidFill>
                  <a:srgbClr val="0000FF"/>
                </a:solidFill>
                <a:latin typeface="+mj-lt"/>
              </a:rPr>
              <a:t> </a:t>
            </a:r>
            <a:r>
              <a:rPr lang="en-US" sz="3200" b="1" dirty="0" err="1" smtClean="0">
                <a:solidFill>
                  <a:srgbClr val="0000FF"/>
                </a:solidFill>
                <a:latin typeface="+mj-lt"/>
              </a:rPr>
              <a:t>îcâd</a:t>
            </a:r>
            <a:r>
              <a:rPr lang="en-US" sz="3200" b="1" dirty="0" smtClean="0">
                <a:solidFill>
                  <a:srgbClr val="0000FF"/>
                </a:solidFill>
                <a:latin typeface="+mj-lt"/>
              </a:rPr>
              <a:t>       </a:t>
            </a:r>
            <a:r>
              <a:rPr lang="ar-IQ" sz="3200" b="1" dirty="0" smtClean="0">
                <a:solidFill>
                  <a:srgbClr val="0000FF"/>
                </a:solidFill>
                <a:latin typeface="+mj-lt"/>
              </a:rPr>
              <a:t>ايضاح </a:t>
            </a:r>
            <a:r>
              <a:rPr lang="en-US" sz="3200" b="1" dirty="0" smtClean="0">
                <a:solidFill>
                  <a:srgbClr val="0000FF"/>
                </a:solidFill>
                <a:latin typeface="+mj-lt"/>
              </a:rPr>
              <a:t> </a:t>
            </a:r>
            <a:r>
              <a:rPr lang="en-US" sz="3200" b="1" dirty="0" err="1" smtClean="0">
                <a:solidFill>
                  <a:srgbClr val="0000FF"/>
                </a:solidFill>
                <a:latin typeface="+mj-lt"/>
              </a:rPr>
              <a:t>îzâh</a:t>
            </a:r>
            <a:r>
              <a:rPr lang="en-US" sz="3200" b="1" dirty="0" smtClean="0">
                <a:solidFill>
                  <a:srgbClr val="0000FF"/>
                </a:solidFill>
                <a:latin typeface="+mj-lt"/>
              </a:rPr>
              <a:t> </a:t>
            </a:r>
            <a:r>
              <a:rPr lang="ar-IQ" sz="3200" b="1" dirty="0" smtClean="0">
                <a:solidFill>
                  <a:srgbClr val="0000FF"/>
                </a:solidFill>
                <a:latin typeface="+mj-lt"/>
              </a:rPr>
              <a:t>اي</a:t>
            </a:r>
            <a:r>
              <a:rPr lang="ar-IQ" sz="3200" b="1" dirty="0" smtClean="0">
                <a:solidFill>
                  <a:srgbClr val="0000FF"/>
                </a:solidFill>
              </a:rPr>
              <a:t>م</a:t>
            </a:r>
            <a:r>
              <a:rPr lang="ar-IQ" sz="3200" b="1" dirty="0" smtClean="0">
                <a:solidFill>
                  <a:srgbClr val="0000FF"/>
                </a:solidFill>
                <a:latin typeface="+mj-lt"/>
              </a:rPr>
              <a:t>ان </a:t>
            </a:r>
            <a:r>
              <a:rPr lang="en-US" sz="3200" b="1" dirty="0" smtClean="0">
                <a:solidFill>
                  <a:srgbClr val="0000FF"/>
                </a:solidFill>
                <a:latin typeface="+mj-lt"/>
              </a:rPr>
              <a:t> </a:t>
            </a:r>
            <a:r>
              <a:rPr lang="en-US" sz="3200" b="1" dirty="0" err="1" smtClean="0">
                <a:solidFill>
                  <a:srgbClr val="0000FF"/>
                </a:solidFill>
                <a:latin typeface="+mj-lt"/>
              </a:rPr>
              <a:t>îmân</a:t>
            </a:r>
            <a:r>
              <a:rPr lang="en-US" sz="3200" b="1" dirty="0" smtClean="0">
                <a:solidFill>
                  <a:srgbClr val="0000FF"/>
                </a:solidFill>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err="1" smtClean="0">
                <a:latin typeface="+mj-lt"/>
              </a:rPr>
              <a:t>Kelime</a:t>
            </a:r>
            <a:r>
              <a:rPr lang="en-US" sz="3200" b="1" dirty="0" smtClean="0">
                <a:latin typeface="+mj-lt"/>
              </a:rPr>
              <a:t> </a:t>
            </a:r>
            <a:r>
              <a:rPr lang="en-US" sz="3200" b="1" dirty="0" err="1" smtClean="0">
                <a:latin typeface="+mj-lt"/>
              </a:rPr>
              <a:t>içinde</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sonunda</a:t>
            </a:r>
            <a:r>
              <a:rPr lang="en-US" sz="3200" b="1" dirty="0" smtClean="0">
                <a:latin typeface="+mj-lt"/>
              </a:rPr>
              <a:t> ye </a:t>
            </a:r>
            <a:r>
              <a:rPr lang="en-US" sz="3200" b="1" dirty="0" err="1" smtClean="0">
                <a:latin typeface="+mj-lt"/>
              </a:rPr>
              <a:t>ünlü</a:t>
            </a:r>
            <a:r>
              <a:rPr lang="en-US" sz="3200" b="1" dirty="0" smtClean="0">
                <a:latin typeface="+mj-lt"/>
              </a:rPr>
              <a:t> </a:t>
            </a:r>
            <a:r>
              <a:rPr lang="en-US" sz="3200" b="1" dirty="0" err="1" smtClean="0">
                <a:latin typeface="+mj-lt"/>
              </a:rPr>
              <a:t>görevinde</a:t>
            </a:r>
            <a:r>
              <a:rPr lang="en-US" sz="3200" b="1" dirty="0" smtClean="0">
                <a:latin typeface="+mj-lt"/>
              </a:rPr>
              <a:t> </a:t>
            </a:r>
            <a:r>
              <a:rPr lang="en-US" sz="3200" b="1" dirty="0" err="1" smtClean="0">
                <a:latin typeface="+mj-lt"/>
              </a:rPr>
              <a:t>uzun</a:t>
            </a:r>
            <a:r>
              <a:rPr lang="en-US" sz="3200" b="1" dirty="0" smtClean="0">
                <a:latin typeface="+mj-lt"/>
              </a:rPr>
              <a:t> </a:t>
            </a:r>
            <a:r>
              <a:rPr lang="en-US" sz="3600" b="1" dirty="0" smtClean="0">
                <a:solidFill>
                  <a:srgbClr val="FF0000"/>
                </a:solidFill>
                <a:latin typeface="+mj-lt"/>
              </a:rPr>
              <a:t>î</a:t>
            </a:r>
            <a:r>
              <a:rPr lang="en-US" sz="3200" b="1" dirty="0" smtClean="0">
                <a:latin typeface="+mj-lt"/>
              </a:rPr>
              <a:t> </a:t>
            </a:r>
            <a:r>
              <a:rPr lang="en-US" sz="3200" b="1" dirty="0" err="1" smtClean="0">
                <a:latin typeface="+mj-lt"/>
              </a:rPr>
              <a:t>okunur</a:t>
            </a:r>
            <a:r>
              <a:rPr lang="en-US" sz="3200" b="1" dirty="0" smtClean="0">
                <a:latin typeface="+mj-lt"/>
              </a:rPr>
              <a:t>:</a:t>
            </a:r>
          </a:p>
          <a:p>
            <a:pPr algn="l" rtl="0" fontAlgn="base">
              <a:spcBef>
                <a:spcPct val="0"/>
              </a:spcBef>
              <a:spcAft>
                <a:spcPct val="0"/>
              </a:spcAft>
            </a:pPr>
            <a:r>
              <a:rPr lang="en-US" sz="3200" b="1" dirty="0" smtClean="0">
                <a:latin typeface="+mj-lt"/>
              </a:rPr>
              <a:t> </a:t>
            </a:r>
            <a:r>
              <a:rPr lang="ar-IQ" sz="3200" b="1" dirty="0" smtClean="0">
                <a:solidFill>
                  <a:srgbClr val="0000FF"/>
                </a:solidFill>
                <a:latin typeface="+mj-lt"/>
              </a:rPr>
              <a:t>قاضى </a:t>
            </a:r>
            <a:r>
              <a:rPr lang="en-US" sz="3200" b="1" dirty="0" smtClean="0">
                <a:solidFill>
                  <a:srgbClr val="0000FF"/>
                </a:solidFill>
                <a:latin typeface="+mj-lt"/>
              </a:rPr>
              <a:t> </a:t>
            </a:r>
            <a:r>
              <a:rPr lang="en-US" sz="3200" b="1" dirty="0" err="1" smtClean="0">
                <a:solidFill>
                  <a:srgbClr val="0000FF"/>
                </a:solidFill>
                <a:latin typeface="+mj-lt"/>
              </a:rPr>
              <a:t>kâdî</a:t>
            </a:r>
            <a:r>
              <a:rPr lang="en-US" sz="3200" b="1" dirty="0" smtClean="0">
                <a:solidFill>
                  <a:srgbClr val="0000FF"/>
                </a:solidFill>
                <a:latin typeface="+mj-lt"/>
              </a:rPr>
              <a:t>  </a:t>
            </a:r>
            <a:r>
              <a:rPr lang="ar-IQ" sz="3200" b="1" dirty="0" smtClean="0">
                <a:solidFill>
                  <a:srgbClr val="0000FF"/>
                </a:solidFill>
                <a:latin typeface="+mj-lt"/>
              </a:rPr>
              <a:t>عاصى </a:t>
            </a:r>
            <a:r>
              <a:rPr lang="en-US" sz="3200" b="1" dirty="0" smtClean="0">
                <a:solidFill>
                  <a:srgbClr val="0000FF"/>
                </a:solidFill>
                <a:latin typeface="+mj-lt"/>
              </a:rPr>
              <a:t> </a:t>
            </a:r>
            <a:r>
              <a:rPr lang="en-US" sz="3200" b="1" dirty="0" err="1" smtClean="0">
                <a:solidFill>
                  <a:srgbClr val="0000FF"/>
                </a:solidFill>
                <a:latin typeface="+mj-lt"/>
              </a:rPr>
              <a:t>âsî</a:t>
            </a:r>
            <a:r>
              <a:rPr lang="en-US" sz="3200" b="1" dirty="0" smtClean="0">
                <a:solidFill>
                  <a:srgbClr val="0000FF"/>
                </a:solidFill>
                <a:latin typeface="+mj-lt"/>
              </a:rPr>
              <a:t>   </a:t>
            </a:r>
            <a:r>
              <a:rPr lang="ar-IQ" sz="3200" b="1" dirty="0" smtClean="0">
                <a:solidFill>
                  <a:srgbClr val="0000FF"/>
                </a:solidFill>
                <a:latin typeface="+mj-lt"/>
              </a:rPr>
              <a:t>علمى </a:t>
            </a:r>
            <a:r>
              <a:rPr lang="en-US" sz="3200" b="1" dirty="0" err="1" smtClean="0">
                <a:solidFill>
                  <a:srgbClr val="0000FF"/>
                </a:solidFill>
                <a:latin typeface="+mj-lt"/>
              </a:rPr>
              <a:t>ilmî</a:t>
            </a:r>
            <a:endParaRPr lang="en-US" sz="3200" b="1" dirty="0" smtClean="0">
              <a:solidFill>
                <a:srgbClr val="0000FF"/>
              </a:solidFill>
              <a:latin typeface="+mj-lt"/>
            </a:endParaRPr>
          </a:p>
          <a:p>
            <a:pPr algn="l" rtl="0" fontAlgn="base">
              <a:spcBef>
                <a:spcPct val="0"/>
              </a:spcBef>
              <a:spcAft>
                <a:spcPct val="0"/>
              </a:spcAft>
            </a:pPr>
            <a:r>
              <a:rPr lang="en-US" sz="3200" b="1" dirty="0" smtClean="0">
                <a:solidFill>
                  <a:srgbClr val="0000FF"/>
                </a:solidFill>
                <a:latin typeface="+mj-lt"/>
              </a:rPr>
              <a:t> </a:t>
            </a:r>
            <a:r>
              <a:rPr lang="ar-IQ" sz="3200" b="1" dirty="0" smtClean="0">
                <a:solidFill>
                  <a:srgbClr val="0000FF"/>
                </a:solidFill>
                <a:latin typeface="+mj-lt"/>
              </a:rPr>
              <a:t>مال</a:t>
            </a:r>
            <a:r>
              <a:rPr lang="ar-IQ" sz="3200" b="1" dirty="0" smtClean="0">
                <a:solidFill>
                  <a:srgbClr val="0000FF"/>
                </a:solidFill>
              </a:rPr>
              <a:t>ى</a:t>
            </a:r>
            <a:r>
              <a:rPr lang="ar-IQ" sz="3200" b="1" dirty="0" smtClean="0">
                <a:solidFill>
                  <a:srgbClr val="0000FF"/>
                </a:solidFill>
                <a:latin typeface="+mj-lt"/>
              </a:rPr>
              <a:t> </a:t>
            </a:r>
            <a:r>
              <a:rPr lang="en-US" sz="3200" b="1" dirty="0" smtClean="0">
                <a:solidFill>
                  <a:srgbClr val="0000FF"/>
                </a:solidFill>
                <a:latin typeface="+mj-lt"/>
              </a:rPr>
              <a:t> </a:t>
            </a:r>
            <a:r>
              <a:rPr lang="en-US" sz="3200" b="1" dirty="0" err="1" smtClean="0">
                <a:solidFill>
                  <a:srgbClr val="0000FF"/>
                </a:solidFill>
                <a:latin typeface="+mj-lt"/>
              </a:rPr>
              <a:t>mâlî</a:t>
            </a:r>
            <a:r>
              <a:rPr lang="en-US" sz="3200" b="1" dirty="0" smtClean="0">
                <a:solidFill>
                  <a:srgbClr val="0000FF"/>
                </a:solidFill>
                <a:latin typeface="+mj-lt"/>
              </a:rPr>
              <a:t>   </a:t>
            </a:r>
            <a:r>
              <a:rPr lang="ar-IQ" sz="3200" b="1" dirty="0" smtClean="0">
                <a:solidFill>
                  <a:srgbClr val="0000FF"/>
                </a:solidFill>
                <a:latin typeface="+mj-lt"/>
              </a:rPr>
              <a:t>ج</a:t>
            </a:r>
            <a:r>
              <a:rPr lang="ar-IQ" sz="3200" b="1" dirty="0" smtClean="0">
                <a:solidFill>
                  <a:srgbClr val="0000FF"/>
                </a:solidFill>
              </a:rPr>
              <a:t>م</a:t>
            </a:r>
            <a:r>
              <a:rPr lang="ar-IQ" sz="3200" b="1" dirty="0" smtClean="0">
                <a:solidFill>
                  <a:srgbClr val="0000FF"/>
                </a:solidFill>
                <a:latin typeface="+mj-lt"/>
              </a:rPr>
              <a:t>يل </a:t>
            </a:r>
            <a:r>
              <a:rPr lang="en-US" sz="3200" b="1" dirty="0" smtClean="0">
                <a:solidFill>
                  <a:srgbClr val="0000FF"/>
                </a:solidFill>
                <a:latin typeface="+mj-lt"/>
              </a:rPr>
              <a:t> </a:t>
            </a:r>
            <a:r>
              <a:rPr lang="en-US" sz="3200" b="1" dirty="0" err="1" smtClean="0">
                <a:solidFill>
                  <a:srgbClr val="0000FF"/>
                </a:solidFill>
                <a:latin typeface="+mj-lt"/>
              </a:rPr>
              <a:t>cemîl</a:t>
            </a:r>
            <a:r>
              <a:rPr lang="en-US" sz="3200" b="1" dirty="0" smtClean="0">
                <a:solidFill>
                  <a:srgbClr val="0000FF"/>
                </a:solidFill>
                <a:latin typeface="+mj-lt"/>
              </a:rPr>
              <a:t> </a:t>
            </a:r>
            <a:r>
              <a:rPr lang="ar-IQ" sz="3200" b="1" dirty="0" smtClean="0">
                <a:solidFill>
                  <a:srgbClr val="0000FF"/>
                </a:solidFill>
                <a:latin typeface="+mj-lt"/>
              </a:rPr>
              <a:t>اس</a:t>
            </a:r>
            <a:r>
              <a:rPr lang="ar-IQ" sz="3200" b="1" dirty="0" smtClean="0">
                <a:solidFill>
                  <a:srgbClr val="0000FF"/>
                </a:solidFill>
              </a:rPr>
              <a:t>ي</a:t>
            </a:r>
            <a:r>
              <a:rPr lang="ar-IQ" sz="3200" b="1" dirty="0" smtClean="0">
                <a:solidFill>
                  <a:srgbClr val="0000FF"/>
                </a:solidFill>
                <a:latin typeface="+mj-lt"/>
              </a:rPr>
              <a:t>ر </a:t>
            </a:r>
            <a:r>
              <a:rPr lang="en-US" sz="3200" b="1" dirty="0" smtClean="0">
                <a:solidFill>
                  <a:srgbClr val="0000FF"/>
                </a:solidFill>
                <a:latin typeface="+mj-lt"/>
              </a:rPr>
              <a:t> </a:t>
            </a:r>
            <a:r>
              <a:rPr lang="en-US" sz="3200" b="1" smtClean="0">
                <a:solidFill>
                  <a:srgbClr val="0000FF"/>
                </a:solidFill>
                <a:latin typeface="+mj-lt"/>
              </a:rPr>
              <a:t>es</a:t>
            </a:r>
            <a:r>
              <a:rPr lang="en-US" sz="3200" b="1" smtClean="0">
                <a:solidFill>
                  <a:srgbClr val="0000FF"/>
                </a:solidFill>
              </a:rPr>
              <a:t>î</a:t>
            </a:r>
            <a:r>
              <a:rPr lang="en-US" sz="3200" b="1" smtClean="0">
                <a:solidFill>
                  <a:srgbClr val="0000FF"/>
                </a:solidFill>
                <a:latin typeface="+mj-lt"/>
              </a:rPr>
              <a:t>r</a:t>
            </a:r>
            <a:endParaRPr lang="en-US" sz="3200" b="1" dirty="0" smtClean="0">
              <a:solidFill>
                <a:srgbClr val="0000FF"/>
              </a:solidFill>
              <a:latin typeface="+mj-lt"/>
            </a:endParaRPr>
          </a:p>
        </p:txBody>
      </p:sp>
    </p:spTree>
    <p:extLst>
      <p:ext uri="{BB962C8B-B14F-4D97-AF65-F5344CB8AC3E}">
        <p14:creationId xmlns:p14="http://schemas.microsoft.com/office/powerpoint/2010/main" val="2532796932"/>
      </p:ext>
    </p:extLst>
  </p:cSld>
  <p:clrMapOvr>
    <a:masterClrMapping/>
  </p:clrMapOvr>
  <p:transition spd="med">
    <p:checker dir="vert"/>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1000108"/>
            <a:ext cx="8715436" cy="550920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elif</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başında</a:t>
            </a:r>
            <a:r>
              <a:rPr lang="en-US" sz="3200" b="1" dirty="0" smtClean="0">
                <a:latin typeface="+mj-lt"/>
              </a:rPr>
              <a:t> </a:t>
            </a:r>
            <a:r>
              <a:rPr lang="en-US" sz="3200" b="1" dirty="0" err="1" smtClean="0">
                <a:latin typeface="+mj-lt"/>
              </a:rPr>
              <a:t>medsiz</a:t>
            </a:r>
            <a:r>
              <a:rPr lang="en-US" sz="3200" b="1" dirty="0" smtClean="0">
                <a:latin typeface="+mj-lt"/>
              </a:rPr>
              <a:t> </a:t>
            </a:r>
            <a:r>
              <a:rPr lang="en-US" sz="3200" b="1" dirty="0" err="1" smtClean="0">
                <a:latin typeface="+mj-lt"/>
              </a:rPr>
              <a:t>olursa</a:t>
            </a:r>
            <a:r>
              <a:rPr lang="en-US" sz="3200" b="1" dirty="0" smtClean="0">
                <a:latin typeface="+mj-lt"/>
              </a:rPr>
              <a:t> e </a:t>
            </a:r>
            <a:r>
              <a:rPr lang="en-US" sz="3200" b="1" dirty="0" err="1" smtClean="0">
                <a:latin typeface="+mj-lt"/>
              </a:rPr>
              <a:t>veya</a:t>
            </a:r>
            <a:r>
              <a:rPr lang="en-US" sz="3200" b="1" dirty="0" smtClean="0">
                <a:latin typeface="+mj-lt"/>
              </a:rPr>
              <a:t> a </a:t>
            </a:r>
            <a:r>
              <a:rPr lang="en-US" sz="3200" b="1" dirty="0" err="1" smtClean="0">
                <a:latin typeface="+mj-lt"/>
              </a:rPr>
              <a:t>okunur</a:t>
            </a:r>
            <a:r>
              <a:rPr lang="en-US" sz="3200" b="1" dirty="0" smtClean="0">
                <a:latin typeface="+mj-lt"/>
              </a:rPr>
              <a:t>: </a:t>
            </a:r>
          </a:p>
          <a:p>
            <a:pPr algn="l" rtl="0" fontAlgn="base">
              <a:spcBef>
                <a:spcPct val="0"/>
              </a:spcBef>
              <a:spcAft>
                <a:spcPct val="0"/>
              </a:spcAft>
            </a:pPr>
            <a:r>
              <a:rPr lang="ar-IQ" sz="3200" b="1" dirty="0" smtClean="0">
                <a:solidFill>
                  <a:srgbClr val="0000FF"/>
                </a:solidFill>
                <a:latin typeface="+mj-lt"/>
              </a:rPr>
              <a:t>اح</a:t>
            </a:r>
            <a:r>
              <a:rPr lang="ar-IQ" sz="3200" b="1" dirty="0" smtClean="0">
                <a:solidFill>
                  <a:srgbClr val="0000FF"/>
                </a:solidFill>
              </a:rPr>
              <a:t>م</a:t>
            </a:r>
            <a:r>
              <a:rPr lang="ar-IQ" sz="3200" b="1" dirty="0" smtClean="0">
                <a:solidFill>
                  <a:srgbClr val="0000FF"/>
                </a:solidFill>
                <a:latin typeface="+mj-lt"/>
              </a:rPr>
              <a:t>ق </a:t>
            </a:r>
            <a:r>
              <a:rPr lang="en-US" sz="3200" b="1" dirty="0" smtClean="0">
                <a:solidFill>
                  <a:srgbClr val="0000FF"/>
                </a:solidFill>
                <a:latin typeface="+mj-lt"/>
              </a:rPr>
              <a:t> </a:t>
            </a:r>
            <a:r>
              <a:rPr lang="en-US" sz="3200" b="1" dirty="0" err="1" smtClean="0">
                <a:solidFill>
                  <a:srgbClr val="0000FF"/>
                </a:solidFill>
                <a:latin typeface="+mj-lt"/>
              </a:rPr>
              <a:t>ahmak</a:t>
            </a:r>
            <a:r>
              <a:rPr lang="en-US" sz="3200" b="1" dirty="0" smtClean="0">
                <a:solidFill>
                  <a:srgbClr val="0000FF"/>
                </a:solidFill>
                <a:latin typeface="+mj-lt"/>
              </a:rPr>
              <a:t>  </a:t>
            </a:r>
            <a:r>
              <a:rPr lang="ar-IQ" sz="3200" b="1" dirty="0" smtClean="0">
                <a:solidFill>
                  <a:srgbClr val="0000FF"/>
                </a:solidFill>
                <a:latin typeface="+mj-lt"/>
              </a:rPr>
              <a:t>اصل</a:t>
            </a:r>
            <a:r>
              <a:rPr lang="ar-IQ" sz="3200" b="1" dirty="0" smtClean="0">
                <a:solidFill>
                  <a:srgbClr val="0000FF"/>
                </a:solidFill>
              </a:rPr>
              <a:t>ا</a:t>
            </a:r>
            <a:r>
              <a:rPr lang="ar-IQ" sz="3200" b="1" dirty="0" smtClean="0">
                <a:solidFill>
                  <a:srgbClr val="0000FF"/>
                </a:solidFill>
                <a:latin typeface="+mj-lt"/>
              </a:rPr>
              <a:t> </a:t>
            </a:r>
            <a:r>
              <a:rPr lang="en-US" sz="3200" b="1" dirty="0" smtClean="0">
                <a:solidFill>
                  <a:srgbClr val="0000FF"/>
                </a:solidFill>
                <a:latin typeface="+mj-lt"/>
              </a:rPr>
              <a:t> </a:t>
            </a:r>
            <a:r>
              <a:rPr lang="en-US" sz="3200" b="1" dirty="0" err="1" smtClean="0">
                <a:solidFill>
                  <a:srgbClr val="0000FF"/>
                </a:solidFill>
                <a:latin typeface="+mj-lt"/>
              </a:rPr>
              <a:t>asla</a:t>
            </a:r>
            <a:r>
              <a:rPr lang="en-US" sz="3200" b="1" dirty="0" smtClean="0">
                <a:solidFill>
                  <a:srgbClr val="0000FF"/>
                </a:solidFill>
                <a:latin typeface="+mj-lt"/>
              </a:rPr>
              <a:t>   </a:t>
            </a:r>
            <a:r>
              <a:rPr lang="ar-IQ" sz="3200" b="1" dirty="0" smtClean="0">
                <a:solidFill>
                  <a:srgbClr val="0000FF"/>
                </a:solidFill>
                <a:latin typeface="+mj-lt"/>
              </a:rPr>
              <a:t>اكرم </a:t>
            </a:r>
            <a:r>
              <a:rPr lang="en-US" sz="3200" b="1" dirty="0" smtClean="0">
                <a:solidFill>
                  <a:srgbClr val="0000FF"/>
                </a:solidFill>
                <a:latin typeface="+mj-lt"/>
              </a:rPr>
              <a:t> </a:t>
            </a:r>
            <a:r>
              <a:rPr lang="en-US" sz="3200" b="1" dirty="0" err="1" smtClean="0">
                <a:solidFill>
                  <a:srgbClr val="0000FF"/>
                </a:solidFill>
                <a:latin typeface="+mj-lt"/>
              </a:rPr>
              <a:t>ekrem</a:t>
            </a:r>
            <a:r>
              <a:rPr lang="en-US" sz="3200" b="1" dirty="0" smtClean="0">
                <a:solidFill>
                  <a:srgbClr val="0000FF"/>
                </a:solidFill>
                <a:latin typeface="+mj-lt"/>
              </a:rPr>
              <a:t>   </a:t>
            </a:r>
            <a:r>
              <a:rPr lang="ar-IQ" sz="3200" b="1" dirty="0" smtClean="0">
                <a:solidFill>
                  <a:srgbClr val="0000FF"/>
                </a:solidFill>
                <a:latin typeface="+mj-lt"/>
              </a:rPr>
              <a:t>الف</a:t>
            </a:r>
            <a:r>
              <a:rPr lang="en-US" sz="3200" b="1" dirty="0" smtClean="0">
                <a:solidFill>
                  <a:srgbClr val="0000FF"/>
                </a:solidFill>
                <a:latin typeface="+mj-lt"/>
              </a:rPr>
              <a:t> </a:t>
            </a:r>
            <a:r>
              <a:rPr lang="en-US" sz="3200" b="1" dirty="0" err="1" smtClean="0">
                <a:solidFill>
                  <a:srgbClr val="0000FF"/>
                </a:solidFill>
                <a:latin typeface="+mj-lt"/>
              </a:rPr>
              <a:t>elif</a:t>
            </a:r>
            <a:r>
              <a:rPr lang="en-US" sz="3200" b="1" dirty="0" smtClean="0">
                <a:solidFill>
                  <a:srgbClr val="0000FF"/>
                </a:solidFill>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err="1" smtClean="0">
                <a:latin typeface="+mj-lt"/>
              </a:rPr>
              <a:t>Kelime</a:t>
            </a:r>
            <a:r>
              <a:rPr lang="en-US" sz="3200" b="1" dirty="0" smtClean="0">
                <a:latin typeface="+mj-lt"/>
              </a:rPr>
              <a:t> </a:t>
            </a:r>
            <a:r>
              <a:rPr lang="en-US" sz="3200" b="1" dirty="0" err="1" smtClean="0">
                <a:latin typeface="+mj-lt"/>
              </a:rPr>
              <a:t>içinde</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sonunda</a:t>
            </a:r>
            <a:r>
              <a:rPr lang="en-US" sz="3200" b="1" dirty="0" smtClean="0">
                <a:latin typeface="+mj-lt"/>
              </a:rPr>
              <a:t> </a:t>
            </a:r>
            <a:r>
              <a:rPr lang="en-US" sz="3200" b="1" dirty="0" err="1" smtClean="0">
                <a:latin typeface="+mj-lt"/>
              </a:rPr>
              <a:t>elif</a:t>
            </a:r>
            <a:r>
              <a:rPr lang="en-US" sz="3200" b="1" dirty="0" smtClean="0">
                <a:latin typeface="+mj-lt"/>
              </a:rPr>
              <a:t> â </a:t>
            </a:r>
            <a:r>
              <a:rPr lang="en-US" sz="3200" b="1" dirty="0" err="1" smtClean="0">
                <a:latin typeface="+mj-lt"/>
              </a:rPr>
              <a:t>okunur</a:t>
            </a:r>
            <a:r>
              <a:rPr lang="en-US" sz="3200" b="1" dirty="0" smtClean="0">
                <a:latin typeface="+mj-lt"/>
              </a:rPr>
              <a:t>:</a:t>
            </a:r>
          </a:p>
          <a:p>
            <a:pPr algn="l" rtl="0" fontAlgn="base">
              <a:spcBef>
                <a:spcPct val="0"/>
              </a:spcBef>
              <a:spcAft>
                <a:spcPct val="0"/>
              </a:spcAft>
            </a:pPr>
            <a:r>
              <a:rPr lang="en-US" sz="3200" b="1" dirty="0" smtClean="0">
                <a:latin typeface="+mj-lt"/>
              </a:rPr>
              <a:t> </a:t>
            </a:r>
            <a:r>
              <a:rPr lang="ar-IQ" sz="3200" b="1" dirty="0" smtClean="0">
                <a:solidFill>
                  <a:srgbClr val="0000FF"/>
                </a:solidFill>
                <a:latin typeface="+mj-lt"/>
              </a:rPr>
              <a:t>حال</a:t>
            </a:r>
            <a:r>
              <a:rPr lang="ar-SA" sz="3200" b="1" dirty="0" smtClean="0">
                <a:solidFill>
                  <a:srgbClr val="0000FF"/>
                </a:solidFill>
                <a:latin typeface="+mj-lt"/>
              </a:rPr>
              <a:t>ا</a:t>
            </a:r>
            <a:r>
              <a:rPr lang="ar-IQ" sz="3200" b="1" dirty="0" smtClean="0">
                <a:solidFill>
                  <a:srgbClr val="0000FF"/>
                </a:solidFill>
                <a:latin typeface="+mj-lt"/>
              </a:rPr>
              <a:t> </a:t>
            </a:r>
            <a:r>
              <a:rPr lang="en-US" sz="3200" b="1" dirty="0" smtClean="0">
                <a:solidFill>
                  <a:srgbClr val="0000FF"/>
                </a:solidFill>
                <a:latin typeface="+mj-lt"/>
              </a:rPr>
              <a:t> </a:t>
            </a:r>
            <a:r>
              <a:rPr lang="en-US" sz="3200" b="1" dirty="0" err="1" smtClean="0">
                <a:solidFill>
                  <a:srgbClr val="0000FF"/>
                </a:solidFill>
                <a:latin typeface="+mj-lt"/>
              </a:rPr>
              <a:t>hâlâ</a:t>
            </a:r>
            <a:r>
              <a:rPr lang="en-US" sz="3200" b="1" dirty="0" smtClean="0">
                <a:solidFill>
                  <a:srgbClr val="0000FF"/>
                </a:solidFill>
                <a:latin typeface="+mj-lt"/>
              </a:rPr>
              <a:t>  </a:t>
            </a:r>
            <a:r>
              <a:rPr lang="ar-IQ" sz="3200" b="1" dirty="0" smtClean="0">
                <a:solidFill>
                  <a:srgbClr val="0000FF"/>
                </a:solidFill>
                <a:latin typeface="+mj-lt"/>
              </a:rPr>
              <a:t>اغيار </a:t>
            </a:r>
            <a:r>
              <a:rPr lang="en-US" sz="3200" b="1" dirty="0" smtClean="0">
                <a:solidFill>
                  <a:srgbClr val="0000FF"/>
                </a:solidFill>
                <a:latin typeface="+mj-lt"/>
              </a:rPr>
              <a:t> </a:t>
            </a:r>
            <a:r>
              <a:rPr lang="en-US" sz="3200" b="1" dirty="0" err="1" smtClean="0">
                <a:solidFill>
                  <a:srgbClr val="0000FF"/>
                </a:solidFill>
                <a:latin typeface="+mj-lt"/>
              </a:rPr>
              <a:t>ağyâr</a:t>
            </a:r>
            <a:r>
              <a:rPr lang="en-US" sz="3200" b="1" dirty="0" smtClean="0">
                <a:solidFill>
                  <a:srgbClr val="0000FF"/>
                </a:solidFill>
                <a:latin typeface="+mj-lt"/>
              </a:rPr>
              <a:t>   </a:t>
            </a:r>
            <a:r>
              <a:rPr lang="ar-IQ" sz="3200" b="1" dirty="0" smtClean="0">
                <a:solidFill>
                  <a:srgbClr val="0000FF"/>
                </a:solidFill>
                <a:latin typeface="+mj-lt"/>
              </a:rPr>
              <a:t>والى </a:t>
            </a:r>
            <a:r>
              <a:rPr lang="en-US" sz="3200" b="1" dirty="0" smtClean="0">
                <a:solidFill>
                  <a:srgbClr val="0000FF"/>
                </a:solidFill>
                <a:latin typeface="+mj-lt"/>
              </a:rPr>
              <a:t> </a:t>
            </a:r>
            <a:r>
              <a:rPr lang="en-US" sz="3200" b="1" dirty="0" err="1" smtClean="0">
                <a:solidFill>
                  <a:srgbClr val="0000FF"/>
                </a:solidFill>
                <a:latin typeface="+mj-lt"/>
              </a:rPr>
              <a:t>vâli</a:t>
            </a:r>
            <a:r>
              <a:rPr lang="en-US" sz="3200" b="1" dirty="0" smtClean="0">
                <a:solidFill>
                  <a:srgbClr val="0000FF"/>
                </a:solidFill>
                <a:latin typeface="+mj-lt"/>
              </a:rPr>
              <a:t>   </a:t>
            </a:r>
            <a:r>
              <a:rPr lang="ar-IQ" sz="3200" b="1" dirty="0" smtClean="0">
                <a:solidFill>
                  <a:srgbClr val="0000FF"/>
                </a:solidFill>
                <a:latin typeface="+mj-lt"/>
              </a:rPr>
              <a:t>فاتح </a:t>
            </a:r>
            <a:r>
              <a:rPr lang="en-US" sz="3200" b="1" dirty="0" smtClean="0">
                <a:solidFill>
                  <a:srgbClr val="0000FF"/>
                </a:solidFill>
                <a:latin typeface="+mj-lt"/>
              </a:rPr>
              <a:t> </a:t>
            </a:r>
            <a:r>
              <a:rPr lang="en-US" sz="3200" b="1" dirty="0" err="1" smtClean="0">
                <a:solidFill>
                  <a:srgbClr val="0000FF"/>
                </a:solidFill>
                <a:latin typeface="+mj-lt"/>
              </a:rPr>
              <a:t>fâtih</a:t>
            </a:r>
            <a:endParaRPr lang="en-US" sz="3200" b="1" dirty="0" smtClean="0">
              <a:solidFill>
                <a:srgbClr val="0000FF"/>
              </a:solidFill>
              <a:latin typeface="+mj-lt"/>
            </a:endParaRPr>
          </a:p>
          <a:p>
            <a:pPr algn="l" rtl="0" fontAlgn="base">
              <a:spcBef>
                <a:spcPct val="0"/>
              </a:spcBef>
              <a:spcAft>
                <a:spcPct val="0"/>
              </a:spcAft>
            </a:pPr>
            <a:endParaRPr lang="en-US" sz="3200" b="1" dirty="0" smtClean="0">
              <a:solidFill>
                <a:srgbClr val="0000FF"/>
              </a:solidFill>
              <a:latin typeface="+mj-lt"/>
            </a:endParaRPr>
          </a:p>
          <a:p>
            <a:pPr algn="l" rtl="0" fontAlgn="base">
              <a:spcBef>
                <a:spcPct val="0"/>
              </a:spcBef>
              <a:spcAft>
                <a:spcPct val="0"/>
              </a:spcAft>
            </a:pPr>
            <a:r>
              <a:rPr lang="en-US" sz="3200" b="1" dirty="0" err="1" smtClean="0">
                <a:latin typeface="+mj-lt"/>
              </a:rPr>
              <a:t>Kelime</a:t>
            </a:r>
            <a:r>
              <a:rPr lang="en-US" sz="3200" b="1" dirty="0" smtClean="0">
                <a:latin typeface="+mj-lt"/>
              </a:rPr>
              <a:t> </a:t>
            </a:r>
            <a:r>
              <a:rPr lang="en-US" sz="3200" b="1" dirty="0" err="1" smtClean="0">
                <a:latin typeface="+mj-lt"/>
              </a:rPr>
              <a:t>başında</a:t>
            </a:r>
            <a:r>
              <a:rPr lang="en-US" sz="3200" b="1" dirty="0" smtClean="0">
                <a:latin typeface="+mj-lt"/>
              </a:rPr>
              <a:t> </a:t>
            </a:r>
            <a:r>
              <a:rPr lang="en-US" sz="3200" b="1" dirty="0" err="1" smtClean="0">
                <a:latin typeface="+mj-lt"/>
              </a:rPr>
              <a:t>vav</a:t>
            </a:r>
            <a:r>
              <a:rPr lang="en-US" sz="3200" b="1" dirty="0" smtClean="0">
                <a:latin typeface="+mj-lt"/>
              </a:rPr>
              <a:t> </a:t>
            </a:r>
            <a:r>
              <a:rPr lang="en-US" sz="3200" b="1" dirty="0" err="1" smtClean="0">
                <a:latin typeface="+mj-lt"/>
              </a:rPr>
              <a:t>dâimâ</a:t>
            </a:r>
            <a:r>
              <a:rPr lang="en-US" sz="3200" b="1" dirty="0" smtClean="0">
                <a:latin typeface="+mj-lt"/>
              </a:rPr>
              <a:t> </a:t>
            </a:r>
            <a:r>
              <a:rPr lang="en-US" sz="3200" b="1" dirty="0" err="1" smtClean="0">
                <a:latin typeface="+mj-lt"/>
              </a:rPr>
              <a:t>ünsüz</a:t>
            </a:r>
            <a:r>
              <a:rPr lang="en-US" sz="3200" b="1" dirty="0" smtClean="0">
                <a:latin typeface="+mj-lt"/>
              </a:rPr>
              <a:t> </a:t>
            </a:r>
            <a:r>
              <a:rPr lang="en-US" sz="3200" b="1" dirty="0" err="1" smtClean="0">
                <a:latin typeface="+mj-lt"/>
              </a:rPr>
              <a:t>görevdedir</a:t>
            </a:r>
            <a:r>
              <a:rPr lang="en-US" sz="3200" b="1" dirty="0" smtClean="0">
                <a:latin typeface="+mj-lt"/>
              </a:rPr>
              <a:t>. ( </a:t>
            </a:r>
            <a:r>
              <a:rPr lang="ar-IQ" sz="3200" b="1" dirty="0" smtClean="0">
                <a:latin typeface="+mj-lt"/>
              </a:rPr>
              <a:t>ولد </a:t>
            </a:r>
            <a:r>
              <a:rPr lang="en-US" sz="3200" b="1" dirty="0" err="1" smtClean="0">
                <a:latin typeface="+mj-lt"/>
              </a:rPr>
              <a:t>veled</a:t>
            </a:r>
            <a:r>
              <a:rPr lang="en-US" sz="3200" b="1" dirty="0" smtClean="0">
                <a:latin typeface="+mj-lt"/>
              </a:rPr>
              <a:t> </a:t>
            </a:r>
            <a:r>
              <a:rPr lang="en-US" sz="3200" b="1" dirty="0" err="1" smtClean="0">
                <a:latin typeface="+mj-lt"/>
              </a:rPr>
              <a:t>gibi</a:t>
            </a:r>
            <a:r>
              <a:rPr lang="en-US" sz="3200" b="1" dirty="0" smtClean="0">
                <a:latin typeface="+mj-lt"/>
              </a:rPr>
              <a:t> ). </a:t>
            </a:r>
            <a:r>
              <a:rPr lang="en-US" sz="3200" b="1" dirty="0" err="1" smtClean="0">
                <a:latin typeface="+mj-lt"/>
              </a:rPr>
              <a:t>Kelime</a:t>
            </a:r>
            <a:r>
              <a:rPr lang="en-US" sz="3200" b="1" dirty="0" smtClean="0">
                <a:latin typeface="+mj-lt"/>
              </a:rPr>
              <a:t> </a:t>
            </a:r>
            <a:r>
              <a:rPr lang="en-US" sz="3200" b="1" dirty="0" err="1" smtClean="0">
                <a:latin typeface="+mj-lt"/>
              </a:rPr>
              <a:t>içinde</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sonunda</a:t>
            </a:r>
            <a:r>
              <a:rPr lang="en-US" sz="3200" b="1" dirty="0" smtClean="0">
                <a:latin typeface="+mj-lt"/>
              </a:rPr>
              <a:t> </a:t>
            </a:r>
            <a:r>
              <a:rPr lang="en-US" sz="3200" b="1" dirty="0" err="1" smtClean="0">
                <a:latin typeface="+mj-lt"/>
              </a:rPr>
              <a:t>vav</a:t>
            </a:r>
            <a:r>
              <a:rPr lang="en-US" sz="3200" b="1" dirty="0" smtClean="0">
                <a:latin typeface="+mj-lt"/>
              </a:rPr>
              <a:t>, </a:t>
            </a:r>
            <a:r>
              <a:rPr lang="en-US" sz="3200" b="1" dirty="0" err="1" smtClean="0">
                <a:latin typeface="+mj-lt"/>
              </a:rPr>
              <a:t>ünlü</a:t>
            </a:r>
            <a:r>
              <a:rPr lang="en-US" sz="3200" b="1" dirty="0" smtClean="0">
                <a:latin typeface="+mj-lt"/>
              </a:rPr>
              <a:t> </a:t>
            </a:r>
            <a:r>
              <a:rPr lang="en-US" sz="3200" b="1" dirty="0" err="1" smtClean="0">
                <a:latin typeface="+mj-lt"/>
              </a:rPr>
              <a:t>görevinde</a:t>
            </a:r>
            <a:r>
              <a:rPr lang="en-US" sz="3200" b="1" dirty="0" smtClean="0">
                <a:latin typeface="+mj-lt"/>
              </a:rPr>
              <a:t> </a:t>
            </a:r>
            <a:r>
              <a:rPr lang="en-US" sz="3200" b="1" dirty="0" err="1" smtClean="0">
                <a:latin typeface="+mj-lt"/>
              </a:rPr>
              <a:t>ise</a:t>
            </a:r>
            <a:r>
              <a:rPr lang="en-US" sz="3200" b="1" dirty="0" smtClean="0">
                <a:latin typeface="+mj-lt"/>
              </a:rPr>
              <a:t> û </a:t>
            </a:r>
            <a:r>
              <a:rPr lang="en-US" sz="3200" b="1" dirty="0" err="1" smtClean="0">
                <a:latin typeface="+mj-lt"/>
              </a:rPr>
              <a:t>okunur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0000FF"/>
                </a:solidFill>
                <a:latin typeface="+mj-lt"/>
              </a:rPr>
              <a:t>جادو </a:t>
            </a:r>
            <a:r>
              <a:rPr lang="en-US" sz="3200" b="1" dirty="0" smtClean="0">
                <a:solidFill>
                  <a:srgbClr val="0000FF"/>
                </a:solidFill>
                <a:latin typeface="+mj-lt"/>
              </a:rPr>
              <a:t> </a:t>
            </a:r>
            <a:r>
              <a:rPr lang="en-US" sz="3200" b="1" dirty="0" err="1" smtClean="0">
                <a:solidFill>
                  <a:srgbClr val="0000FF"/>
                </a:solidFill>
                <a:latin typeface="+mj-lt"/>
              </a:rPr>
              <a:t>câdû</a:t>
            </a:r>
            <a:r>
              <a:rPr lang="en-US" sz="3200" b="1" dirty="0" smtClean="0">
                <a:solidFill>
                  <a:srgbClr val="0000FF"/>
                </a:solidFill>
                <a:latin typeface="+mj-lt"/>
              </a:rPr>
              <a:t>   </a:t>
            </a:r>
            <a:r>
              <a:rPr lang="ar-IQ" sz="3200" b="1" dirty="0" smtClean="0">
                <a:solidFill>
                  <a:srgbClr val="0000FF"/>
                </a:solidFill>
                <a:latin typeface="+mj-lt"/>
              </a:rPr>
              <a:t>آهو </a:t>
            </a:r>
            <a:r>
              <a:rPr lang="en-US" sz="3200" b="1" dirty="0" smtClean="0">
                <a:solidFill>
                  <a:srgbClr val="0000FF"/>
                </a:solidFill>
                <a:latin typeface="+mj-lt"/>
              </a:rPr>
              <a:t> </a:t>
            </a:r>
            <a:r>
              <a:rPr lang="en-US" sz="3200" b="1" dirty="0" err="1" smtClean="0">
                <a:solidFill>
                  <a:srgbClr val="0000FF"/>
                </a:solidFill>
                <a:latin typeface="+mj-lt"/>
              </a:rPr>
              <a:t>âhû</a:t>
            </a:r>
            <a:r>
              <a:rPr lang="en-US" sz="3200" b="1" dirty="0" smtClean="0">
                <a:solidFill>
                  <a:srgbClr val="0000FF"/>
                </a:solidFill>
                <a:latin typeface="+mj-lt"/>
              </a:rPr>
              <a:t>        </a:t>
            </a:r>
            <a:r>
              <a:rPr lang="ar-IQ" sz="3200" b="1" dirty="0" smtClean="0">
                <a:solidFill>
                  <a:srgbClr val="0000FF"/>
                </a:solidFill>
                <a:latin typeface="+mj-lt"/>
              </a:rPr>
              <a:t>بوسه </a:t>
            </a:r>
            <a:r>
              <a:rPr lang="en-US" sz="3200" b="1" dirty="0" smtClean="0">
                <a:solidFill>
                  <a:srgbClr val="0000FF"/>
                </a:solidFill>
                <a:latin typeface="+mj-lt"/>
              </a:rPr>
              <a:t> </a:t>
            </a:r>
            <a:r>
              <a:rPr lang="en-US" sz="3200" b="1" dirty="0" err="1" smtClean="0">
                <a:solidFill>
                  <a:srgbClr val="0000FF"/>
                </a:solidFill>
                <a:latin typeface="+mj-lt"/>
              </a:rPr>
              <a:t>bûse</a:t>
            </a:r>
            <a:r>
              <a:rPr lang="en-US" sz="3200" b="1" dirty="0" smtClean="0">
                <a:solidFill>
                  <a:srgbClr val="0000FF"/>
                </a:solidFill>
                <a:latin typeface="+mj-lt"/>
              </a:rPr>
              <a:t>    </a:t>
            </a:r>
            <a:r>
              <a:rPr lang="ar-IQ" sz="3200" b="1" dirty="0" smtClean="0">
                <a:solidFill>
                  <a:srgbClr val="0000FF"/>
                </a:solidFill>
                <a:latin typeface="+mj-lt"/>
              </a:rPr>
              <a:t>جسور </a:t>
            </a:r>
            <a:r>
              <a:rPr lang="en-US" sz="3200" b="1" dirty="0" smtClean="0">
                <a:solidFill>
                  <a:srgbClr val="0000FF"/>
                </a:solidFill>
                <a:latin typeface="+mj-lt"/>
              </a:rPr>
              <a:t> </a:t>
            </a:r>
            <a:r>
              <a:rPr lang="en-US" sz="3200" b="1" dirty="0" err="1" smtClean="0">
                <a:solidFill>
                  <a:srgbClr val="0000FF"/>
                </a:solidFill>
                <a:latin typeface="+mj-lt"/>
              </a:rPr>
              <a:t>cesûr</a:t>
            </a:r>
            <a:endParaRPr lang="en-US" sz="3200" b="1" dirty="0" smtClean="0">
              <a:solidFill>
                <a:srgbClr val="0000FF"/>
              </a:solidFill>
              <a:latin typeface="+mj-lt"/>
            </a:endParaRPr>
          </a:p>
        </p:txBody>
      </p:sp>
    </p:spTree>
    <p:extLst>
      <p:ext uri="{BB962C8B-B14F-4D97-AF65-F5344CB8AC3E}">
        <p14:creationId xmlns:p14="http://schemas.microsoft.com/office/powerpoint/2010/main" val="2800090486"/>
      </p:ext>
    </p:extLst>
  </p:cSld>
  <p:clrMapOvr>
    <a:masterClrMapping/>
  </p:clrMapOvr>
  <p:transition spd="med">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57158" y="928670"/>
            <a:ext cx="8496300" cy="5570756"/>
          </a:xfrm>
          <a:prstGeom prst="rect">
            <a:avLst/>
          </a:prstGeom>
          <a:noFill/>
          <a:ln w="9525">
            <a:noFill/>
            <a:miter lim="800000"/>
            <a:headEnd/>
            <a:tailEnd/>
          </a:ln>
        </p:spPr>
        <p:txBody>
          <a:bodyPr anchor="ctr">
            <a:spAutoFit/>
          </a:bodyPr>
          <a:lstStyle/>
          <a:p>
            <a:pPr algn="ctr" rtl="0" fontAlgn="base">
              <a:spcBef>
                <a:spcPct val="0"/>
              </a:spcBef>
              <a:spcAft>
                <a:spcPct val="0"/>
              </a:spcAft>
            </a:pPr>
            <a:r>
              <a:rPr lang="tr-TR" sz="3600" b="1" dirty="0" smtClean="0">
                <a:solidFill>
                  <a:srgbClr val="0070C0"/>
                </a:solidFill>
                <a:latin typeface="Arial" pitchFamily="34" charset="0"/>
                <a:cs typeface="Arial" pitchFamily="34" charset="0"/>
              </a:rPr>
              <a:t>5. Ünite </a:t>
            </a:r>
          </a:p>
          <a:p>
            <a:pPr algn="l" rtl="0" fontAlgn="base">
              <a:spcBef>
                <a:spcPct val="0"/>
              </a:spcBef>
              <a:spcAft>
                <a:spcPct val="0"/>
              </a:spcAft>
            </a:pPr>
            <a:endParaRPr lang="tr-TR" sz="3200" b="1" dirty="0" smtClean="0">
              <a:latin typeface="Arial" pitchFamily="34" charset="0"/>
              <a:cs typeface="Arial" pitchFamily="34" charset="0"/>
            </a:endParaRPr>
          </a:p>
          <a:p>
            <a:pPr algn="l" rtl="0" fontAlgn="base">
              <a:spcBef>
                <a:spcPct val="0"/>
              </a:spcBef>
              <a:spcAft>
                <a:spcPct val="0"/>
              </a:spcAft>
              <a:buFontTx/>
              <a:buChar char="-"/>
            </a:pPr>
            <a:r>
              <a:rPr lang="tr-TR" sz="3200" b="1" dirty="0" smtClean="0">
                <a:latin typeface="Arial" pitchFamily="34" charset="0"/>
                <a:cs typeface="Arial" pitchFamily="34" charset="0"/>
              </a:rPr>
              <a:t>Arapça ve Farsça Kelimelerde Ünlüler ve Yazılışları</a:t>
            </a:r>
          </a:p>
          <a:p>
            <a:pPr algn="l" rtl="0" fontAlgn="base">
              <a:spcBef>
                <a:spcPct val="0"/>
              </a:spcBef>
              <a:spcAft>
                <a:spcPct val="0"/>
              </a:spcAft>
              <a:buFontTx/>
              <a:buChar char="-"/>
            </a:pPr>
            <a:r>
              <a:rPr lang="tr-TR" sz="3200" b="1" dirty="0" smtClean="0">
                <a:latin typeface="Arial" pitchFamily="34" charset="0"/>
                <a:cs typeface="Arial" pitchFamily="34" charset="0"/>
              </a:rPr>
              <a:t>Türkçede ses karşılığı bulunmayan harfler</a:t>
            </a:r>
          </a:p>
          <a:p>
            <a:pPr algn="l" rtl="0" fontAlgn="base">
              <a:spcBef>
                <a:spcPct val="0"/>
              </a:spcBef>
              <a:spcAft>
                <a:spcPct val="0"/>
              </a:spcAft>
              <a:buFontTx/>
              <a:buChar char="-"/>
            </a:pPr>
            <a:r>
              <a:rPr lang="tr-TR" sz="3200" b="1" dirty="0" smtClean="0">
                <a:latin typeface="Arial" pitchFamily="34" charset="0"/>
                <a:cs typeface="Arial" pitchFamily="34" charset="0"/>
              </a:rPr>
              <a:t>Ayın ve Hamze</a:t>
            </a:r>
          </a:p>
          <a:p>
            <a:pPr algn="l" rtl="0" fontAlgn="base">
              <a:spcBef>
                <a:spcPct val="0"/>
              </a:spcBef>
              <a:spcAft>
                <a:spcPct val="0"/>
              </a:spcAft>
              <a:buFontTx/>
              <a:buChar char="-"/>
            </a:pPr>
            <a:r>
              <a:rPr lang="tr-TR" sz="3200" b="1" dirty="0" smtClean="0">
                <a:latin typeface="Arial" pitchFamily="34" charset="0"/>
                <a:cs typeface="Arial" pitchFamily="34" charset="0"/>
              </a:rPr>
              <a:t>Arapça ve Farsça kelimelerin tanınması</a:t>
            </a:r>
          </a:p>
          <a:p>
            <a:pPr algn="l" rtl="0" fontAlgn="base">
              <a:spcBef>
                <a:spcPct val="0"/>
              </a:spcBef>
              <a:spcAft>
                <a:spcPct val="0"/>
              </a:spcAft>
              <a:buFontTx/>
              <a:buChar char="-"/>
            </a:pPr>
            <a:r>
              <a:rPr lang="tr-TR" sz="3200" b="1" dirty="0" smtClean="0">
                <a:latin typeface="Arial" pitchFamily="34" charset="0"/>
                <a:cs typeface="Arial" pitchFamily="34" charset="0"/>
              </a:rPr>
              <a:t>Ay adları</a:t>
            </a:r>
          </a:p>
          <a:p>
            <a:pPr algn="l" rtl="0" fontAlgn="base">
              <a:spcBef>
                <a:spcPct val="0"/>
              </a:spcBef>
              <a:spcAft>
                <a:spcPct val="0"/>
              </a:spcAft>
              <a:buFontTx/>
              <a:buChar char="-"/>
            </a:pPr>
            <a:r>
              <a:rPr lang="tr-TR" sz="3200" b="1" dirty="0" smtClean="0">
                <a:latin typeface="Arial" pitchFamily="34" charset="0"/>
                <a:cs typeface="Arial" pitchFamily="34" charset="0"/>
              </a:rPr>
              <a:t>Haftanın günleri</a:t>
            </a:r>
          </a:p>
          <a:p>
            <a:pPr algn="l" rtl="0" fontAlgn="base">
              <a:spcBef>
                <a:spcPct val="0"/>
              </a:spcBef>
              <a:spcAft>
                <a:spcPct val="0"/>
              </a:spcAft>
              <a:buFontTx/>
              <a:buChar char="-"/>
            </a:pPr>
            <a:r>
              <a:rPr lang="tr-TR" sz="3200" b="1" dirty="0" smtClean="0">
                <a:latin typeface="Arial" pitchFamily="34" charset="0"/>
                <a:cs typeface="Arial" pitchFamily="34" charset="0"/>
              </a:rPr>
              <a:t>Sayılar</a:t>
            </a:r>
          </a:p>
          <a:p>
            <a:pPr algn="l" rtl="0" fontAlgn="base">
              <a:spcBef>
                <a:spcPct val="0"/>
              </a:spcBef>
              <a:spcAft>
                <a:spcPct val="0"/>
              </a:spcAft>
              <a:buFontTx/>
              <a:buChar char="-"/>
            </a:pPr>
            <a:r>
              <a:rPr lang="tr-TR" sz="3200" b="1" dirty="0" smtClean="0">
                <a:latin typeface="Arial" pitchFamily="34" charset="0"/>
                <a:cs typeface="Arial" pitchFamily="34" charset="0"/>
              </a:rPr>
              <a:t>Arapça ve Farsçada ünsüzler</a:t>
            </a:r>
          </a:p>
        </p:txBody>
      </p:sp>
    </p:spTree>
  </p:cSld>
  <p:clrMapOvr>
    <a:masterClrMapping/>
  </p:clrMapOvr>
  <p:transition spd="med">
    <p:checker dir="vert"/>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1214422"/>
            <a:ext cx="8572528" cy="501675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solidFill>
                  <a:srgbClr val="FF0000"/>
                </a:solidFill>
                <a:latin typeface="+mj-lt"/>
              </a:rPr>
              <a:t>D</a:t>
            </a:r>
            <a:r>
              <a:rPr lang="tr-TR" sz="3200" b="1" dirty="0" smtClean="0">
                <a:solidFill>
                  <a:srgbClr val="FF0000"/>
                </a:solidFill>
                <a:latin typeface="+mj-lt"/>
              </a:rPr>
              <a:t>i</a:t>
            </a:r>
            <a:r>
              <a:rPr lang="en-US" sz="3200" b="1" dirty="0" smtClean="0">
                <a:solidFill>
                  <a:srgbClr val="FF0000"/>
                </a:solidFill>
                <a:latin typeface="+mj-lt"/>
              </a:rPr>
              <a:t>KKAT</a:t>
            </a:r>
          </a:p>
          <a:p>
            <a:pPr algn="l" rtl="0" fontAlgn="base">
              <a:spcBef>
                <a:spcPct val="0"/>
              </a:spcBef>
              <a:spcAft>
                <a:spcPct val="0"/>
              </a:spcAft>
            </a:pPr>
            <a:endParaRPr lang="en-US" sz="3200" b="1" dirty="0" smtClean="0">
              <a:solidFill>
                <a:srgbClr val="FF0000"/>
              </a:solidFill>
              <a:latin typeface="+mj-lt"/>
            </a:endParaRPr>
          </a:p>
          <a:p>
            <a:pPr algn="l" rtl="0" fontAlgn="base">
              <a:spcBef>
                <a:spcPct val="0"/>
              </a:spcBef>
              <a:spcAft>
                <a:spcPct val="0"/>
              </a:spcAft>
            </a:pPr>
            <a:r>
              <a:rPr lang="en-US" sz="3200" b="1" dirty="0" err="1" smtClean="0">
                <a:latin typeface="+mj-lt"/>
              </a:rPr>
              <a:t>Arapça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Farsça</a:t>
            </a:r>
            <a:r>
              <a:rPr lang="en-US" sz="3200" b="1" dirty="0" smtClean="0">
                <a:latin typeface="+mj-lt"/>
              </a:rPr>
              <a:t> </a:t>
            </a:r>
            <a:r>
              <a:rPr lang="en-US" sz="3200" b="1" dirty="0" err="1" smtClean="0">
                <a:latin typeface="+mj-lt"/>
              </a:rPr>
              <a:t>kelimelerde</a:t>
            </a:r>
            <a:r>
              <a:rPr lang="en-US" sz="3200" b="1" dirty="0" smtClean="0">
                <a:latin typeface="+mj-lt"/>
              </a:rPr>
              <a:t> </a:t>
            </a:r>
            <a:r>
              <a:rPr lang="en-US" sz="3200" b="1" dirty="0" err="1" smtClean="0">
                <a:latin typeface="+mj-lt"/>
              </a:rPr>
              <a:t>kısa</a:t>
            </a:r>
            <a:r>
              <a:rPr lang="en-US" sz="3200" b="1" dirty="0" smtClean="0">
                <a:latin typeface="+mj-lt"/>
              </a:rPr>
              <a:t> </a:t>
            </a:r>
            <a:r>
              <a:rPr lang="en-US" sz="3200" b="1" dirty="0" err="1" smtClean="0">
                <a:latin typeface="+mj-lt"/>
              </a:rPr>
              <a:t>ünlülerin</a:t>
            </a:r>
            <a:r>
              <a:rPr lang="en-US" sz="3200" b="1" dirty="0" smtClean="0">
                <a:latin typeface="+mj-lt"/>
              </a:rPr>
              <a:t> </a:t>
            </a:r>
            <a:r>
              <a:rPr lang="en-US" sz="3200" b="1" dirty="0" err="1" smtClean="0">
                <a:latin typeface="+mj-lt"/>
              </a:rPr>
              <a:t>harfle</a:t>
            </a:r>
            <a:r>
              <a:rPr lang="en-US" sz="3200" b="1" dirty="0" smtClean="0">
                <a:latin typeface="+mj-lt"/>
              </a:rPr>
              <a:t> </a:t>
            </a:r>
            <a:r>
              <a:rPr lang="en-US" sz="3200" b="1" dirty="0" err="1" smtClean="0">
                <a:latin typeface="+mj-lt"/>
              </a:rPr>
              <a:t>gösterilmediği</a:t>
            </a:r>
            <a:r>
              <a:rPr lang="en-US" sz="3200" b="1" dirty="0" smtClean="0">
                <a:latin typeface="+mj-lt"/>
              </a:rPr>
              <a:t>, </a:t>
            </a:r>
            <a:r>
              <a:rPr lang="en-US" sz="3200" b="1" dirty="0" err="1" smtClean="0">
                <a:latin typeface="+mj-lt"/>
              </a:rPr>
              <a:t>lüzumu</a:t>
            </a:r>
            <a:r>
              <a:rPr lang="en-US" sz="3200" b="1" dirty="0" smtClean="0">
                <a:latin typeface="+mj-lt"/>
              </a:rPr>
              <a:t> </a:t>
            </a:r>
            <a:r>
              <a:rPr lang="en-US" sz="3200" b="1" dirty="0" err="1" smtClean="0">
                <a:latin typeface="+mj-lt"/>
              </a:rPr>
              <a:t>halinde</a:t>
            </a:r>
            <a:r>
              <a:rPr lang="en-US" sz="3200" b="1" dirty="0" smtClean="0">
                <a:latin typeface="+mj-lt"/>
              </a:rPr>
              <a:t> </a:t>
            </a:r>
            <a:r>
              <a:rPr lang="en-US" sz="3200" b="1" dirty="0" err="1" smtClean="0">
                <a:latin typeface="+mj-lt"/>
              </a:rPr>
              <a:t>hareke</a:t>
            </a:r>
            <a:r>
              <a:rPr lang="en-US" sz="3200" b="1" dirty="0" smtClean="0">
                <a:latin typeface="+mj-lt"/>
              </a:rPr>
              <a:t> </a:t>
            </a:r>
            <a:r>
              <a:rPr lang="en-US" sz="3200" b="1" dirty="0" err="1" smtClean="0">
                <a:latin typeface="+mj-lt"/>
              </a:rPr>
              <a:t>ile</a:t>
            </a:r>
            <a:r>
              <a:rPr lang="en-US" sz="3200" b="1" dirty="0" smtClean="0">
                <a:latin typeface="+mj-lt"/>
              </a:rPr>
              <a:t> </a:t>
            </a:r>
            <a:r>
              <a:rPr lang="en-US" sz="3200" b="1" dirty="0" err="1" smtClean="0">
                <a:latin typeface="+mj-lt"/>
              </a:rPr>
              <a:t>gösterildiği</a:t>
            </a:r>
            <a:r>
              <a:rPr lang="en-US" sz="3200" b="1" dirty="0" smtClean="0">
                <a:latin typeface="+mj-lt"/>
              </a:rPr>
              <a:t> </a:t>
            </a:r>
            <a:r>
              <a:rPr lang="en-US" sz="3200" b="1" dirty="0" err="1" smtClean="0">
                <a:latin typeface="+mj-lt"/>
              </a:rPr>
              <a:t>daha</a:t>
            </a:r>
            <a:r>
              <a:rPr lang="en-US" sz="3200" b="1" dirty="0" smtClean="0">
                <a:latin typeface="+mj-lt"/>
              </a:rPr>
              <a:t> </a:t>
            </a:r>
            <a:r>
              <a:rPr lang="en-US" sz="3200" b="1" dirty="0" err="1" smtClean="0">
                <a:latin typeface="+mj-lt"/>
              </a:rPr>
              <a:t>önce</a:t>
            </a:r>
            <a:r>
              <a:rPr lang="en-US" sz="3200" b="1" dirty="0" smtClean="0">
                <a:latin typeface="+mj-lt"/>
              </a:rPr>
              <a:t> </a:t>
            </a:r>
            <a:r>
              <a:rPr lang="en-US" sz="3200" b="1" dirty="0" err="1" smtClean="0">
                <a:latin typeface="+mj-lt"/>
              </a:rPr>
              <a:t>belirtilmişti</a:t>
            </a:r>
            <a:r>
              <a:rPr lang="en-US" sz="3200" b="1" dirty="0" smtClean="0">
                <a:latin typeface="+mj-lt"/>
              </a:rPr>
              <a:t>. </a:t>
            </a:r>
            <a:r>
              <a:rPr lang="en-US" sz="3200" b="1" dirty="0" err="1" smtClean="0">
                <a:latin typeface="+mj-lt"/>
              </a:rPr>
              <a:t>Ancak</a:t>
            </a:r>
            <a:r>
              <a:rPr lang="en-US" sz="3200" b="1" dirty="0" smtClean="0">
                <a:latin typeface="+mj-lt"/>
              </a:rPr>
              <a:t> </a:t>
            </a:r>
            <a:r>
              <a:rPr lang="en-US" sz="3200" b="1" dirty="0" err="1" smtClean="0">
                <a:latin typeface="+mj-lt"/>
              </a:rPr>
              <a:t>istisna</a:t>
            </a:r>
            <a:r>
              <a:rPr lang="en-US" sz="3200" b="1" dirty="0" smtClean="0">
                <a:latin typeface="+mj-lt"/>
              </a:rPr>
              <a:t> </a:t>
            </a:r>
            <a:r>
              <a:rPr lang="en-US" sz="3200" b="1" dirty="0" err="1" smtClean="0">
                <a:latin typeface="+mj-lt"/>
              </a:rPr>
              <a:t>olarak</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başındaki</a:t>
            </a:r>
            <a:r>
              <a:rPr lang="en-US" sz="3200" b="1" dirty="0" smtClean="0">
                <a:latin typeface="+mj-lt"/>
              </a:rPr>
              <a:t> </a:t>
            </a:r>
            <a:r>
              <a:rPr lang="en-US" sz="3200" b="1" dirty="0" err="1" smtClean="0">
                <a:latin typeface="+mj-lt"/>
              </a:rPr>
              <a:t>e’nin</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kısa</a:t>
            </a:r>
            <a:r>
              <a:rPr lang="en-US" sz="3200" b="1" dirty="0" smtClean="0">
                <a:latin typeface="+mj-lt"/>
              </a:rPr>
              <a:t> </a:t>
            </a:r>
            <a:r>
              <a:rPr lang="en-US" sz="3200" b="1" dirty="0" err="1" smtClean="0">
                <a:latin typeface="+mj-lt"/>
              </a:rPr>
              <a:t>a’nın</a:t>
            </a:r>
            <a:r>
              <a:rPr lang="en-US" sz="3200" b="1" dirty="0" smtClean="0">
                <a:latin typeface="+mj-lt"/>
              </a:rPr>
              <a:t> </a:t>
            </a:r>
            <a:r>
              <a:rPr lang="en-US" sz="3200" b="1" dirty="0" err="1" smtClean="0">
                <a:latin typeface="+mj-lt"/>
              </a:rPr>
              <a:t>elif</a:t>
            </a:r>
            <a:r>
              <a:rPr lang="ar-IQ" sz="3200" b="1" dirty="0" smtClean="0">
                <a:latin typeface="+mj-lt"/>
              </a:rPr>
              <a:t>ا </a:t>
            </a:r>
            <a:r>
              <a:rPr lang="en-US" sz="3200" b="1" dirty="0" err="1" smtClean="0">
                <a:latin typeface="+mj-lt"/>
              </a:rPr>
              <a:t>ile</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sonundaki</a:t>
            </a:r>
            <a:r>
              <a:rPr lang="en-US" sz="3200" b="1" dirty="0" smtClean="0">
                <a:latin typeface="+mj-lt"/>
              </a:rPr>
              <a:t> </a:t>
            </a:r>
            <a:r>
              <a:rPr lang="en-US" sz="3200" b="1" dirty="0" err="1" smtClean="0">
                <a:latin typeface="+mj-lt"/>
              </a:rPr>
              <a:t>e’nin</a:t>
            </a:r>
            <a:r>
              <a:rPr lang="en-US" sz="3200" b="1" dirty="0" smtClean="0">
                <a:latin typeface="+mj-lt"/>
              </a:rPr>
              <a:t> </a:t>
            </a:r>
            <a:r>
              <a:rPr lang="en-US" sz="3200" b="1" dirty="0" err="1" smtClean="0">
                <a:latin typeface="+mj-lt"/>
              </a:rPr>
              <a:t>güzel</a:t>
            </a:r>
            <a:r>
              <a:rPr lang="en-US" sz="3200" b="1" dirty="0" smtClean="0">
                <a:latin typeface="+mj-lt"/>
              </a:rPr>
              <a:t> ( </a:t>
            </a:r>
            <a:r>
              <a:rPr lang="ar-IQ" sz="3200" b="1" dirty="0" smtClean="0">
                <a:latin typeface="+mj-lt"/>
              </a:rPr>
              <a:t>ه </a:t>
            </a:r>
            <a:r>
              <a:rPr lang="en-US" sz="3200" b="1" dirty="0" smtClean="0">
                <a:latin typeface="+mj-lt"/>
              </a:rPr>
              <a:t> </a:t>
            </a:r>
            <a:r>
              <a:rPr lang="en-US" sz="3200" b="1" dirty="0" err="1" smtClean="0">
                <a:latin typeface="+mj-lt"/>
              </a:rPr>
              <a:t>ile</a:t>
            </a:r>
            <a:r>
              <a:rPr lang="en-US" sz="3200" b="1" dirty="0" smtClean="0">
                <a:latin typeface="+mj-lt"/>
              </a:rPr>
              <a:t> </a:t>
            </a:r>
            <a:r>
              <a:rPr lang="en-US" sz="3200" b="1" dirty="0" err="1" smtClean="0">
                <a:latin typeface="+mj-lt"/>
              </a:rPr>
              <a:t>gösterildiğini</a:t>
            </a:r>
            <a:r>
              <a:rPr lang="en-US" sz="3200" b="1" dirty="0" smtClean="0">
                <a:latin typeface="+mj-lt"/>
              </a:rPr>
              <a:t> </a:t>
            </a:r>
            <a:r>
              <a:rPr lang="en-US" sz="3200" b="1" dirty="0" err="1" smtClean="0">
                <a:latin typeface="+mj-lt"/>
              </a:rPr>
              <a:t>hatırlatalım</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solidFill>
                  <a:srgbClr val="0000FF"/>
                </a:solidFill>
                <a:latin typeface="+mj-lt"/>
              </a:rPr>
              <a:t>   </a:t>
            </a:r>
            <a:r>
              <a:rPr lang="ar-IQ" sz="3200" b="1" dirty="0" smtClean="0">
                <a:solidFill>
                  <a:srgbClr val="0000FF"/>
                </a:solidFill>
                <a:latin typeface="+mj-lt"/>
              </a:rPr>
              <a:t>چشمه</a:t>
            </a:r>
            <a:r>
              <a:rPr lang="en-US" sz="3200" b="1" dirty="0" smtClean="0">
                <a:solidFill>
                  <a:srgbClr val="0000FF"/>
                </a:solidFill>
                <a:latin typeface="+mj-lt"/>
              </a:rPr>
              <a:t> </a:t>
            </a:r>
            <a:r>
              <a:rPr lang="en-US" sz="3200" b="1" dirty="0" err="1" smtClean="0">
                <a:solidFill>
                  <a:srgbClr val="0000FF"/>
                </a:solidFill>
                <a:latin typeface="+mj-lt"/>
              </a:rPr>
              <a:t>çeşme</a:t>
            </a:r>
            <a:r>
              <a:rPr lang="en-US" sz="3200" b="1" dirty="0" smtClean="0">
                <a:solidFill>
                  <a:srgbClr val="0000FF"/>
                </a:solidFill>
                <a:latin typeface="+mj-lt"/>
              </a:rPr>
              <a:t>     </a:t>
            </a:r>
            <a:r>
              <a:rPr lang="ar-IQ" sz="3200" b="1" dirty="0" smtClean="0">
                <a:solidFill>
                  <a:srgbClr val="0000FF"/>
                </a:solidFill>
                <a:latin typeface="+mj-lt"/>
              </a:rPr>
              <a:t>بيهوده </a:t>
            </a:r>
            <a:r>
              <a:rPr lang="en-US" sz="3200" b="1" dirty="0" smtClean="0">
                <a:solidFill>
                  <a:srgbClr val="0000FF"/>
                </a:solidFill>
                <a:latin typeface="+mj-lt"/>
              </a:rPr>
              <a:t> </a:t>
            </a:r>
            <a:r>
              <a:rPr lang="en-US" sz="3200" b="1" dirty="0" err="1" smtClean="0">
                <a:solidFill>
                  <a:srgbClr val="0000FF"/>
                </a:solidFill>
                <a:latin typeface="+mj-lt"/>
              </a:rPr>
              <a:t>beyhûde</a:t>
            </a:r>
            <a:r>
              <a:rPr lang="en-US" sz="3200" b="1" dirty="0" smtClean="0">
                <a:solidFill>
                  <a:srgbClr val="0000FF"/>
                </a:solidFill>
                <a:latin typeface="+mj-lt"/>
              </a:rPr>
              <a:t>  </a:t>
            </a:r>
            <a:r>
              <a:rPr lang="ar-IQ" sz="3200" b="1" dirty="0" smtClean="0">
                <a:solidFill>
                  <a:srgbClr val="0000FF"/>
                </a:solidFill>
                <a:latin typeface="+mj-lt"/>
              </a:rPr>
              <a:t>ابد </a:t>
            </a:r>
            <a:r>
              <a:rPr lang="en-US" sz="3200" b="1" dirty="0" smtClean="0">
                <a:solidFill>
                  <a:srgbClr val="0000FF"/>
                </a:solidFill>
                <a:latin typeface="+mj-lt"/>
              </a:rPr>
              <a:t> </a:t>
            </a:r>
            <a:r>
              <a:rPr lang="en-US" sz="3200" b="1" dirty="0" err="1" smtClean="0">
                <a:solidFill>
                  <a:srgbClr val="0000FF"/>
                </a:solidFill>
                <a:latin typeface="+mj-lt"/>
              </a:rPr>
              <a:t>ebed</a:t>
            </a:r>
            <a:r>
              <a:rPr lang="en-US" sz="3200" b="1" dirty="0" smtClean="0">
                <a:solidFill>
                  <a:srgbClr val="0000FF"/>
                </a:solidFill>
                <a:latin typeface="+mj-lt"/>
              </a:rPr>
              <a:t>  </a:t>
            </a:r>
            <a:r>
              <a:rPr lang="ar-IQ" sz="3200" b="1" dirty="0" smtClean="0">
                <a:solidFill>
                  <a:srgbClr val="0000FF"/>
                </a:solidFill>
                <a:latin typeface="+mj-lt"/>
              </a:rPr>
              <a:t>امر </a:t>
            </a:r>
            <a:r>
              <a:rPr lang="en-US" sz="3200" b="1" dirty="0" smtClean="0">
                <a:solidFill>
                  <a:srgbClr val="0000FF"/>
                </a:solidFill>
                <a:latin typeface="+mj-lt"/>
              </a:rPr>
              <a:t> </a:t>
            </a:r>
            <a:r>
              <a:rPr lang="en-US" sz="3200" b="1" dirty="0" err="1" smtClean="0">
                <a:solidFill>
                  <a:srgbClr val="0000FF"/>
                </a:solidFill>
                <a:latin typeface="+mj-lt"/>
              </a:rPr>
              <a:t>emr</a:t>
            </a:r>
            <a:endParaRPr lang="en-US" sz="3200" b="1" dirty="0" smtClean="0">
              <a:solidFill>
                <a:srgbClr val="0000FF"/>
              </a:solidFill>
              <a:latin typeface="+mj-lt"/>
            </a:endParaRPr>
          </a:p>
        </p:txBody>
      </p:sp>
    </p:spTree>
    <p:extLst>
      <p:ext uri="{BB962C8B-B14F-4D97-AF65-F5344CB8AC3E}">
        <p14:creationId xmlns:p14="http://schemas.microsoft.com/office/powerpoint/2010/main" val="2072596781"/>
      </p:ext>
    </p:extLst>
  </p:cSld>
  <p:clrMapOvr>
    <a:masterClrMapping/>
  </p:clrMapOvr>
  <p:transition spd="med">
    <p:checker dir="vert"/>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285720" y="500042"/>
            <a:ext cx="8358246" cy="141604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3600" b="1" dirty="0" smtClean="0">
                <a:solidFill>
                  <a:srgbClr val="FF0000"/>
                </a:solidFill>
                <a:latin typeface="+mj-lt"/>
                <a:cs typeface="+mj-cs"/>
              </a:rPr>
              <a:t>TÜRKÇEDE SES KARŞILIĞI BULUNMAYAN HARFLER</a:t>
            </a:r>
          </a:p>
        </p:txBody>
      </p:sp>
      <p:sp>
        <p:nvSpPr>
          <p:cNvPr id="5" name="Text Box 2"/>
          <p:cNvSpPr txBox="1">
            <a:spLocks noChangeArrowheads="1"/>
          </p:cNvSpPr>
          <p:nvPr/>
        </p:nvSpPr>
        <p:spPr bwMode="auto">
          <a:xfrm>
            <a:off x="285720" y="2025908"/>
            <a:ext cx="8643998" cy="4832092"/>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dirty="0" err="1" smtClean="0">
                <a:latin typeface="+mj-lt"/>
              </a:rPr>
              <a:t>Arapça</a:t>
            </a:r>
            <a:r>
              <a:rPr lang="en-US" sz="2800" dirty="0" smtClean="0">
                <a:latin typeface="+mj-lt"/>
              </a:rPr>
              <a:t> </a:t>
            </a:r>
            <a:r>
              <a:rPr lang="en-US" sz="2800" dirty="0" err="1" smtClean="0">
                <a:latin typeface="+mj-lt"/>
              </a:rPr>
              <a:t>ve</a:t>
            </a:r>
            <a:r>
              <a:rPr lang="en-US" sz="2800" dirty="0" smtClean="0">
                <a:latin typeface="+mj-lt"/>
              </a:rPr>
              <a:t> </a:t>
            </a:r>
            <a:r>
              <a:rPr lang="en-US" sz="2800" dirty="0" err="1" smtClean="0">
                <a:latin typeface="+mj-lt"/>
              </a:rPr>
              <a:t>Farsça</a:t>
            </a:r>
            <a:r>
              <a:rPr lang="en-US" sz="2800" dirty="0" smtClean="0">
                <a:latin typeface="+mj-lt"/>
              </a:rPr>
              <a:t> </a:t>
            </a:r>
            <a:r>
              <a:rPr lang="en-US" sz="2800" dirty="0" err="1" smtClean="0">
                <a:latin typeface="+mj-lt"/>
              </a:rPr>
              <a:t>kelimelerde</a:t>
            </a:r>
            <a:r>
              <a:rPr lang="en-US" sz="2800" dirty="0" smtClean="0">
                <a:latin typeface="+mj-lt"/>
              </a:rPr>
              <a:t> </a:t>
            </a:r>
            <a:r>
              <a:rPr lang="en-US" sz="2800" dirty="0" err="1" smtClean="0">
                <a:latin typeface="+mj-lt"/>
              </a:rPr>
              <a:t>bulunduğu</a:t>
            </a:r>
            <a:r>
              <a:rPr lang="en-US" sz="2800" dirty="0" smtClean="0">
                <a:latin typeface="+mj-lt"/>
              </a:rPr>
              <a:t> </a:t>
            </a:r>
            <a:r>
              <a:rPr lang="en-US" sz="2800" dirty="0" err="1" smtClean="0">
                <a:latin typeface="+mj-lt"/>
              </a:rPr>
              <a:t>halde</a:t>
            </a:r>
            <a:r>
              <a:rPr lang="en-US" sz="2800" dirty="0" smtClean="0">
                <a:latin typeface="+mj-lt"/>
              </a:rPr>
              <a:t> </a:t>
            </a:r>
            <a:r>
              <a:rPr lang="en-US" sz="2800" dirty="0" err="1" smtClean="0">
                <a:latin typeface="+mj-lt"/>
              </a:rPr>
              <a:t>Türkçede</a:t>
            </a:r>
            <a:r>
              <a:rPr lang="en-US" sz="2800" dirty="0" smtClean="0">
                <a:latin typeface="+mj-lt"/>
              </a:rPr>
              <a:t> </a:t>
            </a:r>
            <a:r>
              <a:rPr lang="en-US" sz="2800" dirty="0" err="1" smtClean="0">
                <a:latin typeface="+mj-lt"/>
              </a:rPr>
              <a:t>karşılığı</a:t>
            </a:r>
            <a:r>
              <a:rPr lang="en-US" sz="2800" dirty="0" smtClean="0">
                <a:latin typeface="+mj-lt"/>
              </a:rPr>
              <a:t> </a:t>
            </a:r>
            <a:r>
              <a:rPr lang="en-US" sz="2800" dirty="0" err="1" smtClean="0">
                <a:latin typeface="+mj-lt"/>
              </a:rPr>
              <a:t>bulunmayan</a:t>
            </a:r>
            <a:r>
              <a:rPr lang="en-US" sz="2800" dirty="0" smtClean="0">
                <a:latin typeface="+mj-lt"/>
              </a:rPr>
              <a:t> </a:t>
            </a:r>
            <a:r>
              <a:rPr lang="en-US" sz="2800" dirty="0" err="1" smtClean="0">
                <a:latin typeface="+mj-lt"/>
              </a:rPr>
              <a:t>sesler</a:t>
            </a:r>
            <a:r>
              <a:rPr lang="en-US" sz="2800" dirty="0" smtClean="0">
                <a:latin typeface="+mj-lt"/>
              </a:rPr>
              <a:t> </a:t>
            </a:r>
            <a:r>
              <a:rPr lang="en-US" sz="2800" dirty="0" err="1" smtClean="0">
                <a:latin typeface="+mj-lt"/>
              </a:rPr>
              <a:t>vardır</a:t>
            </a:r>
            <a:r>
              <a:rPr lang="en-US" sz="2800" dirty="0" smtClean="0">
                <a:latin typeface="+mj-lt"/>
              </a:rPr>
              <a:t>. Bu </a:t>
            </a:r>
            <a:r>
              <a:rPr lang="en-US" sz="2800" dirty="0" err="1" smtClean="0">
                <a:latin typeface="+mj-lt"/>
              </a:rPr>
              <a:t>sesler</a:t>
            </a:r>
            <a:r>
              <a:rPr lang="en-US" sz="2800" dirty="0" smtClean="0">
                <a:latin typeface="+mj-lt"/>
              </a:rPr>
              <a:t> </a:t>
            </a:r>
            <a:r>
              <a:rPr lang="en-US" sz="2800" dirty="0" err="1" smtClean="0">
                <a:latin typeface="+mj-lt"/>
              </a:rPr>
              <a:t>Türkçeye</a:t>
            </a:r>
            <a:r>
              <a:rPr lang="en-US" sz="2800" dirty="0" smtClean="0">
                <a:latin typeface="+mj-lt"/>
              </a:rPr>
              <a:t> </a:t>
            </a:r>
            <a:r>
              <a:rPr lang="en-US" sz="2800" dirty="0" err="1" smtClean="0">
                <a:latin typeface="+mj-lt"/>
              </a:rPr>
              <a:t>geçmiş</a:t>
            </a:r>
            <a:r>
              <a:rPr lang="en-US" sz="2800" dirty="0" smtClean="0">
                <a:latin typeface="+mj-lt"/>
              </a:rPr>
              <a:t> </a:t>
            </a:r>
            <a:r>
              <a:rPr lang="en-US" sz="2800" dirty="0" err="1" smtClean="0">
                <a:latin typeface="+mj-lt"/>
              </a:rPr>
              <a:t>Arapça</a:t>
            </a:r>
            <a:r>
              <a:rPr lang="en-US" sz="2800" dirty="0" smtClean="0">
                <a:latin typeface="+mj-lt"/>
              </a:rPr>
              <a:t> </a:t>
            </a:r>
            <a:r>
              <a:rPr lang="en-US" sz="2800" dirty="0" err="1" smtClean="0">
                <a:latin typeface="+mj-lt"/>
              </a:rPr>
              <a:t>ve</a:t>
            </a:r>
            <a:r>
              <a:rPr lang="en-US" sz="2800" dirty="0" smtClean="0">
                <a:latin typeface="+mj-lt"/>
              </a:rPr>
              <a:t> </a:t>
            </a:r>
            <a:r>
              <a:rPr lang="en-US" sz="2800" dirty="0" err="1" smtClean="0">
                <a:latin typeface="+mj-lt"/>
              </a:rPr>
              <a:t>Farsça</a:t>
            </a:r>
            <a:r>
              <a:rPr lang="en-US" sz="2800" dirty="0" smtClean="0">
                <a:latin typeface="+mj-lt"/>
              </a:rPr>
              <a:t> </a:t>
            </a:r>
            <a:r>
              <a:rPr lang="en-US" sz="2800" dirty="0" err="1" smtClean="0">
                <a:latin typeface="+mj-lt"/>
              </a:rPr>
              <a:t>bazı</a:t>
            </a:r>
            <a:r>
              <a:rPr lang="en-US" sz="2800" dirty="0" smtClean="0">
                <a:latin typeface="+mj-lt"/>
              </a:rPr>
              <a:t> </a:t>
            </a:r>
            <a:r>
              <a:rPr lang="en-US" sz="2800" dirty="0" err="1" smtClean="0">
                <a:latin typeface="+mj-lt"/>
              </a:rPr>
              <a:t>kelimelerde</a:t>
            </a:r>
            <a:r>
              <a:rPr lang="en-US" sz="2800" dirty="0" smtClean="0">
                <a:latin typeface="+mj-lt"/>
              </a:rPr>
              <a:t> </a:t>
            </a:r>
            <a:r>
              <a:rPr lang="en-US" sz="2800" dirty="0" err="1" smtClean="0">
                <a:latin typeface="+mj-lt"/>
              </a:rPr>
              <a:t>bulunduğu</a:t>
            </a:r>
            <a:r>
              <a:rPr lang="en-US" sz="2800" dirty="0" smtClean="0">
                <a:latin typeface="+mj-lt"/>
              </a:rPr>
              <a:t> </a:t>
            </a:r>
            <a:r>
              <a:rPr lang="en-US" sz="2800" dirty="0" err="1" smtClean="0">
                <a:latin typeface="+mj-lt"/>
              </a:rPr>
              <a:t>için</a:t>
            </a:r>
            <a:r>
              <a:rPr lang="en-US" sz="2800" dirty="0" smtClean="0">
                <a:latin typeface="+mj-lt"/>
              </a:rPr>
              <a:t> </a:t>
            </a:r>
            <a:r>
              <a:rPr lang="en-US" sz="2800" dirty="0" err="1" smtClean="0">
                <a:latin typeface="+mj-lt"/>
              </a:rPr>
              <a:t>Osmanlı</a:t>
            </a:r>
            <a:r>
              <a:rPr lang="en-US" sz="2800" dirty="0" smtClean="0">
                <a:latin typeface="+mj-lt"/>
              </a:rPr>
              <a:t> </a:t>
            </a:r>
            <a:r>
              <a:rPr lang="en-US" sz="2800" dirty="0" err="1" smtClean="0">
                <a:latin typeface="+mj-lt"/>
              </a:rPr>
              <a:t>alfabesinde</a:t>
            </a:r>
            <a:r>
              <a:rPr lang="en-US" sz="2800" dirty="0" smtClean="0">
                <a:latin typeface="+mj-lt"/>
              </a:rPr>
              <a:t> </a:t>
            </a:r>
            <a:r>
              <a:rPr lang="en-US" sz="2800" dirty="0" err="1" smtClean="0">
                <a:latin typeface="+mj-lt"/>
              </a:rPr>
              <a:t>harf</a:t>
            </a:r>
            <a:r>
              <a:rPr lang="en-US" sz="2800" dirty="0" smtClean="0">
                <a:latin typeface="+mj-lt"/>
              </a:rPr>
              <a:t> </a:t>
            </a:r>
            <a:r>
              <a:rPr lang="en-US" sz="2800" dirty="0" err="1" smtClean="0">
                <a:latin typeface="+mj-lt"/>
              </a:rPr>
              <a:t>olarak</a:t>
            </a:r>
            <a:r>
              <a:rPr lang="en-US" sz="2800" dirty="0" smtClean="0">
                <a:latin typeface="+mj-lt"/>
              </a:rPr>
              <a:t> </a:t>
            </a:r>
            <a:r>
              <a:rPr lang="en-US" sz="2800" dirty="0" err="1" smtClean="0">
                <a:latin typeface="+mj-lt"/>
              </a:rPr>
              <a:t>yer</a:t>
            </a:r>
            <a:r>
              <a:rPr lang="en-US" sz="2800" dirty="0" smtClean="0">
                <a:latin typeface="+mj-lt"/>
              </a:rPr>
              <a:t> </a:t>
            </a:r>
            <a:r>
              <a:rPr lang="en-US" sz="2800" dirty="0" err="1" smtClean="0">
                <a:latin typeface="+mj-lt"/>
              </a:rPr>
              <a:t>alırlar</a:t>
            </a:r>
            <a:r>
              <a:rPr lang="en-US" sz="2800" dirty="0" smtClean="0">
                <a:latin typeface="+mj-lt"/>
              </a:rPr>
              <a:t>. Bu </a:t>
            </a:r>
            <a:r>
              <a:rPr lang="en-US" sz="2800" dirty="0" err="1" smtClean="0">
                <a:latin typeface="+mj-lt"/>
              </a:rPr>
              <a:t>harfler</a:t>
            </a:r>
            <a:r>
              <a:rPr lang="en-US" sz="2800" dirty="0" smtClean="0">
                <a:latin typeface="+mj-lt"/>
              </a:rPr>
              <a:t> </a:t>
            </a:r>
            <a:r>
              <a:rPr lang="en-US" sz="2800" dirty="0" err="1" smtClean="0">
                <a:latin typeface="+mj-lt"/>
              </a:rPr>
              <a:t>Türkçedeki</a:t>
            </a:r>
            <a:r>
              <a:rPr lang="en-US" sz="2800" dirty="0" smtClean="0">
                <a:latin typeface="+mj-lt"/>
              </a:rPr>
              <a:t> en </a:t>
            </a:r>
            <a:r>
              <a:rPr lang="en-US" sz="2800" dirty="0" err="1" smtClean="0">
                <a:latin typeface="+mj-lt"/>
              </a:rPr>
              <a:t>yakın</a:t>
            </a:r>
            <a:r>
              <a:rPr lang="en-US" sz="2800" dirty="0" smtClean="0">
                <a:latin typeface="+mj-lt"/>
              </a:rPr>
              <a:t> </a:t>
            </a:r>
            <a:r>
              <a:rPr lang="en-US" sz="2800" dirty="0" err="1" smtClean="0">
                <a:latin typeface="+mj-lt"/>
              </a:rPr>
              <a:t>sese</a:t>
            </a:r>
            <a:r>
              <a:rPr lang="en-US" sz="2800" dirty="0" smtClean="0">
                <a:latin typeface="+mj-lt"/>
              </a:rPr>
              <a:t> </a:t>
            </a:r>
            <a:r>
              <a:rPr lang="en-US" sz="2800" dirty="0" err="1" smtClean="0">
                <a:latin typeface="+mj-lt"/>
              </a:rPr>
              <a:t>uydurularak</a:t>
            </a:r>
            <a:r>
              <a:rPr lang="en-US" sz="2800" dirty="0" smtClean="0">
                <a:latin typeface="+mj-lt"/>
              </a:rPr>
              <a:t> </a:t>
            </a:r>
            <a:r>
              <a:rPr lang="en-US" sz="2800" dirty="0" err="1" smtClean="0">
                <a:latin typeface="+mj-lt"/>
              </a:rPr>
              <a:t>okunurlar</a:t>
            </a:r>
            <a:r>
              <a:rPr lang="en-US" sz="2800" dirty="0" smtClean="0">
                <a:latin typeface="+mj-lt"/>
              </a:rPr>
              <a:t>.</a:t>
            </a:r>
          </a:p>
          <a:p>
            <a:pPr algn="l" rtl="0" fontAlgn="base">
              <a:spcBef>
                <a:spcPct val="0"/>
              </a:spcBef>
              <a:spcAft>
                <a:spcPct val="0"/>
              </a:spcAft>
            </a:pPr>
            <a:endParaRPr lang="en-US" sz="2800" b="1" dirty="0" smtClean="0">
              <a:latin typeface="+mj-lt"/>
              <a:cs typeface="+mj-cs"/>
            </a:endParaRPr>
          </a:p>
          <a:p>
            <a:pPr algn="l" rtl="0" fontAlgn="base">
              <a:spcBef>
                <a:spcPct val="0"/>
              </a:spcBef>
              <a:spcAft>
                <a:spcPct val="0"/>
              </a:spcAft>
            </a:pPr>
            <a:r>
              <a:rPr lang="en-US" sz="2800" dirty="0" err="1" smtClean="0">
                <a:latin typeface="+mj-lt"/>
              </a:rPr>
              <a:t>Türkçede</a:t>
            </a:r>
            <a:r>
              <a:rPr lang="en-US" sz="2800" dirty="0" smtClean="0">
                <a:latin typeface="+mj-lt"/>
              </a:rPr>
              <a:t> </a:t>
            </a:r>
            <a:r>
              <a:rPr lang="en-US" sz="2800" dirty="0" err="1" smtClean="0">
                <a:latin typeface="+mj-lt"/>
              </a:rPr>
              <a:t>ses</a:t>
            </a:r>
            <a:r>
              <a:rPr lang="en-US" sz="2800" dirty="0" smtClean="0">
                <a:latin typeface="+mj-lt"/>
              </a:rPr>
              <a:t> </a:t>
            </a:r>
            <a:r>
              <a:rPr lang="en-US" sz="2800" dirty="0" err="1" smtClean="0">
                <a:latin typeface="+mj-lt"/>
              </a:rPr>
              <a:t>karşılığı</a:t>
            </a:r>
            <a:r>
              <a:rPr lang="en-US" sz="2800" dirty="0" smtClean="0">
                <a:latin typeface="+mj-lt"/>
              </a:rPr>
              <a:t> </a:t>
            </a:r>
            <a:r>
              <a:rPr lang="en-US" sz="2800" dirty="0" err="1" smtClean="0">
                <a:latin typeface="+mj-lt"/>
              </a:rPr>
              <a:t>bulunmayan</a:t>
            </a:r>
            <a:r>
              <a:rPr lang="en-US" sz="2800" dirty="0" smtClean="0">
                <a:latin typeface="+mj-lt"/>
              </a:rPr>
              <a:t> </a:t>
            </a:r>
            <a:r>
              <a:rPr lang="en-US" sz="2800" dirty="0" err="1" smtClean="0">
                <a:latin typeface="+mj-lt"/>
              </a:rPr>
              <a:t>harfleri</a:t>
            </a:r>
            <a:r>
              <a:rPr lang="en-US" sz="2800" dirty="0" smtClean="0">
                <a:latin typeface="+mj-lt"/>
              </a:rPr>
              <a:t> </a:t>
            </a:r>
            <a:r>
              <a:rPr lang="en-US" sz="2800" dirty="0" err="1" smtClean="0">
                <a:latin typeface="+mj-lt"/>
              </a:rPr>
              <a:t>sırasıyla</a:t>
            </a:r>
            <a:r>
              <a:rPr lang="en-US" sz="2800" dirty="0" smtClean="0">
                <a:latin typeface="+mj-lt"/>
              </a:rPr>
              <a:t> </a:t>
            </a:r>
            <a:r>
              <a:rPr lang="en-US" sz="2800" dirty="0" err="1" smtClean="0">
                <a:latin typeface="+mj-lt"/>
              </a:rPr>
              <a:t>tanıtalım</a:t>
            </a:r>
            <a:r>
              <a:rPr lang="en-US" sz="2800" dirty="0" smtClean="0">
                <a:latin typeface="+mj-lt"/>
              </a:rPr>
              <a:t>:</a:t>
            </a:r>
          </a:p>
          <a:p>
            <a:pPr algn="l" rtl="0" fontAlgn="base">
              <a:spcBef>
                <a:spcPct val="0"/>
              </a:spcBef>
              <a:spcAft>
                <a:spcPct val="0"/>
              </a:spcAft>
            </a:pPr>
            <a:endParaRPr lang="en-US" sz="2800" dirty="0" smtClean="0">
              <a:latin typeface="+mj-lt"/>
            </a:endParaRPr>
          </a:p>
          <a:p>
            <a:pPr algn="l" rtl="0" fontAlgn="base">
              <a:spcBef>
                <a:spcPct val="0"/>
              </a:spcBef>
              <a:spcAft>
                <a:spcPct val="0"/>
              </a:spcAft>
            </a:pPr>
            <a:r>
              <a:rPr lang="ar-IQ" sz="2800" b="1" dirty="0" smtClean="0">
                <a:solidFill>
                  <a:srgbClr val="FF0000"/>
                </a:solidFill>
                <a:latin typeface="+mj-lt"/>
              </a:rPr>
              <a:t>ء </a:t>
            </a:r>
            <a:r>
              <a:rPr lang="en-US" sz="2800" b="1" dirty="0" err="1" smtClean="0">
                <a:solidFill>
                  <a:srgbClr val="FF0000"/>
                </a:solidFill>
                <a:latin typeface="+mj-lt"/>
              </a:rPr>
              <a:t>hemze</a:t>
            </a:r>
            <a:r>
              <a:rPr lang="en-US" sz="2800" b="1" dirty="0" smtClean="0">
                <a:solidFill>
                  <a:srgbClr val="FF0000"/>
                </a:solidFill>
                <a:latin typeface="+mj-lt"/>
              </a:rPr>
              <a:t> </a:t>
            </a:r>
            <a:r>
              <a:rPr lang="en-US" sz="2800" dirty="0" err="1" smtClean="0">
                <a:latin typeface="+mj-lt"/>
              </a:rPr>
              <a:t>harfi</a:t>
            </a:r>
            <a:r>
              <a:rPr lang="en-US" sz="2800" dirty="0" smtClean="0">
                <a:latin typeface="+mj-lt"/>
              </a:rPr>
              <a:t> ‘‘</a:t>
            </a:r>
            <a:r>
              <a:rPr lang="en-US" sz="2800" dirty="0" err="1" smtClean="0">
                <a:latin typeface="+mj-lt"/>
              </a:rPr>
              <a:t>Ayn</a:t>
            </a:r>
            <a:r>
              <a:rPr lang="en-US" sz="2800" dirty="0" smtClean="0">
                <a:latin typeface="+mj-lt"/>
              </a:rPr>
              <a:t> </a:t>
            </a:r>
            <a:r>
              <a:rPr lang="en-US" sz="2800" dirty="0" err="1" smtClean="0">
                <a:latin typeface="+mj-lt"/>
              </a:rPr>
              <a:t>ve</a:t>
            </a:r>
            <a:r>
              <a:rPr lang="en-US" sz="2800" dirty="0" smtClean="0">
                <a:latin typeface="+mj-lt"/>
              </a:rPr>
              <a:t> </a:t>
            </a:r>
            <a:r>
              <a:rPr lang="en-US" sz="2800" dirty="0" err="1" smtClean="0">
                <a:latin typeface="+mj-lt"/>
              </a:rPr>
              <a:t>hemze</a:t>
            </a:r>
            <a:r>
              <a:rPr lang="en-US" sz="2800" dirty="0" smtClean="0">
                <a:latin typeface="+mj-lt"/>
              </a:rPr>
              <a:t>’’ </a:t>
            </a:r>
            <a:r>
              <a:rPr lang="en-US" sz="2800" dirty="0" err="1" smtClean="0">
                <a:latin typeface="+mj-lt"/>
              </a:rPr>
              <a:t>başlığı</a:t>
            </a:r>
            <a:r>
              <a:rPr lang="en-US" sz="2800" dirty="0" smtClean="0">
                <a:latin typeface="+mj-lt"/>
              </a:rPr>
              <a:t> </a:t>
            </a:r>
            <a:r>
              <a:rPr lang="en-US" sz="2800" dirty="0" err="1" smtClean="0">
                <a:latin typeface="+mj-lt"/>
              </a:rPr>
              <a:t>altında</a:t>
            </a:r>
            <a:r>
              <a:rPr lang="en-US" sz="2800" dirty="0" smtClean="0">
                <a:latin typeface="+mj-lt"/>
              </a:rPr>
              <a:t> </a:t>
            </a:r>
            <a:r>
              <a:rPr lang="en-US" sz="2800" dirty="0" err="1" smtClean="0">
                <a:latin typeface="+mj-lt"/>
              </a:rPr>
              <a:t>bir</a:t>
            </a:r>
            <a:r>
              <a:rPr lang="en-US" sz="2800" dirty="0" smtClean="0">
                <a:latin typeface="+mj-lt"/>
              </a:rPr>
              <a:t> </a:t>
            </a:r>
            <a:r>
              <a:rPr lang="en-US" sz="2800" dirty="0" err="1" smtClean="0">
                <a:latin typeface="+mj-lt"/>
              </a:rPr>
              <a:t>sonraki</a:t>
            </a:r>
            <a:r>
              <a:rPr lang="en-US" sz="2800" dirty="0" smtClean="0">
                <a:latin typeface="+mj-lt"/>
              </a:rPr>
              <a:t> </a:t>
            </a:r>
            <a:r>
              <a:rPr lang="en-US" sz="2800" dirty="0" err="1" smtClean="0">
                <a:latin typeface="+mj-lt"/>
              </a:rPr>
              <a:t>konuda</a:t>
            </a:r>
            <a:r>
              <a:rPr lang="en-US" sz="2800" dirty="0" smtClean="0">
                <a:latin typeface="+mj-lt"/>
              </a:rPr>
              <a:t> </a:t>
            </a:r>
            <a:r>
              <a:rPr lang="en-US" sz="2800" dirty="0" err="1" smtClean="0">
                <a:latin typeface="+mj-lt"/>
              </a:rPr>
              <a:t>ayrıca</a:t>
            </a:r>
            <a:r>
              <a:rPr lang="en-US" sz="2800" dirty="0" smtClean="0">
                <a:latin typeface="+mj-lt"/>
              </a:rPr>
              <a:t> </a:t>
            </a:r>
            <a:r>
              <a:rPr lang="en-US" sz="2800" dirty="0" err="1" smtClean="0">
                <a:latin typeface="+mj-lt"/>
              </a:rPr>
              <a:t>işlenmiştir</a:t>
            </a:r>
            <a:endParaRPr lang="en-US" sz="2800" b="1" dirty="0" smtClean="0">
              <a:latin typeface="+mj-lt"/>
              <a:cs typeface="+mj-cs"/>
            </a:endParaRPr>
          </a:p>
        </p:txBody>
      </p:sp>
    </p:spTree>
    <p:extLst>
      <p:ext uri="{BB962C8B-B14F-4D97-AF65-F5344CB8AC3E}">
        <p14:creationId xmlns:p14="http://schemas.microsoft.com/office/powerpoint/2010/main" val="3260173725"/>
      </p:ext>
    </p:extLst>
  </p:cSld>
  <p:clrMapOvr>
    <a:masterClrMapping/>
  </p:clrMapOvr>
  <p:transition spd="med">
    <p:checker dir="vert"/>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856357"/>
            <a:ext cx="8572528" cy="6001643"/>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solidFill>
                  <a:srgbClr val="FF0000"/>
                </a:solidFill>
                <a:latin typeface="+mj-lt"/>
              </a:rPr>
              <a:t> </a:t>
            </a:r>
            <a:r>
              <a:rPr lang="ar-KW" sz="3200" b="1" dirty="0" smtClean="0">
                <a:solidFill>
                  <a:srgbClr val="FF0000"/>
                </a:solidFill>
                <a:latin typeface="+mj-lt"/>
              </a:rPr>
              <a:t> </a:t>
            </a:r>
            <a:r>
              <a:rPr lang="ar-IQ" sz="3200" b="1" dirty="0" smtClean="0">
                <a:solidFill>
                  <a:srgbClr val="FF0000"/>
                </a:solidFill>
                <a:latin typeface="+mj-lt"/>
              </a:rPr>
              <a:t>ث </a:t>
            </a:r>
            <a:r>
              <a:rPr lang="en-US" sz="3200" b="1" dirty="0" err="1" smtClean="0">
                <a:solidFill>
                  <a:srgbClr val="FF0000"/>
                </a:solidFill>
                <a:latin typeface="+mj-lt"/>
              </a:rPr>
              <a:t>peltek</a:t>
            </a:r>
            <a:r>
              <a:rPr lang="en-US" sz="3200" b="1" dirty="0" smtClean="0">
                <a:solidFill>
                  <a:srgbClr val="FF0000"/>
                </a:solidFill>
                <a:latin typeface="+mj-lt"/>
              </a:rPr>
              <a:t> </a:t>
            </a:r>
            <a:r>
              <a:rPr lang="en-US" sz="3200" b="1" dirty="0" smtClean="0">
                <a:latin typeface="+mj-lt"/>
              </a:rPr>
              <a:t>se </a:t>
            </a:r>
            <a:r>
              <a:rPr lang="en-US" sz="3200" b="1" dirty="0" err="1" smtClean="0">
                <a:latin typeface="+mj-lt"/>
              </a:rPr>
              <a:t>harfi</a:t>
            </a:r>
            <a:r>
              <a:rPr lang="en-US" sz="3200" b="1" dirty="0" smtClean="0">
                <a:latin typeface="+mj-lt"/>
              </a:rPr>
              <a:t> </a:t>
            </a:r>
            <a:r>
              <a:rPr lang="en-US" sz="3200" b="1" dirty="0" err="1" smtClean="0">
                <a:latin typeface="+mj-lt"/>
              </a:rPr>
              <a:t>Arapça</a:t>
            </a:r>
            <a:r>
              <a:rPr lang="en-US" sz="3200" b="1" dirty="0" smtClean="0">
                <a:latin typeface="+mj-lt"/>
              </a:rPr>
              <a:t> </a:t>
            </a:r>
            <a:r>
              <a:rPr lang="en-US" sz="3200" b="1" dirty="0" err="1" smtClean="0">
                <a:latin typeface="+mj-lt"/>
              </a:rPr>
              <a:t>kelimelerde</a:t>
            </a:r>
            <a:r>
              <a:rPr lang="en-US" sz="3200" b="1" dirty="0" smtClean="0">
                <a:latin typeface="+mj-lt"/>
              </a:rPr>
              <a:t> </a:t>
            </a:r>
            <a:r>
              <a:rPr lang="en-US" sz="3200" b="1" dirty="0" err="1" smtClean="0">
                <a:latin typeface="+mj-lt"/>
              </a:rPr>
              <a:t>bulunur</a:t>
            </a:r>
            <a:r>
              <a:rPr lang="en-US" sz="3200" b="1" dirty="0" smtClean="0">
                <a:latin typeface="+mj-lt"/>
              </a:rPr>
              <a:t>. </a:t>
            </a:r>
            <a:r>
              <a:rPr lang="en-US" sz="3200" b="1" dirty="0" err="1" smtClean="0">
                <a:latin typeface="+mj-lt"/>
              </a:rPr>
              <a:t>Türkçede</a:t>
            </a:r>
            <a:r>
              <a:rPr lang="en-US" sz="3200" b="1" dirty="0" smtClean="0">
                <a:latin typeface="+mj-lt"/>
              </a:rPr>
              <a:t> ‘‘se’’ </a:t>
            </a:r>
            <a:r>
              <a:rPr lang="en-US" sz="3200" b="1" dirty="0" err="1" smtClean="0">
                <a:latin typeface="+mj-lt"/>
              </a:rPr>
              <a:t>olarak</a:t>
            </a:r>
            <a:r>
              <a:rPr lang="en-US" sz="3200" b="1" dirty="0" smtClean="0">
                <a:latin typeface="+mj-lt"/>
              </a:rPr>
              <a:t> </a:t>
            </a:r>
            <a:r>
              <a:rPr lang="en-US" sz="3200" b="1" dirty="0" err="1" smtClean="0">
                <a:latin typeface="+mj-lt"/>
              </a:rPr>
              <a:t>okunur</a:t>
            </a:r>
            <a:r>
              <a:rPr lang="en-US" sz="3200" b="1" dirty="0" smtClean="0">
                <a:latin typeface="+mj-lt"/>
              </a:rPr>
              <a:t>:</a:t>
            </a:r>
          </a:p>
          <a:p>
            <a:pPr algn="l" rtl="0" fontAlgn="base">
              <a:spcBef>
                <a:spcPct val="0"/>
              </a:spcBef>
              <a:spcAft>
                <a:spcPct val="0"/>
              </a:spcAft>
            </a:pPr>
            <a:r>
              <a:rPr lang="en-US" sz="3200" b="1" dirty="0" smtClean="0">
                <a:latin typeface="+mj-lt"/>
              </a:rPr>
              <a:t> </a:t>
            </a:r>
            <a:r>
              <a:rPr lang="ar-KW" sz="3200" b="1" dirty="0" smtClean="0">
                <a:latin typeface="+mj-lt"/>
              </a:rPr>
              <a:t> </a:t>
            </a:r>
            <a:r>
              <a:rPr lang="ar-IQ" sz="3200" b="1" dirty="0" smtClean="0">
                <a:solidFill>
                  <a:srgbClr val="0000FF"/>
                </a:solidFill>
                <a:latin typeface="+mj-lt"/>
              </a:rPr>
              <a:t>م</a:t>
            </a:r>
            <a:r>
              <a:rPr lang="ar-IQ" sz="3200" b="1" dirty="0" smtClean="0">
                <a:solidFill>
                  <a:srgbClr val="0000FF"/>
                </a:solidFill>
              </a:rPr>
              <a:t>ي</a:t>
            </a:r>
            <a:r>
              <a:rPr lang="ar-IQ" sz="3200" b="1" dirty="0" smtClean="0">
                <a:solidFill>
                  <a:srgbClr val="0000FF"/>
                </a:solidFill>
                <a:latin typeface="+mj-lt"/>
              </a:rPr>
              <a:t>راث </a:t>
            </a:r>
            <a:r>
              <a:rPr lang="en-US" sz="3200" b="1" dirty="0" err="1" smtClean="0">
                <a:solidFill>
                  <a:srgbClr val="0000FF"/>
                </a:solidFill>
                <a:latin typeface="+mj-lt"/>
              </a:rPr>
              <a:t>mirâs</a:t>
            </a:r>
            <a:r>
              <a:rPr lang="en-US" sz="3200" b="1" dirty="0" smtClean="0">
                <a:solidFill>
                  <a:srgbClr val="0000FF"/>
                </a:solidFill>
                <a:latin typeface="+mj-lt"/>
              </a:rPr>
              <a:t> </a:t>
            </a:r>
            <a:r>
              <a:rPr lang="ar-IQ" sz="3200" b="1" dirty="0" smtClean="0">
                <a:solidFill>
                  <a:srgbClr val="0000FF"/>
                </a:solidFill>
                <a:latin typeface="+mj-lt"/>
              </a:rPr>
              <a:t>اكثر </a:t>
            </a:r>
            <a:r>
              <a:rPr lang="en-US" sz="3200" b="1" dirty="0" smtClean="0">
                <a:solidFill>
                  <a:srgbClr val="0000FF"/>
                </a:solidFill>
                <a:latin typeface="+mj-lt"/>
              </a:rPr>
              <a:t> </a:t>
            </a:r>
            <a:r>
              <a:rPr lang="en-US" sz="3200" b="1" dirty="0" err="1" smtClean="0">
                <a:solidFill>
                  <a:srgbClr val="0000FF"/>
                </a:solidFill>
                <a:latin typeface="+mj-lt"/>
              </a:rPr>
              <a:t>ekser</a:t>
            </a:r>
            <a:r>
              <a:rPr lang="en-US" sz="3200" b="1" dirty="0" smtClean="0">
                <a:solidFill>
                  <a:srgbClr val="0000FF"/>
                </a:solidFill>
                <a:latin typeface="+mj-lt"/>
              </a:rPr>
              <a:t> </a:t>
            </a:r>
            <a:r>
              <a:rPr lang="ar-IQ" sz="3200" b="1" dirty="0" smtClean="0">
                <a:solidFill>
                  <a:srgbClr val="0000FF"/>
                </a:solidFill>
                <a:latin typeface="+mj-lt"/>
              </a:rPr>
              <a:t>عثمان </a:t>
            </a:r>
            <a:r>
              <a:rPr lang="en-US" sz="3200" b="1" dirty="0" smtClean="0">
                <a:solidFill>
                  <a:srgbClr val="0000FF"/>
                </a:solidFill>
                <a:latin typeface="+mj-lt"/>
              </a:rPr>
              <a:t> </a:t>
            </a:r>
            <a:r>
              <a:rPr lang="en-US" sz="3200" b="1" dirty="0" err="1" smtClean="0">
                <a:solidFill>
                  <a:srgbClr val="0000FF"/>
                </a:solidFill>
                <a:latin typeface="+mj-lt"/>
              </a:rPr>
              <a:t>osmân</a:t>
            </a:r>
            <a:r>
              <a:rPr lang="en-US" sz="3200" b="1" dirty="0" smtClean="0">
                <a:solidFill>
                  <a:srgbClr val="0000FF"/>
                </a:solidFill>
                <a:latin typeface="+mj-lt"/>
              </a:rPr>
              <a:t> </a:t>
            </a:r>
            <a:r>
              <a:rPr lang="ar-IQ" sz="3200" b="1" dirty="0" smtClean="0">
                <a:solidFill>
                  <a:srgbClr val="0000FF"/>
                </a:solidFill>
                <a:latin typeface="+mj-lt"/>
              </a:rPr>
              <a:t>ثواب </a:t>
            </a:r>
            <a:r>
              <a:rPr lang="en-US" sz="3200" b="1" dirty="0" smtClean="0">
                <a:solidFill>
                  <a:srgbClr val="0000FF"/>
                </a:solidFill>
                <a:latin typeface="+mj-lt"/>
              </a:rPr>
              <a:t> </a:t>
            </a:r>
            <a:r>
              <a:rPr lang="en-US" sz="3200" b="1" dirty="0" err="1" smtClean="0">
                <a:solidFill>
                  <a:srgbClr val="0000FF"/>
                </a:solidFill>
                <a:latin typeface="+mj-lt"/>
              </a:rPr>
              <a:t>sevâb</a:t>
            </a:r>
            <a:endParaRPr lang="en-US" sz="3200" b="1" dirty="0" smtClean="0">
              <a:solidFill>
                <a:srgbClr val="0000FF"/>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IQ" sz="3200" b="1" dirty="0" smtClean="0">
                <a:solidFill>
                  <a:srgbClr val="FF0000"/>
                </a:solidFill>
                <a:latin typeface="+mj-lt"/>
              </a:rPr>
              <a:t>ح </a:t>
            </a:r>
            <a:r>
              <a:rPr lang="en-US" sz="3200" b="1" dirty="0" smtClean="0">
                <a:solidFill>
                  <a:srgbClr val="FF0000"/>
                </a:solidFill>
                <a:latin typeface="+mj-lt"/>
              </a:rPr>
              <a:t> ha, </a:t>
            </a:r>
            <a:r>
              <a:rPr lang="ar-IQ" sz="3200" b="1" dirty="0" smtClean="0">
                <a:solidFill>
                  <a:srgbClr val="FF0000"/>
                </a:solidFill>
                <a:latin typeface="+mj-lt"/>
              </a:rPr>
              <a:t>خ </a:t>
            </a:r>
            <a:r>
              <a:rPr lang="en-US" sz="3200" b="1" dirty="0" smtClean="0">
                <a:solidFill>
                  <a:srgbClr val="FF0000"/>
                </a:solidFill>
                <a:latin typeface="+mj-lt"/>
              </a:rPr>
              <a:t> </a:t>
            </a:r>
            <a:r>
              <a:rPr lang="en-US" sz="3200" b="1" dirty="0" err="1" smtClean="0">
                <a:solidFill>
                  <a:srgbClr val="FF0000"/>
                </a:solidFill>
                <a:latin typeface="+mj-lt"/>
              </a:rPr>
              <a:t>hı</a:t>
            </a:r>
            <a:r>
              <a:rPr lang="en-US" sz="3200" b="1" dirty="0" smtClean="0">
                <a:solidFill>
                  <a:srgbClr val="FF0000"/>
                </a:solidFill>
                <a:latin typeface="+mj-lt"/>
              </a:rPr>
              <a:t>, </a:t>
            </a:r>
            <a:r>
              <a:rPr lang="ar-IQ" sz="3200" b="1" dirty="0" smtClean="0">
                <a:solidFill>
                  <a:srgbClr val="FF0000"/>
                </a:solidFill>
                <a:latin typeface="+mj-lt"/>
              </a:rPr>
              <a:t>ه </a:t>
            </a:r>
            <a:r>
              <a:rPr lang="en-US" sz="3200" b="1" dirty="0" smtClean="0">
                <a:solidFill>
                  <a:srgbClr val="FF0000"/>
                </a:solidFill>
                <a:latin typeface="+mj-lt"/>
              </a:rPr>
              <a:t> he </a:t>
            </a:r>
            <a:r>
              <a:rPr lang="en-US" sz="3200" b="1" dirty="0" err="1" smtClean="0">
                <a:latin typeface="+mj-lt"/>
              </a:rPr>
              <a:t>harflerinin</a:t>
            </a:r>
            <a:r>
              <a:rPr lang="en-US" sz="3200" b="1" dirty="0" smtClean="0">
                <a:latin typeface="+mj-lt"/>
              </a:rPr>
              <a:t> </a:t>
            </a:r>
            <a:r>
              <a:rPr lang="en-US" sz="3200" b="1" dirty="0" err="1" smtClean="0">
                <a:latin typeface="+mj-lt"/>
              </a:rPr>
              <a:t>Türkçe’deki</a:t>
            </a:r>
            <a:r>
              <a:rPr lang="en-US" sz="3200" b="1" dirty="0" smtClean="0">
                <a:latin typeface="+mj-lt"/>
              </a:rPr>
              <a:t> </a:t>
            </a:r>
            <a:r>
              <a:rPr lang="en-US" sz="3200" b="1" dirty="0" err="1" smtClean="0">
                <a:latin typeface="+mj-lt"/>
              </a:rPr>
              <a:t>karşılığı</a:t>
            </a:r>
            <a:r>
              <a:rPr lang="en-US" sz="3200" b="1" dirty="0" smtClean="0">
                <a:latin typeface="+mj-lt"/>
              </a:rPr>
              <a:t> </a:t>
            </a:r>
            <a:r>
              <a:rPr lang="en-US" sz="3200" b="1" dirty="0" err="1" smtClean="0">
                <a:latin typeface="+mj-lt"/>
              </a:rPr>
              <a:t>h’dir</a:t>
            </a:r>
            <a:r>
              <a:rPr lang="en-US" sz="3200" b="1" dirty="0" smtClean="0">
                <a:latin typeface="+mj-lt"/>
              </a:rPr>
              <a:t>. </a:t>
            </a:r>
            <a:r>
              <a:rPr lang="en-US" sz="3200" b="1" dirty="0" err="1" smtClean="0">
                <a:latin typeface="+mj-lt"/>
              </a:rPr>
              <a:t>Arapça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Farsçaya</a:t>
            </a:r>
            <a:r>
              <a:rPr lang="en-US" sz="3200" b="1" dirty="0" smtClean="0">
                <a:latin typeface="+mj-lt"/>
              </a:rPr>
              <a:t> </a:t>
            </a:r>
            <a:r>
              <a:rPr lang="en-US" sz="3200" b="1" dirty="0" err="1" smtClean="0">
                <a:latin typeface="+mj-lt"/>
              </a:rPr>
              <a:t>özgü</a:t>
            </a:r>
            <a:r>
              <a:rPr lang="en-US" sz="3200" b="1" dirty="0" smtClean="0">
                <a:latin typeface="+mj-lt"/>
              </a:rPr>
              <a:t> </a:t>
            </a:r>
            <a:r>
              <a:rPr lang="en-US" sz="3200" b="1" dirty="0" err="1" smtClean="0">
                <a:latin typeface="+mj-lt"/>
              </a:rPr>
              <a:t>olan</a:t>
            </a:r>
            <a:r>
              <a:rPr lang="en-US" sz="3200" b="1" dirty="0" smtClean="0">
                <a:latin typeface="+mj-lt"/>
              </a:rPr>
              <a:t> </a:t>
            </a:r>
            <a:r>
              <a:rPr lang="en-US" sz="3200" b="1" dirty="0" err="1" smtClean="0">
                <a:latin typeface="+mj-lt"/>
              </a:rPr>
              <a:t>bu</a:t>
            </a:r>
            <a:r>
              <a:rPr lang="en-US" sz="3200" b="1" dirty="0" smtClean="0">
                <a:latin typeface="+mj-lt"/>
              </a:rPr>
              <a:t> </a:t>
            </a:r>
            <a:r>
              <a:rPr lang="en-US" sz="3200" b="1" dirty="0" err="1" smtClean="0">
                <a:latin typeface="+mj-lt"/>
              </a:rPr>
              <a:t>harfler</a:t>
            </a:r>
            <a:r>
              <a:rPr lang="en-US" sz="3200" b="1" dirty="0" smtClean="0">
                <a:latin typeface="+mj-lt"/>
              </a:rPr>
              <a:t> </a:t>
            </a:r>
            <a:r>
              <a:rPr lang="en-US" sz="3200" b="1" dirty="0" err="1" smtClean="0">
                <a:latin typeface="+mj-lt"/>
              </a:rPr>
              <a:t>birkaç</a:t>
            </a:r>
            <a:r>
              <a:rPr lang="en-US" sz="3200" b="1" dirty="0" smtClean="0">
                <a:latin typeface="+mj-lt"/>
              </a:rPr>
              <a:t> </a:t>
            </a:r>
            <a:r>
              <a:rPr lang="en-US" sz="3200" b="1" dirty="0" err="1" smtClean="0">
                <a:latin typeface="+mj-lt"/>
              </a:rPr>
              <a:t>Türkçe</a:t>
            </a:r>
            <a:r>
              <a:rPr lang="en-US" sz="3200" b="1" dirty="0" smtClean="0">
                <a:latin typeface="+mj-lt"/>
              </a:rPr>
              <a:t> </a:t>
            </a:r>
            <a:r>
              <a:rPr lang="en-US" sz="3200" b="1" dirty="0" err="1" smtClean="0">
                <a:latin typeface="+mj-lt"/>
              </a:rPr>
              <a:t>kelimede</a:t>
            </a:r>
            <a:r>
              <a:rPr lang="en-US" sz="3200" b="1" dirty="0" smtClean="0">
                <a:latin typeface="+mj-lt"/>
              </a:rPr>
              <a:t> de </a:t>
            </a:r>
            <a:r>
              <a:rPr lang="en-US" sz="3200" b="1" dirty="0" err="1" smtClean="0">
                <a:latin typeface="+mj-lt"/>
              </a:rPr>
              <a:t>tarihi</a:t>
            </a:r>
            <a:r>
              <a:rPr lang="en-US" sz="3200" b="1" dirty="0" smtClean="0">
                <a:latin typeface="+mj-lt"/>
              </a:rPr>
              <a:t> </a:t>
            </a:r>
            <a:r>
              <a:rPr lang="en-US" sz="3200" b="1" dirty="0" err="1" smtClean="0">
                <a:latin typeface="+mj-lt"/>
              </a:rPr>
              <a:t>süreç</a:t>
            </a:r>
            <a:r>
              <a:rPr lang="en-US" sz="3200" b="1" dirty="0" smtClean="0">
                <a:latin typeface="+mj-lt"/>
              </a:rPr>
              <a:t> </a:t>
            </a:r>
            <a:r>
              <a:rPr lang="en-US" sz="3200" b="1" dirty="0" err="1" smtClean="0">
                <a:latin typeface="+mj-lt"/>
              </a:rPr>
              <a:t>içinde</a:t>
            </a:r>
            <a:r>
              <a:rPr lang="en-US" sz="3200" b="1" dirty="0" smtClean="0">
                <a:latin typeface="+mj-lt"/>
              </a:rPr>
              <a:t> </a:t>
            </a:r>
            <a:r>
              <a:rPr lang="en-US" sz="3200" b="1" dirty="0" err="1" smtClean="0">
                <a:latin typeface="+mj-lt"/>
              </a:rPr>
              <a:t>kullanılmıştır</a:t>
            </a:r>
            <a:r>
              <a:rPr lang="en-US" sz="3200" b="1" dirty="0" smtClean="0">
                <a:latin typeface="+mj-lt"/>
              </a:rPr>
              <a:t>:</a:t>
            </a:r>
          </a:p>
          <a:p>
            <a:pPr algn="l" rtl="0" fontAlgn="base">
              <a:spcBef>
                <a:spcPct val="0"/>
              </a:spcBef>
              <a:spcAft>
                <a:spcPct val="0"/>
              </a:spcAft>
            </a:pPr>
            <a:r>
              <a:rPr lang="en-US" sz="3200" b="1" dirty="0" smtClean="0">
                <a:latin typeface="+mj-lt"/>
              </a:rPr>
              <a:t> </a:t>
            </a:r>
            <a:r>
              <a:rPr lang="ar-IQ" sz="3200" b="1" dirty="0" smtClean="0">
                <a:solidFill>
                  <a:srgbClr val="0000FF"/>
                </a:solidFill>
                <a:latin typeface="+mj-lt"/>
              </a:rPr>
              <a:t>دخى </a:t>
            </a:r>
            <a:r>
              <a:rPr lang="en-US" sz="3200" b="1" dirty="0" smtClean="0">
                <a:solidFill>
                  <a:srgbClr val="0000FF"/>
                </a:solidFill>
                <a:latin typeface="+mj-lt"/>
              </a:rPr>
              <a:t> </a:t>
            </a:r>
            <a:r>
              <a:rPr lang="en-US" sz="3200" b="1" dirty="0" err="1" smtClean="0">
                <a:solidFill>
                  <a:srgbClr val="0000FF"/>
                </a:solidFill>
                <a:latin typeface="+mj-lt"/>
              </a:rPr>
              <a:t>dahı</a:t>
            </a:r>
            <a:r>
              <a:rPr lang="en-US" sz="3200" b="1" dirty="0" smtClean="0">
                <a:solidFill>
                  <a:srgbClr val="0000FF"/>
                </a:solidFill>
                <a:latin typeface="+mj-lt"/>
              </a:rPr>
              <a:t>    </a:t>
            </a:r>
            <a:r>
              <a:rPr lang="ar-IQ" sz="3200" b="1" dirty="0" smtClean="0">
                <a:solidFill>
                  <a:srgbClr val="0000FF"/>
                </a:solidFill>
                <a:latin typeface="+mj-lt"/>
              </a:rPr>
              <a:t>يوخ </a:t>
            </a:r>
            <a:r>
              <a:rPr lang="en-US" sz="3200" b="1" dirty="0" smtClean="0">
                <a:solidFill>
                  <a:srgbClr val="0000FF"/>
                </a:solidFill>
                <a:latin typeface="+mj-lt"/>
              </a:rPr>
              <a:t> </a:t>
            </a:r>
            <a:r>
              <a:rPr lang="en-US" sz="3200" b="1" dirty="0" err="1" smtClean="0">
                <a:solidFill>
                  <a:srgbClr val="0000FF"/>
                </a:solidFill>
                <a:latin typeface="+mj-lt"/>
              </a:rPr>
              <a:t>yoh</a:t>
            </a:r>
            <a:r>
              <a:rPr lang="en-US" sz="3200" b="1" dirty="0" smtClean="0">
                <a:solidFill>
                  <a:srgbClr val="0000FF"/>
                </a:solidFill>
                <a:latin typeface="+mj-lt"/>
              </a:rPr>
              <a:t>    </a:t>
            </a:r>
            <a:r>
              <a:rPr lang="ar-IQ" sz="3200" b="1" dirty="0" smtClean="0">
                <a:solidFill>
                  <a:srgbClr val="0000FF"/>
                </a:solidFill>
                <a:latin typeface="+mj-lt"/>
              </a:rPr>
              <a:t>خان</a:t>
            </a:r>
            <a:r>
              <a:rPr lang="ar-IQ" sz="3200" b="1" dirty="0" smtClean="0">
                <a:solidFill>
                  <a:srgbClr val="0000FF"/>
                </a:solidFill>
              </a:rPr>
              <a:t>م</a:t>
            </a:r>
            <a:r>
              <a:rPr lang="ar-IQ" sz="3200" b="1" dirty="0" smtClean="0">
                <a:solidFill>
                  <a:srgbClr val="0000FF"/>
                </a:solidFill>
                <a:latin typeface="+mj-lt"/>
              </a:rPr>
              <a:t> </a:t>
            </a:r>
            <a:r>
              <a:rPr lang="en-US" sz="3200" b="1" dirty="0" err="1" smtClean="0">
                <a:solidFill>
                  <a:srgbClr val="0000FF"/>
                </a:solidFill>
                <a:latin typeface="+mj-lt"/>
              </a:rPr>
              <a:t>hanım</a:t>
            </a:r>
            <a:r>
              <a:rPr lang="en-US" sz="3200" b="1" dirty="0" smtClean="0">
                <a:solidFill>
                  <a:srgbClr val="0000FF"/>
                </a:solidFill>
                <a:latin typeface="+mj-lt"/>
              </a:rPr>
              <a:t>    </a:t>
            </a:r>
            <a:r>
              <a:rPr lang="ar-IQ" sz="3200" b="1" dirty="0" smtClean="0">
                <a:solidFill>
                  <a:srgbClr val="0000FF"/>
                </a:solidFill>
                <a:latin typeface="+mj-lt"/>
              </a:rPr>
              <a:t>خان </a:t>
            </a:r>
            <a:r>
              <a:rPr lang="en-US" sz="3200" b="1" dirty="0" smtClean="0">
                <a:solidFill>
                  <a:srgbClr val="0000FF"/>
                </a:solidFill>
                <a:latin typeface="+mj-lt"/>
              </a:rPr>
              <a:t> </a:t>
            </a:r>
            <a:r>
              <a:rPr lang="en-US" sz="3200" b="1" dirty="0" err="1" smtClean="0">
                <a:solidFill>
                  <a:srgbClr val="0000FF"/>
                </a:solidFill>
                <a:latin typeface="+mj-lt"/>
              </a:rPr>
              <a:t>han</a:t>
            </a:r>
            <a:endParaRPr lang="en-US" sz="3200" b="1" dirty="0" smtClean="0">
              <a:solidFill>
                <a:srgbClr val="0000FF"/>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FF0000"/>
                </a:solidFill>
                <a:latin typeface="+mj-lt"/>
              </a:rPr>
              <a:t>ذ </a:t>
            </a:r>
            <a:r>
              <a:rPr lang="en-US" sz="3200" b="1" dirty="0" smtClean="0">
                <a:solidFill>
                  <a:srgbClr val="FF0000"/>
                </a:solidFill>
                <a:latin typeface="+mj-lt"/>
              </a:rPr>
              <a:t> </a:t>
            </a:r>
            <a:r>
              <a:rPr lang="en-US" sz="3200" b="1" dirty="0" err="1" smtClean="0">
                <a:solidFill>
                  <a:srgbClr val="FF0000"/>
                </a:solidFill>
                <a:latin typeface="+mj-lt"/>
              </a:rPr>
              <a:t>zel</a:t>
            </a:r>
            <a:r>
              <a:rPr lang="en-US" sz="3200" b="1" dirty="0" smtClean="0">
                <a:solidFill>
                  <a:srgbClr val="FF0000"/>
                </a:solidFill>
                <a:latin typeface="+mj-lt"/>
              </a:rPr>
              <a:t> </a:t>
            </a:r>
            <a:r>
              <a:rPr lang="en-US" sz="3200" b="1" dirty="0" err="1" smtClean="0">
                <a:latin typeface="+mj-lt"/>
              </a:rPr>
              <a:t>harfi</a:t>
            </a:r>
            <a:r>
              <a:rPr lang="en-US" sz="3200" b="1" dirty="0" smtClean="0">
                <a:latin typeface="+mj-lt"/>
              </a:rPr>
              <a:t> normal z </a:t>
            </a:r>
            <a:r>
              <a:rPr lang="en-US" sz="3200" b="1" dirty="0" err="1" smtClean="0">
                <a:latin typeface="+mj-lt"/>
              </a:rPr>
              <a:t>gibi</a:t>
            </a:r>
            <a:r>
              <a:rPr lang="en-US" sz="3200" b="1" dirty="0" smtClean="0">
                <a:latin typeface="+mj-lt"/>
              </a:rPr>
              <a:t> </a:t>
            </a:r>
            <a:r>
              <a:rPr lang="en-US" sz="3200" b="1" dirty="0" err="1" smtClean="0">
                <a:latin typeface="+mj-lt"/>
              </a:rPr>
              <a:t>okunur</a:t>
            </a:r>
            <a:r>
              <a:rPr lang="en-US" sz="3200" b="1" dirty="0" smtClean="0">
                <a:latin typeface="+mj-lt"/>
              </a:rPr>
              <a:t>:</a:t>
            </a:r>
          </a:p>
          <a:p>
            <a:pPr algn="l" rtl="0" fontAlgn="base">
              <a:spcBef>
                <a:spcPct val="0"/>
              </a:spcBef>
              <a:spcAft>
                <a:spcPct val="0"/>
              </a:spcAft>
            </a:pPr>
            <a:r>
              <a:rPr lang="en-US" sz="3200" b="1" dirty="0" smtClean="0">
                <a:latin typeface="+mj-lt"/>
              </a:rPr>
              <a:t> </a:t>
            </a:r>
            <a:r>
              <a:rPr lang="ar-IQ" sz="3200" b="1" dirty="0" smtClean="0">
                <a:solidFill>
                  <a:srgbClr val="0000FF"/>
                </a:solidFill>
                <a:latin typeface="+mj-lt"/>
              </a:rPr>
              <a:t>ذكر </a:t>
            </a:r>
            <a:r>
              <a:rPr lang="en-US" sz="3200" b="1" dirty="0" smtClean="0">
                <a:solidFill>
                  <a:srgbClr val="0000FF"/>
                </a:solidFill>
                <a:latin typeface="+mj-lt"/>
              </a:rPr>
              <a:t> </a:t>
            </a:r>
            <a:r>
              <a:rPr lang="en-US" sz="3200" b="1" dirty="0" err="1" smtClean="0">
                <a:solidFill>
                  <a:srgbClr val="0000FF"/>
                </a:solidFill>
                <a:latin typeface="+mj-lt"/>
              </a:rPr>
              <a:t>zikr</a:t>
            </a:r>
            <a:r>
              <a:rPr lang="en-US" sz="3200" b="1" dirty="0" smtClean="0">
                <a:solidFill>
                  <a:srgbClr val="0000FF"/>
                </a:solidFill>
                <a:latin typeface="+mj-lt"/>
              </a:rPr>
              <a:t>   </a:t>
            </a:r>
            <a:r>
              <a:rPr lang="ar-IQ" sz="3200" b="1" dirty="0" smtClean="0">
                <a:solidFill>
                  <a:srgbClr val="0000FF"/>
                </a:solidFill>
                <a:latin typeface="+mj-lt"/>
              </a:rPr>
              <a:t>مذهب </a:t>
            </a:r>
            <a:r>
              <a:rPr lang="en-US" sz="3200" b="1" dirty="0" smtClean="0">
                <a:solidFill>
                  <a:srgbClr val="0000FF"/>
                </a:solidFill>
                <a:latin typeface="+mj-lt"/>
              </a:rPr>
              <a:t> </a:t>
            </a:r>
            <a:r>
              <a:rPr lang="en-US" sz="3200" b="1" dirty="0" err="1" smtClean="0">
                <a:solidFill>
                  <a:srgbClr val="0000FF"/>
                </a:solidFill>
                <a:latin typeface="+mj-lt"/>
              </a:rPr>
              <a:t>mezhep</a:t>
            </a:r>
            <a:r>
              <a:rPr lang="en-US" sz="3200" b="1" dirty="0" smtClean="0">
                <a:solidFill>
                  <a:srgbClr val="0000FF"/>
                </a:solidFill>
                <a:latin typeface="+mj-lt"/>
              </a:rPr>
              <a:t>    </a:t>
            </a:r>
            <a:r>
              <a:rPr lang="ar-IQ" sz="3200" b="1" dirty="0" smtClean="0">
                <a:solidFill>
                  <a:srgbClr val="0000FF"/>
                </a:solidFill>
                <a:latin typeface="+mj-lt"/>
              </a:rPr>
              <a:t>ذات </a:t>
            </a:r>
            <a:r>
              <a:rPr lang="en-US" sz="3200" b="1" dirty="0" smtClean="0">
                <a:solidFill>
                  <a:srgbClr val="0000FF"/>
                </a:solidFill>
                <a:latin typeface="+mj-lt"/>
              </a:rPr>
              <a:t> </a:t>
            </a:r>
            <a:r>
              <a:rPr lang="en-US" sz="3200" b="1" dirty="0" err="1" smtClean="0">
                <a:solidFill>
                  <a:srgbClr val="0000FF"/>
                </a:solidFill>
                <a:latin typeface="+mj-lt"/>
              </a:rPr>
              <a:t>zat</a:t>
            </a:r>
            <a:r>
              <a:rPr lang="en-US" sz="3200" b="1" dirty="0" smtClean="0">
                <a:solidFill>
                  <a:srgbClr val="0000FF"/>
                </a:solidFill>
                <a:latin typeface="+mj-lt"/>
              </a:rPr>
              <a:t>     </a:t>
            </a:r>
            <a:r>
              <a:rPr lang="ar-IQ" sz="3200" b="1" dirty="0" smtClean="0">
                <a:solidFill>
                  <a:srgbClr val="0000FF"/>
                </a:solidFill>
                <a:latin typeface="+mj-lt"/>
              </a:rPr>
              <a:t>ذوق </a:t>
            </a:r>
            <a:r>
              <a:rPr lang="en-US" sz="3200" b="1" dirty="0" smtClean="0">
                <a:solidFill>
                  <a:srgbClr val="0000FF"/>
                </a:solidFill>
                <a:latin typeface="+mj-lt"/>
              </a:rPr>
              <a:t> </a:t>
            </a:r>
            <a:r>
              <a:rPr lang="en-US" sz="3200" b="1" dirty="0" err="1" smtClean="0">
                <a:solidFill>
                  <a:srgbClr val="0000FF"/>
                </a:solidFill>
                <a:latin typeface="+mj-lt"/>
              </a:rPr>
              <a:t>zevk</a:t>
            </a:r>
            <a:r>
              <a:rPr lang="en-US" sz="3200" b="1" dirty="0" smtClean="0">
                <a:solidFill>
                  <a:srgbClr val="0000FF"/>
                </a:solidFill>
                <a:latin typeface="+mj-lt"/>
              </a:rPr>
              <a:t> </a:t>
            </a:r>
          </a:p>
        </p:txBody>
      </p:sp>
    </p:spTree>
    <p:extLst>
      <p:ext uri="{BB962C8B-B14F-4D97-AF65-F5344CB8AC3E}">
        <p14:creationId xmlns:p14="http://schemas.microsoft.com/office/powerpoint/2010/main" val="1872230775"/>
      </p:ext>
    </p:extLst>
  </p:cSld>
  <p:clrMapOvr>
    <a:masterClrMapping/>
  </p:clrMapOvr>
  <p:transition spd="med">
    <p:checker dir="vert"/>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642918"/>
            <a:ext cx="8572528" cy="6001643"/>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ar-KW" sz="3200" b="1" dirty="0" smtClean="0">
                <a:solidFill>
                  <a:srgbClr val="FF0000"/>
                </a:solidFill>
                <a:latin typeface="+mj-lt"/>
              </a:rPr>
              <a:t> </a:t>
            </a:r>
            <a:r>
              <a:rPr lang="ar-IQ" sz="3200" b="1" dirty="0" smtClean="0">
                <a:solidFill>
                  <a:srgbClr val="FF0000"/>
                </a:solidFill>
                <a:latin typeface="+mj-lt"/>
              </a:rPr>
              <a:t>ض </a:t>
            </a:r>
            <a:r>
              <a:rPr lang="en-US" sz="3200" b="1" dirty="0" err="1" smtClean="0">
                <a:solidFill>
                  <a:srgbClr val="FF0000"/>
                </a:solidFill>
                <a:latin typeface="+mj-lt"/>
              </a:rPr>
              <a:t>dat</a:t>
            </a:r>
            <a:r>
              <a:rPr lang="en-US" sz="3200" b="1" dirty="0" smtClean="0">
                <a:solidFill>
                  <a:srgbClr val="FF0000"/>
                </a:solidFill>
                <a:latin typeface="+mj-lt"/>
              </a:rPr>
              <a:t> </a:t>
            </a:r>
            <a:r>
              <a:rPr lang="en-US" sz="3200" b="1" dirty="0" err="1" smtClean="0">
                <a:latin typeface="+mj-lt"/>
              </a:rPr>
              <a:t>harfi</a:t>
            </a:r>
            <a:r>
              <a:rPr lang="en-US" sz="3200" b="1" dirty="0" smtClean="0">
                <a:latin typeface="+mj-lt"/>
              </a:rPr>
              <a:t> </a:t>
            </a:r>
            <a:r>
              <a:rPr lang="en-US" sz="3200" b="1" dirty="0" err="1" smtClean="0">
                <a:latin typeface="+mj-lt"/>
              </a:rPr>
              <a:t>Arapça</a:t>
            </a:r>
            <a:r>
              <a:rPr lang="en-US" sz="3200" b="1" dirty="0" smtClean="0">
                <a:latin typeface="+mj-lt"/>
              </a:rPr>
              <a:t> </a:t>
            </a:r>
            <a:r>
              <a:rPr lang="en-US" sz="3200" b="1" dirty="0" err="1" smtClean="0">
                <a:latin typeface="+mj-lt"/>
              </a:rPr>
              <a:t>kelimelerde</a:t>
            </a:r>
            <a:r>
              <a:rPr lang="en-US" sz="3200" b="1" dirty="0" smtClean="0">
                <a:latin typeface="+mj-lt"/>
              </a:rPr>
              <a:t> </a:t>
            </a:r>
            <a:r>
              <a:rPr lang="en-US" sz="3200" b="1" dirty="0" err="1" smtClean="0">
                <a:latin typeface="+mj-lt"/>
              </a:rPr>
              <a:t>bulunur</a:t>
            </a:r>
            <a:r>
              <a:rPr lang="en-US" sz="3200" b="1" dirty="0" smtClean="0">
                <a:latin typeface="+mj-lt"/>
              </a:rPr>
              <a:t>. </a:t>
            </a:r>
            <a:r>
              <a:rPr lang="en-US" sz="3200" b="1" dirty="0" err="1" smtClean="0">
                <a:latin typeface="+mj-lt"/>
              </a:rPr>
              <a:t>Türkçe’de</a:t>
            </a:r>
            <a:r>
              <a:rPr lang="en-US" sz="3200" b="1" dirty="0" smtClean="0">
                <a:latin typeface="+mj-lt"/>
              </a:rPr>
              <a:t> </a:t>
            </a:r>
            <a:r>
              <a:rPr lang="en-US" sz="3200" b="1" dirty="0" err="1" smtClean="0">
                <a:latin typeface="+mj-lt"/>
              </a:rPr>
              <a:t>bulunmayan</a:t>
            </a:r>
            <a:r>
              <a:rPr lang="en-US" sz="3200" b="1" dirty="0" smtClean="0">
                <a:latin typeface="+mj-lt"/>
              </a:rPr>
              <a:t> </a:t>
            </a:r>
            <a:r>
              <a:rPr lang="en-US" sz="3200" b="1" dirty="0" err="1" smtClean="0">
                <a:latin typeface="+mj-lt"/>
              </a:rPr>
              <a:t>bu</a:t>
            </a:r>
            <a:r>
              <a:rPr lang="en-US" sz="3200" b="1" dirty="0" smtClean="0">
                <a:latin typeface="+mj-lt"/>
              </a:rPr>
              <a:t> </a:t>
            </a:r>
            <a:r>
              <a:rPr lang="en-US" sz="3200" b="1" dirty="0" err="1" smtClean="0">
                <a:latin typeface="+mj-lt"/>
              </a:rPr>
              <a:t>harf</a:t>
            </a:r>
            <a:r>
              <a:rPr lang="en-US" sz="3200" b="1" dirty="0" smtClean="0">
                <a:latin typeface="+mj-lt"/>
              </a:rPr>
              <a:t> </a:t>
            </a:r>
            <a:r>
              <a:rPr lang="en-US" sz="3200" b="1" dirty="0" err="1" smtClean="0">
                <a:latin typeface="+mj-lt"/>
              </a:rPr>
              <a:t>Türkçe’de</a:t>
            </a:r>
            <a:r>
              <a:rPr lang="en-US" sz="3200" b="1" dirty="0" smtClean="0">
                <a:latin typeface="+mj-lt"/>
              </a:rPr>
              <a:t> z </a:t>
            </a:r>
            <a:r>
              <a:rPr lang="en-US" sz="3200" b="1" dirty="0" err="1" smtClean="0">
                <a:latin typeface="+mj-lt"/>
              </a:rPr>
              <a:t>ile</a:t>
            </a:r>
            <a:r>
              <a:rPr lang="en-US" sz="3200" b="1" dirty="0" smtClean="0">
                <a:latin typeface="+mj-lt"/>
              </a:rPr>
              <a:t> </a:t>
            </a:r>
            <a:r>
              <a:rPr lang="en-US" sz="3200" b="1" dirty="0" err="1" smtClean="0">
                <a:latin typeface="+mj-lt"/>
              </a:rPr>
              <a:t>nadiren</a:t>
            </a:r>
            <a:r>
              <a:rPr lang="en-US" sz="3200" b="1" dirty="0" smtClean="0">
                <a:latin typeface="+mj-lt"/>
              </a:rPr>
              <a:t> de d </a:t>
            </a:r>
            <a:r>
              <a:rPr lang="en-US" sz="3200" b="1" dirty="0" err="1" smtClean="0">
                <a:latin typeface="+mj-lt"/>
              </a:rPr>
              <a:t>ile</a:t>
            </a:r>
            <a:r>
              <a:rPr lang="en-US" sz="3200" b="1" dirty="0" smtClean="0">
                <a:latin typeface="+mj-lt"/>
              </a:rPr>
              <a:t> </a:t>
            </a:r>
            <a:r>
              <a:rPr lang="en-US" sz="3200" b="1" dirty="0" err="1" smtClean="0">
                <a:latin typeface="+mj-lt"/>
              </a:rPr>
              <a:t>karşılanır</a:t>
            </a:r>
            <a:r>
              <a:rPr lang="en-US" sz="3200" b="1" dirty="0" smtClean="0">
                <a:latin typeface="+mj-lt"/>
              </a:rPr>
              <a:t>.</a:t>
            </a:r>
          </a:p>
          <a:p>
            <a:pPr algn="l" rtl="0" fontAlgn="base">
              <a:spcBef>
                <a:spcPct val="0"/>
              </a:spcBef>
              <a:spcAft>
                <a:spcPct val="0"/>
              </a:spcAft>
            </a:pPr>
            <a:r>
              <a:rPr lang="en-US" sz="3200" b="1" dirty="0" smtClean="0">
                <a:solidFill>
                  <a:srgbClr val="0000FF"/>
                </a:solidFill>
                <a:latin typeface="+mj-lt"/>
              </a:rPr>
              <a:t> </a:t>
            </a:r>
            <a:r>
              <a:rPr lang="ar-IQ" sz="3200" b="1" dirty="0" smtClean="0">
                <a:solidFill>
                  <a:srgbClr val="0000FF"/>
                </a:solidFill>
                <a:latin typeface="+mj-lt"/>
              </a:rPr>
              <a:t>ضربه </a:t>
            </a:r>
            <a:r>
              <a:rPr lang="en-US" sz="3200" b="1" dirty="0" smtClean="0">
                <a:solidFill>
                  <a:srgbClr val="0000FF"/>
                </a:solidFill>
                <a:latin typeface="+mj-lt"/>
              </a:rPr>
              <a:t> </a:t>
            </a:r>
            <a:r>
              <a:rPr lang="en-US" sz="3200" b="1" dirty="0" err="1" smtClean="0">
                <a:solidFill>
                  <a:srgbClr val="0000FF"/>
                </a:solidFill>
                <a:latin typeface="+mj-lt"/>
              </a:rPr>
              <a:t>darbe</a:t>
            </a:r>
            <a:r>
              <a:rPr lang="en-US" sz="3200" b="1" dirty="0" smtClean="0">
                <a:solidFill>
                  <a:srgbClr val="0000FF"/>
                </a:solidFill>
                <a:latin typeface="+mj-lt"/>
              </a:rPr>
              <a:t> </a:t>
            </a:r>
            <a:r>
              <a:rPr lang="ar-IQ" sz="3200" b="1" dirty="0" smtClean="0">
                <a:solidFill>
                  <a:srgbClr val="0000FF"/>
                </a:solidFill>
                <a:latin typeface="+mj-lt"/>
              </a:rPr>
              <a:t>قاضى </a:t>
            </a:r>
            <a:r>
              <a:rPr lang="en-US" sz="3200" b="1" dirty="0" smtClean="0">
                <a:solidFill>
                  <a:srgbClr val="0000FF"/>
                </a:solidFill>
                <a:latin typeface="+mj-lt"/>
              </a:rPr>
              <a:t> </a:t>
            </a:r>
            <a:r>
              <a:rPr lang="en-US" sz="3200" b="1" dirty="0" err="1" smtClean="0">
                <a:solidFill>
                  <a:srgbClr val="0000FF"/>
                </a:solidFill>
                <a:latin typeface="+mj-lt"/>
              </a:rPr>
              <a:t>kâdı</a:t>
            </a:r>
            <a:r>
              <a:rPr lang="en-US" sz="3200" b="1" dirty="0" smtClean="0">
                <a:solidFill>
                  <a:srgbClr val="0000FF"/>
                </a:solidFill>
                <a:latin typeface="+mj-lt"/>
              </a:rPr>
              <a:t> </a:t>
            </a:r>
            <a:r>
              <a:rPr lang="ar-IQ" sz="3200" b="1" dirty="0" smtClean="0">
                <a:solidFill>
                  <a:srgbClr val="0000FF"/>
                </a:solidFill>
                <a:latin typeface="+mj-lt"/>
              </a:rPr>
              <a:t>ضابت </a:t>
            </a:r>
            <a:r>
              <a:rPr lang="en-US" sz="3200" b="1" dirty="0" smtClean="0">
                <a:solidFill>
                  <a:srgbClr val="0000FF"/>
                </a:solidFill>
                <a:latin typeface="+mj-lt"/>
              </a:rPr>
              <a:t> </a:t>
            </a:r>
            <a:r>
              <a:rPr lang="en-US" sz="3200" b="1" dirty="0" err="1" smtClean="0">
                <a:solidFill>
                  <a:srgbClr val="0000FF"/>
                </a:solidFill>
                <a:latin typeface="+mj-lt"/>
              </a:rPr>
              <a:t>zâbit</a:t>
            </a:r>
            <a:r>
              <a:rPr lang="en-US" sz="3200" b="1" dirty="0" smtClean="0">
                <a:solidFill>
                  <a:srgbClr val="0000FF"/>
                </a:solidFill>
                <a:latin typeface="+mj-lt"/>
              </a:rPr>
              <a:t> </a:t>
            </a:r>
            <a:r>
              <a:rPr lang="ar-IQ" sz="3200" b="1" dirty="0" smtClean="0">
                <a:solidFill>
                  <a:srgbClr val="0000FF"/>
                </a:solidFill>
                <a:latin typeface="+mj-lt"/>
              </a:rPr>
              <a:t>حضور </a:t>
            </a:r>
            <a:r>
              <a:rPr lang="en-US" sz="3200" b="1" dirty="0" smtClean="0">
                <a:solidFill>
                  <a:srgbClr val="0000FF"/>
                </a:solidFill>
                <a:latin typeface="+mj-lt"/>
              </a:rPr>
              <a:t> </a:t>
            </a:r>
            <a:r>
              <a:rPr lang="en-US" sz="3200" b="1" dirty="0" err="1" smtClean="0">
                <a:solidFill>
                  <a:srgbClr val="0000FF"/>
                </a:solidFill>
                <a:latin typeface="+mj-lt"/>
              </a:rPr>
              <a:t>huzûr</a:t>
            </a:r>
            <a:endParaRPr lang="en-US" sz="3200" b="1" dirty="0" smtClean="0">
              <a:solidFill>
                <a:srgbClr val="0000FF"/>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Not: Bu </a:t>
            </a:r>
            <a:r>
              <a:rPr lang="en-US" sz="3200" b="1" dirty="0" err="1" smtClean="0">
                <a:latin typeface="+mj-lt"/>
              </a:rPr>
              <a:t>kelimelerdeki</a:t>
            </a:r>
            <a:r>
              <a:rPr lang="en-US" sz="3200" b="1" dirty="0" smtClean="0">
                <a:latin typeface="+mj-lt"/>
              </a:rPr>
              <a:t> z </a:t>
            </a:r>
            <a:r>
              <a:rPr lang="en-US" sz="3200" b="1" dirty="0" err="1" smtClean="0">
                <a:latin typeface="+mj-lt"/>
              </a:rPr>
              <a:t>seslerinin</a:t>
            </a:r>
            <a:r>
              <a:rPr lang="en-US" sz="3200" b="1" dirty="0" smtClean="0">
                <a:latin typeface="+mj-lt"/>
              </a:rPr>
              <a:t> </a:t>
            </a:r>
            <a:r>
              <a:rPr lang="en-US" sz="3200" b="1" dirty="0" err="1" smtClean="0">
                <a:latin typeface="+mj-lt"/>
              </a:rPr>
              <a:t>hangi</a:t>
            </a:r>
            <a:r>
              <a:rPr lang="en-US" sz="3200" b="1" dirty="0" smtClean="0">
                <a:latin typeface="+mj-lt"/>
              </a:rPr>
              <a:t> </a:t>
            </a:r>
            <a:r>
              <a:rPr lang="en-US" sz="3200" b="1" dirty="0" err="1" smtClean="0">
                <a:latin typeface="+mj-lt"/>
              </a:rPr>
              <a:t>harfle</a:t>
            </a:r>
            <a:r>
              <a:rPr lang="en-US" sz="3200" b="1" dirty="0" smtClean="0">
                <a:latin typeface="+mj-lt"/>
              </a:rPr>
              <a:t> </a:t>
            </a:r>
            <a:r>
              <a:rPr lang="en-US" sz="3200" b="1" dirty="0" err="1" smtClean="0">
                <a:latin typeface="+mj-lt"/>
              </a:rPr>
              <a:t>yazılacağı</a:t>
            </a:r>
            <a:r>
              <a:rPr lang="en-US" sz="3200" b="1" dirty="0" smtClean="0">
                <a:latin typeface="+mj-lt"/>
              </a:rPr>
              <a:t> </a:t>
            </a:r>
            <a:r>
              <a:rPr lang="en-US" sz="3200" b="1" dirty="0" err="1" smtClean="0">
                <a:latin typeface="+mj-lt"/>
              </a:rPr>
              <a:t>ezberlenerek</a:t>
            </a:r>
            <a:r>
              <a:rPr lang="en-US" sz="3200" b="1" dirty="0" smtClean="0">
                <a:latin typeface="+mj-lt"/>
              </a:rPr>
              <a:t> </a:t>
            </a:r>
            <a:r>
              <a:rPr lang="en-US" sz="3200" b="1" dirty="0" err="1" smtClean="0">
                <a:latin typeface="+mj-lt"/>
              </a:rPr>
              <a:t>öğrenilir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FF0000"/>
                </a:solidFill>
                <a:latin typeface="+mj-lt"/>
              </a:rPr>
              <a:t>ط </a:t>
            </a:r>
            <a:r>
              <a:rPr lang="en-US" sz="3200" b="1" dirty="0" smtClean="0">
                <a:solidFill>
                  <a:srgbClr val="FF0000"/>
                </a:solidFill>
                <a:latin typeface="+mj-lt"/>
              </a:rPr>
              <a:t> </a:t>
            </a:r>
            <a:r>
              <a:rPr lang="en-US" sz="3200" b="1" dirty="0" err="1" smtClean="0">
                <a:solidFill>
                  <a:srgbClr val="FF0000"/>
                </a:solidFill>
                <a:latin typeface="+mj-lt"/>
              </a:rPr>
              <a:t>tı</a:t>
            </a:r>
            <a:r>
              <a:rPr lang="en-US" sz="3200" b="1" dirty="0" smtClean="0">
                <a:solidFill>
                  <a:srgbClr val="FF0000"/>
                </a:solidFill>
                <a:latin typeface="+mj-lt"/>
              </a:rPr>
              <a:t> </a:t>
            </a:r>
            <a:r>
              <a:rPr lang="en-US" sz="3200" b="1" dirty="0" err="1" smtClean="0">
                <a:latin typeface="+mj-lt"/>
              </a:rPr>
              <a:t>harfi</a:t>
            </a:r>
            <a:r>
              <a:rPr lang="en-US" sz="3200" b="1" dirty="0" smtClean="0">
                <a:latin typeface="+mj-lt"/>
              </a:rPr>
              <a:t> </a:t>
            </a:r>
            <a:r>
              <a:rPr lang="en-US" sz="3200" b="1" dirty="0" err="1" smtClean="0">
                <a:latin typeface="+mj-lt"/>
              </a:rPr>
              <a:t>kalındır</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bazı</a:t>
            </a:r>
            <a:r>
              <a:rPr lang="en-US" sz="3200" b="1" dirty="0" smtClean="0">
                <a:latin typeface="+mj-lt"/>
              </a:rPr>
              <a:t> </a:t>
            </a:r>
            <a:r>
              <a:rPr lang="en-US" sz="3200" b="1" dirty="0" err="1" smtClean="0">
                <a:latin typeface="+mj-lt"/>
              </a:rPr>
              <a:t>Türkçe</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kelimelerin</a:t>
            </a:r>
            <a:r>
              <a:rPr lang="en-US" sz="3200" b="1" dirty="0" smtClean="0">
                <a:latin typeface="+mj-lt"/>
              </a:rPr>
              <a:t> </a:t>
            </a:r>
            <a:r>
              <a:rPr lang="en-US" sz="3200" b="1" dirty="0" err="1" smtClean="0">
                <a:latin typeface="+mj-lt"/>
              </a:rPr>
              <a:t>başında</a:t>
            </a:r>
            <a:r>
              <a:rPr lang="en-US" sz="3200" b="1" dirty="0" smtClean="0">
                <a:latin typeface="+mj-lt"/>
              </a:rPr>
              <a:t> </a:t>
            </a:r>
            <a:r>
              <a:rPr lang="en-US" sz="3200" b="1" dirty="0" err="1" smtClean="0">
                <a:latin typeface="+mj-lt"/>
              </a:rPr>
              <a:t>da</a:t>
            </a:r>
            <a:r>
              <a:rPr lang="en-US" sz="3200" b="1" dirty="0" smtClean="0">
                <a:latin typeface="+mj-lt"/>
              </a:rPr>
              <a:t> </a:t>
            </a:r>
            <a:r>
              <a:rPr lang="en-US" sz="3200" b="1" dirty="0" err="1" smtClean="0">
                <a:latin typeface="+mj-lt"/>
              </a:rPr>
              <a:t>kullanılır</a:t>
            </a:r>
            <a:r>
              <a:rPr lang="en-US" sz="3200" b="1" dirty="0" smtClean="0">
                <a:latin typeface="+mj-lt"/>
              </a:rPr>
              <a:t>.</a:t>
            </a:r>
          </a:p>
          <a:p>
            <a:pPr algn="l" rtl="0" fontAlgn="base">
              <a:spcBef>
                <a:spcPct val="0"/>
              </a:spcBef>
              <a:spcAft>
                <a:spcPct val="0"/>
              </a:spcAft>
            </a:pPr>
            <a:r>
              <a:rPr lang="en-US" sz="3200" b="1" dirty="0" smtClean="0">
                <a:solidFill>
                  <a:srgbClr val="0000FF"/>
                </a:solidFill>
                <a:latin typeface="+mj-lt"/>
              </a:rPr>
              <a:t> </a:t>
            </a:r>
            <a:r>
              <a:rPr lang="ar-IQ" sz="3200" b="1" dirty="0" smtClean="0">
                <a:solidFill>
                  <a:srgbClr val="0000FF"/>
                </a:solidFill>
                <a:latin typeface="+mj-lt"/>
              </a:rPr>
              <a:t>خطاط </a:t>
            </a:r>
            <a:r>
              <a:rPr lang="en-US" sz="3200" b="1" dirty="0" smtClean="0">
                <a:solidFill>
                  <a:srgbClr val="0000FF"/>
                </a:solidFill>
                <a:latin typeface="+mj-lt"/>
              </a:rPr>
              <a:t> </a:t>
            </a:r>
            <a:r>
              <a:rPr lang="en-US" sz="3200" b="1" dirty="0" err="1" smtClean="0">
                <a:solidFill>
                  <a:srgbClr val="0000FF"/>
                </a:solidFill>
                <a:latin typeface="+mj-lt"/>
              </a:rPr>
              <a:t>hattât</a:t>
            </a:r>
            <a:r>
              <a:rPr lang="en-US" sz="3200" b="1" dirty="0" smtClean="0">
                <a:solidFill>
                  <a:srgbClr val="0000FF"/>
                </a:solidFill>
                <a:latin typeface="+mj-lt"/>
              </a:rPr>
              <a:t> </a:t>
            </a:r>
            <a:r>
              <a:rPr lang="ar-IQ" sz="3200" b="1" dirty="0" smtClean="0">
                <a:solidFill>
                  <a:srgbClr val="0000FF"/>
                </a:solidFill>
                <a:latin typeface="+mj-lt"/>
              </a:rPr>
              <a:t>مطابقت </a:t>
            </a:r>
            <a:r>
              <a:rPr lang="en-US" sz="3200" b="1" dirty="0" smtClean="0">
                <a:solidFill>
                  <a:srgbClr val="0000FF"/>
                </a:solidFill>
                <a:latin typeface="+mj-lt"/>
              </a:rPr>
              <a:t> </a:t>
            </a:r>
            <a:r>
              <a:rPr lang="en-US" sz="3200" b="1" dirty="0" err="1" smtClean="0">
                <a:solidFill>
                  <a:srgbClr val="0000FF"/>
                </a:solidFill>
                <a:latin typeface="+mj-lt"/>
              </a:rPr>
              <a:t>mutâbakat</a:t>
            </a:r>
            <a:r>
              <a:rPr lang="en-US" sz="3200" b="1" dirty="0" smtClean="0">
                <a:solidFill>
                  <a:srgbClr val="0000FF"/>
                </a:solidFill>
                <a:latin typeface="+mj-lt"/>
              </a:rPr>
              <a:t> </a:t>
            </a:r>
            <a:r>
              <a:rPr lang="ar-IQ" sz="3200" b="1" dirty="0" smtClean="0">
                <a:solidFill>
                  <a:srgbClr val="0000FF"/>
                </a:solidFill>
                <a:latin typeface="+mj-lt"/>
              </a:rPr>
              <a:t>طاغ </a:t>
            </a:r>
            <a:r>
              <a:rPr lang="en-US" sz="3200" b="1" dirty="0" smtClean="0">
                <a:solidFill>
                  <a:srgbClr val="0000FF"/>
                </a:solidFill>
                <a:latin typeface="+mj-lt"/>
              </a:rPr>
              <a:t> </a:t>
            </a:r>
            <a:r>
              <a:rPr lang="en-US" sz="3200" b="1" dirty="0" err="1" smtClean="0">
                <a:solidFill>
                  <a:srgbClr val="0000FF"/>
                </a:solidFill>
                <a:latin typeface="+mj-lt"/>
              </a:rPr>
              <a:t>tağ</a:t>
            </a:r>
            <a:endParaRPr lang="en-US" sz="3200" b="1" dirty="0" smtClean="0">
              <a:solidFill>
                <a:srgbClr val="0000FF"/>
              </a:solidFill>
              <a:latin typeface="+mj-lt"/>
            </a:endParaRPr>
          </a:p>
          <a:p>
            <a:pPr algn="l" rtl="0" fontAlgn="base">
              <a:spcBef>
                <a:spcPct val="0"/>
              </a:spcBef>
              <a:spcAft>
                <a:spcPct val="0"/>
              </a:spcAft>
            </a:pPr>
            <a:r>
              <a:rPr lang="en-US" sz="3200" b="1" dirty="0" smtClean="0">
                <a:solidFill>
                  <a:srgbClr val="0000FF"/>
                </a:solidFill>
                <a:latin typeface="+mj-lt"/>
              </a:rPr>
              <a:t>  </a:t>
            </a:r>
            <a:r>
              <a:rPr lang="ar-IQ" sz="3200" b="1" dirty="0" smtClean="0">
                <a:solidFill>
                  <a:srgbClr val="0000FF"/>
                </a:solidFill>
                <a:latin typeface="+mj-lt"/>
              </a:rPr>
              <a:t>طاش </a:t>
            </a:r>
            <a:r>
              <a:rPr lang="en-US" sz="3200" b="1" dirty="0" smtClean="0">
                <a:solidFill>
                  <a:srgbClr val="0000FF"/>
                </a:solidFill>
                <a:latin typeface="+mj-lt"/>
              </a:rPr>
              <a:t> </a:t>
            </a:r>
            <a:r>
              <a:rPr lang="en-US" sz="3200" b="1" dirty="0" err="1" smtClean="0">
                <a:solidFill>
                  <a:srgbClr val="0000FF"/>
                </a:solidFill>
                <a:latin typeface="+mj-lt"/>
              </a:rPr>
              <a:t>taş</a:t>
            </a:r>
            <a:r>
              <a:rPr lang="en-US" sz="3200" b="1" dirty="0" smtClean="0">
                <a:solidFill>
                  <a:srgbClr val="0000FF"/>
                </a:solidFill>
                <a:latin typeface="+mj-lt"/>
              </a:rPr>
              <a:t> </a:t>
            </a:r>
            <a:r>
              <a:rPr lang="ar-IQ" sz="3200" b="1" dirty="0" smtClean="0">
                <a:solidFill>
                  <a:srgbClr val="0000FF"/>
                </a:solidFill>
                <a:latin typeface="+mj-lt"/>
              </a:rPr>
              <a:t>طبق </a:t>
            </a:r>
            <a:r>
              <a:rPr lang="en-US" sz="3200" b="1" dirty="0" smtClean="0">
                <a:solidFill>
                  <a:srgbClr val="0000FF"/>
                </a:solidFill>
                <a:latin typeface="+mj-lt"/>
              </a:rPr>
              <a:t> </a:t>
            </a:r>
            <a:r>
              <a:rPr lang="en-US" sz="3200" b="1" dirty="0" err="1" smtClean="0">
                <a:solidFill>
                  <a:srgbClr val="0000FF"/>
                </a:solidFill>
                <a:latin typeface="+mj-lt"/>
              </a:rPr>
              <a:t>tabak</a:t>
            </a:r>
            <a:endParaRPr lang="en-US" sz="3200" b="1" dirty="0" smtClean="0">
              <a:solidFill>
                <a:srgbClr val="0000FF"/>
              </a:solidFill>
              <a:latin typeface="+mj-lt"/>
            </a:endParaRPr>
          </a:p>
        </p:txBody>
      </p:sp>
    </p:spTree>
    <p:extLst>
      <p:ext uri="{BB962C8B-B14F-4D97-AF65-F5344CB8AC3E}">
        <p14:creationId xmlns:p14="http://schemas.microsoft.com/office/powerpoint/2010/main" val="3848464048"/>
      </p:ext>
    </p:extLst>
  </p:cSld>
  <p:clrMapOvr>
    <a:masterClrMapping/>
  </p:clrMapOvr>
  <p:transition spd="med">
    <p:checker dir="vert"/>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642918"/>
            <a:ext cx="8572528" cy="550920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ar-IQ" sz="3200" b="1" dirty="0" smtClean="0">
                <a:solidFill>
                  <a:srgbClr val="FF0000"/>
                </a:solidFill>
                <a:latin typeface="+mj-lt"/>
              </a:rPr>
              <a:t>ظ </a:t>
            </a:r>
            <a:r>
              <a:rPr lang="en-US" sz="3200" b="1" dirty="0" smtClean="0">
                <a:solidFill>
                  <a:srgbClr val="FF0000"/>
                </a:solidFill>
                <a:latin typeface="+mj-lt"/>
              </a:rPr>
              <a:t> </a:t>
            </a:r>
            <a:r>
              <a:rPr lang="en-US" sz="3200" b="1" dirty="0" err="1" smtClean="0">
                <a:solidFill>
                  <a:srgbClr val="FF0000"/>
                </a:solidFill>
                <a:latin typeface="+mj-lt"/>
              </a:rPr>
              <a:t>zı</a:t>
            </a:r>
            <a:r>
              <a:rPr lang="en-US" sz="3200" b="1" dirty="0" smtClean="0">
                <a:solidFill>
                  <a:srgbClr val="FF0000"/>
                </a:solidFill>
                <a:latin typeface="+mj-lt"/>
              </a:rPr>
              <a:t> </a:t>
            </a:r>
            <a:r>
              <a:rPr lang="en-US" sz="3200" b="1" dirty="0" err="1" smtClean="0">
                <a:latin typeface="+mj-lt"/>
              </a:rPr>
              <a:t>harfi</a:t>
            </a:r>
            <a:r>
              <a:rPr lang="en-US" sz="3200" b="1" dirty="0" smtClean="0">
                <a:latin typeface="+mj-lt"/>
              </a:rPr>
              <a:t> </a:t>
            </a:r>
            <a:r>
              <a:rPr lang="en-US" sz="3200" b="1" dirty="0" err="1" smtClean="0">
                <a:latin typeface="+mj-lt"/>
              </a:rPr>
              <a:t>Arapça</a:t>
            </a:r>
            <a:r>
              <a:rPr lang="en-US" sz="3200" b="1" dirty="0" smtClean="0">
                <a:latin typeface="+mj-lt"/>
              </a:rPr>
              <a:t> </a:t>
            </a:r>
            <a:r>
              <a:rPr lang="en-US" sz="3200" b="1" dirty="0" err="1" smtClean="0">
                <a:latin typeface="+mj-lt"/>
              </a:rPr>
              <a:t>kelimelerde</a:t>
            </a:r>
            <a:r>
              <a:rPr lang="en-US" sz="3200" b="1" dirty="0" smtClean="0">
                <a:latin typeface="+mj-lt"/>
              </a:rPr>
              <a:t> normal z </a:t>
            </a:r>
            <a:r>
              <a:rPr lang="en-US" sz="3200" b="1" dirty="0" err="1" smtClean="0">
                <a:latin typeface="+mj-lt"/>
              </a:rPr>
              <a:t>sesiyle</a:t>
            </a:r>
            <a:r>
              <a:rPr lang="en-US" sz="3200" b="1" dirty="0" smtClean="0">
                <a:latin typeface="+mj-lt"/>
              </a:rPr>
              <a:t> </a:t>
            </a:r>
            <a:r>
              <a:rPr lang="en-US" sz="3200" b="1" dirty="0" err="1" smtClean="0">
                <a:latin typeface="+mj-lt"/>
              </a:rPr>
              <a:t>karşılanır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0000FF"/>
                </a:solidFill>
                <a:latin typeface="+mj-lt"/>
              </a:rPr>
              <a:t>حافظ </a:t>
            </a:r>
            <a:r>
              <a:rPr lang="en-US" sz="3200" b="1" dirty="0" err="1" smtClean="0">
                <a:solidFill>
                  <a:srgbClr val="0000FF"/>
                </a:solidFill>
                <a:latin typeface="+mj-lt"/>
              </a:rPr>
              <a:t>hâfız</a:t>
            </a:r>
            <a:r>
              <a:rPr lang="en-US" sz="3200" b="1" dirty="0" smtClean="0">
                <a:solidFill>
                  <a:srgbClr val="0000FF"/>
                </a:solidFill>
                <a:latin typeface="+mj-lt"/>
              </a:rPr>
              <a:t> </a:t>
            </a:r>
            <a:r>
              <a:rPr lang="ar-IQ" sz="3200" b="1" dirty="0" smtClean="0">
                <a:solidFill>
                  <a:srgbClr val="0000FF"/>
                </a:solidFill>
                <a:latin typeface="+mj-lt"/>
              </a:rPr>
              <a:t>مظلوم </a:t>
            </a:r>
            <a:r>
              <a:rPr lang="en-US" sz="3200" b="1" dirty="0" err="1" smtClean="0">
                <a:solidFill>
                  <a:srgbClr val="0000FF"/>
                </a:solidFill>
                <a:latin typeface="+mj-lt"/>
              </a:rPr>
              <a:t>mazlûm</a:t>
            </a:r>
            <a:r>
              <a:rPr lang="en-US" sz="3200" b="1" dirty="0" smtClean="0">
                <a:solidFill>
                  <a:srgbClr val="0000FF"/>
                </a:solidFill>
                <a:latin typeface="+mj-lt"/>
              </a:rPr>
              <a:t> </a:t>
            </a:r>
            <a:r>
              <a:rPr lang="ar-IQ" sz="3200" b="1" dirty="0" smtClean="0">
                <a:solidFill>
                  <a:srgbClr val="0000FF"/>
                </a:solidFill>
                <a:latin typeface="+mj-lt"/>
              </a:rPr>
              <a:t>ظرف </a:t>
            </a:r>
            <a:r>
              <a:rPr lang="en-US" sz="3200" b="1" dirty="0" smtClean="0">
                <a:solidFill>
                  <a:srgbClr val="0000FF"/>
                </a:solidFill>
                <a:latin typeface="+mj-lt"/>
              </a:rPr>
              <a:t>zarf </a:t>
            </a:r>
            <a:r>
              <a:rPr lang="ar-IQ" sz="3200" b="1" dirty="0" smtClean="0">
                <a:solidFill>
                  <a:srgbClr val="0000FF"/>
                </a:solidFill>
                <a:latin typeface="+mj-lt"/>
              </a:rPr>
              <a:t>نظر </a:t>
            </a:r>
            <a:r>
              <a:rPr lang="en-US" sz="3200" b="1" dirty="0" err="1" smtClean="0">
                <a:solidFill>
                  <a:srgbClr val="0000FF"/>
                </a:solidFill>
                <a:latin typeface="+mj-lt"/>
              </a:rPr>
              <a:t>nazar</a:t>
            </a:r>
            <a:endParaRPr lang="en-US" sz="3200" b="1" dirty="0" smtClean="0">
              <a:solidFill>
                <a:srgbClr val="0000FF"/>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Not: Bu </a:t>
            </a:r>
            <a:r>
              <a:rPr lang="en-US" sz="3200" b="1" dirty="0" err="1" smtClean="0">
                <a:latin typeface="+mj-lt"/>
              </a:rPr>
              <a:t>harf</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sesli</a:t>
            </a:r>
            <a:r>
              <a:rPr lang="en-US" sz="3200" b="1" dirty="0" smtClean="0">
                <a:latin typeface="+mj-lt"/>
              </a:rPr>
              <a:t> </a:t>
            </a:r>
            <a:r>
              <a:rPr lang="en-US" sz="3200" b="1" dirty="0" err="1" smtClean="0">
                <a:latin typeface="+mj-lt"/>
              </a:rPr>
              <a:t>olması</a:t>
            </a:r>
            <a:r>
              <a:rPr lang="en-US" sz="3200" b="1" dirty="0" smtClean="0">
                <a:latin typeface="+mj-lt"/>
              </a:rPr>
              <a:t> </a:t>
            </a:r>
            <a:r>
              <a:rPr lang="en-US" sz="3200" b="1" dirty="0" err="1" smtClean="0">
                <a:latin typeface="+mj-lt"/>
              </a:rPr>
              <a:t>sebebiyle</a:t>
            </a:r>
            <a:r>
              <a:rPr lang="en-US" sz="3200" b="1" dirty="0" smtClean="0">
                <a:latin typeface="+mj-lt"/>
              </a:rPr>
              <a:t> </a:t>
            </a:r>
            <a:r>
              <a:rPr lang="en-US" sz="3200" b="1" dirty="0" err="1" smtClean="0">
                <a:latin typeface="+mj-lt"/>
              </a:rPr>
              <a:t>kimi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sıradan</a:t>
            </a:r>
            <a:r>
              <a:rPr lang="en-US" sz="3200" b="1" dirty="0" smtClean="0">
                <a:latin typeface="+mj-lt"/>
              </a:rPr>
              <a:t> </a:t>
            </a:r>
            <a:r>
              <a:rPr lang="en-US" sz="3200" b="1" dirty="0" err="1" smtClean="0">
                <a:latin typeface="+mj-lt"/>
              </a:rPr>
              <a:t>kelimede</a:t>
            </a:r>
            <a:r>
              <a:rPr lang="en-US" sz="3200" b="1" dirty="0" smtClean="0">
                <a:latin typeface="+mj-lt"/>
              </a:rPr>
              <a:t> </a:t>
            </a:r>
            <a:r>
              <a:rPr lang="ar-IQ" sz="3200" b="1" dirty="0" smtClean="0">
                <a:latin typeface="+mj-lt"/>
              </a:rPr>
              <a:t>ز </a:t>
            </a:r>
            <a:r>
              <a:rPr lang="en-US" sz="3200" b="1" dirty="0" smtClean="0">
                <a:latin typeface="+mj-lt"/>
              </a:rPr>
              <a:t> </a:t>
            </a:r>
            <a:r>
              <a:rPr lang="en-US" sz="3200" b="1" dirty="0" err="1" smtClean="0">
                <a:latin typeface="+mj-lt"/>
              </a:rPr>
              <a:t>yerine</a:t>
            </a:r>
            <a:r>
              <a:rPr lang="en-US" sz="3200" b="1" dirty="0" smtClean="0">
                <a:latin typeface="+mj-lt"/>
              </a:rPr>
              <a:t> </a:t>
            </a:r>
            <a:r>
              <a:rPr lang="en-US" sz="3200" b="1" dirty="0" err="1" smtClean="0">
                <a:latin typeface="+mj-lt"/>
              </a:rPr>
              <a:t>kullanılmıştır</a:t>
            </a:r>
            <a:r>
              <a:rPr lang="en-US" sz="3200" b="1" dirty="0" smtClean="0">
                <a:latin typeface="+mj-lt"/>
              </a:rPr>
              <a:t> ( </a:t>
            </a:r>
            <a:r>
              <a:rPr lang="ar-IQ" sz="3200" b="1" dirty="0" smtClean="0">
                <a:latin typeface="+mj-lt"/>
              </a:rPr>
              <a:t>ظور </a:t>
            </a:r>
            <a:r>
              <a:rPr lang="en-US" sz="3200" b="1" dirty="0" smtClean="0">
                <a:latin typeface="+mj-lt"/>
              </a:rPr>
              <a:t> </a:t>
            </a:r>
            <a:r>
              <a:rPr lang="en-US" sz="3200" b="1" dirty="0" err="1" smtClean="0">
                <a:latin typeface="+mj-lt"/>
              </a:rPr>
              <a:t>zor</a:t>
            </a:r>
            <a:r>
              <a:rPr lang="en-US" sz="3200" b="1" dirty="0" smtClean="0">
                <a:latin typeface="+mj-lt"/>
              </a:rPr>
              <a:t> </a:t>
            </a:r>
            <a:r>
              <a:rPr lang="en-US" sz="3200" b="1" dirty="0" err="1" smtClean="0">
                <a:latin typeface="+mj-lt"/>
              </a:rPr>
              <a:t>gibi</a:t>
            </a:r>
            <a:r>
              <a:rPr lang="en-US" sz="3200" b="1" dirty="0" smtClean="0">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FF0000"/>
                </a:solidFill>
                <a:latin typeface="+mj-lt"/>
              </a:rPr>
              <a:t>ع </a:t>
            </a:r>
            <a:r>
              <a:rPr lang="en-US" sz="3200" b="1" dirty="0" err="1" smtClean="0">
                <a:solidFill>
                  <a:srgbClr val="FF0000"/>
                </a:solidFill>
                <a:latin typeface="+mj-lt"/>
              </a:rPr>
              <a:t>ayn</a:t>
            </a:r>
            <a:r>
              <a:rPr lang="en-US" sz="3200" b="1" dirty="0" smtClean="0">
                <a:solidFill>
                  <a:srgbClr val="FF0000"/>
                </a:solidFill>
                <a:latin typeface="+mj-lt"/>
              </a:rPr>
              <a:t> </a:t>
            </a:r>
            <a:r>
              <a:rPr lang="en-US" sz="3200" b="1" dirty="0" err="1" smtClean="0">
                <a:latin typeface="+mj-lt"/>
              </a:rPr>
              <a:t>harfi</a:t>
            </a:r>
            <a:r>
              <a:rPr lang="en-US" sz="3200" b="1" dirty="0" smtClean="0">
                <a:latin typeface="+mj-lt"/>
              </a:rPr>
              <a:t> ‘‘</a:t>
            </a:r>
            <a:r>
              <a:rPr lang="en-US" sz="3200" b="1" dirty="0" err="1" smtClean="0">
                <a:latin typeface="+mj-lt"/>
              </a:rPr>
              <a:t>Ayn</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hemze</a:t>
            </a:r>
            <a:r>
              <a:rPr lang="en-US" sz="3200" b="1" dirty="0" smtClean="0">
                <a:latin typeface="+mj-lt"/>
              </a:rPr>
              <a:t>’’ </a:t>
            </a:r>
            <a:r>
              <a:rPr lang="en-US" sz="3200" b="1" dirty="0" err="1" smtClean="0">
                <a:latin typeface="+mj-lt"/>
              </a:rPr>
              <a:t>başlığı</a:t>
            </a:r>
            <a:r>
              <a:rPr lang="en-US" sz="3200" b="1" dirty="0" smtClean="0">
                <a:latin typeface="+mj-lt"/>
              </a:rPr>
              <a:t> </a:t>
            </a:r>
            <a:r>
              <a:rPr lang="en-US" sz="3200" b="1" dirty="0" err="1" smtClean="0">
                <a:latin typeface="+mj-lt"/>
              </a:rPr>
              <a:t>altında</a:t>
            </a:r>
            <a:r>
              <a:rPr lang="en-US" sz="3200" b="1" dirty="0" smtClean="0">
                <a:latin typeface="+mj-lt"/>
              </a:rPr>
              <a:t> </a:t>
            </a:r>
            <a:r>
              <a:rPr lang="en-US" sz="3200" b="1" dirty="0" err="1" smtClean="0">
                <a:latin typeface="+mj-lt"/>
              </a:rPr>
              <a:t>bir</a:t>
            </a:r>
            <a:r>
              <a:rPr lang="en-US" sz="3200" b="1" dirty="0" smtClean="0">
                <a:latin typeface="+mj-lt"/>
              </a:rPr>
              <a:t> </a:t>
            </a:r>
            <a:r>
              <a:rPr lang="en-US" sz="3200" b="1" dirty="0" err="1" smtClean="0">
                <a:latin typeface="+mj-lt"/>
              </a:rPr>
              <a:t>sonraki</a:t>
            </a:r>
            <a:r>
              <a:rPr lang="en-US" sz="3200" b="1" dirty="0" smtClean="0">
                <a:latin typeface="+mj-lt"/>
              </a:rPr>
              <a:t> </a:t>
            </a:r>
            <a:r>
              <a:rPr lang="en-US" sz="3200" b="1" dirty="0" err="1" smtClean="0">
                <a:latin typeface="+mj-lt"/>
              </a:rPr>
              <a:t>konu</a:t>
            </a:r>
            <a:r>
              <a:rPr lang="en-US" sz="3200" b="1" dirty="0" smtClean="0">
                <a:latin typeface="+mj-lt"/>
              </a:rPr>
              <a:t> </a:t>
            </a:r>
            <a:r>
              <a:rPr lang="en-US" sz="3200" b="1" dirty="0" err="1" smtClean="0">
                <a:latin typeface="+mj-lt"/>
              </a:rPr>
              <a:t>olarak</a:t>
            </a:r>
            <a:r>
              <a:rPr lang="en-US" sz="3200" b="1" dirty="0" smtClean="0">
                <a:latin typeface="+mj-lt"/>
              </a:rPr>
              <a:t> </a:t>
            </a:r>
            <a:r>
              <a:rPr lang="en-US" sz="3200" b="1" dirty="0" err="1" smtClean="0">
                <a:latin typeface="+mj-lt"/>
              </a:rPr>
              <a:t>ayrıca</a:t>
            </a:r>
            <a:r>
              <a:rPr lang="en-US" sz="3200" b="1" dirty="0" smtClean="0">
                <a:latin typeface="+mj-lt"/>
              </a:rPr>
              <a:t> </a:t>
            </a:r>
            <a:r>
              <a:rPr lang="en-US" sz="3200" b="1" dirty="0" err="1" smtClean="0">
                <a:latin typeface="+mj-lt"/>
              </a:rPr>
              <a:t>işlenmiştir</a:t>
            </a:r>
            <a:endParaRPr lang="en-US" sz="3200" b="1" dirty="0" smtClean="0">
              <a:solidFill>
                <a:srgbClr val="0000FF"/>
              </a:solidFill>
              <a:latin typeface="+mj-lt"/>
            </a:endParaRPr>
          </a:p>
        </p:txBody>
      </p:sp>
    </p:spTree>
    <p:extLst>
      <p:ext uri="{BB962C8B-B14F-4D97-AF65-F5344CB8AC3E}">
        <p14:creationId xmlns:p14="http://schemas.microsoft.com/office/powerpoint/2010/main" val="621963979"/>
      </p:ext>
    </p:extLst>
  </p:cSld>
  <p:clrMapOvr>
    <a:masterClrMapping/>
  </p:clrMapOvr>
  <p:transition spd="med">
    <p:checker dir="vert"/>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357158" y="357166"/>
            <a:ext cx="8358246" cy="844543"/>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400" b="1" dirty="0" err="1" smtClean="0">
                <a:solidFill>
                  <a:srgbClr val="FF0000"/>
                </a:solidFill>
                <a:latin typeface="+mj-lt"/>
              </a:rPr>
              <a:t>Ayın</a:t>
            </a:r>
            <a:r>
              <a:rPr lang="en-US" sz="4400" b="1" dirty="0" smtClean="0">
                <a:solidFill>
                  <a:srgbClr val="FF0000"/>
                </a:solidFill>
                <a:latin typeface="+mj-lt"/>
              </a:rPr>
              <a:t> </a:t>
            </a:r>
            <a:r>
              <a:rPr lang="en-US" sz="4400" b="1" dirty="0" err="1" smtClean="0">
                <a:solidFill>
                  <a:srgbClr val="FF0000"/>
                </a:solidFill>
                <a:latin typeface="+mj-lt"/>
              </a:rPr>
              <a:t>ve</a:t>
            </a:r>
            <a:r>
              <a:rPr lang="en-US" sz="4400" b="1" dirty="0" smtClean="0">
                <a:solidFill>
                  <a:srgbClr val="FF0000"/>
                </a:solidFill>
                <a:latin typeface="+mj-lt"/>
              </a:rPr>
              <a:t> </a:t>
            </a:r>
            <a:r>
              <a:rPr lang="en-US" sz="4400" b="1" dirty="0" err="1" smtClean="0">
                <a:solidFill>
                  <a:srgbClr val="FF0000"/>
                </a:solidFill>
                <a:latin typeface="+mj-lt"/>
              </a:rPr>
              <a:t>Hemze</a:t>
            </a:r>
            <a:endParaRPr lang="en-US" sz="4400" b="1" dirty="0" smtClean="0">
              <a:solidFill>
                <a:srgbClr val="FF0000"/>
              </a:solidFill>
              <a:latin typeface="+mj-lt"/>
              <a:cs typeface="+mj-cs"/>
            </a:endParaRPr>
          </a:p>
        </p:txBody>
      </p:sp>
      <p:sp>
        <p:nvSpPr>
          <p:cNvPr id="5" name="Text Box 2"/>
          <p:cNvSpPr txBox="1">
            <a:spLocks noChangeArrowheads="1"/>
          </p:cNvSpPr>
          <p:nvPr/>
        </p:nvSpPr>
        <p:spPr bwMode="auto">
          <a:xfrm>
            <a:off x="285720" y="1357298"/>
            <a:ext cx="8643998" cy="532453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latin typeface="+mj-lt"/>
              </a:rPr>
              <a:t>Ayın</a:t>
            </a:r>
            <a:r>
              <a:rPr lang="en-US" sz="2800" b="1" dirty="0" smtClean="0">
                <a:latin typeface="+mj-lt"/>
              </a:rPr>
              <a:t> </a:t>
            </a:r>
            <a:r>
              <a:rPr lang="ar-IQ" sz="2800" b="1" dirty="0" smtClean="0">
                <a:solidFill>
                  <a:srgbClr val="0000FF"/>
                </a:solidFill>
                <a:latin typeface="+mj-lt"/>
              </a:rPr>
              <a:t>ع</a:t>
            </a:r>
            <a:r>
              <a:rPr lang="ar-IQ"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hemze</a:t>
            </a:r>
            <a:r>
              <a:rPr lang="en-US" sz="2800" b="1" dirty="0" smtClean="0">
                <a:latin typeface="+mj-lt"/>
              </a:rPr>
              <a:t> </a:t>
            </a:r>
            <a:r>
              <a:rPr lang="ar-IQ" sz="2800" b="1" dirty="0" smtClean="0">
                <a:solidFill>
                  <a:srgbClr val="0000FF"/>
                </a:solidFill>
                <a:latin typeface="+mj-lt"/>
              </a:rPr>
              <a:t>ء</a:t>
            </a:r>
            <a:r>
              <a:rPr lang="ar-IQ" sz="2800" b="1" dirty="0" smtClean="0">
                <a:latin typeface="+mj-lt"/>
              </a:rPr>
              <a:t> </a:t>
            </a:r>
            <a:r>
              <a:rPr lang="en-US" sz="2800" b="1" dirty="0" smtClean="0">
                <a:latin typeface="+mj-lt"/>
              </a:rPr>
              <a:t> </a:t>
            </a:r>
            <a:r>
              <a:rPr lang="en-US" sz="2800" b="1" dirty="0" err="1" smtClean="0">
                <a:latin typeface="+mj-lt"/>
              </a:rPr>
              <a:t>harfleri</a:t>
            </a:r>
            <a:r>
              <a:rPr lang="en-US" sz="2800" b="1" dirty="0" smtClean="0">
                <a:latin typeface="+mj-lt"/>
              </a:rPr>
              <a:t> </a:t>
            </a:r>
            <a:r>
              <a:rPr lang="en-US" sz="2800" b="1" dirty="0" err="1" smtClean="0">
                <a:latin typeface="+mj-lt"/>
              </a:rPr>
              <a:t>Arapça’ya</a:t>
            </a:r>
            <a:r>
              <a:rPr lang="en-US" sz="2800" b="1" dirty="0" smtClean="0">
                <a:latin typeface="+mj-lt"/>
              </a:rPr>
              <a:t> </a:t>
            </a:r>
            <a:r>
              <a:rPr lang="en-US" sz="2800" b="1" dirty="0" err="1" smtClean="0">
                <a:latin typeface="+mj-lt"/>
              </a:rPr>
              <a:t>özgüdür</a:t>
            </a:r>
            <a:r>
              <a:rPr lang="en-US" sz="2800" b="1" dirty="0" smtClean="0">
                <a:latin typeface="+mj-lt"/>
              </a:rPr>
              <a:t>. </a:t>
            </a:r>
            <a:r>
              <a:rPr lang="en-US" sz="2800" b="1" dirty="0" err="1" smtClean="0">
                <a:latin typeface="+mj-lt"/>
              </a:rPr>
              <a:t>Farsça</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kökenli</a:t>
            </a:r>
            <a:r>
              <a:rPr lang="en-US" sz="2800" b="1" dirty="0" smtClean="0">
                <a:latin typeface="+mj-lt"/>
              </a:rPr>
              <a:t> </a:t>
            </a:r>
            <a:r>
              <a:rPr lang="en-US" sz="2800" b="1" dirty="0" err="1" smtClean="0">
                <a:latin typeface="+mj-lt"/>
              </a:rPr>
              <a:t>kelimelerde</a:t>
            </a:r>
            <a:r>
              <a:rPr lang="en-US" sz="2800" b="1" dirty="0" smtClean="0">
                <a:latin typeface="+mj-lt"/>
              </a:rPr>
              <a:t> </a:t>
            </a:r>
            <a:r>
              <a:rPr lang="en-US" sz="2800" b="1" dirty="0" err="1" smtClean="0">
                <a:latin typeface="+mj-lt"/>
              </a:rPr>
              <a:t>bulunmaz</a:t>
            </a:r>
            <a:r>
              <a:rPr lang="en-US" sz="2800" b="1" dirty="0" smtClean="0">
                <a:latin typeface="+mj-lt"/>
              </a:rPr>
              <a:t>.</a:t>
            </a:r>
          </a:p>
          <a:p>
            <a:pPr algn="l" rtl="0" fontAlgn="base">
              <a:spcBef>
                <a:spcPct val="0"/>
              </a:spcBef>
              <a:spcAft>
                <a:spcPct val="0"/>
              </a:spcAft>
            </a:pPr>
            <a:endParaRPr lang="en-US" sz="2800" b="1" dirty="0" smtClean="0">
              <a:latin typeface="+mj-lt"/>
              <a:cs typeface="+mj-cs"/>
            </a:endParaRPr>
          </a:p>
          <a:p>
            <a:pPr algn="l" rtl="0" fontAlgn="base">
              <a:spcBef>
                <a:spcPct val="0"/>
              </a:spcBef>
              <a:spcAft>
                <a:spcPct val="0"/>
              </a:spcAft>
            </a:pPr>
            <a:r>
              <a:rPr lang="en-US" sz="3200" b="1" dirty="0" err="1" smtClean="0">
                <a:solidFill>
                  <a:srgbClr val="FF0000"/>
                </a:solidFill>
                <a:latin typeface="+mj-lt"/>
              </a:rPr>
              <a:t>Ayın</a:t>
            </a:r>
            <a:r>
              <a:rPr lang="ar-IQ" sz="3200" b="1" dirty="0" smtClean="0">
                <a:solidFill>
                  <a:srgbClr val="FF0000"/>
                </a:solidFill>
                <a:latin typeface="+mj-lt"/>
              </a:rPr>
              <a:t>ع </a:t>
            </a:r>
            <a:r>
              <a:rPr lang="en-US" sz="3200" b="1" dirty="0" smtClean="0">
                <a:solidFill>
                  <a:srgbClr val="FF0000"/>
                </a:solidFill>
                <a:latin typeface="+mj-lt"/>
              </a:rPr>
              <a:t> </a:t>
            </a:r>
            <a:r>
              <a:rPr lang="en-US" sz="3200" b="1" dirty="0" err="1" smtClean="0">
                <a:solidFill>
                  <a:srgbClr val="FF0000"/>
                </a:solidFill>
                <a:latin typeface="+mj-lt"/>
              </a:rPr>
              <a:t>Harfi</a:t>
            </a:r>
            <a:endParaRPr lang="en-US" sz="3200" b="1" dirty="0" smtClean="0">
              <a:solidFill>
                <a:srgbClr val="FF0000"/>
              </a:solidFill>
              <a:latin typeface="+mj-lt"/>
            </a:endParaRPr>
          </a:p>
          <a:p>
            <a:pPr algn="l" rtl="0" fontAlgn="base">
              <a:spcBef>
                <a:spcPct val="0"/>
              </a:spcBef>
              <a:spcAft>
                <a:spcPct val="0"/>
              </a:spcAft>
            </a:pPr>
            <a:r>
              <a:rPr lang="en-US" sz="2800" b="1" dirty="0" smtClean="0">
                <a:latin typeface="+mj-lt"/>
              </a:rPr>
              <a:t> </a:t>
            </a:r>
            <a:r>
              <a:rPr lang="en-US" sz="2800" b="1" dirty="0" err="1" smtClean="0">
                <a:latin typeface="+mj-lt"/>
              </a:rPr>
              <a:t>Ayın</a:t>
            </a:r>
            <a:r>
              <a:rPr lang="en-US" sz="2800" b="1" dirty="0" smtClean="0">
                <a:latin typeface="+mj-lt"/>
              </a:rPr>
              <a:t> </a:t>
            </a:r>
            <a:r>
              <a:rPr lang="en-US" sz="2800" b="1" dirty="0" err="1" smtClean="0">
                <a:latin typeface="+mj-lt"/>
              </a:rPr>
              <a:t>harfi</a:t>
            </a:r>
            <a:r>
              <a:rPr lang="en-US" sz="2800" b="1" dirty="0" smtClean="0">
                <a:latin typeface="+mj-lt"/>
              </a:rPr>
              <a:t> </a:t>
            </a:r>
            <a:r>
              <a:rPr lang="en-US" sz="2800" b="1" dirty="0" err="1" smtClean="0">
                <a:latin typeface="+mj-lt"/>
              </a:rPr>
              <a:t>yabancılarca</a:t>
            </a:r>
            <a:r>
              <a:rPr lang="en-US" sz="2800" b="1" dirty="0" smtClean="0">
                <a:latin typeface="+mj-lt"/>
              </a:rPr>
              <a:t> </a:t>
            </a:r>
            <a:r>
              <a:rPr lang="en-US" sz="2800" b="1" dirty="0" err="1" smtClean="0">
                <a:latin typeface="+mj-lt"/>
              </a:rPr>
              <a:t>çıkarılması</a:t>
            </a:r>
            <a:r>
              <a:rPr lang="en-US" sz="2800" b="1" dirty="0" smtClean="0">
                <a:latin typeface="+mj-lt"/>
              </a:rPr>
              <a:t> </a:t>
            </a:r>
            <a:r>
              <a:rPr lang="en-US" sz="2800" b="1" dirty="0" err="1" smtClean="0">
                <a:latin typeface="+mj-lt"/>
              </a:rPr>
              <a:t>çok</a:t>
            </a:r>
            <a:r>
              <a:rPr lang="en-US" sz="2800" b="1" dirty="0" smtClean="0">
                <a:latin typeface="+mj-lt"/>
              </a:rPr>
              <a:t> </a:t>
            </a:r>
            <a:r>
              <a:rPr lang="en-US" sz="2800" b="1" dirty="0" err="1" smtClean="0">
                <a:latin typeface="+mj-lt"/>
              </a:rPr>
              <a:t>zor</a:t>
            </a: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sese</a:t>
            </a:r>
            <a:r>
              <a:rPr lang="en-US" sz="2800" b="1" dirty="0" smtClean="0">
                <a:latin typeface="+mj-lt"/>
              </a:rPr>
              <a:t> </a:t>
            </a:r>
            <a:r>
              <a:rPr lang="en-US" sz="2800" b="1" dirty="0" err="1" smtClean="0">
                <a:latin typeface="+mj-lt"/>
              </a:rPr>
              <a:t>sahiptir</a:t>
            </a: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boğaz</a:t>
            </a:r>
            <a:r>
              <a:rPr lang="en-US" sz="2800" b="1" dirty="0" smtClean="0">
                <a:latin typeface="+mj-lt"/>
              </a:rPr>
              <a:t> </a:t>
            </a:r>
            <a:r>
              <a:rPr lang="en-US" sz="2800" b="1" dirty="0" err="1" smtClean="0">
                <a:latin typeface="+mj-lt"/>
              </a:rPr>
              <a:t>ünsüzüdür</a:t>
            </a:r>
            <a:r>
              <a:rPr lang="en-US" sz="2800" b="1" dirty="0" smtClean="0">
                <a:latin typeface="+mj-lt"/>
              </a:rPr>
              <a:t>. Bu </a:t>
            </a:r>
            <a:r>
              <a:rPr lang="en-US" sz="2800" b="1" dirty="0" err="1" smtClean="0">
                <a:latin typeface="+mj-lt"/>
              </a:rPr>
              <a:t>yüzden</a:t>
            </a:r>
            <a:r>
              <a:rPr lang="en-US" sz="2800" b="1" dirty="0" smtClean="0">
                <a:latin typeface="+mj-lt"/>
              </a:rPr>
              <a:t> </a:t>
            </a:r>
            <a:r>
              <a:rPr lang="en-US" sz="2800" b="1" dirty="0" err="1" smtClean="0">
                <a:latin typeface="+mj-lt"/>
              </a:rPr>
              <a:t>Türkçe’de</a:t>
            </a:r>
            <a:r>
              <a:rPr lang="en-US" sz="2800" b="1" dirty="0" smtClean="0">
                <a:latin typeface="+mj-lt"/>
              </a:rPr>
              <a:t> </a:t>
            </a:r>
            <a:r>
              <a:rPr lang="en-US" sz="2800" b="1" dirty="0" err="1" smtClean="0">
                <a:latin typeface="+mj-lt"/>
              </a:rPr>
              <a:t>günlük</a:t>
            </a:r>
            <a:r>
              <a:rPr lang="en-US" sz="2800" b="1" dirty="0" smtClean="0">
                <a:latin typeface="+mj-lt"/>
              </a:rPr>
              <a:t> </a:t>
            </a:r>
            <a:r>
              <a:rPr lang="en-US" sz="2800" b="1" dirty="0" err="1" smtClean="0">
                <a:latin typeface="+mj-lt"/>
              </a:rPr>
              <a:t>konuşma</a:t>
            </a:r>
            <a:r>
              <a:rPr lang="en-US" sz="2800" b="1" dirty="0" smtClean="0">
                <a:latin typeface="+mj-lt"/>
              </a:rPr>
              <a:t> </a:t>
            </a:r>
            <a:r>
              <a:rPr lang="en-US" sz="2800" b="1" dirty="0" err="1" smtClean="0">
                <a:latin typeface="+mj-lt"/>
              </a:rPr>
              <a:t>dilinde</a:t>
            </a:r>
            <a:r>
              <a:rPr lang="en-US" sz="2800" b="1" dirty="0" smtClean="0">
                <a:latin typeface="+mj-lt"/>
              </a:rPr>
              <a:t> </a:t>
            </a:r>
            <a:r>
              <a:rPr lang="en-US" sz="2800" b="1" dirty="0" err="1" smtClean="0">
                <a:latin typeface="+mj-lt"/>
              </a:rPr>
              <a:t>hiç</a:t>
            </a:r>
            <a:r>
              <a:rPr lang="en-US" sz="2800" b="1" dirty="0" smtClean="0">
                <a:latin typeface="+mj-lt"/>
              </a:rPr>
              <a:t> </a:t>
            </a:r>
            <a:r>
              <a:rPr lang="en-US" sz="2800" b="1" dirty="0" err="1" smtClean="0">
                <a:latin typeface="+mj-lt"/>
              </a:rPr>
              <a:t>yoktur</a:t>
            </a:r>
            <a:r>
              <a:rPr lang="en-US" sz="2800" b="1" dirty="0" smtClean="0">
                <a:latin typeface="+mj-lt"/>
              </a:rPr>
              <a:t>. </a:t>
            </a:r>
            <a:r>
              <a:rPr lang="en-US" sz="2800" b="1" dirty="0" err="1" smtClean="0">
                <a:latin typeface="+mj-lt"/>
              </a:rPr>
              <a:t>Ayn</a:t>
            </a:r>
            <a:r>
              <a:rPr lang="en-US" sz="2800" b="1" dirty="0" smtClean="0">
                <a:latin typeface="+mj-lt"/>
              </a:rPr>
              <a:t> </a:t>
            </a:r>
            <a:r>
              <a:rPr lang="en-US" sz="2800" b="1" dirty="0" err="1" smtClean="0">
                <a:latin typeface="+mj-lt"/>
              </a:rPr>
              <a:t>harfi</a:t>
            </a:r>
            <a:r>
              <a:rPr lang="en-US" sz="2800" b="1" dirty="0" smtClean="0">
                <a:latin typeface="+mj-lt"/>
              </a:rPr>
              <a:t> </a:t>
            </a:r>
            <a:r>
              <a:rPr lang="en-US" sz="2800" b="1" dirty="0" err="1" smtClean="0">
                <a:latin typeface="+mj-lt"/>
              </a:rPr>
              <a:t>kelime</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hece</a:t>
            </a:r>
            <a:r>
              <a:rPr lang="en-US" sz="2800" b="1" dirty="0" smtClean="0">
                <a:latin typeface="+mj-lt"/>
              </a:rPr>
              <a:t> </a:t>
            </a:r>
            <a:r>
              <a:rPr lang="en-US" sz="2800" b="1" dirty="0" err="1" smtClean="0">
                <a:latin typeface="+mj-lt"/>
              </a:rPr>
              <a:t>başında</a:t>
            </a: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ünlü</a:t>
            </a:r>
            <a:r>
              <a:rPr lang="en-US" sz="2800" b="1" dirty="0" smtClean="0">
                <a:latin typeface="+mj-lt"/>
              </a:rPr>
              <a:t> </a:t>
            </a:r>
            <a:r>
              <a:rPr lang="en-US" sz="2800" b="1" dirty="0" err="1" smtClean="0">
                <a:latin typeface="+mj-lt"/>
              </a:rPr>
              <a:t>ses</a:t>
            </a:r>
            <a:r>
              <a:rPr lang="en-US" sz="2800" b="1" dirty="0" smtClean="0">
                <a:latin typeface="+mj-lt"/>
              </a:rPr>
              <a:t> </a:t>
            </a:r>
            <a:r>
              <a:rPr lang="en-US" sz="2800" b="1" dirty="0" err="1" smtClean="0">
                <a:latin typeface="+mj-lt"/>
              </a:rPr>
              <a:t>olarak</a:t>
            </a:r>
            <a:r>
              <a:rPr lang="en-US" sz="2800" b="1" dirty="0" smtClean="0">
                <a:latin typeface="+mj-lt"/>
              </a:rPr>
              <a:t> </a:t>
            </a:r>
            <a:r>
              <a:rPr lang="en-US" sz="2800" b="1" dirty="0" err="1" smtClean="0">
                <a:latin typeface="+mj-lt"/>
              </a:rPr>
              <a:t>okunur</a:t>
            </a:r>
            <a:r>
              <a:rPr lang="en-US" sz="2800" b="1" dirty="0" smtClean="0">
                <a:latin typeface="+mj-lt"/>
              </a:rPr>
              <a:t>,</a:t>
            </a:r>
          </a:p>
          <a:p>
            <a:pPr algn="l" rtl="0" fontAlgn="base">
              <a:spcBef>
                <a:spcPct val="0"/>
              </a:spcBef>
              <a:spcAft>
                <a:spcPct val="0"/>
              </a:spcAft>
            </a:pPr>
            <a:r>
              <a:rPr lang="en-US" sz="2800" b="1" dirty="0" smtClean="0">
                <a:latin typeface="+mj-lt"/>
              </a:rPr>
              <a:t> </a:t>
            </a:r>
            <a:r>
              <a:rPr lang="ar-IQ" sz="2800" b="1" dirty="0" smtClean="0">
                <a:solidFill>
                  <a:srgbClr val="0000FF"/>
                </a:solidFill>
                <a:latin typeface="+mj-lt"/>
              </a:rPr>
              <a:t>شعور </a:t>
            </a:r>
            <a:r>
              <a:rPr lang="en-US" sz="2800" b="1" dirty="0" err="1" smtClean="0">
                <a:solidFill>
                  <a:srgbClr val="0000FF"/>
                </a:solidFill>
                <a:latin typeface="+mj-lt"/>
              </a:rPr>
              <a:t>şuûr</a:t>
            </a:r>
            <a:r>
              <a:rPr lang="en-US" sz="2800" b="1" dirty="0" smtClean="0">
                <a:solidFill>
                  <a:srgbClr val="0000FF"/>
                </a:solidFill>
                <a:latin typeface="+mj-lt"/>
              </a:rPr>
              <a:t> </a:t>
            </a:r>
            <a:r>
              <a:rPr lang="ar-IQ" sz="2800" b="1" dirty="0" smtClean="0">
                <a:solidFill>
                  <a:srgbClr val="0000FF"/>
                </a:solidFill>
                <a:latin typeface="+mj-lt"/>
              </a:rPr>
              <a:t>شعر </a:t>
            </a:r>
            <a:r>
              <a:rPr lang="en-US" sz="2800" b="1" dirty="0" err="1" smtClean="0">
                <a:solidFill>
                  <a:srgbClr val="0000FF"/>
                </a:solidFill>
                <a:latin typeface="+mj-lt"/>
              </a:rPr>
              <a:t>şiir</a:t>
            </a:r>
            <a:r>
              <a:rPr lang="en-US" sz="2800" b="1" dirty="0" smtClean="0">
                <a:solidFill>
                  <a:srgbClr val="0000FF"/>
                </a:solidFill>
                <a:latin typeface="+mj-lt"/>
              </a:rPr>
              <a:t> </a:t>
            </a:r>
            <a:r>
              <a:rPr lang="ar-IQ" sz="2800" b="1" dirty="0" smtClean="0">
                <a:solidFill>
                  <a:srgbClr val="0000FF"/>
                </a:solidFill>
                <a:latin typeface="+mj-lt"/>
              </a:rPr>
              <a:t>عمر </a:t>
            </a:r>
            <a:r>
              <a:rPr lang="en-US" sz="2800" b="1" dirty="0" err="1" smtClean="0">
                <a:solidFill>
                  <a:srgbClr val="0000FF"/>
                </a:solidFill>
                <a:latin typeface="+mj-lt"/>
              </a:rPr>
              <a:t>ömr</a:t>
            </a:r>
            <a:r>
              <a:rPr lang="en-US" sz="2800" b="1" dirty="0" smtClean="0">
                <a:solidFill>
                  <a:srgbClr val="0000FF"/>
                </a:solidFill>
                <a:latin typeface="+mj-lt"/>
              </a:rPr>
              <a:t> </a:t>
            </a:r>
            <a:r>
              <a:rPr lang="ar-IQ" sz="2800" b="1" dirty="0" smtClean="0">
                <a:solidFill>
                  <a:srgbClr val="0000FF"/>
                </a:solidFill>
                <a:latin typeface="+mj-lt"/>
              </a:rPr>
              <a:t>علم </a:t>
            </a:r>
            <a:r>
              <a:rPr lang="en-US" sz="2800" b="1" dirty="0" err="1" smtClean="0">
                <a:solidFill>
                  <a:srgbClr val="0000FF"/>
                </a:solidFill>
                <a:latin typeface="+mj-lt"/>
              </a:rPr>
              <a:t>ilm</a:t>
            </a:r>
            <a:r>
              <a:rPr lang="en-US" sz="2800" b="1" dirty="0" smtClean="0">
                <a:solidFill>
                  <a:srgbClr val="0000FF"/>
                </a:solidFill>
                <a:latin typeface="+mj-lt"/>
              </a:rPr>
              <a:t> </a:t>
            </a:r>
            <a:r>
              <a:rPr lang="ar-IQ" sz="2800" b="1" dirty="0" smtClean="0">
                <a:solidFill>
                  <a:srgbClr val="0000FF"/>
                </a:solidFill>
                <a:latin typeface="+mj-lt"/>
              </a:rPr>
              <a:t>عشق </a:t>
            </a:r>
            <a:r>
              <a:rPr lang="en-US" sz="2800" b="1" dirty="0" err="1" smtClean="0">
                <a:solidFill>
                  <a:srgbClr val="0000FF"/>
                </a:solidFill>
                <a:latin typeface="+mj-lt"/>
              </a:rPr>
              <a:t>aşk</a:t>
            </a:r>
            <a:endParaRPr lang="en-US" sz="2800" b="1" smtClean="0">
              <a:solidFill>
                <a:srgbClr val="0000FF"/>
              </a:solidFill>
              <a:latin typeface="+mj-lt"/>
            </a:endParaRPr>
          </a:p>
          <a:p>
            <a:pPr algn="l" rtl="0" fontAlgn="base">
              <a:spcBef>
                <a:spcPct val="0"/>
              </a:spcBef>
              <a:spcAft>
                <a:spcPct val="0"/>
              </a:spcAft>
            </a:pPr>
            <a:r>
              <a:rPr lang="en-US" sz="2800" b="1" smtClean="0">
                <a:solidFill>
                  <a:srgbClr val="0000FF"/>
                </a:solidFill>
                <a:latin typeface="+mj-lt"/>
              </a:rPr>
              <a:t> </a:t>
            </a:r>
            <a:endParaRPr lang="en-US" sz="2800" b="1" dirty="0" smtClean="0">
              <a:solidFill>
                <a:srgbClr val="0000FF"/>
              </a:solidFill>
              <a:latin typeface="+mj-lt"/>
            </a:endParaRPr>
          </a:p>
          <a:p>
            <a:pPr algn="l" rtl="0" fontAlgn="base">
              <a:spcBef>
                <a:spcPct val="0"/>
              </a:spcBef>
              <a:spcAft>
                <a:spcPct val="0"/>
              </a:spcAft>
            </a:pPr>
            <a:r>
              <a:rPr lang="en-US" sz="2800" b="1" dirty="0" err="1" smtClean="0">
                <a:latin typeface="+mj-lt"/>
              </a:rPr>
              <a:t>Hece</a:t>
            </a:r>
            <a:r>
              <a:rPr lang="en-US" sz="2800" b="1" dirty="0" smtClean="0">
                <a:latin typeface="+mj-lt"/>
              </a:rPr>
              <a:t> </a:t>
            </a:r>
            <a:r>
              <a:rPr lang="en-US" sz="2800" b="1" dirty="0" err="1" smtClean="0">
                <a:latin typeface="+mj-lt"/>
              </a:rPr>
              <a:t>sonunda</a:t>
            </a:r>
            <a:r>
              <a:rPr lang="en-US" sz="2800" b="1" dirty="0" smtClean="0">
                <a:latin typeface="+mj-lt"/>
              </a:rPr>
              <a:t> </a:t>
            </a:r>
            <a:r>
              <a:rPr lang="en-US" sz="2800" b="1" dirty="0" err="1" smtClean="0">
                <a:latin typeface="+mj-lt"/>
              </a:rPr>
              <a:t>düşer</a:t>
            </a:r>
            <a:r>
              <a:rPr lang="en-US" sz="2800" b="1" dirty="0" smtClean="0">
                <a:latin typeface="+mj-lt"/>
              </a:rPr>
              <a:t>, </a:t>
            </a:r>
            <a:r>
              <a:rPr lang="en-US" sz="2800" b="1" dirty="0" err="1" smtClean="0">
                <a:latin typeface="+mj-lt"/>
              </a:rPr>
              <a:t>ünlüye</a:t>
            </a:r>
            <a:r>
              <a:rPr lang="en-US" sz="2800" b="1" dirty="0" smtClean="0">
                <a:latin typeface="+mj-lt"/>
              </a:rPr>
              <a:t> </a:t>
            </a:r>
            <a:r>
              <a:rPr lang="en-US" sz="2800" b="1" dirty="0" err="1" smtClean="0">
                <a:latin typeface="+mj-lt"/>
              </a:rPr>
              <a:t>uzun</a:t>
            </a:r>
            <a:r>
              <a:rPr lang="en-US" sz="2800" b="1" dirty="0" smtClean="0">
                <a:latin typeface="+mj-lt"/>
              </a:rPr>
              <a:t> </a:t>
            </a:r>
            <a:r>
              <a:rPr lang="en-US" sz="2800" b="1" dirty="0" err="1" smtClean="0">
                <a:latin typeface="+mj-lt"/>
              </a:rPr>
              <a:t>ses</a:t>
            </a:r>
            <a:r>
              <a:rPr lang="en-US" sz="2800" b="1" dirty="0" smtClean="0">
                <a:latin typeface="+mj-lt"/>
              </a:rPr>
              <a:t> </a:t>
            </a:r>
            <a:r>
              <a:rPr lang="en-US" sz="2800" b="1" dirty="0" err="1" smtClean="0">
                <a:latin typeface="+mj-lt"/>
              </a:rPr>
              <a:t>değeri</a:t>
            </a:r>
            <a:r>
              <a:rPr lang="en-US" sz="2800" b="1" dirty="0" smtClean="0">
                <a:latin typeface="+mj-lt"/>
              </a:rPr>
              <a:t> </a:t>
            </a:r>
            <a:r>
              <a:rPr lang="en-US" sz="2800" b="1" dirty="0" err="1" smtClean="0">
                <a:latin typeface="+mj-lt"/>
              </a:rPr>
              <a:t>kazandırır</a:t>
            </a:r>
            <a:r>
              <a:rPr lang="en-US" sz="2800" b="1" dirty="0" smtClean="0">
                <a:latin typeface="+mj-lt"/>
              </a:rPr>
              <a:t>: </a:t>
            </a:r>
            <a:r>
              <a:rPr lang="ar-IQ" sz="2800" b="1" dirty="0" smtClean="0">
                <a:solidFill>
                  <a:srgbClr val="0000FF"/>
                </a:solidFill>
                <a:latin typeface="+mj-lt"/>
              </a:rPr>
              <a:t>كعبه </a:t>
            </a:r>
            <a:r>
              <a:rPr lang="en-US" sz="2800" b="1" dirty="0" err="1" smtClean="0">
                <a:solidFill>
                  <a:srgbClr val="0000FF"/>
                </a:solidFill>
                <a:latin typeface="+mj-lt"/>
              </a:rPr>
              <a:t>Kâbe</a:t>
            </a:r>
            <a:r>
              <a:rPr lang="en-US" sz="2800" b="1" dirty="0" smtClean="0">
                <a:solidFill>
                  <a:srgbClr val="0000FF"/>
                </a:solidFill>
                <a:latin typeface="+mj-lt"/>
              </a:rPr>
              <a:t> </a:t>
            </a:r>
            <a:r>
              <a:rPr lang="ar-IQ" sz="2800" b="1" dirty="0" smtClean="0">
                <a:solidFill>
                  <a:srgbClr val="0000FF"/>
                </a:solidFill>
                <a:latin typeface="+mj-lt"/>
              </a:rPr>
              <a:t>رعنا </a:t>
            </a:r>
            <a:r>
              <a:rPr lang="en-US" sz="2800" b="1" dirty="0" err="1" smtClean="0">
                <a:solidFill>
                  <a:srgbClr val="0000FF"/>
                </a:solidFill>
                <a:latin typeface="+mj-lt"/>
              </a:rPr>
              <a:t>rânâ</a:t>
            </a:r>
            <a:endParaRPr lang="en-US" sz="2800" b="1" dirty="0" smtClean="0">
              <a:solidFill>
                <a:srgbClr val="0000FF"/>
              </a:solidFill>
              <a:latin typeface="+mj-lt"/>
              <a:cs typeface="+mj-cs"/>
            </a:endParaRPr>
          </a:p>
        </p:txBody>
      </p:sp>
    </p:spTree>
    <p:extLst>
      <p:ext uri="{BB962C8B-B14F-4D97-AF65-F5344CB8AC3E}">
        <p14:creationId xmlns:p14="http://schemas.microsoft.com/office/powerpoint/2010/main" val="87176369"/>
      </p:ext>
    </p:extLst>
  </p:cSld>
  <p:clrMapOvr>
    <a:masterClrMapping/>
  </p:clrMapOvr>
  <p:transition spd="med">
    <p:checker dir="vert"/>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071546"/>
            <a:ext cx="8643998" cy="440120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latin typeface="+mj-lt"/>
              </a:rPr>
              <a:t>Hece</a:t>
            </a:r>
            <a:r>
              <a:rPr lang="en-US" sz="2800" b="1" dirty="0" smtClean="0">
                <a:latin typeface="+mj-lt"/>
              </a:rPr>
              <a:t> </a:t>
            </a:r>
            <a:r>
              <a:rPr lang="en-US" sz="2800" b="1" dirty="0" err="1" smtClean="0">
                <a:latin typeface="+mj-lt"/>
              </a:rPr>
              <a:t>sonunda</a:t>
            </a:r>
            <a:r>
              <a:rPr lang="en-US" sz="2800" b="1" dirty="0" smtClean="0">
                <a:latin typeface="+mj-lt"/>
              </a:rPr>
              <a:t> </a:t>
            </a:r>
            <a:r>
              <a:rPr lang="en-US" sz="2800" b="1" dirty="0" err="1" smtClean="0">
                <a:latin typeface="+mj-lt"/>
              </a:rPr>
              <a:t>bazen</a:t>
            </a:r>
            <a:r>
              <a:rPr lang="en-US" sz="2800" b="1" dirty="0" smtClean="0">
                <a:latin typeface="+mj-lt"/>
              </a:rPr>
              <a:t> </a:t>
            </a:r>
            <a:r>
              <a:rPr lang="en-US" sz="2800" b="1" dirty="0" err="1" smtClean="0">
                <a:latin typeface="+mj-lt"/>
              </a:rPr>
              <a:t>hemze</a:t>
            </a:r>
            <a:r>
              <a:rPr lang="en-US" sz="2800" b="1" dirty="0" smtClean="0">
                <a:latin typeface="+mj-lt"/>
              </a:rPr>
              <a:t> </a:t>
            </a:r>
            <a:r>
              <a:rPr lang="en-US" sz="2800" b="1" dirty="0" err="1" smtClean="0">
                <a:latin typeface="+mj-lt"/>
              </a:rPr>
              <a:t>gibi</a:t>
            </a:r>
            <a:r>
              <a:rPr lang="en-US" sz="2800" b="1" dirty="0" smtClean="0">
                <a:latin typeface="+mj-lt"/>
              </a:rPr>
              <a:t> </a:t>
            </a:r>
            <a:r>
              <a:rPr lang="en-US" sz="2800" b="1" dirty="0" err="1" smtClean="0">
                <a:latin typeface="+mj-lt"/>
              </a:rPr>
              <a:t>kesme</a:t>
            </a:r>
            <a:r>
              <a:rPr lang="en-US" sz="2800" b="1" dirty="0" smtClean="0">
                <a:latin typeface="+mj-lt"/>
              </a:rPr>
              <a:t> </a:t>
            </a:r>
            <a:r>
              <a:rPr lang="en-US" sz="2800" b="1" dirty="0" err="1" smtClean="0">
                <a:latin typeface="+mj-lt"/>
              </a:rPr>
              <a:t>işareti</a:t>
            </a:r>
            <a:r>
              <a:rPr lang="en-US" sz="2800" b="1" dirty="0" smtClean="0">
                <a:latin typeface="+mj-lt"/>
              </a:rPr>
              <a:t> </a:t>
            </a:r>
            <a:r>
              <a:rPr lang="en-US" sz="2800" b="1" dirty="0" err="1" smtClean="0">
                <a:latin typeface="+mj-lt"/>
              </a:rPr>
              <a:t>ile</a:t>
            </a:r>
            <a:r>
              <a:rPr lang="en-US" sz="2800" b="1" dirty="0" smtClean="0">
                <a:latin typeface="+mj-lt"/>
              </a:rPr>
              <a:t> </a:t>
            </a:r>
            <a:r>
              <a:rPr lang="en-US" sz="2800" b="1" dirty="0" err="1" smtClean="0">
                <a:latin typeface="+mj-lt"/>
              </a:rPr>
              <a:t>gösterilir</a:t>
            </a:r>
            <a:r>
              <a:rPr lang="en-US" sz="2800" b="1" dirty="0" smtClean="0">
                <a:latin typeface="+mj-lt"/>
              </a:rPr>
              <a:t>. </a:t>
            </a:r>
            <a:r>
              <a:rPr lang="en-US" sz="2800" b="1" dirty="0" err="1" smtClean="0">
                <a:latin typeface="+mj-lt"/>
              </a:rPr>
              <a:t>Hemzeden</a:t>
            </a:r>
            <a:r>
              <a:rPr lang="en-US" sz="2800" b="1" dirty="0" smtClean="0">
                <a:latin typeface="+mj-lt"/>
              </a:rPr>
              <a:t> </a:t>
            </a:r>
            <a:r>
              <a:rPr lang="en-US" sz="2800" b="1" dirty="0" err="1" smtClean="0">
                <a:latin typeface="+mj-lt"/>
              </a:rPr>
              <a:t>ayırt</a:t>
            </a:r>
            <a:r>
              <a:rPr lang="en-US" sz="2800" b="1" dirty="0" smtClean="0">
                <a:latin typeface="+mj-lt"/>
              </a:rPr>
              <a:t> </a:t>
            </a:r>
            <a:r>
              <a:rPr lang="en-US" sz="2800" b="1" dirty="0" err="1" smtClean="0">
                <a:latin typeface="+mj-lt"/>
              </a:rPr>
              <a:t>etmek</a:t>
            </a:r>
            <a:r>
              <a:rPr lang="en-US" sz="2800" b="1" dirty="0" smtClean="0">
                <a:latin typeface="+mj-lt"/>
              </a:rPr>
              <a:t> </a:t>
            </a:r>
            <a:r>
              <a:rPr lang="en-US" sz="2800" b="1" dirty="0" err="1" smtClean="0">
                <a:latin typeface="+mj-lt"/>
              </a:rPr>
              <a:t>için</a:t>
            </a:r>
            <a:r>
              <a:rPr lang="en-US" sz="2800" b="1" dirty="0" smtClean="0">
                <a:latin typeface="+mj-lt"/>
              </a:rPr>
              <a:t> </a:t>
            </a:r>
            <a:r>
              <a:rPr lang="en-US" sz="2800" b="1" dirty="0" err="1" smtClean="0">
                <a:latin typeface="+mj-lt"/>
              </a:rPr>
              <a:t>kuyruğu</a:t>
            </a:r>
            <a:r>
              <a:rPr lang="en-US" sz="2800" b="1" dirty="0" smtClean="0">
                <a:latin typeface="+mj-lt"/>
              </a:rPr>
              <a:t> </a:t>
            </a:r>
            <a:r>
              <a:rPr lang="en-US" sz="2800" b="1" dirty="0" err="1" smtClean="0">
                <a:latin typeface="+mj-lt"/>
              </a:rPr>
              <a:t>sağa</a:t>
            </a:r>
            <a:r>
              <a:rPr lang="en-US" sz="2800" b="1" dirty="0" smtClean="0">
                <a:latin typeface="+mj-lt"/>
              </a:rPr>
              <a:t> </a:t>
            </a:r>
            <a:r>
              <a:rPr lang="en-US" sz="2800" b="1" dirty="0" err="1" smtClean="0">
                <a:latin typeface="+mj-lt"/>
              </a:rPr>
              <a:t>bakan</a:t>
            </a:r>
            <a:r>
              <a:rPr lang="en-US" sz="2800" b="1" dirty="0" smtClean="0">
                <a:latin typeface="+mj-lt"/>
              </a:rPr>
              <a:t> </a:t>
            </a:r>
            <a:r>
              <a:rPr lang="en-US" sz="2800" b="1" dirty="0" err="1" smtClean="0">
                <a:latin typeface="+mj-lt"/>
              </a:rPr>
              <a:t>kesme</a:t>
            </a:r>
            <a:r>
              <a:rPr lang="en-US" sz="2800" b="1" dirty="0" smtClean="0">
                <a:latin typeface="+mj-lt"/>
              </a:rPr>
              <a:t> </a:t>
            </a:r>
            <a:r>
              <a:rPr lang="en-US" sz="2800" b="1" dirty="0" err="1" smtClean="0">
                <a:latin typeface="+mj-lt"/>
              </a:rPr>
              <a:t>işareti</a:t>
            </a:r>
            <a:r>
              <a:rPr lang="en-US" sz="2800" b="1" dirty="0" smtClean="0">
                <a:latin typeface="+mj-lt"/>
              </a:rPr>
              <a:t> </a:t>
            </a:r>
            <a:r>
              <a:rPr lang="en-US" sz="2800" b="1" dirty="0" err="1" smtClean="0">
                <a:latin typeface="+mj-lt"/>
              </a:rPr>
              <a:t>tercih</a:t>
            </a:r>
            <a:r>
              <a:rPr lang="en-US" sz="2800" b="1" dirty="0" smtClean="0">
                <a:latin typeface="+mj-lt"/>
              </a:rPr>
              <a:t> </a:t>
            </a:r>
            <a:r>
              <a:rPr lang="en-US" sz="2800" b="1" dirty="0" err="1" smtClean="0">
                <a:latin typeface="+mj-lt"/>
              </a:rPr>
              <a:t>edilir</a:t>
            </a:r>
            <a:r>
              <a:rPr lang="en-US" sz="2800" b="1" dirty="0" smtClean="0">
                <a:latin typeface="+mj-lt"/>
              </a:rPr>
              <a:t>.</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ar-IQ" sz="2800" b="1" dirty="0" smtClean="0">
                <a:solidFill>
                  <a:srgbClr val="0000FF"/>
                </a:solidFill>
                <a:latin typeface="+mj-lt"/>
              </a:rPr>
              <a:t>معراج </a:t>
            </a:r>
            <a:r>
              <a:rPr lang="en-US" sz="2800" b="1" dirty="0" smtClean="0">
                <a:solidFill>
                  <a:srgbClr val="0000FF"/>
                </a:solidFill>
                <a:latin typeface="+mj-lt"/>
              </a:rPr>
              <a:t> </a:t>
            </a:r>
            <a:r>
              <a:rPr lang="en-US" sz="2800" b="1" dirty="0" err="1" smtClean="0">
                <a:solidFill>
                  <a:srgbClr val="0000FF"/>
                </a:solidFill>
                <a:latin typeface="+mj-lt"/>
              </a:rPr>
              <a:t>Mi‘râc</a:t>
            </a:r>
            <a:r>
              <a:rPr lang="en-US" sz="2800" b="1" dirty="0" smtClean="0">
                <a:solidFill>
                  <a:srgbClr val="0000FF"/>
                </a:solidFill>
                <a:latin typeface="+mj-lt"/>
              </a:rPr>
              <a:t> </a:t>
            </a:r>
            <a:r>
              <a:rPr lang="ar-IQ" sz="2800" b="1" dirty="0" smtClean="0">
                <a:solidFill>
                  <a:srgbClr val="0000FF"/>
                </a:solidFill>
                <a:latin typeface="+mj-lt"/>
              </a:rPr>
              <a:t>معبد </a:t>
            </a:r>
            <a:r>
              <a:rPr lang="en-US" sz="2800" b="1" dirty="0" smtClean="0">
                <a:solidFill>
                  <a:srgbClr val="0000FF"/>
                </a:solidFill>
                <a:latin typeface="+mj-lt"/>
              </a:rPr>
              <a:t> </a:t>
            </a:r>
            <a:r>
              <a:rPr lang="en-US" sz="2800" b="1" dirty="0" err="1" smtClean="0">
                <a:solidFill>
                  <a:srgbClr val="0000FF"/>
                </a:solidFill>
                <a:latin typeface="+mj-lt"/>
              </a:rPr>
              <a:t>ma‘bed</a:t>
            </a:r>
            <a:r>
              <a:rPr lang="en-US" sz="2800" b="1" dirty="0" smtClean="0">
                <a:solidFill>
                  <a:srgbClr val="0000FF"/>
                </a:solidFill>
                <a:latin typeface="+mj-lt"/>
              </a:rPr>
              <a:t> </a:t>
            </a:r>
            <a:r>
              <a:rPr lang="ar-IQ" sz="2800" b="1" dirty="0" smtClean="0">
                <a:solidFill>
                  <a:srgbClr val="0000FF"/>
                </a:solidFill>
                <a:latin typeface="+mj-lt"/>
              </a:rPr>
              <a:t>معدن </a:t>
            </a:r>
            <a:r>
              <a:rPr lang="en-US" sz="2800" b="1" dirty="0" smtClean="0">
                <a:solidFill>
                  <a:srgbClr val="0000FF"/>
                </a:solidFill>
                <a:latin typeface="+mj-lt"/>
              </a:rPr>
              <a:t> </a:t>
            </a:r>
            <a:r>
              <a:rPr lang="en-US" sz="2800" b="1" dirty="0" err="1" smtClean="0">
                <a:solidFill>
                  <a:srgbClr val="0000FF"/>
                </a:solidFill>
                <a:latin typeface="+mj-lt"/>
              </a:rPr>
              <a:t>ma‘den</a:t>
            </a:r>
            <a:r>
              <a:rPr lang="en-US" sz="2800" b="1" dirty="0" smtClean="0">
                <a:solidFill>
                  <a:srgbClr val="0000FF"/>
                </a:solidFill>
                <a:latin typeface="+mj-lt"/>
              </a:rPr>
              <a:t> </a:t>
            </a:r>
            <a:r>
              <a:rPr lang="ar-IQ" sz="2800" b="1" dirty="0" smtClean="0">
                <a:solidFill>
                  <a:srgbClr val="0000FF"/>
                </a:solidFill>
                <a:latin typeface="+mj-lt"/>
              </a:rPr>
              <a:t>معلوم </a:t>
            </a:r>
            <a:r>
              <a:rPr lang="en-US" sz="2800" b="1" dirty="0" smtClean="0">
                <a:solidFill>
                  <a:srgbClr val="0000FF"/>
                </a:solidFill>
                <a:latin typeface="+mj-lt"/>
              </a:rPr>
              <a:t> </a:t>
            </a:r>
            <a:r>
              <a:rPr lang="en-US" sz="2800" b="1" dirty="0" err="1" smtClean="0">
                <a:solidFill>
                  <a:srgbClr val="0000FF"/>
                </a:solidFill>
                <a:latin typeface="+mj-lt"/>
              </a:rPr>
              <a:t>ma‘lûm</a:t>
            </a:r>
            <a:endParaRPr lang="en-US" sz="2800" b="1" dirty="0" smtClean="0">
              <a:solidFill>
                <a:srgbClr val="0000FF"/>
              </a:solidFill>
              <a:latin typeface="+mj-lt"/>
            </a:endParaRP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smtClean="0">
                <a:latin typeface="+mj-lt"/>
              </a:rPr>
              <a:t> </a:t>
            </a:r>
            <a:r>
              <a:rPr lang="en-US" sz="2800" b="1" dirty="0" err="1" smtClean="0">
                <a:latin typeface="+mj-lt"/>
              </a:rPr>
              <a:t>Ünlüsü</a:t>
            </a:r>
            <a:r>
              <a:rPr lang="en-US" sz="2800" b="1" dirty="0" smtClean="0">
                <a:latin typeface="+mj-lt"/>
              </a:rPr>
              <a:t> </a:t>
            </a:r>
            <a:r>
              <a:rPr lang="en-US" sz="2800" b="1" dirty="0" err="1" smtClean="0">
                <a:latin typeface="+mj-lt"/>
              </a:rPr>
              <a:t>uzun</a:t>
            </a:r>
            <a:r>
              <a:rPr lang="en-US" sz="2800" b="1" dirty="0" smtClean="0">
                <a:latin typeface="+mj-lt"/>
              </a:rPr>
              <a:t> </a:t>
            </a:r>
            <a:r>
              <a:rPr lang="en-US" sz="2800" b="1" dirty="0" err="1" smtClean="0">
                <a:latin typeface="+mj-lt"/>
              </a:rPr>
              <a:t>olan</a:t>
            </a:r>
            <a:r>
              <a:rPr lang="en-US" sz="2800" b="1" dirty="0" smtClean="0">
                <a:latin typeface="+mj-lt"/>
              </a:rPr>
              <a:t> </a:t>
            </a:r>
            <a:r>
              <a:rPr lang="en-US" sz="2800" b="1" dirty="0" err="1" smtClean="0">
                <a:latin typeface="+mj-lt"/>
              </a:rPr>
              <a:t>kapalı</a:t>
            </a:r>
            <a:r>
              <a:rPr lang="en-US" sz="2800" b="1" dirty="0" smtClean="0">
                <a:latin typeface="+mj-lt"/>
              </a:rPr>
              <a:t> </a:t>
            </a:r>
            <a:r>
              <a:rPr lang="en-US" sz="2800" b="1" dirty="0" err="1" smtClean="0">
                <a:latin typeface="+mj-lt"/>
              </a:rPr>
              <a:t>hecenin</a:t>
            </a:r>
            <a:r>
              <a:rPr lang="en-US" sz="2800" b="1" dirty="0" smtClean="0">
                <a:latin typeface="+mj-lt"/>
              </a:rPr>
              <a:t> </a:t>
            </a:r>
            <a:r>
              <a:rPr lang="en-US" sz="2800" b="1" dirty="0" err="1" smtClean="0">
                <a:latin typeface="+mj-lt"/>
              </a:rPr>
              <a:t>sonunda</a:t>
            </a:r>
            <a:r>
              <a:rPr lang="en-US" sz="2800" b="1" dirty="0" smtClean="0">
                <a:latin typeface="+mj-lt"/>
              </a:rPr>
              <a:t> </a:t>
            </a:r>
            <a:r>
              <a:rPr lang="en-US" sz="2800" b="1" dirty="0" err="1" smtClean="0">
                <a:latin typeface="+mj-lt"/>
              </a:rPr>
              <a:t>düşer</a:t>
            </a:r>
            <a:r>
              <a:rPr lang="en-US" sz="2800" b="1" dirty="0" smtClean="0">
                <a:latin typeface="+mj-lt"/>
              </a:rPr>
              <a:t>:</a:t>
            </a:r>
          </a:p>
          <a:p>
            <a:pPr algn="l" rtl="0" fontAlgn="base">
              <a:spcBef>
                <a:spcPct val="0"/>
              </a:spcBef>
              <a:spcAft>
                <a:spcPct val="0"/>
              </a:spcAft>
            </a:pPr>
            <a:r>
              <a:rPr lang="en-US" sz="2800" b="1" dirty="0" smtClean="0">
                <a:solidFill>
                  <a:srgbClr val="0000FF"/>
                </a:solidFill>
                <a:latin typeface="+mj-lt"/>
              </a:rPr>
              <a:t> </a:t>
            </a:r>
            <a:r>
              <a:rPr lang="ar-IQ" sz="2800" b="1" dirty="0" smtClean="0">
                <a:solidFill>
                  <a:srgbClr val="0000FF"/>
                </a:solidFill>
                <a:latin typeface="+mj-lt"/>
              </a:rPr>
              <a:t>تابع </a:t>
            </a:r>
            <a:r>
              <a:rPr lang="en-US" sz="2800" b="1" dirty="0" smtClean="0">
                <a:solidFill>
                  <a:srgbClr val="0000FF"/>
                </a:solidFill>
                <a:latin typeface="+mj-lt"/>
              </a:rPr>
              <a:t> </a:t>
            </a:r>
            <a:r>
              <a:rPr lang="en-US" sz="2800" b="1" dirty="0" err="1" smtClean="0">
                <a:solidFill>
                  <a:srgbClr val="0000FF"/>
                </a:solidFill>
                <a:latin typeface="+mj-lt"/>
              </a:rPr>
              <a:t>tâbi</a:t>
            </a:r>
            <a:r>
              <a:rPr lang="en-US" sz="2800" b="1" dirty="0" smtClean="0">
                <a:solidFill>
                  <a:srgbClr val="0000FF"/>
                </a:solidFill>
                <a:latin typeface="+mj-lt"/>
              </a:rPr>
              <a:t>    </a:t>
            </a:r>
            <a:r>
              <a:rPr lang="ar-IQ" sz="2800" b="1" dirty="0" smtClean="0">
                <a:solidFill>
                  <a:srgbClr val="0000FF"/>
                </a:solidFill>
                <a:latin typeface="+mj-lt"/>
              </a:rPr>
              <a:t>وداع </a:t>
            </a:r>
            <a:r>
              <a:rPr lang="en-US" sz="2800" b="1" dirty="0" smtClean="0">
                <a:solidFill>
                  <a:srgbClr val="0000FF"/>
                </a:solidFill>
                <a:latin typeface="+mj-lt"/>
              </a:rPr>
              <a:t> </a:t>
            </a:r>
            <a:r>
              <a:rPr lang="en-US" sz="2800" b="1" dirty="0" err="1" smtClean="0">
                <a:solidFill>
                  <a:srgbClr val="0000FF"/>
                </a:solidFill>
                <a:latin typeface="+mj-lt"/>
              </a:rPr>
              <a:t>vedâ</a:t>
            </a:r>
            <a:r>
              <a:rPr lang="en-US" sz="2800" b="1" dirty="0" smtClean="0">
                <a:solidFill>
                  <a:srgbClr val="0000FF"/>
                </a:solidFill>
                <a:latin typeface="+mj-lt"/>
              </a:rPr>
              <a:t>     </a:t>
            </a:r>
            <a:r>
              <a:rPr lang="ar-IQ" sz="2800" b="1" dirty="0" smtClean="0">
                <a:solidFill>
                  <a:srgbClr val="0000FF"/>
                </a:solidFill>
                <a:latin typeface="+mj-lt"/>
              </a:rPr>
              <a:t>س</a:t>
            </a:r>
            <a:r>
              <a:rPr lang="ar-IQ" sz="2800" b="1" dirty="0" smtClean="0">
                <a:solidFill>
                  <a:srgbClr val="0000FF"/>
                </a:solidFill>
              </a:rPr>
              <a:t>م</a:t>
            </a:r>
            <a:r>
              <a:rPr lang="ar-IQ" sz="2800" b="1" dirty="0" smtClean="0">
                <a:solidFill>
                  <a:srgbClr val="0000FF"/>
                </a:solidFill>
                <a:latin typeface="+mj-lt"/>
              </a:rPr>
              <a:t>اع </a:t>
            </a:r>
            <a:r>
              <a:rPr lang="en-US" sz="2800" b="1" dirty="0" smtClean="0">
                <a:solidFill>
                  <a:srgbClr val="0000FF"/>
                </a:solidFill>
                <a:latin typeface="+mj-lt"/>
              </a:rPr>
              <a:t> </a:t>
            </a:r>
            <a:r>
              <a:rPr lang="en-US" sz="2800" b="1" dirty="0" err="1" smtClean="0">
                <a:solidFill>
                  <a:srgbClr val="0000FF"/>
                </a:solidFill>
                <a:latin typeface="+mj-lt"/>
              </a:rPr>
              <a:t>semâ</a:t>
            </a:r>
            <a:endParaRPr lang="en-US" sz="2800" b="1" dirty="0" smtClean="0">
              <a:solidFill>
                <a:srgbClr val="0000FF"/>
              </a:solidFill>
              <a:latin typeface="+mj-lt"/>
            </a:endParaRPr>
          </a:p>
          <a:p>
            <a:pPr algn="l" rtl="0" fontAlgn="base">
              <a:spcBef>
                <a:spcPct val="0"/>
              </a:spcBef>
              <a:spcAft>
                <a:spcPct val="0"/>
              </a:spcAft>
            </a:pPr>
            <a:endParaRPr lang="en-US" sz="2800" b="1" dirty="0" smtClean="0">
              <a:solidFill>
                <a:srgbClr val="0000FF"/>
              </a:solidFill>
              <a:latin typeface="+mj-lt"/>
              <a:cs typeface="+mj-cs"/>
            </a:endParaRPr>
          </a:p>
          <a:p>
            <a:pPr algn="l" rtl="0" fontAlgn="base">
              <a:spcBef>
                <a:spcPct val="0"/>
              </a:spcBef>
              <a:spcAft>
                <a:spcPct val="0"/>
              </a:spcAft>
            </a:pPr>
            <a:endParaRPr lang="en-US" sz="2800" b="1" dirty="0" smtClean="0">
              <a:solidFill>
                <a:srgbClr val="0000FF"/>
              </a:solidFill>
              <a:latin typeface="+mj-lt"/>
              <a:cs typeface="+mj-cs"/>
            </a:endParaRPr>
          </a:p>
        </p:txBody>
      </p:sp>
    </p:spTree>
    <p:extLst>
      <p:ext uri="{BB962C8B-B14F-4D97-AF65-F5344CB8AC3E}">
        <p14:creationId xmlns:p14="http://schemas.microsoft.com/office/powerpoint/2010/main" val="4261057439"/>
      </p:ext>
    </p:extLst>
  </p:cSld>
  <p:clrMapOvr>
    <a:masterClrMapping/>
  </p:clrMapOvr>
  <p:transition spd="med">
    <p:checker dir="vert"/>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357158" y="357166"/>
            <a:ext cx="8358246" cy="844543"/>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400" b="1" dirty="0" err="1" smtClean="0">
                <a:solidFill>
                  <a:srgbClr val="FF0000"/>
                </a:solidFill>
                <a:latin typeface="+mj-lt"/>
              </a:rPr>
              <a:t>Hemze</a:t>
            </a:r>
            <a:r>
              <a:rPr lang="en-US" sz="4400" b="1" dirty="0" smtClean="0">
                <a:solidFill>
                  <a:srgbClr val="FF0000"/>
                </a:solidFill>
                <a:latin typeface="+mj-lt"/>
              </a:rPr>
              <a:t> </a:t>
            </a:r>
            <a:r>
              <a:rPr lang="ar-IQ" sz="4400" b="1" dirty="0" smtClean="0">
                <a:solidFill>
                  <a:srgbClr val="FF0000"/>
                </a:solidFill>
                <a:latin typeface="+mj-lt"/>
              </a:rPr>
              <a:t>ء </a:t>
            </a:r>
            <a:r>
              <a:rPr lang="en-US" sz="4400" b="1" dirty="0" smtClean="0">
                <a:solidFill>
                  <a:srgbClr val="FF0000"/>
                </a:solidFill>
                <a:latin typeface="+mj-lt"/>
              </a:rPr>
              <a:t> </a:t>
            </a:r>
            <a:r>
              <a:rPr lang="en-US" sz="4400" b="1" dirty="0" err="1" smtClean="0">
                <a:solidFill>
                  <a:srgbClr val="FF0000"/>
                </a:solidFill>
                <a:latin typeface="+mj-lt"/>
              </a:rPr>
              <a:t>Harfi</a:t>
            </a:r>
            <a:endParaRPr lang="en-US" sz="4400" b="1" dirty="0" smtClean="0">
              <a:solidFill>
                <a:srgbClr val="FF0000"/>
              </a:solidFill>
              <a:latin typeface="+mj-lt"/>
              <a:cs typeface="+mj-cs"/>
            </a:endParaRPr>
          </a:p>
        </p:txBody>
      </p:sp>
      <p:sp>
        <p:nvSpPr>
          <p:cNvPr id="5" name="Text Box 2"/>
          <p:cNvSpPr txBox="1">
            <a:spLocks noChangeArrowheads="1"/>
          </p:cNvSpPr>
          <p:nvPr/>
        </p:nvSpPr>
        <p:spPr bwMode="auto">
          <a:xfrm>
            <a:off x="285720" y="1357298"/>
            <a:ext cx="8643998" cy="4832092"/>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latin typeface="+mj-lt"/>
              </a:rPr>
              <a:t>Hemze</a:t>
            </a:r>
            <a:r>
              <a:rPr lang="en-US" sz="2800" b="1" dirty="0" smtClean="0">
                <a:latin typeface="+mj-lt"/>
              </a:rPr>
              <a:t>, </a:t>
            </a:r>
            <a:r>
              <a:rPr lang="en-US" sz="2800" b="1" dirty="0" err="1" smtClean="0">
                <a:latin typeface="+mj-lt"/>
              </a:rPr>
              <a:t>kelime</a:t>
            </a:r>
            <a:r>
              <a:rPr lang="en-US" sz="2800" b="1" dirty="0" smtClean="0">
                <a:latin typeface="+mj-lt"/>
              </a:rPr>
              <a:t> </a:t>
            </a:r>
            <a:r>
              <a:rPr lang="en-US" sz="2800" b="1" dirty="0" err="1" smtClean="0">
                <a:latin typeface="+mj-lt"/>
              </a:rPr>
              <a:t>başında</a:t>
            </a:r>
            <a:r>
              <a:rPr lang="en-US" sz="2800" b="1" dirty="0" smtClean="0">
                <a:latin typeface="+mj-lt"/>
              </a:rPr>
              <a:t> </a:t>
            </a:r>
            <a:r>
              <a:rPr lang="en-US" sz="2800" b="1" dirty="0" err="1" smtClean="0">
                <a:latin typeface="+mj-lt"/>
              </a:rPr>
              <a:t>elif</a:t>
            </a:r>
            <a:r>
              <a:rPr lang="en-US" sz="2800" b="1" dirty="0" smtClean="0">
                <a:latin typeface="+mj-lt"/>
              </a:rPr>
              <a:t> </a:t>
            </a:r>
            <a:r>
              <a:rPr lang="en-US" sz="2800" b="1" dirty="0" err="1" smtClean="0">
                <a:latin typeface="+mj-lt"/>
              </a:rPr>
              <a:t>harfinin</a:t>
            </a:r>
            <a:r>
              <a:rPr lang="en-US" sz="2800" b="1" dirty="0" smtClean="0">
                <a:latin typeface="+mj-lt"/>
              </a:rPr>
              <a:t> </a:t>
            </a:r>
            <a:r>
              <a:rPr lang="en-US" sz="2800" b="1" dirty="0" err="1" smtClean="0">
                <a:latin typeface="+mj-lt"/>
              </a:rPr>
              <a:t>üstüne</a:t>
            </a:r>
            <a:r>
              <a:rPr lang="en-US" sz="2800" b="1" dirty="0" smtClean="0">
                <a:latin typeface="+mj-lt"/>
              </a:rPr>
              <a:t> </a:t>
            </a:r>
            <a:r>
              <a:rPr lang="en-US" sz="2800" b="1" dirty="0" err="1" smtClean="0">
                <a:latin typeface="+mj-lt"/>
              </a:rPr>
              <a:t>veya</a:t>
            </a:r>
            <a:r>
              <a:rPr lang="en-US" sz="2800" b="1" dirty="0" smtClean="0">
                <a:latin typeface="+mj-lt"/>
              </a:rPr>
              <a:t> </a:t>
            </a:r>
            <a:r>
              <a:rPr lang="en-US" sz="2800" b="1" dirty="0" err="1" smtClean="0">
                <a:latin typeface="+mj-lt"/>
              </a:rPr>
              <a:t>altına</a:t>
            </a:r>
            <a:r>
              <a:rPr lang="en-US" sz="2800" b="1" dirty="0" smtClean="0">
                <a:latin typeface="+mj-lt"/>
              </a:rPr>
              <a:t> </a:t>
            </a:r>
            <a:r>
              <a:rPr lang="en-US" sz="2800" b="1" dirty="0" err="1" smtClean="0">
                <a:latin typeface="+mj-lt"/>
              </a:rPr>
              <a:t>konur</a:t>
            </a:r>
            <a:r>
              <a:rPr lang="en-US" sz="2800" b="1" dirty="0" smtClean="0">
                <a:latin typeface="+mj-lt"/>
              </a:rPr>
              <a:t>, </a:t>
            </a:r>
            <a:r>
              <a:rPr lang="en-US" sz="2800" b="1" dirty="0" err="1" smtClean="0">
                <a:latin typeface="+mj-lt"/>
              </a:rPr>
              <a:t>ancak</a:t>
            </a:r>
            <a:r>
              <a:rPr lang="en-US" sz="2800" b="1" dirty="0" smtClean="0">
                <a:latin typeface="+mj-lt"/>
              </a:rPr>
              <a:t> </a:t>
            </a:r>
            <a:r>
              <a:rPr lang="en-US" sz="2800" b="1" dirty="0" err="1" smtClean="0">
                <a:latin typeface="+mj-lt"/>
              </a:rPr>
              <a:t>umumiyetle</a:t>
            </a:r>
            <a:r>
              <a:rPr lang="en-US" sz="2800" b="1" dirty="0" smtClean="0">
                <a:latin typeface="+mj-lt"/>
              </a:rPr>
              <a:t> </a:t>
            </a:r>
            <a:r>
              <a:rPr lang="en-US" sz="2800" b="1" dirty="0" err="1" smtClean="0">
                <a:latin typeface="+mj-lt"/>
              </a:rPr>
              <a:t>bu</a:t>
            </a:r>
            <a:r>
              <a:rPr lang="en-US" sz="2800" b="1" dirty="0" smtClean="0">
                <a:latin typeface="+mj-lt"/>
              </a:rPr>
              <a:t> </a:t>
            </a:r>
            <a:r>
              <a:rPr lang="en-US" sz="2800" b="1" dirty="0" err="1" smtClean="0">
                <a:latin typeface="+mj-lt"/>
              </a:rPr>
              <a:t>hemzeleri</a:t>
            </a:r>
            <a:r>
              <a:rPr lang="en-US" sz="2800" b="1" dirty="0" smtClean="0">
                <a:latin typeface="+mj-lt"/>
              </a:rPr>
              <a:t> </a:t>
            </a:r>
            <a:r>
              <a:rPr lang="en-US" sz="2800" b="1" dirty="0" err="1" smtClean="0">
                <a:latin typeface="+mj-lt"/>
              </a:rPr>
              <a:t>göstermeye</a:t>
            </a:r>
            <a:r>
              <a:rPr lang="en-US" sz="2800" b="1" dirty="0" smtClean="0">
                <a:latin typeface="+mj-lt"/>
              </a:rPr>
              <a:t> </a:t>
            </a:r>
            <a:r>
              <a:rPr lang="en-US" sz="2800" b="1" dirty="0" err="1" smtClean="0">
                <a:latin typeface="+mj-lt"/>
              </a:rPr>
              <a:t>gerek</a:t>
            </a:r>
            <a:r>
              <a:rPr lang="en-US" sz="2800" b="1" dirty="0" smtClean="0">
                <a:latin typeface="+mj-lt"/>
              </a:rPr>
              <a:t> </a:t>
            </a:r>
            <a:r>
              <a:rPr lang="en-US" sz="2800" b="1" dirty="0" err="1" smtClean="0">
                <a:latin typeface="+mj-lt"/>
              </a:rPr>
              <a:t>görülmemiştir</a:t>
            </a:r>
            <a:r>
              <a:rPr lang="en-US" sz="2800" b="1" dirty="0" smtClean="0">
                <a:latin typeface="+mj-lt"/>
              </a:rPr>
              <a:t>.</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smtClean="0">
                <a:solidFill>
                  <a:srgbClr val="0000FF"/>
                </a:solidFill>
                <a:latin typeface="+mj-lt"/>
              </a:rPr>
              <a:t> </a:t>
            </a:r>
            <a:r>
              <a:rPr lang="ar-IQ" sz="2800" b="1" dirty="0" smtClean="0">
                <a:solidFill>
                  <a:srgbClr val="0000FF"/>
                </a:solidFill>
                <a:latin typeface="+mj-lt"/>
              </a:rPr>
              <a:t>أ مت </a:t>
            </a:r>
            <a:r>
              <a:rPr lang="en-US" sz="2800" b="1" dirty="0" smtClean="0">
                <a:solidFill>
                  <a:srgbClr val="0000FF"/>
                </a:solidFill>
                <a:latin typeface="+mj-lt"/>
              </a:rPr>
              <a:t> </a:t>
            </a:r>
            <a:r>
              <a:rPr lang="en-US" sz="2800" b="1" dirty="0" err="1" smtClean="0">
                <a:solidFill>
                  <a:srgbClr val="0000FF"/>
                </a:solidFill>
                <a:latin typeface="+mj-lt"/>
              </a:rPr>
              <a:t>ümmet</a:t>
            </a:r>
            <a:r>
              <a:rPr lang="en-US" sz="2800" b="1" dirty="0" smtClean="0">
                <a:solidFill>
                  <a:srgbClr val="0000FF"/>
                </a:solidFill>
                <a:latin typeface="+mj-lt"/>
              </a:rPr>
              <a:t> </a:t>
            </a:r>
            <a:r>
              <a:rPr lang="ar-IQ" sz="2800" b="1" dirty="0" smtClean="0">
                <a:solidFill>
                  <a:srgbClr val="0000FF"/>
                </a:solidFill>
                <a:latin typeface="+mj-lt"/>
              </a:rPr>
              <a:t>أجرت </a:t>
            </a:r>
            <a:r>
              <a:rPr lang="en-US" sz="2800" b="1" dirty="0" smtClean="0">
                <a:solidFill>
                  <a:srgbClr val="0000FF"/>
                </a:solidFill>
                <a:latin typeface="+mj-lt"/>
              </a:rPr>
              <a:t> </a:t>
            </a:r>
            <a:r>
              <a:rPr lang="en-US" sz="2800" b="1" dirty="0" err="1" smtClean="0">
                <a:solidFill>
                  <a:srgbClr val="0000FF"/>
                </a:solidFill>
                <a:latin typeface="+mj-lt"/>
              </a:rPr>
              <a:t>ücret</a:t>
            </a:r>
            <a:r>
              <a:rPr lang="en-US" sz="2800" b="1" dirty="0" smtClean="0">
                <a:solidFill>
                  <a:srgbClr val="0000FF"/>
                </a:solidFill>
                <a:latin typeface="+mj-lt"/>
              </a:rPr>
              <a:t> </a:t>
            </a:r>
            <a:r>
              <a:rPr lang="ar-IQ" sz="2800" b="1" dirty="0" smtClean="0">
                <a:solidFill>
                  <a:srgbClr val="0000FF"/>
                </a:solidFill>
                <a:latin typeface="+mj-lt"/>
              </a:rPr>
              <a:t>إذن </a:t>
            </a:r>
            <a:r>
              <a:rPr lang="en-US" sz="2800" b="1" dirty="0" smtClean="0">
                <a:solidFill>
                  <a:srgbClr val="0000FF"/>
                </a:solidFill>
                <a:latin typeface="+mj-lt"/>
              </a:rPr>
              <a:t> </a:t>
            </a:r>
            <a:r>
              <a:rPr lang="en-US" sz="2800" b="1" dirty="0" err="1" smtClean="0">
                <a:solidFill>
                  <a:srgbClr val="0000FF"/>
                </a:solidFill>
                <a:latin typeface="+mj-lt"/>
              </a:rPr>
              <a:t>izn</a:t>
            </a:r>
            <a:r>
              <a:rPr lang="en-US" sz="2800" b="1" dirty="0" smtClean="0">
                <a:solidFill>
                  <a:srgbClr val="0000FF"/>
                </a:solidFill>
                <a:latin typeface="+mj-lt"/>
              </a:rPr>
              <a:t> </a:t>
            </a:r>
            <a:r>
              <a:rPr lang="ar-IQ" sz="2800" b="1" dirty="0" smtClean="0">
                <a:solidFill>
                  <a:srgbClr val="0000FF"/>
                </a:solidFill>
                <a:latin typeface="+mj-lt"/>
              </a:rPr>
              <a:t>أل</a:t>
            </a:r>
            <a:r>
              <a:rPr lang="ar-IQ" sz="2800" b="1" dirty="0" smtClean="0">
                <a:solidFill>
                  <a:srgbClr val="0000FF"/>
                </a:solidFill>
              </a:rPr>
              <a:t>م</a:t>
            </a:r>
            <a:r>
              <a:rPr lang="ar-IQ" sz="2800" b="1" dirty="0" smtClean="0">
                <a:solidFill>
                  <a:srgbClr val="0000FF"/>
                </a:solidFill>
                <a:latin typeface="+mj-lt"/>
              </a:rPr>
              <a:t> </a:t>
            </a:r>
            <a:r>
              <a:rPr lang="en-US" sz="2800" b="1" dirty="0" smtClean="0">
                <a:solidFill>
                  <a:srgbClr val="0000FF"/>
                </a:solidFill>
                <a:latin typeface="+mj-lt"/>
              </a:rPr>
              <a:t> </a:t>
            </a:r>
            <a:r>
              <a:rPr lang="en-US" sz="2800" b="1" dirty="0" err="1" smtClean="0">
                <a:solidFill>
                  <a:srgbClr val="0000FF"/>
                </a:solidFill>
                <a:latin typeface="+mj-lt"/>
              </a:rPr>
              <a:t>elem</a:t>
            </a:r>
            <a:endParaRPr lang="en-US" sz="2800" b="1" dirty="0" smtClean="0">
              <a:solidFill>
                <a:srgbClr val="0000FF"/>
              </a:solidFill>
              <a:latin typeface="+mj-lt"/>
            </a:endParaRPr>
          </a:p>
          <a:p>
            <a:pPr algn="l" rtl="0" fontAlgn="base">
              <a:spcBef>
                <a:spcPct val="0"/>
              </a:spcBef>
              <a:spcAft>
                <a:spcPct val="0"/>
              </a:spcAft>
            </a:pPr>
            <a:endParaRPr lang="en-US" sz="2800" b="1" dirty="0" smtClean="0">
              <a:solidFill>
                <a:srgbClr val="0000FF"/>
              </a:solidFill>
              <a:latin typeface="+mj-lt"/>
              <a:cs typeface="+mj-cs"/>
            </a:endParaRPr>
          </a:p>
          <a:p>
            <a:pPr algn="l" rtl="0" fontAlgn="base">
              <a:spcBef>
                <a:spcPct val="0"/>
              </a:spcBef>
              <a:spcAft>
                <a:spcPct val="0"/>
              </a:spcAft>
            </a:pPr>
            <a:r>
              <a:rPr lang="en-US" sz="2800" b="1" dirty="0" err="1" smtClean="0">
                <a:latin typeface="+mj-lt"/>
              </a:rPr>
              <a:t>Kelime</a:t>
            </a:r>
            <a:r>
              <a:rPr lang="en-US" sz="2800" b="1" dirty="0" smtClean="0">
                <a:latin typeface="+mj-lt"/>
              </a:rPr>
              <a:t> </a:t>
            </a:r>
            <a:r>
              <a:rPr lang="en-US" sz="2800" b="1" dirty="0" err="1" smtClean="0">
                <a:latin typeface="+mj-lt"/>
              </a:rPr>
              <a:t>içinde</a:t>
            </a:r>
            <a:r>
              <a:rPr lang="en-US" sz="2800" b="1" dirty="0" smtClean="0">
                <a:latin typeface="+mj-lt"/>
              </a:rPr>
              <a:t> </a:t>
            </a:r>
            <a:r>
              <a:rPr lang="en-US" sz="2800" b="1" dirty="0" err="1" smtClean="0">
                <a:latin typeface="+mj-lt"/>
              </a:rPr>
              <a:t>hemze</a:t>
            </a: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diş</a:t>
            </a:r>
            <a:r>
              <a:rPr lang="en-US" sz="2800" b="1" dirty="0" smtClean="0">
                <a:latin typeface="+mj-lt"/>
              </a:rPr>
              <a:t> </a:t>
            </a:r>
            <a:r>
              <a:rPr lang="en-US" sz="2800" b="1" dirty="0" err="1" smtClean="0">
                <a:latin typeface="+mj-lt"/>
              </a:rPr>
              <a:t>üzerine</a:t>
            </a:r>
            <a:r>
              <a:rPr lang="en-US" sz="2800" b="1" dirty="0" smtClean="0">
                <a:latin typeface="+mj-lt"/>
              </a:rPr>
              <a:t>, </a:t>
            </a:r>
            <a:r>
              <a:rPr lang="en-US" sz="2800" b="1" dirty="0" err="1" smtClean="0">
                <a:latin typeface="+mj-lt"/>
              </a:rPr>
              <a:t>kelime</a:t>
            </a:r>
            <a:r>
              <a:rPr lang="en-US" sz="2800" b="1" dirty="0" smtClean="0">
                <a:latin typeface="+mj-lt"/>
              </a:rPr>
              <a:t> </a:t>
            </a:r>
            <a:r>
              <a:rPr lang="en-US" sz="2800" b="1" dirty="0" err="1" smtClean="0">
                <a:latin typeface="+mj-lt"/>
              </a:rPr>
              <a:t>sonunda</a:t>
            </a:r>
            <a:r>
              <a:rPr lang="en-US" sz="2800" b="1" dirty="0" smtClean="0">
                <a:latin typeface="+mj-lt"/>
              </a:rPr>
              <a:t> </a:t>
            </a:r>
            <a:r>
              <a:rPr lang="en-US" sz="2800" b="1" dirty="0" err="1" smtClean="0">
                <a:latin typeface="+mj-lt"/>
              </a:rPr>
              <a:t>ise</a:t>
            </a:r>
            <a:r>
              <a:rPr lang="en-US" sz="2800" b="1" dirty="0" smtClean="0">
                <a:latin typeface="+mj-lt"/>
              </a:rPr>
              <a:t> </a:t>
            </a:r>
            <a:r>
              <a:rPr lang="en-US" sz="2800" b="1" dirty="0" err="1" smtClean="0">
                <a:latin typeface="+mj-lt"/>
              </a:rPr>
              <a:t>tek</a:t>
            </a:r>
            <a:r>
              <a:rPr lang="en-US" sz="2800" b="1" dirty="0" smtClean="0">
                <a:latin typeface="+mj-lt"/>
              </a:rPr>
              <a:t> </a:t>
            </a:r>
            <a:r>
              <a:rPr lang="en-US" sz="2800" b="1" dirty="0" err="1" smtClean="0">
                <a:latin typeface="+mj-lt"/>
              </a:rPr>
              <a:t>başına</a:t>
            </a:r>
            <a:r>
              <a:rPr lang="en-US" sz="2800" b="1" dirty="0" smtClean="0">
                <a:latin typeface="+mj-lt"/>
              </a:rPr>
              <a:t> </a:t>
            </a:r>
            <a:r>
              <a:rPr lang="en-US" sz="2800" b="1" dirty="0" err="1" smtClean="0">
                <a:latin typeface="+mj-lt"/>
              </a:rPr>
              <a:t>yazılır</a:t>
            </a:r>
            <a:r>
              <a:rPr lang="en-US" sz="2800" b="1" dirty="0" smtClean="0">
                <a:latin typeface="+mj-lt"/>
              </a:rPr>
              <a:t>. Latin </a:t>
            </a:r>
            <a:r>
              <a:rPr lang="en-US" sz="2800" b="1" dirty="0" err="1" smtClean="0">
                <a:latin typeface="+mj-lt"/>
              </a:rPr>
              <a:t>harfleriyle</a:t>
            </a:r>
            <a:r>
              <a:rPr lang="en-US" sz="2800" b="1" dirty="0" smtClean="0">
                <a:latin typeface="+mj-lt"/>
              </a:rPr>
              <a:t> </a:t>
            </a:r>
            <a:r>
              <a:rPr lang="en-US" sz="2800" b="1" dirty="0" err="1" smtClean="0">
                <a:latin typeface="+mj-lt"/>
              </a:rPr>
              <a:t>hemze</a:t>
            </a:r>
            <a:r>
              <a:rPr lang="en-US" sz="2800" b="1" dirty="0" smtClean="0">
                <a:latin typeface="+mj-lt"/>
              </a:rPr>
              <a:t> </a:t>
            </a:r>
            <a:r>
              <a:rPr lang="en-US" sz="2800" b="1" dirty="0" err="1" smtClean="0">
                <a:latin typeface="+mj-lt"/>
              </a:rPr>
              <a:t>kesme</a:t>
            </a:r>
            <a:r>
              <a:rPr lang="en-US" sz="2800" b="1" dirty="0" smtClean="0">
                <a:latin typeface="+mj-lt"/>
              </a:rPr>
              <a:t> </a:t>
            </a:r>
            <a:r>
              <a:rPr lang="en-US" sz="2800" b="1" dirty="0" err="1" smtClean="0">
                <a:latin typeface="+mj-lt"/>
              </a:rPr>
              <a:t>işaretiyle</a:t>
            </a:r>
            <a:r>
              <a:rPr lang="en-US" sz="2800" b="1" dirty="0" smtClean="0">
                <a:latin typeface="+mj-lt"/>
              </a:rPr>
              <a:t> </a:t>
            </a:r>
            <a:r>
              <a:rPr lang="en-US" sz="2800" b="1" dirty="0" err="1" smtClean="0">
                <a:latin typeface="+mj-lt"/>
              </a:rPr>
              <a:t>gösterilir</a:t>
            </a:r>
            <a:r>
              <a:rPr lang="en-US" sz="2800" b="1" dirty="0" smtClean="0">
                <a:latin typeface="+mj-lt"/>
              </a:rPr>
              <a:t>.</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smtClean="0">
                <a:solidFill>
                  <a:srgbClr val="0000FF"/>
                </a:solidFill>
                <a:latin typeface="+mj-lt"/>
              </a:rPr>
              <a:t> </a:t>
            </a:r>
            <a:r>
              <a:rPr lang="kk-KZ" sz="2800" b="1" dirty="0" smtClean="0">
                <a:solidFill>
                  <a:srgbClr val="0000FF"/>
                </a:solidFill>
                <a:latin typeface="+mj-lt"/>
              </a:rPr>
              <a:t>روٴيا </a:t>
            </a:r>
            <a:r>
              <a:rPr lang="en-US" sz="2800" b="1" dirty="0" err="1" smtClean="0">
                <a:solidFill>
                  <a:srgbClr val="0000FF"/>
                </a:solidFill>
                <a:latin typeface="+mj-lt"/>
              </a:rPr>
              <a:t>rü’yâ</a:t>
            </a:r>
            <a:r>
              <a:rPr lang="en-US" sz="2800" b="1" dirty="0" smtClean="0">
                <a:solidFill>
                  <a:srgbClr val="0000FF"/>
                </a:solidFill>
                <a:latin typeface="+mj-lt"/>
              </a:rPr>
              <a:t> </a:t>
            </a:r>
            <a:r>
              <a:rPr lang="kk-KZ" sz="2800" b="1" dirty="0" smtClean="0">
                <a:solidFill>
                  <a:srgbClr val="0000FF"/>
                </a:solidFill>
                <a:latin typeface="+mj-lt"/>
              </a:rPr>
              <a:t>شىٴ </a:t>
            </a:r>
            <a:r>
              <a:rPr lang="en-US" sz="2800" b="1" dirty="0" smtClean="0">
                <a:solidFill>
                  <a:srgbClr val="0000FF"/>
                </a:solidFill>
                <a:latin typeface="+mj-lt"/>
              </a:rPr>
              <a:t>  </a:t>
            </a:r>
            <a:r>
              <a:rPr lang="en-US" sz="2800" b="1" dirty="0" err="1" smtClean="0">
                <a:solidFill>
                  <a:srgbClr val="0000FF"/>
                </a:solidFill>
                <a:latin typeface="+mj-lt"/>
              </a:rPr>
              <a:t>şey</a:t>
            </a:r>
            <a:r>
              <a:rPr lang="en-US" sz="2800" b="1" dirty="0" smtClean="0">
                <a:solidFill>
                  <a:srgbClr val="0000FF"/>
                </a:solidFill>
                <a:latin typeface="+mj-lt"/>
              </a:rPr>
              <a:t>’     </a:t>
            </a:r>
            <a:r>
              <a:rPr lang="kk-KZ" sz="2800" b="1" dirty="0" smtClean="0">
                <a:solidFill>
                  <a:srgbClr val="0000FF"/>
                </a:solidFill>
                <a:latin typeface="+mj-lt"/>
              </a:rPr>
              <a:t>شفاٴ </a:t>
            </a:r>
            <a:r>
              <a:rPr lang="en-US" sz="2800" b="1" dirty="0" err="1" smtClean="0">
                <a:solidFill>
                  <a:srgbClr val="0000FF"/>
                </a:solidFill>
                <a:latin typeface="+mj-lt"/>
              </a:rPr>
              <a:t>şifâ</a:t>
            </a:r>
            <a:r>
              <a:rPr lang="en-US" sz="2800" b="1" dirty="0" smtClean="0">
                <a:solidFill>
                  <a:srgbClr val="0000FF"/>
                </a:solidFill>
                <a:latin typeface="+mj-lt"/>
              </a:rPr>
              <a:t>’ </a:t>
            </a:r>
            <a:r>
              <a:rPr lang="kk-KZ" sz="2800" b="1" dirty="0" smtClean="0">
                <a:solidFill>
                  <a:srgbClr val="0000FF"/>
                </a:solidFill>
                <a:latin typeface="+mj-lt"/>
              </a:rPr>
              <a:t>مسئله </a:t>
            </a:r>
            <a:r>
              <a:rPr lang="en-US" sz="2800" b="1" dirty="0" smtClean="0">
                <a:solidFill>
                  <a:srgbClr val="0000FF"/>
                </a:solidFill>
                <a:latin typeface="+mj-lt"/>
              </a:rPr>
              <a:t> </a:t>
            </a:r>
            <a:r>
              <a:rPr lang="en-US" sz="2800" b="1" dirty="0" err="1" smtClean="0">
                <a:solidFill>
                  <a:srgbClr val="0000FF"/>
                </a:solidFill>
                <a:latin typeface="+mj-lt"/>
              </a:rPr>
              <a:t>mes’ele</a:t>
            </a:r>
            <a:r>
              <a:rPr lang="en-US" sz="2800" b="1" dirty="0" smtClean="0">
                <a:solidFill>
                  <a:srgbClr val="0000FF"/>
                </a:solidFill>
                <a:latin typeface="+mj-lt"/>
              </a:rPr>
              <a:t> </a:t>
            </a:r>
            <a:r>
              <a:rPr lang="kk-KZ" sz="2800" b="1" dirty="0" smtClean="0">
                <a:solidFill>
                  <a:srgbClr val="0000FF"/>
                </a:solidFill>
                <a:latin typeface="+mj-lt"/>
              </a:rPr>
              <a:t>يأس </a:t>
            </a:r>
            <a:r>
              <a:rPr lang="en-US" sz="2800" b="1" dirty="0" smtClean="0">
                <a:solidFill>
                  <a:srgbClr val="0000FF"/>
                </a:solidFill>
                <a:latin typeface="+mj-lt"/>
              </a:rPr>
              <a:t>  </a:t>
            </a:r>
            <a:r>
              <a:rPr lang="en-US" sz="2800" b="1" dirty="0" err="1" smtClean="0">
                <a:solidFill>
                  <a:srgbClr val="0000FF"/>
                </a:solidFill>
                <a:latin typeface="+mj-lt"/>
              </a:rPr>
              <a:t>ye’s</a:t>
            </a:r>
            <a:endParaRPr lang="en-US" sz="2800" b="1" dirty="0" smtClean="0">
              <a:solidFill>
                <a:srgbClr val="0000FF"/>
              </a:solidFill>
              <a:latin typeface="+mj-lt"/>
              <a:cs typeface="+mj-cs"/>
            </a:endParaRPr>
          </a:p>
        </p:txBody>
      </p:sp>
    </p:spTree>
    <p:extLst>
      <p:ext uri="{BB962C8B-B14F-4D97-AF65-F5344CB8AC3E}">
        <p14:creationId xmlns:p14="http://schemas.microsoft.com/office/powerpoint/2010/main" val="1320750005"/>
      </p:ext>
    </p:extLst>
  </p:cSld>
  <p:clrMapOvr>
    <a:masterClrMapping/>
  </p:clrMapOvr>
  <p:transition spd="med">
    <p:checker dir="vert"/>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071546"/>
            <a:ext cx="8643998" cy="4031873"/>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Hemzeler</a:t>
            </a:r>
            <a:r>
              <a:rPr lang="en-US" sz="3200" b="1" dirty="0" smtClean="0">
                <a:latin typeface="+mj-lt"/>
              </a:rPr>
              <a:t> </a:t>
            </a:r>
            <a:r>
              <a:rPr lang="en-US" sz="3200" b="1" dirty="0" err="1" smtClean="0">
                <a:latin typeface="+mj-lt"/>
              </a:rPr>
              <a:t>Türkçe’de</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sonunda</a:t>
            </a:r>
            <a:r>
              <a:rPr lang="en-US" sz="3200" b="1" dirty="0" smtClean="0">
                <a:latin typeface="+mj-lt"/>
              </a:rPr>
              <a:t> </a:t>
            </a:r>
            <a:r>
              <a:rPr lang="en-US" sz="3200" b="1" dirty="0" err="1" smtClean="0">
                <a:latin typeface="+mj-lt"/>
              </a:rPr>
              <a:t>okunmaz</a:t>
            </a:r>
            <a:r>
              <a:rPr lang="en-US" sz="3200" b="1" dirty="0" smtClean="0">
                <a:latin typeface="+mj-lt"/>
              </a:rPr>
              <a:t>. </a:t>
            </a:r>
            <a:r>
              <a:rPr lang="en-US" sz="3200" b="1" dirty="0" err="1" smtClean="0">
                <a:latin typeface="+mj-lt"/>
              </a:rPr>
              <a:t>Günümüzde</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içindeki</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sonundaki</a:t>
            </a:r>
            <a:r>
              <a:rPr lang="en-US" sz="3200" b="1" dirty="0" smtClean="0">
                <a:latin typeface="+mj-lt"/>
              </a:rPr>
              <a:t> </a:t>
            </a:r>
            <a:r>
              <a:rPr lang="en-US" sz="3200" b="1" dirty="0" err="1" smtClean="0">
                <a:latin typeface="+mj-lt"/>
              </a:rPr>
              <a:t>hemzeler</a:t>
            </a:r>
            <a:r>
              <a:rPr lang="en-US" sz="3200" b="1" dirty="0" smtClean="0">
                <a:latin typeface="+mj-lt"/>
              </a:rPr>
              <a:t> </a:t>
            </a:r>
            <a:r>
              <a:rPr lang="en-US" sz="3200" b="1" dirty="0" err="1" smtClean="0">
                <a:latin typeface="+mj-lt"/>
              </a:rPr>
              <a:t>artık</a:t>
            </a:r>
            <a:r>
              <a:rPr lang="en-US" sz="3200" b="1" dirty="0" smtClean="0">
                <a:latin typeface="+mj-lt"/>
              </a:rPr>
              <a:t> </a:t>
            </a:r>
            <a:r>
              <a:rPr lang="en-US" sz="3200" b="1" dirty="0" err="1" smtClean="0">
                <a:latin typeface="+mj-lt"/>
              </a:rPr>
              <a:t>gösterilmemektedir</a:t>
            </a:r>
            <a:r>
              <a:rPr lang="en-US" sz="3200" b="1" dirty="0" smtClean="0">
                <a:latin typeface="+mj-lt"/>
              </a:rPr>
              <a:t>. </a:t>
            </a:r>
            <a:r>
              <a:rPr lang="en-US" sz="3200" b="1" dirty="0" err="1" smtClean="0">
                <a:latin typeface="+mj-lt"/>
              </a:rPr>
              <a:t>İlmî</a:t>
            </a:r>
            <a:r>
              <a:rPr lang="en-US" sz="3200" b="1" dirty="0" smtClean="0">
                <a:latin typeface="+mj-lt"/>
              </a:rPr>
              <a:t> </a:t>
            </a:r>
            <a:r>
              <a:rPr lang="en-US" sz="3200" b="1" dirty="0" err="1" smtClean="0">
                <a:latin typeface="+mj-lt"/>
              </a:rPr>
              <a:t>çalışmalarda</a:t>
            </a:r>
            <a:r>
              <a:rPr lang="en-US" sz="3200" b="1" dirty="0" smtClean="0">
                <a:latin typeface="+mj-lt"/>
              </a:rPr>
              <a:t> </a:t>
            </a:r>
            <a:r>
              <a:rPr lang="en-US" sz="3200" b="1" dirty="0" err="1" smtClean="0">
                <a:latin typeface="+mj-lt"/>
              </a:rPr>
              <a:t>kelimenin</a:t>
            </a:r>
            <a:r>
              <a:rPr lang="en-US" sz="3200" b="1" dirty="0" smtClean="0">
                <a:latin typeface="+mj-lt"/>
              </a:rPr>
              <a:t> </a:t>
            </a:r>
            <a:r>
              <a:rPr lang="en-US" sz="3200" b="1" dirty="0" err="1" smtClean="0">
                <a:latin typeface="+mj-lt"/>
              </a:rPr>
              <a:t>orijinal</a:t>
            </a:r>
            <a:r>
              <a:rPr lang="en-US" sz="3200" b="1" dirty="0" smtClean="0">
                <a:latin typeface="+mj-lt"/>
              </a:rPr>
              <a:t> </a:t>
            </a:r>
            <a:r>
              <a:rPr lang="en-US" sz="3200" b="1" dirty="0" err="1" smtClean="0">
                <a:latin typeface="+mj-lt"/>
              </a:rPr>
              <a:t>imlâsını</a:t>
            </a:r>
            <a:r>
              <a:rPr lang="en-US" sz="3200" b="1" dirty="0" smtClean="0">
                <a:latin typeface="+mj-lt"/>
              </a:rPr>
              <a:t> </a:t>
            </a:r>
            <a:r>
              <a:rPr lang="en-US" sz="3200" b="1" dirty="0" err="1" smtClean="0">
                <a:latin typeface="+mj-lt"/>
              </a:rPr>
              <a:t>yansıtmak</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kesme</a:t>
            </a:r>
            <a:r>
              <a:rPr lang="en-US" sz="3200" b="1" dirty="0" smtClean="0">
                <a:latin typeface="+mj-lt"/>
              </a:rPr>
              <a:t> </a:t>
            </a:r>
            <a:r>
              <a:rPr lang="en-US" sz="3200" b="1" dirty="0" err="1" smtClean="0">
                <a:latin typeface="+mj-lt"/>
              </a:rPr>
              <a:t>işareti</a:t>
            </a:r>
            <a:r>
              <a:rPr lang="en-US" sz="3200" b="1" dirty="0" smtClean="0">
                <a:latin typeface="+mj-lt"/>
              </a:rPr>
              <a:t> </a:t>
            </a:r>
            <a:r>
              <a:rPr lang="en-US" sz="3200" b="1" dirty="0" err="1" smtClean="0">
                <a:latin typeface="+mj-lt"/>
              </a:rPr>
              <a:t>konur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solidFill>
                  <a:srgbClr val="0000FF"/>
                </a:solidFill>
                <a:latin typeface="+mj-lt"/>
              </a:rPr>
              <a:t> </a:t>
            </a:r>
            <a:r>
              <a:rPr lang="kk-KZ" sz="3200" b="1" dirty="0" smtClean="0">
                <a:solidFill>
                  <a:srgbClr val="0000FF"/>
                </a:solidFill>
                <a:latin typeface="+mj-lt"/>
              </a:rPr>
              <a:t>شىٴ </a:t>
            </a:r>
            <a:r>
              <a:rPr lang="en-US" sz="3200" b="1" dirty="0" err="1" smtClean="0">
                <a:solidFill>
                  <a:srgbClr val="0000FF"/>
                </a:solidFill>
                <a:latin typeface="+mj-lt"/>
              </a:rPr>
              <a:t>şey</a:t>
            </a:r>
            <a:r>
              <a:rPr lang="en-US" sz="3200" b="1" dirty="0" smtClean="0">
                <a:solidFill>
                  <a:srgbClr val="0000FF"/>
                </a:solidFill>
                <a:latin typeface="+mj-lt"/>
              </a:rPr>
              <a:t>’ </a:t>
            </a:r>
            <a:r>
              <a:rPr lang="kk-KZ" sz="3200" b="1" dirty="0" smtClean="0">
                <a:solidFill>
                  <a:srgbClr val="0000FF"/>
                </a:solidFill>
                <a:latin typeface="+mj-lt"/>
              </a:rPr>
              <a:t>جوز </a:t>
            </a:r>
            <a:r>
              <a:rPr lang="en-US" sz="3200" b="1" dirty="0" err="1" smtClean="0">
                <a:solidFill>
                  <a:srgbClr val="0000FF"/>
                </a:solidFill>
                <a:latin typeface="+mj-lt"/>
              </a:rPr>
              <a:t>cüz</a:t>
            </a:r>
            <a:r>
              <a:rPr lang="en-US" sz="3200" b="1" dirty="0" smtClean="0">
                <a:solidFill>
                  <a:srgbClr val="0000FF"/>
                </a:solidFill>
                <a:latin typeface="+mj-lt"/>
              </a:rPr>
              <a:t>’ </a:t>
            </a:r>
            <a:r>
              <a:rPr lang="kk-KZ" sz="3200" b="1" dirty="0" smtClean="0">
                <a:solidFill>
                  <a:srgbClr val="0000FF"/>
                </a:solidFill>
                <a:latin typeface="+mj-lt"/>
              </a:rPr>
              <a:t>شفاٴ </a:t>
            </a:r>
            <a:r>
              <a:rPr lang="en-US" sz="3200" b="1" dirty="0" err="1" smtClean="0">
                <a:solidFill>
                  <a:srgbClr val="0000FF"/>
                </a:solidFill>
                <a:latin typeface="+mj-lt"/>
              </a:rPr>
              <a:t>şifâ</a:t>
            </a:r>
            <a:r>
              <a:rPr lang="en-US" sz="3200" b="1" dirty="0" smtClean="0">
                <a:solidFill>
                  <a:srgbClr val="0000FF"/>
                </a:solidFill>
                <a:latin typeface="+mj-lt"/>
              </a:rPr>
              <a:t>’</a:t>
            </a:r>
            <a:endParaRPr lang="en-US" sz="3200" b="1" dirty="0" smtClean="0">
              <a:solidFill>
                <a:srgbClr val="0000FF"/>
              </a:solidFill>
              <a:latin typeface="+mj-lt"/>
              <a:cs typeface="+mj-cs"/>
            </a:endParaRPr>
          </a:p>
          <a:p>
            <a:pPr algn="l" rtl="0" fontAlgn="base">
              <a:spcBef>
                <a:spcPct val="0"/>
              </a:spcBef>
              <a:spcAft>
                <a:spcPct val="0"/>
              </a:spcAft>
            </a:pPr>
            <a:endParaRPr lang="en-US" sz="3200" b="1" dirty="0" smtClean="0">
              <a:solidFill>
                <a:srgbClr val="0000FF"/>
              </a:solidFill>
              <a:latin typeface="+mj-lt"/>
              <a:cs typeface="+mj-cs"/>
            </a:endParaRPr>
          </a:p>
        </p:txBody>
      </p:sp>
    </p:spTree>
    <p:extLst>
      <p:ext uri="{BB962C8B-B14F-4D97-AF65-F5344CB8AC3E}">
        <p14:creationId xmlns:p14="http://schemas.microsoft.com/office/powerpoint/2010/main" val="3349173392"/>
      </p:ext>
    </p:extLst>
  </p:cSld>
  <p:clrMapOvr>
    <a:masterClrMapping/>
  </p:clrMapOvr>
  <p:transition spd="med">
    <p:checker dir="vert"/>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357158" y="285728"/>
            <a:ext cx="8358246" cy="1344609"/>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3600" b="1" dirty="0" smtClean="0">
                <a:solidFill>
                  <a:srgbClr val="FF0000"/>
                </a:solidFill>
                <a:latin typeface="+mj-lt"/>
              </a:rPr>
              <a:t>ARAPÇA VE FARSÇA</a:t>
            </a:r>
          </a:p>
          <a:p>
            <a:pPr algn="ctr" rtl="0" fontAlgn="base">
              <a:spcBef>
                <a:spcPct val="0"/>
              </a:spcBef>
              <a:spcAft>
                <a:spcPct val="0"/>
              </a:spcAft>
            </a:pPr>
            <a:r>
              <a:rPr lang="en-US" sz="3600" b="1" dirty="0" smtClean="0">
                <a:solidFill>
                  <a:srgbClr val="FF0000"/>
                </a:solidFill>
                <a:latin typeface="+mj-lt"/>
              </a:rPr>
              <a:t> KELİMELERİN TANINMASI</a:t>
            </a:r>
            <a:endParaRPr lang="en-US" sz="3600" b="1" dirty="0" smtClean="0">
              <a:solidFill>
                <a:srgbClr val="FF0000"/>
              </a:solidFill>
              <a:latin typeface="+mj-lt"/>
              <a:cs typeface="+mj-cs"/>
            </a:endParaRPr>
          </a:p>
        </p:txBody>
      </p:sp>
      <p:sp>
        <p:nvSpPr>
          <p:cNvPr id="5" name="Text Box 2"/>
          <p:cNvSpPr txBox="1">
            <a:spLocks noChangeArrowheads="1"/>
          </p:cNvSpPr>
          <p:nvPr/>
        </p:nvSpPr>
        <p:spPr bwMode="auto">
          <a:xfrm>
            <a:off x="285720" y="2143116"/>
            <a:ext cx="8643998" cy="397031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latin typeface="+mj-lt"/>
              </a:rPr>
              <a:t>Türklerin</a:t>
            </a:r>
            <a:r>
              <a:rPr lang="en-US" sz="2800" b="1" dirty="0" smtClean="0">
                <a:latin typeface="+mj-lt"/>
              </a:rPr>
              <a:t> </a:t>
            </a:r>
            <a:r>
              <a:rPr lang="en-US" sz="2800" b="1" dirty="0" err="1" smtClean="0">
                <a:latin typeface="+mj-lt"/>
              </a:rPr>
              <a:t>müslüman</a:t>
            </a:r>
            <a:r>
              <a:rPr lang="en-US" sz="2800" b="1" dirty="0" smtClean="0">
                <a:latin typeface="+mj-lt"/>
              </a:rPr>
              <a:t> </a:t>
            </a:r>
            <a:r>
              <a:rPr lang="en-US" sz="2800" b="1" dirty="0" err="1" smtClean="0">
                <a:latin typeface="+mj-lt"/>
              </a:rPr>
              <a:t>oluşundan</a:t>
            </a:r>
            <a:r>
              <a:rPr lang="en-US" sz="2800" b="1" dirty="0" smtClean="0">
                <a:latin typeface="+mj-lt"/>
              </a:rPr>
              <a:t> </a:t>
            </a:r>
            <a:r>
              <a:rPr lang="en-US" sz="2800" b="1" dirty="0" err="1" smtClean="0">
                <a:latin typeface="+mj-lt"/>
              </a:rPr>
              <a:t>itibaren</a:t>
            </a:r>
            <a:r>
              <a:rPr lang="en-US" sz="2800" b="1" dirty="0" smtClean="0">
                <a:latin typeface="+mj-lt"/>
              </a:rPr>
              <a:t> </a:t>
            </a:r>
            <a:r>
              <a:rPr lang="en-US" sz="2800" b="1" dirty="0" err="1" smtClean="0">
                <a:latin typeface="+mj-lt"/>
              </a:rPr>
              <a:t>Arap</a:t>
            </a:r>
            <a:r>
              <a:rPr lang="en-US" sz="2800" b="1" dirty="0" smtClean="0">
                <a:latin typeface="+mj-lt"/>
              </a:rPr>
              <a:t> </a:t>
            </a:r>
            <a:r>
              <a:rPr lang="en-US" sz="2800" b="1" dirty="0" err="1" smtClean="0">
                <a:latin typeface="+mj-lt"/>
              </a:rPr>
              <a:t>ve</a:t>
            </a:r>
            <a:r>
              <a:rPr lang="en-US" sz="2800" b="1" dirty="0" smtClean="0">
                <a:latin typeface="+mj-lt"/>
              </a:rPr>
              <a:t> Fars </a:t>
            </a:r>
            <a:r>
              <a:rPr lang="en-US" sz="2800" b="1" dirty="0" err="1" smtClean="0">
                <a:latin typeface="+mj-lt"/>
              </a:rPr>
              <a:t>dilleriyle</a:t>
            </a:r>
            <a:r>
              <a:rPr lang="en-US" sz="2800" b="1" dirty="0" smtClean="0">
                <a:latin typeface="+mj-lt"/>
              </a:rPr>
              <a:t> </a:t>
            </a:r>
            <a:r>
              <a:rPr lang="en-US" sz="2800" b="1" dirty="0" err="1" smtClean="0">
                <a:latin typeface="+mj-lt"/>
              </a:rPr>
              <a:t>ilişkisi</a:t>
            </a:r>
            <a:r>
              <a:rPr lang="en-US" sz="2800" b="1" dirty="0" smtClean="0">
                <a:latin typeface="+mj-lt"/>
              </a:rPr>
              <a:t> </a:t>
            </a:r>
            <a:r>
              <a:rPr lang="en-US" sz="2800" b="1" dirty="0" err="1" smtClean="0">
                <a:latin typeface="+mj-lt"/>
              </a:rPr>
              <a:t>vardır</a:t>
            </a:r>
            <a:r>
              <a:rPr lang="en-US" sz="2800" b="1" dirty="0" smtClean="0">
                <a:latin typeface="+mj-lt"/>
              </a:rPr>
              <a:t>. </a:t>
            </a:r>
            <a:r>
              <a:rPr lang="en-US" sz="2800" b="1" dirty="0" err="1" smtClean="0">
                <a:latin typeface="+mj-lt"/>
              </a:rPr>
              <a:t>Onlardan</a:t>
            </a:r>
            <a:r>
              <a:rPr lang="en-US" sz="2800" b="1" dirty="0" smtClean="0">
                <a:latin typeface="+mj-lt"/>
              </a:rPr>
              <a:t> </a:t>
            </a:r>
            <a:r>
              <a:rPr lang="en-US" sz="2800" b="1" dirty="0" err="1" smtClean="0">
                <a:latin typeface="+mj-lt"/>
              </a:rPr>
              <a:t>birçok</a:t>
            </a:r>
            <a:r>
              <a:rPr lang="en-US" sz="2800" b="1" dirty="0" smtClean="0">
                <a:latin typeface="+mj-lt"/>
              </a:rPr>
              <a:t> </a:t>
            </a:r>
            <a:r>
              <a:rPr lang="en-US" sz="2800" b="1" dirty="0" err="1" smtClean="0">
                <a:latin typeface="+mj-lt"/>
              </a:rPr>
              <a:t>kelime</a:t>
            </a:r>
            <a:r>
              <a:rPr lang="en-US" sz="2800" b="1" dirty="0" smtClean="0">
                <a:latin typeface="+mj-lt"/>
              </a:rPr>
              <a:t> </a:t>
            </a:r>
            <a:r>
              <a:rPr lang="en-US" sz="2800" b="1" dirty="0" err="1" smtClean="0">
                <a:latin typeface="+mj-lt"/>
              </a:rPr>
              <a:t>Türkçe’ye</a:t>
            </a:r>
            <a:r>
              <a:rPr lang="en-US" sz="2800" b="1" dirty="0" smtClean="0">
                <a:latin typeface="+mj-lt"/>
              </a:rPr>
              <a:t> </a:t>
            </a:r>
            <a:r>
              <a:rPr lang="en-US" sz="2800" b="1" dirty="0" err="1" smtClean="0">
                <a:latin typeface="+mj-lt"/>
              </a:rPr>
              <a:t>geçmiştir</a:t>
            </a:r>
            <a:r>
              <a:rPr lang="en-US" sz="2800" b="1" dirty="0" smtClean="0">
                <a:latin typeface="+mj-lt"/>
              </a:rPr>
              <a:t>. </a:t>
            </a:r>
            <a:r>
              <a:rPr lang="en-US" sz="2800" b="1" dirty="0" err="1" smtClean="0">
                <a:latin typeface="+mj-lt"/>
              </a:rPr>
              <a:t>Arapça’dan</a:t>
            </a:r>
            <a:r>
              <a:rPr lang="en-US" sz="2800" b="1" dirty="0" smtClean="0">
                <a:latin typeface="+mj-lt"/>
              </a:rPr>
              <a:t> </a:t>
            </a:r>
            <a:r>
              <a:rPr lang="en-US" sz="2800" b="1" dirty="0" err="1" smtClean="0">
                <a:latin typeface="+mj-lt"/>
              </a:rPr>
              <a:t>umumiyetle</a:t>
            </a:r>
            <a:r>
              <a:rPr lang="en-US" sz="2800" b="1" dirty="0" smtClean="0">
                <a:latin typeface="+mj-lt"/>
              </a:rPr>
              <a:t> </a:t>
            </a:r>
            <a:r>
              <a:rPr lang="en-US" sz="2800" b="1" dirty="0" err="1" smtClean="0">
                <a:latin typeface="+mj-lt"/>
              </a:rPr>
              <a:t>dinî</a:t>
            </a:r>
            <a:r>
              <a:rPr lang="en-US" sz="2800" b="1" dirty="0" smtClean="0">
                <a:latin typeface="+mj-lt"/>
              </a:rPr>
              <a:t> </a:t>
            </a:r>
            <a:r>
              <a:rPr lang="en-US" sz="2800" b="1" dirty="0" err="1" smtClean="0">
                <a:latin typeface="+mj-lt"/>
              </a:rPr>
              <a:t>konular</a:t>
            </a:r>
            <a:r>
              <a:rPr lang="en-US" sz="2800" b="1" dirty="0" smtClean="0">
                <a:latin typeface="+mj-lt"/>
              </a:rPr>
              <a:t>, </a:t>
            </a:r>
            <a:r>
              <a:rPr lang="en-US" sz="2800" b="1" dirty="0" err="1" smtClean="0">
                <a:latin typeface="+mj-lt"/>
              </a:rPr>
              <a:t>Farsça’dan</a:t>
            </a:r>
            <a:r>
              <a:rPr lang="en-US" sz="2800" b="1" dirty="0" smtClean="0">
                <a:latin typeface="+mj-lt"/>
              </a:rPr>
              <a:t> </a:t>
            </a:r>
            <a:r>
              <a:rPr lang="en-US" sz="2800" b="1" dirty="0" err="1" smtClean="0">
                <a:latin typeface="+mj-lt"/>
              </a:rPr>
              <a:t>ise</a:t>
            </a:r>
            <a:r>
              <a:rPr lang="en-US" sz="2800" b="1" dirty="0" smtClean="0">
                <a:latin typeface="+mj-lt"/>
              </a:rPr>
              <a:t> </a:t>
            </a:r>
            <a:r>
              <a:rPr lang="en-US" sz="2800" b="1" dirty="0" err="1" smtClean="0">
                <a:latin typeface="+mj-lt"/>
              </a:rPr>
              <a:t>edebî</a:t>
            </a:r>
            <a:r>
              <a:rPr lang="en-US" sz="2800" b="1" dirty="0" smtClean="0">
                <a:latin typeface="+mj-lt"/>
              </a:rPr>
              <a:t> </a:t>
            </a:r>
            <a:r>
              <a:rPr lang="en-US" sz="2800" b="1" dirty="0" err="1" smtClean="0">
                <a:latin typeface="+mj-lt"/>
              </a:rPr>
              <a:t>konular</a:t>
            </a:r>
            <a:r>
              <a:rPr lang="en-US" sz="2800" b="1" dirty="0" smtClean="0">
                <a:latin typeface="+mj-lt"/>
              </a:rPr>
              <a:t> </a:t>
            </a:r>
            <a:r>
              <a:rPr lang="en-US" sz="2800" b="1" dirty="0" err="1" smtClean="0">
                <a:latin typeface="+mj-lt"/>
              </a:rPr>
              <a:t>başta</a:t>
            </a:r>
            <a:r>
              <a:rPr lang="en-US" sz="2800" b="1" dirty="0" smtClean="0">
                <a:latin typeface="+mj-lt"/>
              </a:rPr>
              <a:t> </a:t>
            </a:r>
            <a:r>
              <a:rPr lang="en-US" sz="2800" b="1" dirty="0" err="1" smtClean="0">
                <a:latin typeface="+mj-lt"/>
              </a:rPr>
              <a:t>olmak</a:t>
            </a:r>
            <a:r>
              <a:rPr lang="en-US" sz="2800" b="1" dirty="0" smtClean="0">
                <a:latin typeface="+mj-lt"/>
              </a:rPr>
              <a:t> </a:t>
            </a:r>
            <a:r>
              <a:rPr lang="en-US" sz="2800" b="1" dirty="0" err="1" smtClean="0">
                <a:latin typeface="+mj-lt"/>
              </a:rPr>
              <a:t>üzere</a:t>
            </a:r>
            <a:r>
              <a:rPr lang="en-US" sz="2800" b="1" dirty="0" smtClean="0">
                <a:latin typeface="+mj-lt"/>
              </a:rPr>
              <a:t> </a:t>
            </a:r>
            <a:r>
              <a:rPr lang="en-US" sz="2800" b="1" dirty="0" err="1" smtClean="0">
                <a:latin typeface="+mj-lt"/>
              </a:rPr>
              <a:t>hayatın</a:t>
            </a:r>
            <a:r>
              <a:rPr lang="en-US" sz="2800" b="1" dirty="0" smtClean="0">
                <a:latin typeface="+mj-lt"/>
              </a:rPr>
              <a:t> her </a:t>
            </a:r>
            <a:r>
              <a:rPr lang="en-US" sz="2800" b="1" dirty="0" err="1" smtClean="0">
                <a:latin typeface="+mj-lt"/>
              </a:rPr>
              <a:t>alanından</a:t>
            </a:r>
            <a:r>
              <a:rPr lang="en-US" sz="2800" b="1" dirty="0" smtClean="0">
                <a:latin typeface="+mj-lt"/>
              </a:rPr>
              <a:t> </a:t>
            </a:r>
            <a:r>
              <a:rPr lang="en-US" sz="2800" b="1" dirty="0" err="1" smtClean="0">
                <a:latin typeface="+mj-lt"/>
              </a:rPr>
              <a:t>çok</a:t>
            </a:r>
            <a:r>
              <a:rPr lang="en-US" sz="2800" b="1" dirty="0" smtClean="0">
                <a:latin typeface="+mj-lt"/>
              </a:rPr>
              <a:t> </a:t>
            </a:r>
            <a:r>
              <a:rPr lang="en-US" sz="2800" b="1" dirty="0" err="1" smtClean="0">
                <a:latin typeface="+mj-lt"/>
              </a:rPr>
              <a:t>sayıda</a:t>
            </a:r>
            <a:r>
              <a:rPr lang="en-US" sz="2800" b="1" dirty="0" smtClean="0">
                <a:latin typeface="+mj-lt"/>
              </a:rPr>
              <a:t> </a:t>
            </a:r>
            <a:r>
              <a:rPr lang="en-US" sz="2800" b="1" dirty="0" err="1" smtClean="0">
                <a:latin typeface="+mj-lt"/>
              </a:rPr>
              <a:t>kelime</a:t>
            </a:r>
            <a:r>
              <a:rPr lang="en-US" sz="2800" b="1" dirty="0" smtClean="0">
                <a:latin typeface="+mj-lt"/>
              </a:rPr>
              <a:t> </a:t>
            </a:r>
            <a:r>
              <a:rPr lang="en-US" sz="2800" b="1" dirty="0" err="1" smtClean="0">
                <a:latin typeface="+mj-lt"/>
              </a:rPr>
              <a:t>dilimize</a:t>
            </a:r>
            <a:r>
              <a:rPr lang="en-US" sz="2800" b="1" dirty="0" smtClean="0">
                <a:latin typeface="+mj-lt"/>
              </a:rPr>
              <a:t> </a:t>
            </a:r>
            <a:r>
              <a:rPr lang="en-US" sz="2800" b="1" dirty="0" err="1" smtClean="0">
                <a:latin typeface="+mj-lt"/>
              </a:rPr>
              <a:t>girmiştir</a:t>
            </a:r>
            <a:r>
              <a:rPr lang="en-US" sz="2800" b="1" dirty="0" smtClean="0">
                <a:latin typeface="+mj-lt"/>
              </a:rPr>
              <a:t>. Bu </a:t>
            </a:r>
            <a:r>
              <a:rPr lang="en-US" sz="2800" b="1" dirty="0" err="1" smtClean="0">
                <a:latin typeface="+mj-lt"/>
              </a:rPr>
              <a:t>kelimeleri</a:t>
            </a:r>
            <a:r>
              <a:rPr lang="en-US" sz="2800" b="1" dirty="0" smtClean="0">
                <a:latin typeface="+mj-lt"/>
              </a:rPr>
              <a:t> </a:t>
            </a:r>
            <a:r>
              <a:rPr lang="en-US" sz="2800" b="1" dirty="0" err="1" smtClean="0">
                <a:latin typeface="+mj-lt"/>
              </a:rPr>
              <a:t>tanımak</a:t>
            </a:r>
            <a:r>
              <a:rPr lang="en-US" sz="2800" b="1" dirty="0" smtClean="0">
                <a:latin typeface="+mj-lt"/>
              </a:rPr>
              <a:t> </a:t>
            </a:r>
            <a:r>
              <a:rPr lang="en-US" sz="2800" b="1" dirty="0" err="1" smtClean="0">
                <a:latin typeface="+mj-lt"/>
              </a:rPr>
              <a:t>Arap</a:t>
            </a:r>
            <a:r>
              <a:rPr lang="en-US" sz="2800" b="1" dirty="0" smtClean="0">
                <a:latin typeface="+mj-lt"/>
              </a:rPr>
              <a:t> </a:t>
            </a:r>
            <a:r>
              <a:rPr lang="en-US" sz="2800" b="1" dirty="0" err="1" smtClean="0">
                <a:latin typeface="+mj-lt"/>
              </a:rPr>
              <a:t>harfleriyle</a:t>
            </a:r>
            <a:r>
              <a:rPr lang="en-US" sz="2800" b="1" dirty="0" smtClean="0">
                <a:latin typeface="+mj-lt"/>
              </a:rPr>
              <a:t> </a:t>
            </a:r>
            <a:r>
              <a:rPr lang="en-US" sz="2800" b="1" dirty="0" err="1" smtClean="0">
                <a:latin typeface="+mj-lt"/>
              </a:rPr>
              <a:t>yazılmış</a:t>
            </a:r>
            <a:r>
              <a:rPr lang="en-US" sz="2800" b="1" dirty="0" smtClean="0">
                <a:latin typeface="+mj-lt"/>
              </a:rPr>
              <a:t> </a:t>
            </a:r>
            <a:r>
              <a:rPr lang="en-US" sz="2800" b="1" dirty="0" err="1" smtClean="0">
                <a:latin typeface="+mj-lt"/>
              </a:rPr>
              <a:t>kelimeleri</a:t>
            </a:r>
            <a:r>
              <a:rPr lang="en-US" sz="2800" b="1" dirty="0" smtClean="0">
                <a:latin typeface="+mj-lt"/>
              </a:rPr>
              <a:t> </a:t>
            </a:r>
            <a:r>
              <a:rPr lang="en-US" sz="2800" b="1" dirty="0" err="1" smtClean="0">
                <a:latin typeface="+mj-lt"/>
              </a:rPr>
              <a:t>doğru</a:t>
            </a: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şekilde</a:t>
            </a:r>
            <a:r>
              <a:rPr lang="en-US" sz="2800" b="1" dirty="0" smtClean="0">
                <a:latin typeface="+mj-lt"/>
              </a:rPr>
              <a:t> </a:t>
            </a:r>
            <a:r>
              <a:rPr lang="en-US" sz="2800" b="1" dirty="0" err="1" smtClean="0">
                <a:latin typeface="+mj-lt"/>
              </a:rPr>
              <a:t>okumak</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yazmak</a:t>
            </a:r>
            <a:r>
              <a:rPr lang="en-US" sz="2800" b="1" dirty="0" smtClean="0">
                <a:latin typeface="+mj-lt"/>
              </a:rPr>
              <a:t> </a:t>
            </a:r>
            <a:r>
              <a:rPr lang="en-US" sz="2800" b="1" dirty="0" err="1" smtClean="0">
                <a:latin typeface="+mj-lt"/>
              </a:rPr>
              <a:t>için</a:t>
            </a:r>
            <a:r>
              <a:rPr lang="en-US" sz="2800" b="1" dirty="0" smtClean="0">
                <a:latin typeface="+mj-lt"/>
              </a:rPr>
              <a:t> </a:t>
            </a:r>
            <a:r>
              <a:rPr lang="en-US" sz="2800" b="1" dirty="0" err="1" smtClean="0">
                <a:latin typeface="+mj-lt"/>
              </a:rPr>
              <a:t>gereklidir</a:t>
            </a:r>
            <a:r>
              <a:rPr lang="en-US" sz="2800" b="1" dirty="0" smtClean="0">
                <a:latin typeface="+mj-lt"/>
              </a:rPr>
              <a:t>. </a:t>
            </a:r>
            <a:r>
              <a:rPr lang="en-US" sz="2800" b="1" dirty="0" err="1" smtClean="0">
                <a:latin typeface="+mj-lt"/>
              </a:rPr>
              <a:t>Arapça</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Farsça</a:t>
            </a:r>
            <a:r>
              <a:rPr lang="en-US" sz="2800" b="1" dirty="0" smtClean="0">
                <a:latin typeface="+mj-lt"/>
              </a:rPr>
              <a:t> </a:t>
            </a:r>
            <a:r>
              <a:rPr lang="en-US" sz="2800" b="1" dirty="0" err="1" smtClean="0">
                <a:latin typeface="+mj-lt"/>
              </a:rPr>
              <a:t>kelimeleri</a:t>
            </a:r>
            <a:r>
              <a:rPr lang="en-US" sz="2800" b="1" dirty="0" smtClean="0">
                <a:latin typeface="+mj-lt"/>
              </a:rPr>
              <a:t> </a:t>
            </a:r>
            <a:r>
              <a:rPr lang="en-US" sz="2800" b="1" dirty="0" err="1" smtClean="0">
                <a:latin typeface="+mj-lt"/>
              </a:rPr>
              <a:t>Türkçeden</a:t>
            </a:r>
            <a:r>
              <a:rPr lang="en-US" sz="2800" b="1" dirty="0" smtClean="0">
                <a:latin typeface="+mj-lt"/>
              </a:rPr>
              <a:t> </a:t>
            </a:r>
            <a:r>
              <a:rPr lang="en-US" sz="2800" b="1" dirty="0" err="1" smtClean="0">
                <a:latin typeface="+mj-lt"/>
              </a:rPr>
              <a:t>ayırt</a:t>
            </a:r>
            <a:r>
              <a:rPr lang="en-US" sz="2800" b="1" dirty="0" smtClean="0">
                <a:latin typeface="+mj-lt"/>
              </a:rPr>
              <a:t> </a:t>
            </a:r>
            <a:r>
              <a:rPr lang="en-US" sz="2800" b="1" dirty="0" err="1" smtClean="0">
                <a:latin typeface="+mj-lt"/>
              </a:rPr>
              <a:t>etmek</a:t>
            </a:r>
            <a:r>
              <a:rPr lang="en-US" sz="2800" b="1" dirty="0" smtClean="0">
                <a:latin typeface="+mj-lt"/>
              </a:rPr>
              <a:t> </a:t>
            </a:r>
            <a:r>
              <a:rPr lang="en-US" sz="2800" b="1" dirty="0" err="1" smtClean="0">
                <a:latin typeface="+mj-lt"/>
              </a:rPr>
              <a:t>için</a:t>
            </a:r>
            <a:r>
              <a:rPr lang="en-US" sz="2800" b="1" dirty="0" smtClean="0">
                <a:latin typeface="+mj-lt"/>
              </a:rPr>
              <a:t> </a:t>
            </a:r>
            <a:r>
              <a:rPr lang="en-US" sz="2800" b="1" dirty="0" err="1" smtClean="0">
                <a:latin typeface="+mj-lt"/>
              </a:rPr>
              <a:t>aşğıdaki</a:t>
            </a:r>
            <a:r>
              <a:rPr lang="en-US" sz="2800" b="1" dirty="0" smtClean="0">
                <a:latin typeface="+mj-lt"/>
              </a:rPr>
              <a:t> </a:t>
            </a:r>
            <a:r>
              <a:rPr lang="en-US" sz="2800" b="1" dirty="0" err="1" smtClean="0">
                <a:latin typeface="+mj-lt"/>
              </a:rPr>
              <a:t>hususlara</a:t>
            </a:r>
            <a:r>
              <a:rPr lang="en-US" sz="2800" b="1" dirty="0" smtClean="0">
                <a:latin typeface="+mj-lt"/>
              </a:rPr>
              <a:t> </a:t>
            </a:r>
            <a:r>
              <a:rPr lang="en-US" sz="2800" b="1" dirty="0" err="1" smtClean="0">
                <a:latin typeface="+mj-lt"/>
              </a:rPr>
              <a:t>dikkat</a:t>
            </a:r>
            <a:r>
              <a:rPr lang="en-US" sz="2800" b="1" dirty="0" smtClean="0">
                <a:latin typeface="+mj-lt"/>
              </a:rPr>
              <a:t> </a:t>
            </a:r>
            <a:r>
              <a:rPr lang="en-US" sz="2800" b="1" dirty="0" err="1" smtClean="0">
                <a:latin typeface="+mj-lt"/>
              </a:rPr>
              <a:t>etmek</a:t>
            </a:r>
            <a:r>
              <a:rPr lang="en-US" sz="2800" b="1" dirty="0" smtClean="0">
                <a:latin typeface="+mj-lt"/>
              </a:rPr>
              <a:t> </a:t>
            </a:r>
            <a:r>
              <a:rPr lang="en-US" sz="2800" b="1" dirty="0" err="1" smtClean="0">
                <a:latin typeface="+mj-lt"/>
              </a:rPr>
              <a:t>gerekir</a:t>
            </a:r>
            <a:r>
              <a:rPr lang="en-US" sz="2800" b="1" dirty="0" smtClean="0">
                <a:latin typeface="+mj-lt"/>
              </a:rPr>
              <a:t>:</a:t>
            </a:r>
            <a:endParaRPr lang="en-US" sz="2800" b="1" dirty="0" smtClean="0">
              <a:solidFill>
                <a:srgbClr val="0000FF"/>
              </a:solidFill>
              <a:latin typeface="+mj-lt"/>
              <a:cs typeface="+mj-cs"/>
            </a:endParaRPr>
          </a:p>
        </p:txBody>
      </p:sp>
    </p:spTree>
    <p:extLst>
      <p:ext uri="{BB962C8B-B14F-4D97-AF65-F5344CB8AC3E}">
        <p14:creationId xmlns:p14="http://schemas.microsoft.com/office/powerpoint/2010/main" val="3365446013"/>
      </p:ext>
    </p:extLst>
  </p:cSld>
  <p:clrMapOvr>
    <a:masterClrMapping/>
  </p:clrMapOvr>
  <p:transition spd="med">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85720" y="714356"/>
            <a:ext cx="8496300" cy="5632311"/>
          </a:xfrm>
          <a:prstGeom prst="rect">
            <a:avLst/>
          </a:prstGeom>
          <a:noFill/>
          <a:ln w="9525">
            <a:noFill/>
            <a:miter lim="800000"/>
            <a:headEnd/>
            <a:tailEnd/>
          </a:ln>
        </p:spPr>
        <p:txBody>
          <a:bodyPr anchor="ctr">
            <a:spAutoFit/>
          </a:bodyPr>
          <a:lstStyle/>
          <a:p>
            <a:pPr algn="ctr" rtl="0" fontAlgn="base">
              <a:spcBef>
                <a:spcPct val="0"/>
              </a:spcBef>
              <a:spcAft>
                <a:spcPct val="0"/>
              </a:spcAft>
            </a:pPr>
            <a:r>
              <a:rPr lang="tr-TR" sz="3600" b="1" dirty="0" smtClean="0">
                <a:solidFill>
                  <a:srgbClr val="0070C0"/>
                </a:solidFill>
                <a:latin typeface="Arial" pitchFamily="34" charset="0"/>
                <a:cs typeface="Arial" pitchFamily="34" charset="0"/>
              </a:rPr>
              <a:t>6. Ünite </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buFontTx/>
              <a:buChar char="-"/>
            </a:pPr>
            <a:r>
              <a:rPr lang="tr-TR" sz="3600" b="1" dirty="0" smtClean="0">
                <a:latin typeface="Arial" pitchFamily="34" charset="0"/>
                <a:cs typeface="Arial" pitchFamily="34" charset="0"/>
              </a:rPr>
              <a:t>Arapça kelimelerin yapısı</a:t>
            </a:r>
          </a:p>
          <a:p>
            <a:pPr algn="l" rtl="0" fontAlgn="base">
              <a:spcBef>
                <a:spcPct val="0"/>
              </a:spcBef>
              <a:spcAft>
                <a:spcPct val="0"/>
              </a:spcAft>
              <a:buFontTx/>
              <a:buChar char="-"/>
            </a:pPr>
            <a:r>
              <a:rPr lang="tr-TR" sz="3600" b="1" dirty="0" smtClean="0">
                <a:latin typeface="Arial" pitchFamily="34" charset="0"/>
                <a:cs typeface="Arial" pitchFamily="34" charset="0"/>
              </a:rPr>
              <a:t>Arapça kelimelerin vezni</a:t>
            </a:r>
          </a:p>
          <a:p>
            <a:pPr algn="l" rtl="0" fontAlgn="base">
              <a:spcBef>
                <a:spcPct val="0"/>
              </a:spcBef>
              <a:spcAft>
                <a:spcPct val="0"/>
              </a:spcAft>
              <a:buFontTx/>
              <a:buChar char="-"/>
            </a:pPr>
            <a:r>
              <a:rPr lang="tr-TR" sz="3600" b="1" dirty="0" smtClean="0">
                <a:latin typeface="Arial" pitchFamily="34" charset="0"/>
                <a:cs typeface="Arial" pitchFamily="34" charset="0"/>
              </a:rPr>
              <a:t>Arapça kelimelerin vezinlerini bulmak</a:t>
            </a:r>
          </a:p>
          <a:p>
            <a:pPr algn="l" rtl="0" fontAlgn="base">
              <a:spcBef>
                <a:spcPct val="0"/>
              </a:spcBef>
              <a:spcAft>
                <a:spcPct val="0"/>
              </a:spcAft>
              <a:buFontTx/>
              <a:buChar char="-"/>
            </a:pPr>
            <a:r>
              <a:rPr lang="tr-TR" sz="3600" b="1" dirty="0" smtClean="0">
                <a:latin typeface="Arial" pitchFamily="34" charset="0"/>
                <a:cs typeface="Arial" pitchFamily="34" charset="0"/>
              </a:rPr>
              <a:t>Arapça kelimelerde keyfiyet (müenneslik- müzekkerelik)</a:t>
            </a:r>
          </a:p>
          <a:p>
            <a:pPr algn="l" rtl="0" fontAlgn="base">
              <a:spcBef>
                <a:spcPct val="0"/>
              </a:spcBef>
              <a:spcAft>
                <a:spcPct val="0"/>
              </a:spcAft>
              <a:buFontTx/>
              <a:buChar char="-"/>
            </a:pPr>
            <a:r>
              <a:rPr lang="tr-TR" sz="3600" b="1" dirty="0" smtClean="0">
                <a:latin typeface="Arial" pitchFamily="34" charset="0"/>
                <a:cs typeface="Arial" pitchFamily="34" charset="0"/>
              </a:rPr>
              <a:t> müenneslik</a:t>
            </a:r>
            <a:r>
              <a:rPr lang="tr-TR" sz="3600" b="1" dirty="0">
                <a:latin typeface="Arial" pitchFamily="34" charset="0"/>
                <a:cs typeface="Arial" pitchFamily="34" charset="0"/>
              </a:rPr>
              <a:t> </a:t>
            </a:r>
            <a:r>
              <a:rPr lang="tr-TR" sz="3600" b="1" dirty="0" smtClean="0">
                <a:latin typeface="Arial" pitchFamily="34" charset="0"/>
                <a:cs typeface="Arial" pitchFamily="34" charset="0"/>
              </a:rPr>
              <a:t>Alametleri</a:t>
            </a:r>
          </a:p>
          <a:p>
            <a:pPr algn="l" rtl="0" fontAlgn="base">
              <a:spcBef>
                <a:spcPct val="0"/>
              </a:spcBef>
              <a:spcAft>
                <a:spcPct val="0"/>
              </a:spcAft>
              <a:buFontTx/>
              <a:buChar char="-"/>
            </a:pPr>
            <a:r>
              <a:rPr lang="tr-TR" sz="3600" b="1" dirty="0" smtClean="0">
                <a:latin typeface="Arial" pitchFamily="34" charset="0"/>
                <a:cs typeface="Arial" pitchFamily="34" charset="0"/>
              </a:rPr>
              <a:t>Arapça kelimelerde çokluk</a:t>
            </a:r>
          </a:p>
          <a:p>
            <a:pPr algn="l" rtl="0" fontAlgn="base">
              <a:spcBef>
                <a:spcPct val="0"/>
              </a:spcBef>
              <a:spcAft>
                <a:spcPct val="0"/>
              </a:spcAft>
            </a:pPr>
            <a:endParaRPr lang="tr-TR" sz="3600" b="1" dirty="0" smtClean="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071546"/>
            <a:ext cx="8643998" cy="3908762"/>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latin typeface="+mj-lt"/>
              </a:rPr>
              <a:t>Arapça</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Farsça</a:t>
            </a:r>
            <a:r>
              <a:rPr lang="en-US" sz="2800" b="1" dirty="0" smtClean="0">
                <a:latin typeface="+mj-lt"/>
              </a:rPr>
              <a:t> </a:t>
            </a:r>
            <a:r>
              <a:rPr lang="en-US" sz="2800" b="1" dirty="0" err="1" smtClean="0">
                <a:latin typeface="+mj-lt"/>
              </a:rPr>
              <a:t>kelimeleri</a:t>
            </a:r>
            <a:r>
              <a:rPr lang="en-US" sz="2800" b="1" dirty="0" smtClean="0">
                <a:latin typeface="+mj-lt"/>
              </a:rPr>
              <a:t> </a:t>
            </a:r>
            <a:r>
              <a:rPr lang="en-US" sz="2800" b="1" dirty="0" err="1" smtClean="0">
                <a:latin typeface="+mj-lt"/>
              </a:rPr>
              <a:t>Türkçeden</a:t>
            </a:r>
            <a:r>
              <a:rPr lang="en-US" sz="2800" b="1" dirty="0" smtClean="0">
                <a:latin typeface="+mj-lt"/>
              </a:rPr>
              <a:t> </a:t>
            </a:r>
            <a:r>
              <a:rPr lang="en-US" sz="2800" b="1" dirty="0" err="1" smtClean="0">
                <a:latin typeface="+mj-lt"/>
              </a:rPr>
              <a:t>ayırt</a:t>
            </a:r>
            <a:r>
              <a:rPr lang="en-US" sz="2800" b="1" dirty="0" smtClean="0">
                <a:latin typeface="+mj-lt"/>
              </a:rPr>
              <a:t> </a:t>
            </a:r>
            <a:r>
              <a:rPr lang="en-US" sz="2800" b="1" dirty="0" err="1" smtClean="0">
                <a:latin typeface="+mj-lt"/>
              </a:rPr>
              <a:t>etmek</a:t>
            </a:r>
            <a:r>
              <a:rPr lang="en-US" sz="2800" b="1" dirty="0" smtClean="0">
                <a:latin typeface="+mj-lt"/>
              </a:rPr>
              <a:t> </a:t>
            </a:r>
            <a:r>
              <a:rPr lang="en-US" sz="2800" b="1" dirty="0" err="1" smtClean="0">
                <a:latin typeface="+mj-lt"/>
              </a:rPr>
              <a:t>için</a:t>
            </a:r>
            <a:r>
              <a:rPr lang="en-US" sz="2800" b="1" dirty="0" smtClean="0">
                <a:latin typeface="+mj-lt"/>
              </a:rPr>
              <a:t> </a:t>
            </a:r>
            <a:r>
              <a:rPr lang="en-US" sz="2800" b="1" dirty="0" err="1" smtClean="0">
                <a:latin typeface="+mj-lt"/>
              </a:rPr>
              <a:t>aşğıdaki</a:t>
            </a:r>
            <a:r>
              <a:rPr lang="en-US" sz="2800" b="1" dirty="0" smtClean="0">
                <a:latin typeface="+mj-lt"/>
              </a:rPr>
              <a:t> </a:t>
            </a:r>
            <a:r>
              <a:rPr lang="en-US" sz="2800" b="1" dirty="0" err="1" smtClean="0">
                <a:latin typeface="+mj-lt"/>
              </a:rPr>
              <a:t>hususlara</a:t>
            </a:r>
            <a:r>
              <a:rPr lang="en-US" sz="2800" b="1" dirty="0" smtClean="0">
                <a:latin typeface="+mj-lt"/>
              </a:rPr>
              <a:t> </a:t>
            </a:r>
            <a:r>
              <a:rPr lang="en-US" sz="2800" b="1" dirty="0" err="1" smtClean="0">
                <a:latin typeface="+mj-lt"/>
              </a:rPr>
              <a:t>dikkat</a:t>
            </a:r>
            <a:r>
              <a:rPr lang="en-US" sz="2800" b="1" dirty="0" smtClean="0">
                <a:latin typeface="+mj-lt"/>
              </a:rPr>
              <a:t> </a:t>
            </a:r>
            <a:r>
              <a:rPr lang="en-US" sz="2800" b="1" dirty="0" err="1" smtClean="0">
                <a:latin typeface="+mj-lt"/>
              </a:rPr>
              <a:t>etmek</a:t>
            </a:r>
            <a:r>
              <a:rPr lang="en-US" sz="2800" b="1" dirty="0" smtClean="0">
                <a:latin typeface="+mj-lt"/>
              </a:rPr>
              <a:t> </a:t>
            </a:r>
            <a:r>
              <a:rPr lang="en-US" sz="2800" b="1" dirty="0" err="1" smtClean="0">
                <a:latin typeface="+mj-lt"/>
              </a:rPr>
              <a:t>gerekir</a:t>
            </a:r>
            <a:r>
              <a:rPr lang="en-US" sz="2800" b="1" dirty="0" smtClean="0">
                <a:latin typeface="+mj-lt"/>
              </a:rPr>
              <a:t>: </a:t>
            </a:r>
            <a:r>
              <a:rPr lang="en-US" sz="2800" b="1" dirty="0" err="1" smtClean="0">
                <a:latin typeface="+mj-lt"/>
              </a:rPr>
              <a:t>Yalnızca</a:t>
            </a:r>
            <a:r>
              <a:rPr lang="en-US" sz="2800" b="1" dirty="0" smtClean="0">
                <a:latin typeface="+mj-lt"/>
              </a:rPr>
              <a:t> </a:t>
            </a:r>
            <a:r>
              <a:rPr lang="en-US" sz="2800" b="1" dirty="0" err="1" smtClean="0">
                <a:latin typeface="+mj-lt"/>
              </a:rPr>
              <a:t>Arap</a:t>
            </a:r>
            <a:r>
              <a:rPr lang="en-US" sz="2800" b="1" dirty="0" smtClean="0">
                <a:latin typeface="+mj-lt"/>
              </a:rPr>
              <a:t> </a:t>
            </a:r>
            <a:r>
              <a:rPr lang="en-US" sz="2800" b="1" dirty="0" err="1" smtClean="0">
                <a:latin typeface="+mj-lt"/>
              </a:rPr>
              <a:t>Alfabesinde</a:t>
            </a:r>
            <a:r>
              <a:rPr lang="en-US" sz="2800" b="1" dirty="0" smtClean="0">
                <a:latin typeface="+mj-lt"/>
              </a:rPr>
              <a:t> </a:t>
            </a:r>
            <a:r>
              <a:rPr lang="en-US" sz="2800" b="1" dirty="0" err="1" smtClean="0">
                <a:latin typeface="+mj-lt"/>
              </a:rPr>
              <a:t>bulunan</a:t>
            </a:r>
            <a:r>
              <a:rPr lang="en-US" sz="2800" b="1" dirty="0" smtClean="0">
                <a:latin typeface="+mj-lt"/>
              </a:rPr>
              <a:t> </a:t>
            </a:r>
            <a:r>
              <a:rPr lang="ar-IQ" sz="3600" b="1" dirty="0" smtClean="0">
                <a:solidFill>
                  <a:srgbClr val="0000FF"/>
                </a:solidFill>
                <a:latin typeface="+mj-lt"/>
              </a:rPr>
              <a:t>ت ح ض ظ ع </a:t>
            </a:r>
            <a:r>
              <a:rPr lang="en-US" sz="3600" b="1" dirty="0" smtClean="0">
                <a:solidFill>
                  <a:srgbClr val="0000FF"/>
                </a:solidFill>
                <a:latin typeface="+mj-lt"/>
              </a:rPr>
              <a:t> </a:t>
            </a:r>
            <a:r>
              <a:rPr lang="en-US" sz="2800" b="1" dirty="0" err="1" smtClean="0">
                <a:latin typeface="+mj-lt"/>
              </a:rPr>
              <a:t>harflerinin</a:t>
            </a:r>
            <a:r>
              <a:rPr lang="en-US" sz="2800" b="1" dirty="0" smtClean="0">
                <a:latin typeface="+mj-lt"/>
              </a:rPr>
              <a:t> </a:t>
            </a:r>
            <a:r>
              <a:rPr lang="en-US" sz="2800" b="1" dirty="0" err="1" smtClean="0">
                <a:latin typeface="+mj-lt"/>
              </a:rPr>
              <a:t>yer</a:t>
            </a:r>
            <a:r>
              <a:rPr lang="en-US" sz="2800" b="1" dirty="0" smtClean="0">
                <a:latin typeface="+mj-lt"/>
              </a:rPr>
              <a:t> </a:t>
            </a:r>
            <a:r>
              <a:rPr lang="en-US" sz="2800" b="1" dirty="0" err="1" smtClean="0">
                <a:latin typeface="+mj-lt"/>
              </a:rPr>
              <a:t>aldığı</a:t>
            </a:r>
            <a:r>
              <a:rPr lang="en-US" sz="2800" b="1" dirty="0" smtClean="0">
                <a:latin typeface="+mj-lt"/>
              </a:rPr>
              <a:t> </a:t>
            </a:r>
            <a:r>
              <a:rPr lang="en-US" sz="2800" b="1" dirty="0" err="1" smtClean="0">
                <a:latin typeface="+mj-lt"/>
              </a:rPr>
              <a:t>kelimeler</a:t>
            </a:r>
            <a:r>
              <a:rPr lang="en-US" sz="2800" b="1" dirty="0" smtClean="0">
                <a:latin typeface="+mj-lt"/>
              </a:rPr>
              <a:t> </a:t>
            </a:r>
            <a:r>
              <a:rPr lang="en-US" sz="2800" b="1" dirty="0" err="1" smtClean="0">
                <a:latin typeface="+mj-lt"/>
              </a:rPr>
              <a:t>Arapça’dır</a:t>
            </a:r>
            <a:r>
              <a:rPr lang="en-US" sz="2800" b="1" dirty="0" smtClean="0">
                <a:latin typeface="+mj-lt"/>
              </a:rPr>
              <a:t>. </a:t>
            </a:r>
            <a:r>
              <a:rPr lang="en-US" sz="2800" b="1" dirty="0" err="1" smtClean="0">
                <a:latin typeface="+mj-lt"/>
              </a:rPr>
              <a:t>İçinde</a:t>
            </a:r>
            <a:r>
              <a:rPr lang="en-US" sz="2800" b="1" dirty="0" smtClean="0">
                <a:latin typeface="+mj-lt"/>
              </a:rPr>
              <a:t> </a:t>
            </a:r>
            <a:r>
              <a:rPr lang="en-US" sz="2800" b="1" dirty="0" err="1" smtClean="0">
                <a:latin typeface="+mj-lt"/>
              </a:rPr>
              <a:t>veya</a:t>
            </a:r>
            <a:r>
              <a:rPr lang="en-US" sz="2800" b="1" dirty="0" smtClean="0">
                <a:latin typeface="+mj-lt"/>
              </a:rPr>
              <a:t> </a:t>
            </a:r>
            <a:r>
              <a:rPr lang="en-US" sz="2800" b="1" dirty="0" err="1" smtClean="0">
                <a:latin typeface="+mj-lt"/>
              </a:rPr>
              <a:t>sonunda</a:t>
            </a:r>
            <a:r>
              <a:rPr lang="en-US" sz="2800" b="1" dirty="0" smtClean="0">
                <a:latin typeface="+mj-lt"/>
              </a:rPr>
              <a:t> </a:t>
            </a:r>
            <a:r>
              <a:rPr lang="en-US" sz="2800" b="1" dirty="0" err="1" smtClean="0">
                <a:latin typeface="+mj-lt"/>
              </a:rPr>
              <a:t>hemze</a:t>
            </a:r>
            <a:r>
              <a:rPr lang="en-US" sz="2800" b="1" dirty="0" smtClean="0">
                <a:latin typeface="+mj-lt"/>
              </a:rPr>
              <a:t> </a:t>
            </a:r>
            <a:r>
              <a:rPr lang="en-US" sz="2800" b="1" dirty="0" err="1" smtClean="0">
                <a:latin typeface="+mj-lt"/>
              </a:rPr>
              <a:t>olan</a:t>
            </a:r>
            <a:r>
              <a:rPr lang="en-US" sz="2800" b="1" dirty="0" smtClean="0">
                <a:latin typeface="+mj-lt"/>
              </a:rPr>
              <a:t> </a:t>
            </a:r>
            <a:r>
              <a:rPr lang="en-US" sz="2800" b="1" dirty="0" err="1" smtClean="0">
                <a:latin typeface="+mj-lt"/>
              </a:rPr>
              <a:t>kelime</a:t>
            </a:r>
            <a:r>
              <a:rPr lang="en-US" sz="2800" b="1" dirty="0" smtClean="0">
                <a:latin typeface="+mj-lt"/>
              </a:rPr>
              <a:t> </a:t>
            </a:r>
            <a:r>
              <a:rPr lang="en-US" sz="2800" b="1" dirty="0" err="1" smtClean="0">
                <a:latin typeface="+mj-lt"/>
              </a:rPr>
              <a:t>Arapça’dır</a:t>
            </a:r>
            <a:r>
              <a:rPr lang="en-US" sz="2800" b="1" dirty="0" smtClean="0">
                <a:latin typeface="+mj-lt"/>
              </a:rPr>
              <a:t>.</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smtClean="0">
                <a:latin typeface="+mj-lt"/>
              </a:rPr>
              <a:t> </a:t>
            </a:r>
            <a:r>
              <a:rPr lang="ar-IQ" sz="3600" b="1" dirty="0" smtClean="0">
                <a:solidFill>
                  <a:srgbClr val="FF0000"/>
                </a:solidFill>
                <a:latin typeface="+mj-lt"/>
              </a:rPr>
              <a:t>ژ </a:t>
            </a:r>
            <a:r>
              <a:rPr lang="en-US" sz="3600" b="1" dirty="0" smtClean="0">
                <a:solidFill>
                  <a:srgbClr val="FF0000"/>
                </a:solidFill>
                <a:latin typeface="+mj-lt"/>
              </a:rPr>
              <a:t> </a:t>
            </a:r>
            <a:r>
              <a:rPr lang="en-US" sz="2800" b="1" dirty="0" smtClean="0">
                <a:latin typeface="+mj-lt"/>
              </a:rPr>
              <a:t>je</a:t>
            </a:r>
            <a:r>
              <a:rPr lang="en-US" sz="3600" b="1" dirty="0" smtClean="0">
                <a:solidFill>
                  <a:srgbClr val="FF0000"/>
                </a:solidFill>
                <a:latin typeface="+mj-lt"/>
              </a:rPr>
              <a:t> </a:t>
            </a:r>
            <a:r>
              <a:rPr lang="en-US" sz="2800" b="1" dirty="0" err="1" smtClean="0">
                <a:latin typeface="+mj-lt"/>
              </a:rPr>
              <a:t>harfi</a:t>
            </a:r>
            <a:r>
              <a:rPr lang="en-US" sz="2800" b="1" dirty="0" smtClean="0">
                <a:latin typeface="+mj-lt"/>
              </a:rPr>
              <a:t> </a:t>
            </a:r>
            <a:r>
              <a:rPr lang="en-US" sz="2800" b="1" dirty="0" err="1" smtClean="0">
                <a:latin typeface="+mj-lt"/>
              </a:rPr>
              <a:t>bulunan</a:t>
            </a:r>
            <a:r>
              <a:rPr lang="en-US" sz="2800" b="1" dirty="0" smtClean="0">
                <a:latin typeface="+mj-lt"/>
              </a:rPr>
              <a:t> </a:t>
            </a:r>
            <a:r>
              <a:rPr lang="en-US" sz="2800" b="1" dirty="0" err="1" smtClean="0">
                <a:latin typeface="+mj-lt"/>
              </a:rPr>
              <a:t>kelimeler</a:t>
            </a:r>
            <a:r>
              <a:rPr lang="en-US" sz="2800" b="1" dirty="0" smtClean="0">
                <a:latin typeface="+mj-lt"/>
              </a:rPr>
              <a:t> </a:t>
            </a:r>
            <a:r>
              <a:rPr lang="en-US" sz="2800" b="1" dirty="0" err="1" smtClean="0">
                <a:latin typeface="+mj-lt"/>
              </a:rPr>
              <a:t>Farsça’dır</a:t>
            </a:r>
            <a:r>
              <a:rPr lang="en-US" sz="2800" b="1" dirty="0" smtClean="0">
                <a:latin typeface="+mj-lt"/>
              </a:rPr>
              <a:t>.</a:t>
            </a:r>
          </a:p>
          <a:p>
            <a:pPr algn="l" rtl="0" fontAlgn="base">
              <a:spcBef>
                <a:spcPct val="0"/>
              </a:spcBef>
              <a:spcAft>
                <a:spcPct val="0"/>
              </a:spcAft>
            </a:pPr>
            <a:r>
              <a:rPr lang="en-US" sz="2800" b="1" dirty="0" smtClean="0">
                <a:latin typeface="+mj-lt"/>
              </a:rPr>
              <a:t> </a:t>
            </a:r>
            <a:r>
              <a:rPr lang="ar-IQ" sz="3600" b="1" dirty="0" smtClean="0">
                <a:solidFill>
                  <a:srgbClr val="FF0000"/>
                </a:solidFill>
                <a:latin typeface="+mj-lt"/>
              </a:rPr>
              <a:t>ذ </a:t>
            </a:r>
            <a:r>
              <a:rPr lang="en-US" sz="2800" b="1" dirty="0" smtClean="0">
                <a:latin typeface="+mj-lt"/>
              </a:rPr>
              <a:t> </a:t>
            </a:r>
            <a:r>
              <a:rPr lang="en-US" sz="2800" b="1" dirty="0" err="1" smtClean="0">
                <a:latin typeface="+mj-lt"/>
              </a:rPr>
              <a:t>ve</a:t>
            </a:r>
            <a:r>
              <a:rPr lang="en-US" sz="2800" b="1" dirty="0" smtClean="0">
                <a:latin typeface="+mj-lt"/>
              </a:rPr>
              <a:t>  </a:t>
            </a:r>
            <a:r>
              <a:rPr lang="ar-IQ" sz="3600" b="1" dirty="0" smtClean="0">
                <a:solidFill>
                  <a:srgbClr val="FF0000"/>
                </a:solidFill>
                <a:latin typeface="+mj-lt"/>
              </a:rPr>
              <a:t>خ</a:t>
            </a:r>
            <a:r>
              <a:rPr lang="ar-IQ" sz="2800" b="1" dirty="0" smtClean="0">
                <a:latin typeface="+mj-lt"/>
              </a:rPr>
              <a:t> </a:t>
            </a:r>
            <a:r>
              <a:rPr lang="en-US" sz="2800" b="1" dirty="0" smtClean="0">
                <a:latin typeface="+mj-lt"/>
              </a:rPr>
              <a:t> </a:t>
            </a:r>
            <a:r>
              <a:rPr lang="en-US" sz="2800" b="1" dirty="0" err="1" smtClean="0">
                <a:latin typeface="+mj-lt"/>
              </a:rPr>
              <a:t>harfleri</a:t>
            </a:r>
            <a:r>
              <a:rPr lang="en-US" sz="2800" b="1" dirty="0" smtClean="0">
                <a:latin typeface="+mj-lt"/>
              </a:rPr>
              <a:t> </a:t>
            </a:r>
            <a:r>
              <a:rPr lang="en-US" sz="2800" b="1" dirty="0" err="1" smtClean="0">
                <a:latin typeface="+mj-lt"/>
              </a:rPr>
              <a:t>Arapça</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Farsça</a:t>
            </a:r>
            <a:r>
              <a:rPr lang="en-US" sz="2800" b="1" dirty="0" smtClean="0">
                <a:latin typeface="+mj-lt"/>
              </a:rPr>
              <a:t> </a:t>
            </a:r>
            <a:r>
              <a:rPr lang="en-US" sz="2800" b="1" dirty="0" err="1" smtClean="0">
                <a:latin typeface="+mj-lt"/>
              </a:rPr>
              <a:t>kelimelerde</a:t>
            </a:r>
            <a:r>
              <a:rPr lang="en-US" sz="2800" b="1" dirty="0" smtClean="0">
                <a:latin typeface="+mj-lt"/>
              </a:rPr>
              <a:t> </a:t>
            </a:r>
            <a:r>
              <a:rPr lang="en-US" sz="2800" b="1" dirty="0" err="1" smtClean="0">
                <a:latin typeface="+mj-lt"/>
              </a:rPr>
              <a:t>bulunur</a:t>
            </a:r>
            <a:r>
              <a:rPr lang="en-US" sz="2800" b="1" dirty="0" smtClean="0">
                <a:latin typeface="+mj-lt"/>
              </a:rPr>
              <a:t>.</a:t>
            </a:r>
            <a:endParaRPr lang="en-US" sz="2800" b="1" dirty="0" smtClean="0">
              <a:solidFill>
                <a:srgbClr val="0000FF"/>
              </a:solidFill>
              <a:latin typeface="+mj-lt"/>
              <a:cs typeface="+mj-cs"/>
            </a:endParaRPr>
          </a:p>
        </p:txBody>
      </p:sp>
    </p:spTree>
    <p:extLst>
      <p:ext uri="{BB962C8B-B14F-4D97-AF65-F5344CB8AC3E}">
        <p14:creationId xmlns:p14="http://schemas.microsoft.com/office/powerpoint/2010/main" val="2138493204"/>
      </p:ext>
    </p:extLst>
  </p:cSld>
  <p:clrMapOvr>
    <a:masterClrMapping/>
  </p:clrMapOvr>
  <p:transition spd="med">
    <p:checker dir="vert"/>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071546"/>
            <a:ext cx="8643998" cy="397031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2800" b="1" dirty="0" smtClean="0">
                <a:solidFill>
                  <a:srgbClr val="FF0000"/>
                </a:solidFill>
                <a:latin typeface="+mj-lt"/>
              </a:rPr>
              <a:t>Ö</a:t>
            </a:r>
            <a:r>
              <a:rPr lang="en-US" sz="2800" b="1" dirty="0" smtClean="0">
                <a:solidFill>
                  <a:srgbClr val="FF0000"/>
                </a:solidFill>
                <a:latin typeface="+mj-lt"/>
              </a:rPr>
              <a:t>RNEK</a:t>
            </a:r>
          </a:p>
          <a:p>
            <a:pPr algn="l" rtl="0" fontAlgn="base">
              <a:spcBef>
                <a:spcPct val="0"/>
              </a:spcBef>
              <a:spcAft>
                <a:spcPct val="0"/>
              </a:spcAft>
            </a:pPr>
            <a:endParaRPr lang="en-US" sz="2800" b="1" dirty="0" smtClean="0">
              <a:solidFill>
                <a:srgbClr val="0000FF"/>
              </a:solidFill>
              <a:latin typeface="+mj-lt"/>
              <a:cs typeface="+mj-cs"/>
            </a:endParaRPr>
          </a:p>
          <a:p>
            <a:pPr algn="l" rtl="0" fontAlgn="base">
              <a:spcBef>
                <a:spcPct val="0"/>
              </a:spcBef>
              <a:spcAft>
                <a:spcPct val="0"/>
              </a:spcAft>
            </a:pPr>
            <a:r>
              <a:rPr lang="en-US" sz="2800" b="1" dirty="0" err="1" smtClean="0">
                <a:solidFill>
                  <a:srgbClr val="0000FF"/>
                </a:solidFill>
                <a:latin typeface="+mj-lt"/>
              </a:rPr>
              <a:t>Batı</a:t>
            </a:r>
            <a:r>
              <a:rPr lang="en-US" sz="2800" b="1" dirty="0" smtClean="0">
                <a:solidFill>
                  <a:srgbClr val="0000FF"/>
                </a:solidFill>
                <a:latin typeface="+mj-lt"/>
              </a:rPr>
              <a:t> </a:t>
            </a:r>
            <a:r>
              <a:rPr lang="en-US" sz="2800" b="1" dirty="0" err="1" smtClean="0">
                <a:solidFill>
                  <a:srgbClr val="0000FF"/>
                </a:solidFill>
                <a:latin typeface="+mj-lt"/>
              </a:rPr>
              <a:t>dillerinden</a:t>
            </a:r>
            <a:r>
              <a:rPr lang="en-US" sz="2800" b="1" dirty="0" smtClean="0">
                <a:solidFill>
                  <a:srgbClr val="0000FF"/>
                </a:solidFill>
                <a:latin typeface="+mj-lt"/>
              </a:rPr>
              <a:t> </a:t>
            </a:r>
            <a:r>
              <a:rPr lang="en-US" sz="2800" b="1" dirty="0" err="1" smtClean="0">
                <a:solidFill>
                  <a:srgbClr val="0000FF"/>
                </a:solidFill>
                <a:latin typeface="+mj-lt"/>
              </a:rPr>
              <a:t>Türkçeye</a:t>
            </a:r>
            <a:r>
              <a:rPr lang="en-US" sz="2800" b="1" dirty="0" smtClean="0">
                <a:solidFill>
                  <a:srgbClr val="0000FF"/>
                </a:solidFill>
                <a:latin typeface="+mj-lt"/>
              </a:rPr>
              <a:t> </a:t>
            </a:r>
            <a:r>
              <a:rPr lang="en-US" sz="2800" b="1" dirty="0" err="1" smtClean="0">
                <a:solidFill>
                  <a:srgbClr val="0000FF"/>
                </a:solidFill>
                <a:latin typeface="+mj-lt"/>
              </a:rPr>
              <a:t>geçen</a:t>
            </a:r>
            <a:r>
              <a:rPr lang="en-US" sz="2800" b="1" dirty="0" smtClean="0">
                <a:solidFill>
                  <a:srgbClr val="0000FF"/>
                </a:solidFill>
                <a:latin typeface="+mj-lt"/>
              </a:rPr>
              <a:t> </a:t>
            </a:r>
            <a:r>
              <a:rPr lang="en-US" sz="2800" b="1" dirty="0" err="1" smtClean="0">
                <a:solidFill>
                  <a:srgbClr val="0000FF"/>
                </a:solidFill>
                <a:latin typeface="+mj-lt"/>
              </a:rPr>
              <a:t>bazı</a:t>
            </a:r>
            <a:r>
              <a:rPr lang="en-US" sz="2800" b="1" dirty="0" smtClean="0">
                <a:solidFill>
                  <a:srgbClr val="0000FF"/>
                </a:solidFill>
                <a:latin typeface="+mj-lt"/>
              </a:rPr>
              <a:t> </a:t>
            </a:r>
            <a:r>
              <a:rPr lang="en-US" sz="2800" b="1" dirty="0" err="1" smtClean="0">
                <a:solidFill>
                  <a:srgbClr val="0000FF"/>
                </a:solidFill>
                <a:latin typeface="+mj-lt"/>
              </a:rPr>
              <a:t>kelimelerde</a:t>
            </a:r>
            <a:r>
              <a:rPr lang="en-US" sz="2800" b="1" dirty="0" smtClean="0">
                <a:solidFill>
                  <a:srgbClr val="0000FF"/>
                </a:solidFill>
                <a:latin typeface="+mj-lt"/>
              </a:rPr>
              <a:t> </a:t>
            </a:r>
            <a:r>
              <a:rPr lang="ar-IQ" sz="2800" b="1" dirty="0" smtClean="0">
                <a:solidFill>
                  <a:srgbClr val="0000FF"/>
                </a:solidFill>
                <a:latin typeface="+mj-lt"/>
              </a:rPr>
              <a:t>ژ </a:t>
            </a:r>
            <a:r>
              <a:rPr lang="en-US" sz="2800" b="1" dirty="0" smtClean="0">
                <a:solidFill>
                  <a:srgbClr val="0000FF"/>
                </a:solidFill>
                <a:latin typeface="+mj-lt"/>
              </a:rPr>
              <a:t>je </a:t>
            </a:r>
            <a:r>
              <a:rPr lang="en-US" sz="2800" b="1" dirty="0" err="1" smtClean="0">
                <a:solidFill>
                  <a:srgbClr val="0000FF"/>
                </a:solidFill>
                <a:latin typeface="+mj-lt"/>
              </a:rPr>
              <a:t>harfi</a:t>
            </a:r>
            <a:r>
              <a:rPr lang="en-US" sz="2800" b="1" dirty="0" smtClean="0">
                <a:solidFill>
                  <a:srgbClr val="0000FF"/>
                </a:solidFill>
                <a:latin typeface="+mj-lt"/>
              </a:rPr>
              <a:t> </a:t>
            </a:r>
            <a:r>
              <a:rPr lang="en-US" sz="2800" b="1" dirty="0" err="1" smtClean="0">
                <a:solidFill>
                  <a:srgbClr val="0000FF"/>
                </a:solidFill>
                <a:latin typeface="+mj-lt"/>
              </a:rPr>
              <a:t>bulunur</a:t>
            </a:r>
            <a:r>
              <a:rPr lang="en-US" sz="2800" b="1" dirty="0" smtClean="0">
                <a:solidFill>
                  <a:srgbClr val="0000FF"/>
                </a:solidFill>
                <a:latin typeface="+mj-lt"/>
              </a:rPr>
              <a:t>. </a:t>
            </a:r>
            <a:r>
              <a:rPr lang="ar-IQ" sz="2800" b="1" dirty="0" smtClean="0">
                <a:solidFill>
                  <a:srgbClr val="0000FF"/>
                </a:solidFill>
                <a:latin typeface="+mj-lt"/>
              </a:rPr>
              <a:t>خ </a:t>
            </a:r>
            <a:r>
              <a:rPr lang="en-US" sz="2800" b="1" dirty="0" smtClean="0">
                <a:solidFill>
                  <a:srgbClr val="0000FF"/>
                </a:solidFill>
                <a:latin typeface="+mj-lt"/>
              </a:rPr>
              <a:t>ha </a:t>
            </a:r>
            <a:r>
              <a:rPr lang="en-US" sz="2800" b="1" dirty="0" err="1" smtClean="0">
                <a:solidFill>
                  <a:srgbClr val="0000FF"/>
                </a:solidFill>
                <a:latin typeface="+mj-lt"/>
              </a:rPr>
              <a:t>harfi</a:t>
            </a:r>
            <a:r>
              <a:rPr lang="en-US" sz="2800" b="1" dirty="0" smtClean="0">
                <a:solidFill>
                  <a:srgbClr val="0000FF"/>
                </a:solidFill>
                <a:latin typeface="+mj-lt"/>
              </a:rPr>
              <a:t> </a:t>
            </a:r>
            <a:r>
              <a:rPr lang="en-US" sz="2800" b="1" dirty="0" err="1" smtClean="0">
                <a:solidFill>
                  <a:srgbClr val="0000FF"/>
                </a:solidFill>
                <a:latin typeface="+mj-lt"/>
              </a:rPr>
              <a:t>ile</a:t>
            </a:r>
            <a:r>
              <a:rPr lang="en-US" sz="2800" b="1" dirty="0" smtClean="0">
                <a:solidFill>
                  <a:srgbClr val="0000FF"/>
                </a:solidFill>
                <a:latin typeface="+mj-lt"/>
              </a:rPr>
              <a:t> </a:t>
            </a:r>
            <a:r>
              <a:rPr lang="en-US" sz="2800" b="1" dirty="0" err="1" smtClean="0">
                <a:solidFill>
                  <a:srgbClr val="0000FF"/>
                </a:solidFill>
                <a:latin typeface="+mj-lt"/>
              </a:rPr>
              <a:t>yazılan</a:t>
            </a:r>
            <a:r>
              <a:rPr lang="en-US" sz="2800" b="1" dirty="0" smtClean="0">
                <a:solidFill>
                  <a:srgbClr val="0000FF"/>
                </a:solidFill>
                <a:latin typeface="+mj-lt"/>
              </a:rPr>
              <a:t> </a:t>
            </a:r>
            <a:r>
              <a:rPr lang="en-US" sz="2800" b="1" dirty="0" err="1" smtClean="0">
                <a:solidFill>
                  <a:srgbClr val="0000FF"/>
                </a:solidFill>
                <a:latin typeface="+mj-lt"/>
              </a:rPr>
              <a:t>bazı</a:t>
            </a:r>
            <a:r>
              <a:rPr lang="en-US" sz="2800" b="1" dirty="0" smtClean="0">
                <a:solidFill>
                  <a:srgbClr val="0000FF"/>
                </a:solidFill>
                <a:latin typeface="+mj-lt"/>
              </a:rPr>
              <a:t> </a:t>
            </a:r>
            <a:r>
              <a:rPr lang="en-US" sz="2800" b="1" dirty="0" err="1" smtClean="0">
                <a:solidFill>
                  <a:srgbClr val="0000FF"/>
                </a:solidFill>
                <a:latin typeface="+mj-lt"/>
              </a:rPr>
              <a:t>Türkçe</a:t>
            </a:r>
            <a:r>
              <a:rPr lang="en-US" sz="2800" b="1" dirty="0" smtClean="0">
                <a:solidFill>
                  <a:srgbClr val="0000FF"/>
                </a:solidFill>
                <a:latin typeface="+mj-lt"/>
              </a:rPr>
              <a:t> </a:t>
            </a:r>
            <a:r>
              <a:rPr lang="en-US" sz="2800" b="1" dirty="0" err="1" smtClean="0">
                <a:solidFill>
                  <a:srgbClr val="0000FF"/>
                </a:solidFill>
                <a:latin typeface="+mj-lt"/>
              </a:rPr>
              <a:t>kelimeler</a:t>
            </a:r>
            <a:r>
              <a:rPr lang="en-US" sz="2800" b="1" dirty="0" smtClean="0">
                <a:solidFill>
                  <a:srgbClr val="0000FF"/>
                </a:solidFill>
                <a:latin typeface="+mj-lt"/>
              </a:rPr>
              <a:t> de </a:t>
            </a:r>
            <a:r>
              <a:rPr lang="en-US" sz="2800" b="1" dirty="0" err="1" smtClean="0">
                <a:solidFill>
                  <a:srgbClr val="0000FF"/>
                </a:solidFill>
                <a:latin typeface="+mj-lt"/>
              </a:rPr>
              <a:t>vardır</a:t>
            </a:r>
            <a:r>
              <a:rPr lang="en-US" sz="2800" b="1" dirty="0" smtClean="0">
                <a:solidFill>
                  <a:srgbClr val="0000FF"/>
                </a:solidFill>
                <a:latin typeface="+mj-lt"/>
              </a:rPr>
              <a:t> ( </a:t>
            </a:r>
            <a:r>
              <a:rPr lang="ar-IQ" sz="2800" b="1" dirty="0" smtClean="0">
                <a:solidFill>
                  <a:srgbClr val="0000FF"/>
                </a:solidFill>
                <a:latin typeface="+mj-lt"/>
              </a:rPr>
              <a:t>خان </a:t>
            </a:r>
            <a:r>
              <a:rPr lang="en-US" sz="2800" b="1" smtClean="0">
                <a:solidFill>
                  <a:srgbClr val="0000FF"/>
                </a:solidFill>
                <a:latin typeface="+mj-lt"/>
              </a:rPr>
              <a:t> han</a:t>
            </a:r>
            <a:r>
              <a:rPr lang="en-US" sz="2800" b="1" dirty="0" smtClean="0">
                <a:solidFill>
                  <a:srgbClr val="0000FF"/>
                </a:solidFill>
                <a:latin typeface="+mj-lt"/>
              </a:rPr>
              <a:t> </a:t>
            </a:r>
            <a:r>
              <a:rPr lang="en-US" sz="2800" b="1" dirty="0" err="1" smtClean="0">
                <a:solidFill>
                  <a:srgbClr val="0000FF"/>
                </a:solidFill>
                <a:latin typeface="+mj-lt"/>
              </a:rPr>
              <a:t>gibi</a:t>
            </a:r>
            <a:r>
              <a:rPr lang="en-US" sz="2800" b="1" dirty="0" smtClean="0">
                <a:solidFill>
                  <a:srgbClr val="0000FF"/>
                </a:solidFill>
                <a:latin typeface="+mj-lt"/>
              </a:rPr>
              <a:t>).</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kelime</a:t>
            </a:r>
            <a:r>
              <a:rPr lang="en-US" sz="2800" b="1" dirty="0" smtClean="0">
                <a:latin typeface="+mj-lt"/>
              </a:rPr>
              <a:t> </a:t>
            </a:r>
            <a:r>
              <a:rPr lang="en-US" sz="2800" b="1" dirty="0" err="1" smtClean="0">
                <a:latin typeface="+mj-lt"/>
              </a:rPr>
              <a:t>başlarında</a:t>
            </a:r>
            <a:r>
              <a:rPr lang="en-US" sz="2800" b="1" dirty="0" smtClean="0">
                <a:latin typeface="+mj-lt"/>
              </a:rPr>
              <a:t> </a:t>
            </a:r>
            <a:r>
              <a:rPr lang="en-US" sz="2800" b="1" dirty="0" err="1" smtClean="0">
                <a:latin typeface="+mj-lt"/>
              </a:rPr>
              <a:t>birkaç</a:t>
            </a:r>
            <a:r>
              <a:rPr lang="en-US" sz="2800" b="1" dirty="0" smtClean="0">
                <a:latin typeface="+mj-lt"/>
              </a:rPr>
              <a:t> </a:t>
            </a:r>
            <a:r>
              <a:rPr lang="en-US" sz="2800" b="1" dirty="0" err="1" smtClean="0">
                <a:latin typeface="+mj-lt"/>
              </a:rPr>
              <a:t>istisna</a:t>
            </a:r>
            <a:r>
              <a:rPr lang="en-US" sz="2800" b="1" dirty="0" smtClean="0">
                <a:latin typeface="+mj-lt"/>
              </a:rPr>
              <a:t> </a:t>
            </a:r>
            <a:r>
              <a:rPr lang="en-US" sz="2800" b="1" dirty="0" err="1" smtClean="0">
                <a:latin typeface="+mj-lt"/>
              </a:rPr>
              <a:t>dışında</a:t>
            </a:r>
            <a:r>
              <a:rPr lang="en-US" sz="2800" b="1" dirty="0" smtClean="0">
                <a:latin typeface="+mj-lt"/>
              </a:rPr>
              <a:t> c, f, h, j, l, m, n, p, r, ş, z </a:t>
            </a:r>
            <a:r>
              <a:rPr lang="en-US" sz="2800" b="1" dirty="0" err="1" smtClean="0">
                <a:latin typeface="+mj-lt"/>
              </a:rPr>
              <a:t>harfleri</a:t>
            </a:r>
            <a:r>
              <a:rPr lang="en-US" sz="2800" b="1" dirty="0" smtClean="0">
                <a:latin typeface="+mj-lt"/>
              </a:rPr>
              <a:t> </a:t>
            </a:r>
            <a:r>
              <a:rPr lang="en-US" sz="2800" b="1" dirty="0" err="1" smtClean="0">
                <a:latin typeface="+mj-lt"/>
              </a:rPr>
              <a:t>bulunmaz</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kelimeler</a:t>
            </a:r>
            <a:r>
              <a:rPr lang="en-US" sz="2800" b="1" dirty="0" smtClean="0">
                <a:latin typeface="+mj-lt"/>
              </a:rPr>
              <a:t> </a:t>
            </a:r>
            <a:r>
              <a:rPr lang="en-US" sz="2800" b="1" dirty="0" err="1" smtClean="0">
                <a:latin typeface="+mj-lt"/>
              </a:rPr>
              <a:t>büyük</a:t>
            </a:r>
            <a:r>
              <a:rPr lang="en-US" sz="2800" b="1" dirty="0" smtClean="0">
                <a:latin typeface="+mj-lt"/>
              </a:rPr>
              <a:t> </a:t>
            </a:r>
            <a:r>
              <a:rPr lang="en-US" sz="2800" b="1" dirty="0" err="1" smtClean="0">
                <a:latin typeface="+mj-lt"/>
              </a:rPr>
              <a:t>ünlü</a:t>
            </a:r>
            <a:r>
              <a:rPr lang="en-US" sz="2800" b="1" dirty="0" smtClean="0">
                <a:latin typeface="+mj-lt"/>
              </a:rPr>
              <a:t> </a:t>
            </a:r>
            <a:r>
              <a:rPr lang="en-US" sz="2800" b="1" dirty="0" err="1" smtClean="0">
                <a:latin typeface="+mj-lt"/>
              </a:rPr>
              <a:t>uyumuna</a:t>
            </a:r>
            <a:r>
              <a:rPr lang="en-US" sz="2800" b="1" dirty="0" smtClean="0">
                <a:latin typeface="+mj-lt"/>
              </a:rPr>
              <a:t> </a:t>
            </a:r>
            <a:r>
              <a:rPr lang="en-US" sz="2800" b="1" dirty="0" err="1" smtClean="0">
                <a:latin typeface="+mj-lt"/>
              </a:rPr>
              <a:t>uyar</a:t>
            </a:r>
            <a:r>
              <a:rPr lang="en-US" sz="2800" b="1" dirty="0" smtClean="0">
                <a:latin typeface="+mj-lt"/>
              </a:rPr>
              <a:t>.</a:t>
            </a:r>
            <a:endParaRPr lang="en-US" sz="2800" b="1" dirty="0" smtClean="0">
              <a:solidFill>
                <a:srgbClr val="0000FF"/>
              </a:solidFill>
              <a:latin typeface="+mj-lt"/>
              <a:cs typeface="+mj-cs"/>
            </a:endParaRPr>
          </a:p>
        </p:txBody>
      </p:sp>
    </p:spTree>
    <p:extLst>
      <p:ext uri="{BB962C8B-B14F-4D97-AF65-F5344CB8AC3E}">
        <p14:creationId xmlns:p14="http://schemas.microsoft.com/office/powerpoint/2010/main" val="1684532550"/>
      </p:ext>
    </p:extLst>
  </p:cSld>
  <p:clrMapOvr>
    <a:masterClrMapping/>
  </p:clrMapOvr>
  <p:transition spd="med">
    <p:checker dir="vert"/>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928670"/>
            <a:ext cx="8643998" cy="5693866"/>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solidFill>
                  <a:srgbClr val="FF0000"/>
                </a:solidFill>
                <a:latin typeface="+mj-lt"/>
              </a:rPr>
              <a:t>Osmanlı</a:t>
            </a:r>
            <a:r>
              <a:rPr lang="en-US" sz="2800" b="1" dirty="0" smtClean="0">
                <a:solidFill>
                  <a:srgbClr val="FF0000"/>
                </a:solidFill>
                <a:latin typeface="+mj-lt"/>
              </a:rPr>
              <a:t> </a:t>
            </a:r>
            <a:r>
              <a:rPr lang="en-US" sz="2800" b="1" dirty="0" err="1" smtClean="0">
                <a:solidFill>
                  <a:srgbClr val="FF0000"/>
                </a:solidFill>
                <a:latin typeface="+mj-lt"/>
              </a:rPr>
              <a:t>Bayrağı</a:t>
            </a:r>
            <a:r>
              <a:rPr lang="en-US" sz="2800" b="1" dirty="0" smtClean="0">
                <a:solidFill>
                  <a:srgbClr val="FF0000"/>
                </a:solidFill>
                <a:latin typeface="+mj-lt"/>
              </a:rPr>
              <a:t> </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err="1" smtClean="0">
                <a:latin typeface="+mj-lt"/>
              </a:rPr>
              <a:t>Ertuğrulun</a:t>
            </a:r>
            <a:r>
              <a:rPr lang="en-US" sz="2800" b="1" dirty="0" smtClean="0">
                <a:latin typeface="+mj-lt"/>
              </a:rPr>
              <a:t> </a:t>
            </a:r>
            <a:r>
              <a:rPr lang="en-US" sz="2800" b="1" dirty="0" err="1" smtClean="0">
                <a:latin typeface="+mj-lt"/>
              </a:rPr>
              <a:t>ocağında</a:t>
            </a:r>
            <a:r>
              <a:rPr lang="en-US" sz="2800" b="1" dirty="0" smtClean="0">
                <a:latin typeface="+mj-lt"/>
              </a:rPr>
              <a:t> </a:t>
            </a:r>
            <a:r>
              <a:rPr lang="en-US" sz="2800" b="1" dirty="0" err="1" smtClean="0">
                <a:latin typeface="+mj-lt"/>
              </a:rPr>
              <a:t>uyandın</a:t>
            </a:r>
            <a:r>
              <a:rPr lang="en-US" sz="2800" b="1" dirty="0" smtClean="0">
                <a:latin typeface="+mj-lt"/>
              </a:rPr>
              <a:t>, </a:t>
            </a:r>
          </a:p>
          <a:p>
            <a:pPr algn="l" rtl="0" fontAlgn="base">
              <a:spcBef>
                <a:spcPct val="0"/>
              </a:spcBef>
              <a:spcAft>
                <a:spcPct val="0"/>
              </a:spcAft>
            </a:pPr>
            <a:r>
              <a:rPr lang="en-US" sz="2800" b="1" dirty="0" err="1" smtClean="0">
                <a:latin typeface="+mj-lt"/>
              </a:rPr>
              <a:t>Şehidlerin</a:t>
            </a:r>
            <a:r>
              <a:rPr lang="en-US" sz="2800" b="1" dirty="0" smtClean="0">
                <a:latin typeface="+mj-lt"/>
              </a:rPr>
              <a:t> </a:t>
            </a:r>
            <a:r>
              <a:rPr lang="en-US" sz="2800" b="1" dirty="0" err="1" smtClean="0">
                <a:latin typeface="+mj-lt"/>
              </a:rPr>
              <a:t>kanlarıyla</a:t>
            </a:r>
            <a:r>
              <a:rPr lang="en-US" sz="2800" b="1" dirty="0" smtClean="0">
                <a:latin typeface="+mj-lt"/>
              </a:rPr>
              <a:t> </a:t>
            </a:r>
            <a:r>
              <a:rPr lang="en-US" sz="2800" b="1" dirty="0" err="1" smtClean="0">
                <a:latin typeface="+mj-lt"/>
              </a:rPr>
              <a:t>boyandın</a:t>
            </a:r>
            <a:r>
              <a:rPr lang="en-US" sz="2800" b="1" dirty="0" smtClean="0">
                <a:latin typeface="+mj-lt"/>
              </a:rPr>
              <a:t>,</a:t>
            </a:r>
          </a:p>
          <a:p>
            <a:pPr algn="l" rtl="0" fontAlgn="base">
              <a:spcBef>
                <a:spcPct val="0"/>
              </a:spcBef>
              <a:spcAft>
                <a:spcPct val="0"/>
              </a:spcAft>
            </a:pPr>
            <a:r>
              <a:rPr lang="en-US" sz="2800" b="1" dirty="0" smtClean="0">
                <a:latin typeface="+mj-lt"/>
              </a:rPr>
              <a:t> Nice </a:t>
            </a:r>
            <a:r>
              <a:rPr lang="en-US" sz="2800" b="1" dirty="0" err="1" smtClean="0">
                <a:latin typeface="+mj-lt"/>
              </a:rPr>
              <a:t>düşman</a:t>
            </a:r>
            <a:r>
              <a:rPr lang="en-US" sz="2800" b="1" dirty="0" smtClean="0">
                <a:latin typeface="+mj-lt"/>
              </a:rPr>
              <a:t> </a:t>
            </a:r>
            <a:r>
              <a:rPr lang="en-US" sz="2800" b="1" dirty="0" err="1" smtClean="0">
                <a:latin typeface="+mj-lt"/>
              </a:rPr>
              <a:t>kalesine</a:t>
            </a:r>
            <a:r>
              <a:rPr lang="en-US" sz="2800" b="1" dirty="0" smtClean="0">
                <a:latin typeface="+mj-lt"/>
              </a:rPr>
              <a:t> </a:t>
            </a:r>
            <a:r>
              <a:rPr lang="en-US" sz="2800" b="1" dirty="0" err="1" smtClean="0">
                <a:latin typeface="+mj-lt"/>
              </a:rPr>
              <a:t>uzandın</a:t>
            </a:r>
            <a:r>
              <a:rPr lang="en-US" sz="2800" b="1" dirty="0" smtClean="0">
                <a:latin typeface="+mj-lt"/>
              </a:rPr>
              <a:t>,</a:t>
            </a:r>
          </a:p>
          <a:p>
            <a:pPr algn="l" rtl="0" fontAlgn="base">
              <a:spcBef>
                <a:spcPct val="0"/>
              </a:spcBef>
              <a:spcAft>
                <a:spcPct val="0"/>
              </a:spcAft>
            </a:pPr>
            <a:r>
              <a:rPr lang="en-US" sz="2800" b="1" dirty="0" smtClean="0">
                <a:latin typeface="+mj-lt"/>
              </a:rPr>
              <a:t> Sana </a:t>
            </a:r>
            <a:r>
              <a:rPr lang="en-US" sz="2800" b="1" dirty="0" err="1" smtClean="0">
                <a:latin typeface="+mj-lt"/>
              </a:rPr>
              <a:t>selâm</a:t>
            </a:r>
            <a:r>
              <a:rPr lang="en-US" sz="2800" b="1" dirty="0" smtClean="0">
                <a:latin typeface="+mj-lt"/>
              </a:rPr>
              <a:t> </a:t>
            </a:r>
            <a:r>
              <a:rPr lang="en-US" sz="2800" b="1" dirty="0" err="1" smtClean="0">
                <a:latin typeface="+mj-lt"/>
              </a:rPr>
              <a:t>ey</a:t>
            </a:r>
            <a:r>
              <a:rPr lang="en-US" sz="2800" b="1" dirty="0" smtClean="0">
                <a:latin typeface="+mj-lt"/>
              </a:rPr>
              <a:t> </a:t>
            </a:r>
            <a:r>
              <a:rPr lang="en-US" sz="2800" b="1" dirty="0" err="1" smtClean="0">
                <a:latin typeface="+mj-lt"/>
              </a:rPr>
              <a:t>Osmanlı</a:t>
            </a:r>
            <a:r>
              <a:rPr lang="en-US" sz="2800" b="1" dirty="0" smtClean="0">
                <a:latin typeface="+mj-lt"/>
              </a:rPr>
              <a:t> </a:t>
            </a:r>
            <a:r>
              <a:rPr lang="en-US" sz="2800" b="1" dirty="0" err="1" smtClean="0">
                <a:latin typeface="+mj-lt"/>
              </a:rPr>
              <a:t>bayrağı</a:t>
            </a:r>
            <a:r>
              <a:rPr lang="en-US" sz="2800" b="1" dirty="0" smtClean="0">
                <a:latin typeface="+mj-lt"/>
              </a:rPr>
              <a:t>.</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smtClean="0">
                <a:latin typeface="+mj-lt"/>
              </a:rPr>
              <a:t> </a:t>
            </a:r>
            <a:r>
              <a:rPr lang="en-US" sz="2800" b="1" dirty="0" err="1" smtClean="0">
                <a:latin typeface="+mj-lt"/>
              </a:rPr>
              <a:t>Çırpınarak</a:t>
            </a:r>
            <a:r>
              <a:rPr lang="en-US" sz="2800" b="1" dirty="0" smtClean="0">
                <a:latin typeface="+mj-lt"/>
              </a:rPr>
              <a:t> </a:t>
            </a:r>
            <a:r>
              <a:rPr lang="en-US" sz="2800" b="1" dirty="0" err="1" smtClean="0">
                <a:latin typeface="+mj-lt"/>
              </a:rPr>
              <a:t>dalgalanır</a:t>
            </a:r>
            <a:r>
              <a:rPr lang="en-US" sz="2800" b="1" dirty="0" smtClean="0">
                <a:latin typeface="+mj-lt"/>
              </a:rPr>
              <a:t> </a:t>
            </a:r>
            <a:r>
              <a:rPr lang="en-US" sz="2800" b="1" dirty="0" err="1" smtClean="0">
                <a:latin typeface="+mj-lt"/>
              </a:rPr>
              <a:t>kanadın</a:t>
            </a:r>
            <a:r>
              <a:rPr lang="en-US" sz="2800" b="1" dirty="0" smtClean="0">
                <a:latin typeface="+mj-lt"/>
              </a:rPr>
              <a:t>, </a:t>
            </a:r>
          </a:p>
          <a:p>
            <a:pPr algn="l" rtl="0" fontAlgn="base">
              <a:spcBef>
                <a:spcPct val="0"/>
              </a:spcBef>
              <a:spcAft>
                <a:spcPct val="0"/>
              </a:spcAft>
            </a:pPr>
            <a:r>
              <a:rPr lang="en-US" sz="2800" b="1" dirty="0" err="1" smtClean="0">
                <a:latin typeface="+mj-lt"/>
              </a:rPr>
              <a:t>Gökyüzüne</a:t>
            </a:r>
            <a:r>
              <a:rPr lang="en-US" sz="2800" b="1" dirty="0" smtClean="0">
                <a:latin typeface="+mj-lt"/>
              </a:rPr>
              <a:t> </a:t>
            </a:r>
            <a:r>
              <a:rPr lang="en-US" sz="2800" b="1" dirty="0" err="1" smtClean="0">
                <a:latin typeface="+mj-lt"/>
              </a:rPr>
              <a:t>çıkmak</a:t>
            </a:r>
            <a:r>
              <a:rPr lang="en-US" sz="2800" b="1" dirty="0" smtClean="0">
                <a:latin typeface="+mj-lt"/>
              </a:rPr>
              <a:t> </a:t>
            </a:r>
            <a:r>
              <a:rPr lang="en-US" sz="2800" b="1" dirty="0" err="1" smtClean="0">
                <a:latin typeface="+mj-lt"/>
              </a:rPr>
              <a:t>mıdır</a:t>
            </a:r>
            <a:r>
              <a:rPr lang="en-US" sz="2800" b="1" dirty="0" smtClean="0">
                <a:latin typeface="+mj-lt"/>
              </a:rPr>
              <a:t> </a:t>
            </a:r>
            <a:r>
              <a:rPr lang="en-US" sz="2800" b="1" dirty="0" err="1" smtClean="0">
                <a:latin typeface="+mj-lt"/>
              </a:rPr>
              <a:t>muradın</a:t>
            </a:r>
            <a:r>
              <a:rPr lang="en-US" sz="2800" b="1" dirty="0" smtClean="0">
                <a:latin typeface="+mj-lt"/>
              </a:rPr>
              <a:t>?</a:t>
            </a:r>
          </a:p>
          <a:p>
            <a:pPr algn="l" rtl="0" fontAlgn="base">
              <a:spcBef>
                <a:spcPct val="0"/>
              </a:spcBef>
              <a:spcAft>
                <a:spcPct val="0"/>
              </a:spcAft>
            </a:pPr>
            <a:r>
              <a:rPr lang="en-US" sz="2800" b="1" dirty="0" smtClean="0">
                <a:latin typeface="+mj-lt"/>
              </a:rPr>
              <a:t> </a:t>
            </a:r>
            <a:r>
              <a:rPr lang="en-US" sz="2800" b="1" dirty="0" err="1" smtClean="0">
                <a:latin typeface="+mj-lt"/>
              </a:rPr>
              <a:t>Gölgende</a:t>
            </a:r>
            <a:r>
              <a:rPr lang="en-US" sz="2800" b="1" dirty="0" smtClean="0">
                <a:latin typeface="+mj-lt"/>
              </a:rPr>
              <a:t> can </a:t>
            </a:r>
            <a:r>
              <a:rPr lang="en-US" sz="2800" b="1" dirty="0" err="1" smtClean="0">
                <a:latin typeface="+mj-lt"/>
              </a:rPr>
              <a:t>vermek</a:t>
            </a:r>
            <a:r>
              <a:rPr lang="en-US" sz="2800" b="1" dirty="0" smtClean="0">
                <a:latin typeface="+mj-lt"/>
              </a:rPr>
              <a:t> </a:t>
            </a:r>
            <a:r>
              <a:rPr lang="en-US" sz="2800" b="1" dirty="0" err="1" smtClean="0">
                <a:latin typeface="+mj-lt"/>
              </a:rPr>
              <a:t>ister</a:t>
            </a:r>
            <a:r>
              <a:rPr lang="en-US" sz="2800" b="1" dirty="0" smtClean="0">
                <a:latin typeface="+mj-lt"/>
              </a:rPr>
              <a:t> </a:t>
            </a:r>
            <a:r>
              <a:rPr lang="en-US" sz="2800" b="1" dirty="0" err="1" smtClean="0">
                <a:latin typeface="+mj-lt"/>
              </a:rPr>
              <a:t>evlâdın</a:t>
            </a:r>
            <a:r>
              <a:rPr lang="en-US" sz="2800" b="1" dirty="0" smtClean="0">
                <a:latin typeface="+mj-lt"/>
              </a:rPr>
              <a:t>,</a:t>
            </a:r>
          </a:p>
          <a:p>
            <a:pPr algn="l" rtl="0" fontAlgn="base">
              <a:spcBef>
                <a:spcPct val="0"/>
              </a:spcBef>
              <a:spcAft>
                <a:spcPct val="0"/>
              </a:spcAft>
            </a:pP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kalandır</a:t>
            </a:r>
            <a:r>
              <a:rPr lang="en-US" sz="2800" b="1" dirty="0" smtClean="0">
                <a:latin typeface="+mj-lt"/>
              </a:rPr>
              <a:t> her </a:t>
            </a:r>
            <a:r>
              <a:rPr lang="en-US" sz="2800" b="1" dirty="0" err="1" smtClean="0">
                <a:latin typeface="+mj-lt"/>
              </a:rPr>
              <a:t>Osmanlı</a:t>
            </a:r>
            <a:r>
              <a:rPr lang="en-US" sz="2800" b="1" dirty="0" smtClean="0">
                <a:latin typeface="+mj-lt"/>
              </a:rPr>
              <a:t> </a:t>
            </a:r>
            <a:r>
              <a:rPr lang="en-US" sz="2800" b="1" dirty="0" err="1" smtClean="0">
                <a:latin typeface="+mj-lt"/>
              </a:rPr>
              <a:t>kucağı</a:t>
            </a:r>
            <a:r>
              <a:rPr lang="en-US" sz="2800" b="1" dirty="0" smtClean="0">
                <a:latin typeface="+mj-lt"/>
              </a:rPr>
              <a:t>,</a:t>
            </a:r>
          </a:p>
          <a:p>
            <a:pPr algn="l" rtl="0" fontAlgn="base">
              <a:spcBef>
                <a:spcPct val="0"/>
              </a:spcBef>
              <a:spcAft>
                <a:spcPct val="0"/>
              </a:spcAft>
            </a:pPr>
            <a:endParaRPr lang="en-US" sz="2800" dirty="0" smtClean="0"/>
          </a:p>
          <a:p>
            <a:pPr algn="l" rtl="0" fontAlgn="base">
              <a:spcBef>
                <a:spcPct val="0"/>
              </a:spcBef>
              <a:spcAft>
                <a:spcPct val="0"/>
              </a:spcAft>
            </a:pPr>
            <a:r>
              <a:rPr lang="en-US" sz="2800" dirty="0" smtClean="0"/>
              <a:t> </a:t>
            </a:r>
            <a:endParaRPr lang="en-US" sz="2800" b="1" dirty="0" smtClean="0">
              <a:solidFill>
                <a:srgbClr val="0000FF"/>
              </a:solidFill>
              <a:latin typeface="+mj-lt"/>
              <a:cs typeface="+mj-cs"/>
            </a:endParaRPr>
          </a:p>
        </p:txBody>
      </p:sp>
    </p:spTree>
    <p:extLst>
      <p:ext uri="{BB962C8B-B14F-4D97-AF65-F5344CB8AC3E}">
        <p14:creationId xmlns:p14="http://schemas.microsoft.com/office/powerpoint/2010/main" val="2179091991"/>
      </p:ext>
    </p:extLst>
  </p:cSld>
  <p:clrMapOvr>
    <a:masterClrMapping/>
  </p:clrMapOvr>
  <p:transition spd="med">
    <p:checker dir="vert"/>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071546"/>
            <a:ext cx="8643998" cy="3108543"/>
          </a:xfrm>
          <a:prstGeom prst="rect">
            <a:avLst/>
          </a:prstGeom>
          <a:noFill/>
          <a:ln w="9525">
            <a:noFill/>
            <a:miter lim="800000"/>
            <a:headEnd/>
            <a:tailEnd/>
          </a:ln>
        </p:spPr>
        <p:txBody>
          <a:bodyPr wrap="square" anchor="ctr">
            <a:spAutoFit/>
          </a:bodyPr>
          <a:lstStyle/>
          <a:p>
            <a:pPr algn="l" rtl="0" fontAlgn="base">
              <a:spcBef>
                <a:spcPct val="0"/>
              </a:spcBef>
              <a:spcAft>
                <a:spcPct val="0"/>
              </a:spcAft>
            </a:pPr>
            <a:endParaRPr lang="en-US" sz="2800" dirty="0" smtClean="0"/>
          </a:p>
          <a:p>
            <a:pPr algn="l" rtl="0" fontAlgn="base">
              <a:spcBef>
                <a:spcPct val="0"/>
              </a:spcBef>
              <a:spcAft>
                <a:spcPct val="0"/>
              </a:spcAft>
            </a:pPr>
            <a:r>
              <a:rPr lang="en-US" sz="2800" b="1" dirty="0" smtClean="0">
                <a:latin typeface="+mj-lt"/>
              </a:rPr>
              <a:t> </a:t>
            </a:r>
            <a:r>
              <a:rPr lang="en-US" sz="2800" b="1" dirty="0" err="1" smtClean="0">
                <a:latin typeface="+mj-lt"/>
              </a:rPr>
              <a:t>Ey</a:t>
            </a:r>
            <a:r>
              <a:rPr lang="en-US" sz="2800" b="1" dirty="0" smtClean="0">
                <a:latin typeface="+mj-lt"/>
              </a:rPr>
              <a:t> </a:t>
            </a:r>
            <a:r>
              <a:rPr lang="en-US" sz="2800" b="1" dirty="0" err="1" smtClean="0">
                <a:latin typeface="+mj-lt"/>
              </a:rPr>
              <a:t>şerefin</a:t>
            </a:r>
            <a:r>
              <a:rPr lang="en-US" sz="2800" b="1" dirty="0" smtClean="0">
                <a:latin typeface="+mj-lt"/>
              </a:rPr>
              <a:t>, </a:t>
            </a:r>
            <a:r>
              <a:rPr lang="en-US" sz="2800" b="1" dirty="0" err="1" smtClean="0">
                <a:latin typeface="+mj-lt"/>
              </a:rPr>
              <a:t>büyüklüğün</a:t>
            </a:r>
            <a:r>
              <a:rPr lang="en-US" sz="2800" b="1" dirty="0" smtClean="0">
                <a:latin typeface="+mj-lt"/>
              </a:rPr>
              <a:t> </a:t>
            </a:r>
            <a:r>
              <a:rPr lang="en-US" sz="2800" b="1" dirty="0" err="1" smtClean="0">
                <a:latin typeface="+mj-lt"/>
              </a:rPr>
              <a:t>fermanı</a:t>
            </a:r>
            <a:r>
              <a:rPr lang="en-US" sz="2800" b="1" dirty="0" smtClean="0">
                <a:latin typeface="+mj-lt"/>
              </a:rPr>
              <a:t>,</a:t>
            </a:r>
          </a:p>
          <a:p>
            <a:pPr algn="l" rtl="0" fontAlgn="base">
              <a:spcBef>
                <a:spcPct val="0"/>
              </a:spcBef>
              <a:spcAft>
                <a:spcPct val="0"/>
              </a:spcAft>
            </a:pPr>
            <a:r>
              <a:rPr lang="en-US" sz="2800" b="1" dirty="0" smtClean="0">
                <a:latin typeface="+mj-lt"/>
              </a:rPr>
              <a:t> </a:t>
            </a:r>
            <a:r>
              <a:rPr lang="en-US" sz="2800" b="1" dirty="0" err="1" smtClean="0">
                <a:latin typeface="+mj-lt"/>
              </a:rPr>
              <a:t>Ey</a:t>
            </a:r>
            <a:r>
              <a:rPr lang="en-US" sz="2800" b="1" dirty="0" smtClean="0">
                <a:latin typeface="+mj-lt"/>
              </a:rPr>
              <a:t> </a:t>
            </a:r>
            <a:r>
              <a:rPr lang="en-US" sz="2800" b="1" dirty="0" err="1" smtClean="0">
                <a:latin typeface="+mj-lt"/>
              </a:rPr>
              <a:t>kavgalar</a:t>
            </a:r>
            <a:r>
              <a:rPr lang="en-US" sz="2800" b="1" dirty="0" smtClean="0">
                <a:latin typeface="+mj-lt"/>
              </a:rPr>
              <a:t> </a:t>
            </a:r>
            <a:r>
              <a:rPr lang="en-US" sz="2800" b="1" dirty="0" err="1" smtClean="0">
                <a:latin typeface="+mj-lt"/>
              </a:rPr>
              <a:t>tarihinin</a:t>
            </a:r>
            <a:r>
              <a:rPr lang="en-US" sz="2800" b="1" dirty="0" smtClean="0">
                <a:latin typeface="+mj-lt"/>
              </a:rPr>
              <a:t> </a:t>
            </a:r>
            <a:r>
              <a:rPr lang="en-US" sz="2800" b="1" dirty="0" err="1" smtClean="0">
                <a:latin typeface="+mj-lt"/>
              </a:rPr>
              <a:t>destanı</a:t>
            </a:r>
            <a:r>
              <a:rPr lang="en-US" sz="2800" b="1" dirty="0" smtClean="0">
                <a:latin typeface="+mj-lt"/>
              </a:rPr>
              <a:t>,</a:t>
            </a:r>
          </a:p>
          <a:p>
            <a:pPr algn="l" rtl="0" fontAlgn="base">
              <a:spcBef>
                <a:spcPct val="0"/>
              </a:spcBef>
              <a:spcAft>
                <a:spcPct val="0"/>
              </a:spcAft>
            </a:pPr>
            <a:r>
              <a:rPr lang="en-US" sz="2800" b="1" dirty="0" smtClean="0">
                <a:latin typeface="+mj-lt"/>
              </a:rPr>
              <a:t> </a:t>
            </a:r>
            <a:r>
              <a:rPr lang="en-US" sz="2800" b="1" dirty="0" err="1" smtClean="0">
                <a:latin typeface="+mj-lt"/>
              </a:rPr>
              <a:t>Seni</a:t>
            </a:r>
            <a:r>
              <a:rPr lang="en-US" sz="2800" b="1" dirty="0" smtClean="0">
                <a:latin typeface="+mj-lt"/>
              </a:rPr>
              <a:t> </a:t>
            </a:r>
            <a:r>
              <a:rPr lang="en-US" sz="2800" b="1" dirty="0" err="1" smtClean="0">
                <a:latin typeface="+mj-lt"/>
              </a:rPr>
              <a:t>ister</a:t>
            </a:r>
            <a:r>
              <a:rPr lang="en-US" sz="2800" b="1" dirty="0" smtClean="0">
                <a:latin typeface="+mj-lt"/>
              </a:rPr>
              <a:t> </a:t>
            </a:r>
            <a:r>
              <a:rPr lang="en-US" sz="2800" b="1" dirty="0" err="1" smtClean="0">
                <a:latin typeface="+mj-lt"/>
              </a:rPr>
              <a:t>şu</a:t>
            </a:r>
            <a:r>
              <a:rPr lang="en-US" sz="2800" b="1" dirty="0" smtClean="0">
                <a:latin typeface="+mj-lt"/>
              </a:rPr>
              <a:t> </a:t>
            </a:r>
            <a:r>
              <a:rPr lang="en-US" sz="2800" b="1" dirty="0" err="1" smtClean="0">
                <a:latin typeface="+mj-lt"/>
              </a:rPr>
              <a:t>toprağın</a:t>
            </a:r>
            <a:r>
              <a:rPr lang="en-US" sz="2800" b="1" dirty="0" smtClean="0">
                <a:latin typeface="+mj-lt"/>
              </a:rPr>
              <a:t> her </a:t>
            </a:r>
            <a:r>
              <a:rPr lang="en-US" sz="2800" b="1" dirty="0" err="1" smtClean="0">
                <a:latin typeface="+mj-lt"/>
              </a:rPr>
              <a:t>yanı</a:t>
            </a:r>
            <a:r>
              <a:rPr lang="en-US" sz="2800" b="1" dirty="0" smtClean="0">
                <a:latin typeface="+mj-lt"/>
              </a:rPr>
              <a:t>,</a:t>
            </a:r>
          </a:p>
          <a:p>
            <a:pPr algn="l" rtl="0" fontAlgn="base">
              <a:spcBef>
                <a:spcPct val="0"/>
              </a:spcBef>
              <a:spcAft>
                <a:spcPct val="0"/>
              </a:spcAft>
            </a:pPr>
            <a:r>
              <a:rPr lang="en-US" sz="2800" b="1" dirty="0" smtClean="0">
                <a:latin typeface="+mj-lt"/>
              </a:rPr>
              <a:t> </a:t>
            </a:r>
            <a:r>
              <a:rPr lang="en-US" sz="2800" b="1" dirty="0" err="1" smtClean="0">
                <a:latin typeface="+mj-lt"/>
              </a:rPr>
              <a:t>Sensiz</a:t>
            </a:r>
            <a:r>
              <a:rPr lang="en-US" sz="2800" b="1" dirty="0" smtClean="0">
                <a:latin typeface="+mj-lt"/>
              </a:rPr>
              <a:t> </a:t>
            </a:r>
            <a:r>
              <a:rPr lang="en-US" sz="2800" b="1" dirty="0" err="1" smtClean="0">
                <a:latin typeface="+mj-lt"/>
              </a:rPr>
              <a:t>tütmez</a:t>
            </a:r>
            <a:r>
              <a:rPr lang="en-US" sz="2800" b="1" dirty="0" smtClean="0">
                <a:latin typeface="+mj-lt"/>
              </a:rPr>
              <a:t>, </a:t>
            </a:r>
            <a:r>
              <a:rPr lang="en-US" sz="2800" b="1" dirty="0" err="1" smtClean="0">
                <a:latin typeface="+mj-lt"/>
              </a:rPr>
              <a:t>Osmanlılık</a:t>
            </a:r>
            <a:r>
              <a:rPr lang="en-US" sz="2800" b="1" dirty="0" smtClean="0">
                <a:latin typeface="+mj-lt"/>
              </a:rPr>
              <a:t> </a:t>
            </a:r>
            <a:r>
              <a:rPr lang="en-US" sz="2800" b="1" dirty="0" err="1" smtClean="0">
                <a:latin typeface="+mj-lt"/>
              </a:rPr>
              <a:t>ocağı</a:t>
            </a:r>
            <a:r>
              <a:rPr lang="en-US" sz="2800" b="1" dirty="0" smtClean="0">
                <a:latin typeface="+mj-lt"/>
              </a:rPr>
              <a:t> </a:t>
            </a:r>
          </a:p>
          <a:p>
            <a:pPr algn="l" rtl="0" fontAlgn="base">
              <a:spcBef>
                <a:spcPct val="0"/>
              </a:spcBef>
              <a:spcAft>
                <a:spcPct val="0"/>
              </a:spcAft>
            </a:pPr>
            <a:endParaRPr lang="en-US" sz="2800" b="1" dirty="0" smtClean="0">
              <a:latin typeface="+mj-lt"/>
            </a:endParaRPr>
          </a:p>
          <a:p>
            <a:pPr algn="ctr" rtl="0" fontAlgn="base">
              <a:spcBef>
                <a:spcPct val="0"/>
              </a:spcBef>
              <a:spcAft>
                <a:spcPct val="0"/>
              </a:spcAft>
            </a:pPr>
            <a:r>
              <a:rPr lang="en-US" sz="2800" b="1" dirty="0" smtClean="0">
                <a:solidFill>
                  <a:srgbClr val="FF0000"/>
                </a:solidFill>
                <a:latin typeface="+mj-lt"/>
              </a:rPr>
              <a:t>                                ‘</a:t>
            </a:r>
            <a:r>
              <a:rPr lang="en-US" sz="2800" b="1" dirty="0" err="1" smtClean="0">
                <a:solidFill>
                  <a:srgbClr val="FF0000"/>
                </a:solidFill>
                <a:latin typeface="+mj-lt"/>
              </a:rPr>
              <a:t>Alâaddin</a:t>
            </a:r>
            <a:endParaRPr lang="en-US" sz="2800" b="1" dirty="0" smtClean="0">
              <a:solidFill>
                <a:srgbClr val="FF0000"/>
              </a:solidFill>
              <a:latin typeface="+mj-lt"/>
              <a:cs typeface="+mj-cs"/>
            </a:endParaRPr>
          </a:p>
        </p:txBody>
      </p:sp>
    </p:spTree>
    <p:extLst>
      <p:ext uri="{BB962C8B-B14F-4D97-AF65-F5344CB8AC3E}">
        <p14:creationId xmlns:p14="http://schemas.microsoft.com/office/powerpoint/2010/main" val="2540567696"/>
      </p:ext>
    </p:extLst>
  </p:cSld>
  <p:clrMapOvr>
    <a:masterClrMapping/>
  </p:clrMapOvr>
  <p:transition spd="med">
    <p:checker dir="vert"/>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071546"/>
            <a:ext cx="8643998" cy="5693866"/>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smtClean="0">
                <a:solidFill>
                  <a:srgbClr val="FF0000"/>
                </a:solidFill>
              </a:rPr>
              <a:t>ALA GEYİK</a:t>
            </a:r>
          </a:p>
          <a:p>
            <a:pPr algn="l" rtl="0" fontAlgn="base">
              <a:spcBef>
                <a:spcPct val="0"/>
              </a:spcBef>
              <a:spcAft>
                <a:spcPct val="0"/>
              </a:spcAft>
            </a:pPr>
            <a:r>
              <a:rPr lang="en-US" sz="2800" b="1" dirty="0" smtClean="0">
                <a:solidFill>
                  <a:srgbClr val="FF0000"/>
                </a:solidFill>
              </a:rPr>
              <a:t> </a:t>
            </a:r>
          </a:p>
          <a:p>
            <a:pPr algn="l" rtl="0" fontAlgn="base">
              <a:spcBef>
                <a:spcPct val="0"/>
              </a:spcBef>
              <a:spcAft>
                <a:spcPct val="0"/>
              </a:spcAft>
            </a:pPr>
            <a:r>
              <a:rPr lang="en-US" sz="2800" b="1" dirty="0" err="1" smtClean="0"/>
              <a:t>Çocuktum</a:t>
            </a:r>
            <a:r>
              <a:rPr lang="en-US" sz="2800" b="1" dirty="0" smtClean="0"/>
              <a:t>, </a:t>
            </a:r>
            <a:r>
              <a:rPr lang="en-US" sz="2800" b="1" dirty="0" err="1" smtClean="0"/>
              <a:t>ufacıktım</a:t>
            </a:r>
            <a:r>
              <a:rPr lang="en-US" sz="2800" b="1" dirty="0" smtClean="0"/>
              <a:t>, </a:t>
            </a:r>
          </a:p>
          <a:p>
            <a:pPr algn="l" rtl="0" fontAlgn="base">
              <a:spcBef>
                <a:spcPct val="0"/>
              </a:spcBef>
              <a:spcAft>
                <a:spcPct val="0"/>
              </a:spcAft>
            </a:pPr>
            <a:r>
              <a:rPr lang="en-US" sz="2800" b="1" dirty="0" smtClean="0"/>
              <a:t>Top </a:t>
            </a:r>
            <a:r>
              <a:rPr lang="en-US" sz="2800" b="1" dirty="0" err="1" smtClean="0"/>
              <a:t>oynadım,acıktım</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Buldum</a:t>
            </a:r>
            <a:r>
              <a:rPr lang="en-US" sz="2800" b="1" dirty="0" smtClean="0"/>
              <a:t> </a:t>
            </a:r>
            <a:r>
              <a:rPr lang="en-US" sz="2800" b="1" dirty="0" err="1" smtClean="0"/>
              <a:t>yerde</a:t>
            </a:r>
            <a:r>
              <a:rPr lang="en-US" sz="2800" b="1" dirty="0" smtClean="0"/>
              <a:t> </a:t>
            </a:r>
            <a:r>
              <a:rPr lang="en-US" sz="2800" b="1" dirty="0" err="1" smtClean="0"/>
              <a:t>bir</a:t>
            </a:r>
            <a:r>
              <a:rPr lang="en-US" sz="2800" b="1" dirty="0" smtClean="0"/>
              <a:t> </a:t>
            </a:r>
            <a:r>
              <a:rPr lang="en-US" sz="2800" b="1" dirty="0" err="1" smtClean="0"/>
              <a:t>erik</a:t>
            </a:r>
            <a:r>
              <a:rPr lang="en-US" sz="2800" b="1" dirty="0" smtClean="0"/>
              <a:t>,</a:t>
            </a:r>
          </a:p>
          <a:p>
            <a:pPr algn="l" rtl="0" fontAlgn="base">
              <a:spcBef>
                <a:spcPct val="0"/>
              </a:spcBef>
              <a:spcAft>
                <a:spcPct val="0"/>
              </a:spcAft>
            </a:pPr>
            <a:r>
              <a:rPr lang="en-US" sz="2800" b="1" dirty="0" smtClean="0"/>
              <a:t> </a:t>
            </a:r>
            <a:r>
              <a:rPr lang="en-US" sz="2800" b="1" dirty="0" err="1" smtClean="0"/>
              <a:t>Kaptı</a:t>
            </a:r>
            <a:r>
              <a:rPr lang="en-US" sz="2800" b="1" dirty="0" smtClean="0"/>
              <a:t> </a:t>
            </a:r>
            <a:r>
              <a:rPr lang="en-US" sz="2800" b="1" dirty="0" err="1" smtClean="0"/>
              <a:t>bir</a:t>
            </a:r>
            <a:r>
              <a:rPr lang="en-US" sz="2800" b="1" dirty="0" smtClean="0"/>
              <a:t> Ala </a:t>
            </a:r>
            <a:r>
              <a:rPr lang="en-US" sz="2800" b="1" dirty="0" err="1" smtClean="0"/>
              <a:t>Geyik</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Geyik</a:t>
            </a:r>
            <a:r>
              <a:rPr lang="en-US" sz="2800" b="1" dirty="0" smtClean="0"/>
              <a:t> </a:t>
            </a:r>
            <a:r>
              <a:rPr lang="en-US" sz="2800" b="1" dirty="0" err="1" smtClean="0"/>
              <a:t>kaçtı</a:t>
            </a:r>
            <a:r>
              <a:rPr lang="en-US" sz="2800" b="1" dirty="0" smtClean="0"/>
              <a:t> </a:t>
            </a:r>
            <a:r>
              <a:rPr lang="en-US" sz="2800" b="1" dirty="0" err="1" smtClean="0"/>
              <a:t>ormana</a:t>
            </a:r>
            <a:r>
              <a:rPr lang="en-US" sz="2800" b="1" dirty="0" smtClean="0"/>
              <a:t>, </a:t>
            </a:r>
          </a:p>
          <a:p>
            <a:pPr algn="l" rtl="0" fontAlgn="base">
              <a:spcBef>
                <a:spcPct val="0"/>
              </a:spcBef>
              <a:spcAft>
                <a:spcPct val="0"/>
              </a:spcAft>
            </a:pPr>
            <a:r>
              <a:rPr lang="en-US" sz="2800" b="1" dirty="0" err="1" smtClean="0"/>
              <a:t>Bindim</a:t>
            </a:r>
            <a:r>
              <a:rPr lang="en-US" sz="2800" b="1" dirty="0" smtClean="0"/>
              <a:t> </a:t>
            </a:r>
            <a:r>
              <a:rPr lang="en-US" sz="2800" b="1" dirty="0" err="1" smtClean="0"/>
              <a:t>bir</a:t>
            </a:r>
            <a:r>
              <a:rPr lang="en-US" sz="2800" b="1" dirty="0" smtClean="0"/>
              <a:t> </a:t>
            </a:r>
            <a:r>
              <a:rPr lang="en-US" sz="2800" b="1" dirty="0" err="1" smtClean="0"/>
              <a:t>ak</a:t>
            </a:r>
            <a:r>
              <a:rPr lang="en-US" sz="2800" b="1" dirty="0" smtClean="0"/>
              <a:t> </a:t>
            </a:r>
            <a:r>
              <a:rPr lang="en-US" sz="2800" b="1" dirty="0" err="1" smtClean="0"/>
              <a:t>doğana</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Doğan</a:t>
            </a:r>
            <a:r>
              <a:rPr lang="en-US" sz="2800" b="1" dirty="0" smtClean="0"/>
              <a:t>, </a:t>
            </a:r>
            <a:r>
              <a:rPr lang="en-US" sz="2800" b="1" dirty="0" err="1" smtClean="0"/>
              <a:t>yolu</a:t>
            </a:r>
            <a:r>
              <a:rPr lang="en-US" sz="2800" b="1" dirty="0" smtClean="0"/>
              <a:t> </a:t>
            </a:r>
            <a:r>
              <a:rPr lang="en-US" sz="2800" b="1" dirty="0" err="1" smtClean="0"/>
              <a:t>şaşırdı</a:t>
            </a:r>
            <a:r>
              <a:rPr lang="en-US" sz="2800" b="1" dirty="0" smtClean="0"/>
              <a:t>,</a:t>
            </a:r>
          </a:p>
          <a:p>
            <a:pPr algn="l" rtl="0" fontAlgn="base">
              <a:spcBef>
                <a:spcPct val="0"/>
              </a:spcBef>
              <a:spcAft>
                <a:spcPct val="0"/>
              </a:spcAft>
            </a:pPr>
            <a:r>
              <a:rPr lang="en-US" sz="2800" b="1" dirty="0" smtClean="0"/>
              <a:t> </a:t>
            </a:r>
            <a:r>
              <a:rPr lang="en-US" sz="2800" b="1" dirty="0" err="1" smtClean="0"/>
              <a:t>Kaf</a:t>
            </a:r>
            <a:r>
              <a:rPr lang="en-US" sz="2800" b="1" dirty="0" smtClean="0"/>
              <a:t> </a:t>
            </a:r>
            <a:r>
              <a:rPr lang="en-US" sz="2800" b="1" dirty="0" err="1" smtClean="0"/>
              <a:t>Dağından</a:t>
            </a:r>
            <a:r>
              <a:rPr lang="en-US" sz="2800" b="1" dirty="0" smtClean="0"/>
              <a:t> </a:t>
            </a:r>
            <a:r>
              <a:rPr lang="en-US" sz="2800" b="1" dirty="0" err="1" smtClean="0"/>
              <a:t>aşırdı</a:t>
            </a:r>
            <a:r>
              <a:rPr lang="en-US" sz="2800" b="1" dirty="0" smtClean="0"/>
              <a:t>.</a:t>
            </a:r>
          </a:p>
        </p:txBody>
      </p:sp>
    </p:spTree>
    <p:extLst>
      <p:ext uri="{BB962C8B-B14F-4D97-AF65-F5344CB8AC3E}">
        <p14:creationId xmlns:p14="http://schemas.microsoft.com/office/powerpoint/2010/main" val="1955016221"/>
      </p:ext>
    </p:extLst>
  </p:cSld>
  <p:clrMapOvr>
    <a:masterClrMapping/>
  </p:clrMapOvr>
  <p:transition spd="med">
    <p:checker dir="vert"/>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785794"/>
            <a:ext cx="8643998" cy="5262979"/>
          </a:xfrm>
          <a:prstGeom prst="rect">
            <a:avLst/>
          </a:prstGeom>
          <a:noFill/>
          <a:ln w="9525">
            <a:noFill/>
            <a:miter lim="800000"/>
            <a:headEnd/>
            <a:tailEnd/>
          </a:ln>
        </p:spPr>
        <p:txBody>
          <a:bodyPr wrap="square" anchor="ctr">
            <a:spAutoFit/>
          </a:bodyPr>
          <a:lstStyle/>
          <a:p>
            <a:pPr algn="l" rtl="0" fontAlgn="base">
              <a:spcBef>
                <a:spcPct val="0"/>
              </a:spcBef>
              <a:spcAft>
                <a:spcPct val="0"/>
              </a:spcAft>
            </a:pPr>
            <a:endParaRPr lang="en-US" sz="2800" b="1" dirty="0" smtClean="0"/>
          </a:p>
          <a:p>
            <a:pPr algn="l" rtl="0" fontAlgn="base">
              <a:spcBef>
                <a:spcPct val="0"/>
              </a:spcBef>
              <a:spcAft>
                <a:spcPct val="0"/>
              </a:spcAft>
            </a:pPr>
            <a:r>
              <a:rPr lang="en-US" sz="2800" b="1" dirty="0" smtClean="0">
                <a:latin typeface="+mj-lt"/>
              </a:rPr>
              <a:t> </a:t>
            </a:r>
            <a:r>
              <a:rPr lang="en-US" sz="2800" b="1" dirty="0" smtClean="0"/>
              <a:t> </a:t>
            </a:r>
            <a:r>
              <a:rPr lang="en-US" sz="2800" b="1" dirty="0" err="1" smtClean="0"/>
              <a:t>Attı</a:t>
            </a:r>
            <a:r>
              <a:rPr lang="en-US" sz="2800" b="1" dirty="0" smtClean="0"/>
              <a:t> </a:t>
            </a:r>
            <a:r>
              <a:rPr lang="en-US" sz="2800" b="1" dirty="0" err="1" smtClean="0"/>
              <a:t>beni</a:t>
            </a:r>
            <a:r>
              <a:rPr lang="en-US" sz="2800" b="1" dirty="0" smtClean="0"/>
              <a:t> </a:t>
            </a:r>
            <a:r>
              <a:rPr lang="en-US" sz="2800" b="1" dirty="0" err="1" smtClean="0"/>
              <a:t>bir</a:t>
            </a:r>
            <a:r>
              <a:rPr lang="en-US" sz="2800" b="1" dirty="0" smtClean="0"/>
              <a:t> </a:t>
            </a:r>
            <a:r>
              <a:rPr lang="en-US" sz="2800" b="1" dirty="0" err="1" smtClean="0"/>
              <a:t>göle</a:t>
            </a:r>
            <a:r>
              <a:rPr lang="en-US" sz="2800" b="1" dirty="0" smtClean="0"/>
              <a:t>; </a:t>
            </a:r>
          </a:p>
          <a:p>
            <a:pPr algn="l" rtl="0" fontAlgn="base">
              <a:spcBef>
                <a:spcPct val="0"/>
              </a:spcBef>
              <a:spcAft>
                <a:spcPct val="0"/>
              </a:spcAft>
            </a:pPr>
            <a:r>
              <a:rPr lang="en-US" sz="2800" b="1" dirty="0" err="1" smtClean="0"/>
              <a:t>Gölden</a:t>
            </a:r>
            <a:r>
              <a:rPr lang="en-US" sz="2800" b="1" dirty="0" smtClean="0"/>
              <a:t> </a:t>
            </a:r>
            <a:r>
              <a:rPr lang="en-US" sz="2800" b="1" dirty="0" err="1" smtClean="0"/>
              <a:t>çıktım</a:t>
            </a:r>
            <a:r>
              <a:rPr lang="en-US" sz="2800" b="1" dirty="0" smtClean="0"/>
              <a:t> </a:t>
            </a:r>
            <a:r>
              <a:rPr lang="en-US" sz="2800" b="1" dirty="0" err="1" smtClean="0"/>
              <a:t>bir</a:t>
            </a:r>
            <a:r>
              <a:rPr lang="en-US" sz="2800" b="1" dirty="0" smtClean="0"/>
              <a:t> </a:t>
            </a:r>
            <a:r>
              <a:rPr lang="en-US" sz="2800" b="1" dirty="0" err="1" smtClean="0"/>
              <a:t>çöle</a:t>
            </a:r>
            <a:r>
              <a:rPr lang="en-US" sz="2800" b="1" dirty="0" smtClean="0"/>
              <a:t>,</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smtClean="0"/>
              <a:t> </a:t>
            </a:r>
            <a:r>
              <a:rPr lang="en-US" sz="2800" b="1" dirty="0" err="1" smtClean="0"/>
              <a:t>Çölde</a:t>
            </a:r>
            <a:r>
              <a:rPr lang="en-US" sz="2800" b="1" dirty="0" smtClean="0"/>
              <a:t> </a:t>
            </a:r>
            <a:r>
              <a:rPr lang="en-US" sz="2800" b="1" dirty="0" err="1" smtClean="0"/>
              <a:t>buldum</a:t>
            </a:r>
            <a:r>
              <a:rPr lang="en-US" sz="2800" b="1" dirty="0" smtClean="0"/>
              <a:t> </a:t>
            </a:r>
            <a:r>
              <a:rPr lang="en-US" sz="2800" b="1" dirty="0" err="1" smtClean="0"/>
              <a:t>izini</a:t>
            </a:r>
            <a:r>
              <a:rPr lang="en-US" sz="2800" b="1" dirty="0" smtClean="0"/>
              <a:t>,</a:t>
            </a:r>
          </a:p>
          <a:p>
            <a:pPr algn="l" rtl="0" fontAlgn="base">
              <a:spcBef>
                <a:spcPct val="0"/>
              </a:spcBef>
              <a:spcAft>
                <a:spcPct val="0"/>
              </a:spcAft>
            </a:pPr>
            <a:r>
              <a:rPr lang="en-US" sz="2800" b="1" dirty="0" smtClean="0"/>
              <a:t> </a:t>
            </a:r>
            <a:r>
              <a:rPr lang="en-US" sz="2800" b="1" dirty="0" err="1" smtClean="0"/>
              <a:t>Koştum</a:t>
            </a:r>
            <a:r>
              <a:rPr lang="en-US" sz="2800" b="1" dirty="0" smtClean="0"/>
              <a:t>, </a:t>
            </a:r>
            <a:r>
              <a:rPr lang="en-US" sz="2800" b="1" dirty="0" err="1" smtClean="0"/>
              <a:t>tuttum</a:t>
            </a:r>
            <a:r>
              <a:rPr lang="en-US" sz="2800" b="1" dirty="0" smtClean="0"/>
              <a:t> </a:t>
            </a:r>
            <a:r>
              <a:rPr lang="en-US" sz="2800" b="1" dirty="0" err="1" smtClean="0"/>
              <a:t>dizini</a:t>
            </a:r>
            <a:r>
              <a:rPr lang="en-US" sz="2800" b="1" dirty="0" smtClean="0"/>
              <a:t>.</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smtClean="0"/>
              <a:t> </a:t>
            </a:r>
            <a:r>
              <a:rPr lang="en-US" sz="2800" b="1" dirty="0" err="1" smtClean="0"/>
              <a:t>Geyik</a:t>
            </a:r>
            <a:r>
              <a:rPr lang="en-US" sz="2800" b="1" dirty="0" smtClean="0"/>
              <a:t> </a:t>
            </a:r>
            <a:r>
              <a:rPr lang="en-US" sz="2800" b="1" dirty="0" err="1" smtClean="0"/>
              <a:t>beni</a:t>
            </a:r>
            <a:r>
              <a:rPr lang="en-US" sz="2800" b="1" dirty="0" smtClean="0"/>
              <a:t> </a:t>
            </a:r>
            <a:r>
              <a:rPr lang="en-US" sz="2800" b="1" dirty="0" err="1" smtClean="0"/>
              <a:t>görünce</a:t>
            </a:r>
            <a:r>
              <a:rPr lang="en-US" sz="2800" b="1" dirty="0" smtClean="0"/>
              <a:t>, </a:t>
            </a:r>
          </a:p>
          <a:p>
            <a:pPr algn="l" rtl="0" fontAlgn="base">
              <a:spcBef>
                <a:spcPct val="0"/>
              </a:spcBef>
              <a:spcAft>
                <a:spcPct val="0"/>
              </a:spcAft>
            </a:pPr>
            <a:r>
              <a:rPr lang="en-US" sz="2800" b="1" dirty="0" err="1" smtClean="0"/>
              <a:t>Düştü</a:t>
            </a:r>
            <a:r>
              <a:rPr lang="en-US" sz="2800" b="1" dirty="0" smtClean="0"/>
              <a:t> </a:t>
            </a:r>
            <a:r>
              <a:rPr lang="en-US" sz="2800" b="1" dirty="0" err="1" smtClean="0"/>
              <a:t>büyük</a:t>
            </a:r>
            <a:r>
              <a:rPr lang="en-US" sz="2800" b="1" dirty="0" smtClean="0"/>
              <a:t> </a:t>
            </a:r>
            <a:r>
              <a:rPr lang="en-US" sz="2800" b="1" dirty="0" err="1" smtClean="0"/>
              <a:t>sevince</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smtClean="0"/>
              <a:t>Verdi </a:t>
            </a:r>
            <a:r>
              <a:rPr lang="en-US" sz="2800" b="1" dirty="0" err="1" smtClean="0"/>
              <a:t>bana</a:t>
            </a:r>
            <a:r>
              <a:rPr lang="en-US" sz="2800" b="1" dirty="0" smtClean="0"/>
              <a:t> </a:t>
            </a:r>
            <a:r>
              <a:rPr lang="en-US" sz="2800" b="1" dirty="0" err="1" smtClean="0"/>
              <a:t>bir</a:t>
            </a:r>
            <a:r>
              <a:rPr lang="en-US" sz="2800" b="1" dirty="0" smtClean="0"/>
              <a:t> </a:t>
            </a:r>
            <a:r>
              <a:rPr lang="en-US" sz="2800" b="1" dirty="0" err="1" smtClean="0"/>
              <a:t>elma</a:t>
            </a:r>
            <a:r>
              <a:rPr lang="en-US" sz="2800" b="1" dirty="0" smtClean="0"/>
              <a:t>, </a:t>
            </a:r>
          </a:p>
          <a:p>
            <a:pPr algn="l" rtl="0" fontAlgn="base">
              <a:spcBef>
                <a:spcPct val="0"/>
              </a:spcBef>
              <a:spcAft>
                <a:spcPct val="0"/>
              </a:spcAft>
            </a:pPr>
            <a:r>
              <a:rPr lang="en-US" sz="2800" b="1" dirty="0" err="1" smtClean="0"/>
              <a:t>Dedi</a:t>
            </a:r>
            <a:r>
              <a:rPr lang="en-US" sz="2800" b="1" dirty="0" smtClean="0"/>
              <a:t>, </a:t>
            </a:r>
            <a:r>
              <a:rPr lang="en-US" sz="2800" b="1" dirty="0" err="1" smtClean="0"/>
              <a:t>dinlenme</a:t>
            </a:r>
            <a:r>
              <a:rPr lang="en-US" sz="2800" b="1" dirty="0" smtClean="0"/>
              <a:t>, </a:t>
            </a:r>
            <a:r>
              <a:rPr lang="en-US" sz="2800" b="1" dirty="0" err="1" smtClean="0"/>
              <a:t>durma</a:t>
            </a:r>
            <a:endParaRPr lang="en-US" sz="2800" b="1" dirty="0" smtClean="0">
              <a:solidFill>
                <a:srgbClr val="FF0000"/>
              </a:solidFill>
            </a:endParaRPr>
          </a:p>
        </p:txBody>
      </p:sp>
    </p:spTree>
    <p:extLst>
      <p:ext uri="{BB962C8B-B14F-4D97-AF65-F5344CB8AC3E}">
        <p14:creationId xmlns:p14="http://schemas.microsoft.com/office/powerpoint/2010/main" val="513481862"/>
      </p:ext>
    </p:extLst>
  </p:cSld>
  <p:clrMapOvr>
    <a:masterClrMapping/>
  </p:clrMapOvr>
  <p:transition spd="med">
    <p:checker dir="vert"/>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500042"/>
            <a:ext cx="8643998" cy="612475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t>Dağdan</a:t>
            </a:r>
            <a:r>
              <a:rPr lang="en-US" sz="2800" b="1" dirty="0" smtClean="0"/>
              <a:t> </a:t>
            </a:r>
            <a:r>
              <a:rPr lang="en-US" sz="2800" b="1" dirty="0" err="1" smtClean="0"/>
              <a:t>yürü</a:t>
            </a:r>
            <a:r>
              <a:rPr lang="en-US" sz="2800" b="1" dirty="0" smtClean="0"/>
              <a:t>, </a:t>
            </a:r>
            <a:r>
              <a:rPr lang="en-US" sz="2800" b="1" dirty="0" err="1" smtClean="0"/>
              <a:t>kırlar</a:t>
            </a:r>
            <a:r>
              <a:rPr lang="en-US" sz="2800" b="1" dirty="0" smtClean="0"/>
              <a:t> </a:t>
            </a:r>
            <a:r>
              <a:rPr lang="en-US" sz="2800" b="1" dirty="0" err="1" smtClean="0"/>
              <a:t>aş</a:t>
            </a:r>
            <a:r>
              <a:rPr lang="en-US" sz="2800" b="1" dirty="0" smtClean="0"/>
              <a:t>, </a:t>
            </a:r>
          </a:p>
          <a:p>
            <a:pPr algn="l" rtl="0" fontAlgn="base">
              <a:spcBef>
                <a:spcPct val="0"/>
              </a:spcBef>
              <a:spcAft>
                <a:spcPct val="0"/>
              </a:spcAft>
            </a:pPr>
            <a:r>
              <a:rPr lang="en-US" sz="2800" b="1" dirty="0" err="1" smtClean="0"/>
              <a:t>Altın</a:t>
            </a:r>
            <a:r>
              <a:rPr lang="en-US" sz="2800" b="1" dirty="0" smtClean="0"/>
              <a:t> </a:t>
            </a:r>
            <a:r>
              <a:rPr lang="en-US" sz="2800" b="1" dirty="0" err="1" smtClean="0"/>
              <a:t>Köşke</a:t>
            </a:r>
            <a:r>
              <a:rPr lang="en-US" sz="2800" b="1" dirty="0" smtClean="0"/>
              <a:t> </a:t>
            </a:r>
            <a:r>
              <a:rPr lang="en-US" sz="2800" b="1" dirty="0" err="1" smtClean="0"/>
              <a:t>git</a:t>
            </a:r>
            <a:r>
              <a:rPr lang="en-US" sz="2800" b="1" dirty="0" smtClean="0"/>
              <a:t> </a:t>
            </a:r>
            <a:r>
              <a:rPr lang="en-US" sz="2800" b="1" dirty="0" err="1" smtClean="0"/>
              <a:t>ulaş</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Seni</a:t>
            </a:r>
            <a:r>
              <a:rPr lang="en-US" sz="2800" b="1" dirty="0" smtClean="0"/>
              <a:t> </a:t>
            </a:r>
            <a:r>
              <a:rPr lang="en-US" sz="2800" b="1" dirty="0" err="1" smtClean="0"/>
              <a:t>bekler</a:t>
            </a:r>
            <a:r>
              <a:rPr lang="en-US" sz="2800" b="1" dirty="0" smtClean="0"/>
              <a:t> </a:t>
            </a:r>
            <a:r>
              <a:rPr lang="en-US" sz="2800" b="1" dirty="0" err="1" smtClean="0"/>
              <a:t>ezeli</a:t>
            </a:r>
            <a:r>
              <a:rPr lang="en-US" sz="2800" b="1" dirty="0" smtClean="0"/>
              <a:t>, </a:t>
            </a:r>
          </a:p>
          <a:p>
            <a:pPr algn="l" rtl="0" fontAlgn="base">
              <a:spcBef>
                <a:spcPct val="0"/>
              </a:spcBef>
              <a:spcAft>
                <a:spcPct val="0"/>
              </a:spcAft>
            </a:pPr>
            <a:r>
              <a:rPr lang="en-US" sz="2800" b="1" dirty="0" err="1" smtClean="0"/>
              <a:t>Orda</a:t>
            </a:r>
            <a:r>
              <a:rPr lang="en-US" sz="2800" b="1" dirty="0" smtClean="0"/>
              <a:t> </a:t>
            </a:r>
            <a:r>
              <a:rPr lang="en-US" sz="2800" b="1" dirty="0" err="1" smtClean="0"/>
              <a:t>dünya</a:t>
            </a:r>
            <a:r>
              <a:rPr lang="en-US" sz="2800" b="1" dirty="0" smtClean="0"/>
              <a:t> </a:t>
            </a:r>
            <a:r>
              <a:rPr lang="en-US" sz="2800" b="1" dirty="0" err="1" smtClean="0"/>
              <a:t>güzeli</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smtClean="0"/>
              <a:t>Bin </a:t>
            </a:r>
            <a:r>
              <a:rPr lang="en-US" sz="2800" b="1" dirty="0" err="1" smtClean="0"/>
              <a:t>yıllık</a:t>
            </a:r>
            <a:r>
              <a:rPr lang="en-US" sz="2800" b="1" dirty="0" smtClean="0"/>
              <a:t> </a:t>
            </a:r>
            <a:r>
              <a:rPr lang="en-US" sz="2800" b="1" dirty="0" err="1" smtClean="0"/>
              <a:t>çile</a:t>
            </a:r>
            <a:r>
              <a:rPr lang="en-US" sz="2800" b="1" dirty="0" smtClean="0"/>
              <a:t> </a:t>
            </a:r>
            <a:r>
              <a:rPr lang="en-US" sz="2800" b="1" dirty="0" err="1" smtClean="0"/>
              <a:t>doldu</a:t>
            </a:r>
            <a:r>
              <a:rPr lang="en-US" sz="2800" b="1" dirty="0" smtClean="0"/>
              <a:t>!</a:t>
            </a:r>
          </a:p>
          <a:p>
            <a:pPr algn="l" rtl="0" fontAlgn="base">
              <a:spcBef>
                <a:spcPct val="0"/>
              </a:spcBef>
              <a:spcAft>
                <a:spcPct val="0"/>
              </a:spcAft>
            </a:pPr>
            <a:r>
              <a:rPr lang="en-US" sz="2800" b="1" dirty="0" smtClean="0"/>
              <a:t> </a:t>
            </a:r>
            <a:r>
              <a:rPr lang="en-US" sz="2800" b="1" dirty="0" err="1" smtClean="0"/>
              <a:t>Bunu</a:t>
            </a:r>
            <a:r>
              <a:rPr lang="en-US" sz="2800" b="1" dirty="0" smtClean="0"/>
              <a:t> </a:t>
            </a:r>
            <a:r>
              <a:rPr lang="en-US" sz="2800" b="1" dirty="0" err="1" smtClean="0"/>
              <a:t>dedi</a:t>
            </a:r>
            <a:r>
              <a:rPr lang="en-US" sz="2800" b="1" dirty="0" smtClean="0"/>
              <a:t>, </a:t>
            </a:r>
            <a:r>
              <a:rPr lang="en-US" sz="2800" b="1" dirty="0" err="1" smtClean="0"/>
              <a:t>sır</a:t>
            </a:r>
            <a:r>
              <a:rPr lang="en-US" sz="2800" b="1" dirty="0" smtClean="0"/>
              <a:t> </a:t>
            </a:r>
            <a:r>
              <a:rPr lang="en-US" sz="2800" b="1" dirty="0" err="1" smtClean="0"/>
              <a:t>oldu</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Yedim</a:t>
            </a:r>
            <a:r>
              <a:rPr lang="en-US" sz="2800" b="1" dirty="0" smtClean="0"/>
              <a:t> </a:t>
            </a:r>
            <a:r>
              <a:rPr lang="en-US" sz="2800" b="1" dirty="0" err="1" smtClean="0"/>
              <a:t>sırlı</a:t>
            </a:r>
            <a:r>
              <a:rPr lang="en-US" sz="2800" b="1" dirty="0" smtClean="0"/>
              <a:t> </a:t>
            </a:r>
            <a:r>
              <a:rPr lang="en-US" sz="2800" b="1" dirty="0" err="1" smtClean="0"/>
              <a:t>elmayı</a:t>
            </a:r>
            <a:r>
              <a:rPr lang="en-US" sz="2800" b="1" dirty="0" smtClean="0"/>
              <a:t>,</a:t>
            </a:r>
          </a:p>
          <a:p>
            <a:pPr algn="l" rtl="0" fontAlgn="base">
              <a:spcBef>
                <a:spcPct val="0"/>
              </a:spcBef>
              <a:spcAft>
                <a:spcPct val="0"/>
              </a:spcAft>
            </a:pPr>
            <a:r>
              <a:rPr lang="en-US" sz="2800" b="1" dirty="0" smtClean="0"/>
              <a:t> </a:t>
            </a:r>
            <a:r>
              <a:rPr lang="en-US" sz="2800" b="1" dirty="0" err="1" smtClean="0"/>
              <a:t>Gördüm</a:t>
            </a:r>
            <a:r>
              <a:rPr lang="en-US" sz="2800" b="1" dirty="0" smtClean="0"/>
              <a:t> </a:t>
            </a:r>
            <a:r>
              <a:rPr lang="en-US" sz="2800" b="1" dirty="0" err="1" smtClean="0"/>
              <a:t>gizli</a:t>
            </a:r>
            <a:r>
              <a:rPr lang="en-US" sz="2800" b="1" dirty="0" smtClean="0"/>
              <a:t> </a:t>
            </a:r>
            <a:r>
              <a:rPr lang="en-US" sz="2800" b="1" dirty="0" err="1" smtClean="0"/>
              <a:t>dünyayı</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Gündüz</a:t>
            </a:r>
            <a:r>
              <a:rPr lang="en-US" sz="2800" b="1" dirty="0" smtClean="0"/>
              <a:t> </a:t>
            </a:r>
            <a:r>
              <a:rPr lang="en-US" sz="2800" b="1" dirty="0" err="1" smtClean="0"/>
              <a:t>oldu</a:t>
            </a:r>
            <a:r>
              <a:rPr lang="en-US" sz="2800" b="1" dirty="0" smtClean="0"/>
              <a:t>, </a:t>
            </a:r>
            <a:r>
              <a:rPr lang="en-US" sz="2800" b="1" dirty="0" err="1" smtClean="0"/>
              <a:t>geceler</a:t>
            </a:r>
            <a:r>
              <a:rPr lang="en-US" sz="2800" b="1" dirty="0" smtClean="0"/>
              <a:t>; </a:t>
            </a:r>
          </a:p>
          <a:p>
            <a:pPr algn="l" rtl="0" fontAlgn="base">
              <a:spcBef>
                <a:spcPct val="0"/>
              </a:spcBef>
              <a:spcAft>
                <a:spcPct val="0"/>
              </a:spcAft>
            </a:pPr>
            <a:r>
              <a:rPr lang="en-US" sz="2800" b="1" dirty="0" err="1" smtClean="0"/>
              <a:t>Ak</a:t>
            </a:r>
            <a:r>
              <a:rPr lang="en-US" sz="2800" b="1" dirty="0" smtClean="0"/>
              <a:t> </a:t>
            </a:r>
            <a:r>
              <a:rPr lang="en-US" sz="2800" b="1" dirty="0" err="1" smtClean="0"/>
              <a:t>sakallı</a:t>
            </a:r>
            <a:r>
              <a:rPr lang="en-US" sz="2800" b="1" dirty="0" smtClean="0"/>
              <a:t> </a:t>
            </a:r>
            <a:r>
              <a:rPr lang="en-US" sz="2800" b="1" dirty="0" err="1" smtClean="0"/>
              <a:t>cüceler</a:t>
            </a:r>
            <a:r>
              <a:rPr lang="en-US" sz="2800" b="1" dirty="0" smtClean="0"/>
              <a:t>,</a:t>
            </a:r>
            <a:endParaRPr lang="en-US" sz="2800" b="1" dirty="0" smtClean="0">
              <a:solidFill>
                <a:srgbClr val="FF0000"/>
              </a:solidFill>
            </a:endParaRPr>
          </a:p>
        </p:txBody>
      </p:sp>
    </p:spTree>
    <p:extLst>
      <p:ext uri="{BB962C8B-B14F-4D97-AF65-F5344CB8AC3E}">
        <p14:creationId xmlns:p14="http://schemas.microsoft.com/office/powerpoint/2010/main" val="3338840921"/>
      </p:ext>
    </p:extLst>
  </p:cSld>
  <p:clrMapOvr>
    <a:masterClrMapping/>
  </p:clrMapOvr>
  <p:transition spd="med">
    <p:checker dir="vert"/>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518956"/>
            <a:ext cx="8643998" cy="612475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2800" b="1" dirty="0" err="1" smtClean="0"/>
              <a:t>Korkunç</a:t>
            </a:r>
            <a:r>
              <a:rPr lang="en-US" sz="2800" b="1" dirty="0" smtClean="0"/>
              <a:t> </a:t>
            </a:r>
            <a:r>
              <a:rPr lang="en-US" sz="2800" b="1" dirty="0" err="1" smtClean="0"/>
              <a:t>devler</a:t>
            </a:r>
            <a:r>
              <a:rPr lang="en-US" sz="2800" b="1" dirty="0" smtClean="0"/>
              <a:t> </a:t>
            </a:r>
            <a:r>
              <a:rPr lang="en-US" sz="2800" b="1" dirty="0" err="1" smtClean="0"/>
              <a:t>hortladı</a:t>
            </a:r>
            <a:r>
              <a:rPr lang="en-US" sz="2800" b="1" dirty="0" smtClean="0"/>
              <a:t>, </a:t>
            </a:r>
          </a:p>
          <a:p>
            <a:pPr algn="l" rtl="0" fontAlgn="base">
              <a:spcBef>
                <a:spcPct val="0"/>
              </a:spcBef>
              <a:spcAft>
                <a:spcPct val="0"/>
              </a:spcAft>
            </a:pPr>
            <a:r>
              <a:rPr lang="en-US" sz="2800" b="1" dirty="0" err="1" smtClean="0"/>
              <a:t>Cinler</a:t>
            </a:r>
            <a:r>
              <a:rPr lang="en-US" sz="2800" b="1" dirty="0" smtClean="0"/>
              <a:t>, </a:t>
            </a:r>
            <a:r>
              <a:rPr lang="en-US" sz="2800" b="1" dirty="0" err="1" smtClean="0"/>
              <a:t>cirit</a:t>
            </a:r>
            <a:r>
              <a:rPr lang="en-US" sz="2800" b="1" dirty="0" smtClean="0"/>
              <a:t> </a:t>
            </a:r>
            <a:r>
              <a:rPr lang="en-US" sz="2800" b="1" dirty="0" err="1" smtClean="0"/>
              <a:t>oynadı</a:t>
            </a:r>
            <a:r>
              <a:rPr lang="en-US" sz="2800" b="1" dirty="0" smtClean="0"/>
              <a:t>.</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smtClean="0"/>
              <a:t> </a:t>
            </a:r>
            <a:r>
              <a:rPr lang="en-US" sz="2800" b="1" dirty="0" err="1" smtClean="0"/>
              <a:t>Kesik</a:t>
            </a:r>
            <a:r>
              <a:rPr lang="en-US" sz="2800" b="1" dirty="0" smtClean="0"/>
              <a:t> </a:t>
            </a:r>
            <a:r>
              <a:rPr lang="en-US" sz="2800" b="1" dirty="0" err="1" smtClean="0"/>
              <a:t>başlar</a:t>
            </a:r>
            <a:r>
              <a:rPr lang="en-US" sz="2800" b="1" dirty="0" smtClean="0"/>
              <a:t> </a:t>
            </a:r>
            <a:r>
              <a:rPr lang="en-US" sz="2800" b="1" dirty="0" err="1" smtClean="0"/>
              <a:t>yürürdü</a:t>
            </a:r>
            <a:r>
              <a:rPr lang="en-US" sz="2800" b="1" dirty="0" smtClean="0"/>
              <a:t>,</a:t>
            </a:r>
          </a:p>
          <a:p>
            <a:pPr algn="l" rtl="0" fontAlgn="base">
              <a:spcBef>
                <a:spcPct val="0"/>
              </a:spcBef>
              <a:spcAft>
                <a:spcPct val="0"/>
              </a:spcAft>
            </a:pPr>
            <a:r>
              <a:rPr lang="en-US" sz="2800" b="1" dirty="0" smtClean="0"/>
              <a:t> </a:t>
            </a:r>
            <a:r>
              <a:rPr lang="en-US" sz="2800" b="1" dirty="0" err="1" smtClean="0"/>
              <a:t>Saçlarını</a:t>
            </a:r>
            <a:r>
              <a:rPr lang="en-US" sz="2800" b="1" dirty="0" smtClean="0"/>
              <a:t> </a:t>
            </a:r>
            <a:r>
              <a:rPr lang="en-US" sz="2800" b="1" dirty="0" err="1" smtClean="0"/>
              <a:t>sürürdü</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Bir</a:t>
            </a:r>
            <a:r>
              <a:rPr lang="en-US" sz="2800" b="1" dirty="0" smtClean="0"/>
              <a:t> de </a:t>
            </a:r>
            <a:r>
              <a:rPr lang="en-US" sz="2800" b="1" dirty="0" err="1" smtClean="0"/>
              <a:t>baktım</a:t>
            </a:r>
            <a:r>
              <a:rPr lang="en-US" sz="2800" b="1" dirty="0" smtClean="0"/>
              <a:t>, </a:t>
            </a:r>
            <a:r>
              <a:rPr lang="en-US" sz="2800" b="1" dirty="0" err="1" smtClean="0"/>
              <a:t>melekler</a:t>
            </a:r>
            <a:r>
              <a:rPr lang="en-US" sz="2800" b="1" dirty="0" smtClean="0"/>
              <a:t>, </a:t>
            </a:r>
          </a:p>
          <a:p>
            <a:pPr algn="l" rtl="0" fontAlgn="base">
              <a:spcBef>
                <a:spcPct val="0"/>
              </a:spcBef>
              <a:spcAft>
                <a:spcPct val="0"/>
              </a:spcAft>
            </a:pPr>
            <a:r>
              <a:rPr lang="en-US" sz="2800" b="1" dirty="0" err="1" smtClean="0"/>
              <a:t>Başlarında</a:t>
            </a:r>
            <a:r>
              <a:rPr lang="en-US" sz="2800" b="1" dirty="0" smtClean="0"/>
              <a:t> </a:t>
            </a:r>
            <a:r>
              <a:rPr lang="en-US" sz="2800" b="1" dirty="0" err="1" smtClean="0"/>
              <a:t>çiçekler</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Devlere</a:t>
            </a:r>
            <a:r>
              <a:rPr lang="en-US" sz="2800" b="1" dirty="0" smtClean="0"/>
              <a:t> el </a:t>
            </a:r>
            <a:r>
              <a:rPr lang="en-US" sz="2800" b="1" dirty="0" err="1" smtClean="0"/>
              <a:t>bağlıyor</a:t>
            </a:r>
            <a:r>
              <a:rPr lang="en-US" sz="2800" b="1" dirty="0" smtClean="0"/>
              <a:t>, </a:t>
            </a:r>
          </a:p>
          <a:p>
            <a:pPr algn="l" rtl="0" fontAlgn="base">
              <a:spcBef>
                <a:spcPct val="0"/>
              </a:spcBef>
              <a:spcAft>
                <a:spcPct val="0"/>
              </a:spcAft>
            </a:pPr>
            <a:r>
              <a:rPr lang="en-US" sz="2800" b="1" dirty="0" err="1" smtClean="0"/>
              <a:t>Gizli</a:t>
            </a:r>
            <a:r>
              <a:rPr lang="en-US" sz="2800" b="1" dirty="0" smtClean="0"/>
              <a:t> </a:t>
            </a:r>
            <a:r>
              <a:rPr lang="en-US" sz="2800" b="1" dirty="0" err="1" smtClean="0"/>
              <a:t>gizli</a:t>
            </a:r>
            <a:r>
              <a:rPr lang="en-US" sz="2800" b="1" dirty="0" smtClean="0"/>
              <a:t> </a:t>
            </a:r>
            <a:r>
              <a:rPr lang="en-US" sz="2800" b="1" dirty="0" err="1" smtClean="0"/>
              <a:t>ağlıyor</a:t>
            </a:r>
            <a:r>
              <a:rPr lang="en-US" sz="2800" b="1" dirty="0" smtClean="0"/>
              <a:t>. </a:t>
            </a: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err="1" smtClean="0"/>
              <a:t>Kılıcımı</a:t>
            </a:r>
            <a:r>
              <a:rPr lang="en-US" sz="2800" b="1" dirty="0" smtClean="0"/>
              <a:t> </a:t>
            </a:r>
            <a:r>
              <a:rPr lang="en-US" sz="2800" b="1" dirty="0" err="1" smtClean="0"/>
              <a:t>çıkardım</a:t>
            </a:r>
            <a:r>
              <a:rPr lang="en-US" sz="2800" b="1" dirty="0" smtClean="0"/>
              <a:t>, </a:t>
            </a:r>
          </a:p>
          <a:p>
            <a:pPr algn="l" rtl="0" fontAlgn="base">
              <a:spcBef>
                <a:spcPct val="0"/>
              </a:spcBef>
              <a:spcAft>
                <a:spcPct val="0"/>
              </a:spcAft>
            </a:pPr>
            <a:r>
              <a:rPr lang="en-US" sz="2800" b="1" dirty="0" err="1" smtClean="0"/>
              <a:t>Perileri</a:t>
            </a:r>
            <a:r>
              <a:rPr lang="en-US" sz="2800" b="1" dirty="0" smtClean="0"/>
              <a:t> </a:t>
            </a:r>
            <a:r>
              <a:rPr lang="en-US" sz="2800" b="1" dirty="0" err="1" smtClean="0"/>
              <a:t>kurtardım</a:t>
            </a:r>
            <a:r>
              <a:rPr lang="en-US" sz="2800" b="1" dirty="0" smtClean="0"/>
              <a:t>.</a:t>
            </a:r>
            <a:endParaRPr lang="en-US" sz="2800" b="1" dirty="0" smtClean="0">
              <a:solidFill>
                <a:srgbClr val="FF0000"/>
              </a:solidFill>
            </a:endParaRPr>
          </a:p>
        </p:txBody>
      </p:sp>
    </p:spTree>
    <p:extLst>
      <p:ext uri="{BB962C8B-B14F-4D97-AF65-F5344CB8AC3E}">
        <p14:creationId xmlns:p14="http://schemas.microsoft.com/office/powerpoint/2010/main" val="808953932"/>
      </p:ext>
    </p:extLst>
  </p:cSld>
  <p:clrMapOvr>
    <a:masterClrMapping/>
  </p:clrMapOvr>
  <p:transition spd="med">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1000100" y="785794"/>
            <a:ext cx="7056437" cy="4714908"/>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400" b="1" dirty="0" smtClean="0">
                <a:solidFill>
                  <a:srgbClr val="0070C0"/>
                </a:solidFill>
                <a:latin typeface="Arial" pitchFamily="34" charset="0"/>
                <a:cs typeface="Arial" pitchFamily="34" charset="0"/>
              </a:rPr>
              <a:t>4. Ünite</a:t>
            </a:r>
            <a:endParaRPr lang="tr-TR" sz="4400" b="1" dirty="0" smtClean="0">
              <a:solidFill>
                <a:srgbClr val="FF0000"/>
              </a:solidFill>
              <a:latin typeface="Arial" pitchFamily="34" charset="0"/>
              <a:cs typeface="Arial" pitchFamily="34" charset="0"/>
            </a:endParaRPr>
          </a:p>
          <a:p>
            <a:pPr algn="ctr" rtl="0" fontAlgn="base">
              <a:spcBef>
                <a:spcPct val="0"/>
              </a:spcBef>
              <a:spcAft>
                <a:spcPct val="0"/>
              </a:spcAft>
            </a:pPr>
            <a:endParaRPr lang="tr-TR" sz="4400" b="1" dirty="0" smtClean="0">
              <a:solidFill>
                <a:srgbClr val="FF0000"/>
              </a:solidFill>
              <a:latin typeface="Arial" pitchFamily="34" charset="0"/>
              <a:cs typeface="Arial" pitchFamily="34" charset="0"/>
            </a:endParaRPr>
          </a:p>
          <a:p>
            <a:pPr algn="ctr" rtl="0" fontAlgn="base">
              <a:spcBef>
                <a:spcPct val="0"/>
              </a:spcBef>
              <a:spcAft>
                <a:spcPct val="0"/>
              </a:spcAft>
            </a:pPr>
            <a:endParaRPr lang="tr-TR" sz="4400" b="1" dirty="0" smtClean="0">
              <a:solidFill>
                <a:srgbClr val="FF0000"/>
              </a:solidFill>
              <a:latin typeface="Arial" pitchFamily="34" charset="0"/>
              <a:cs typeface="Arial" pitchFamily="34" charset="0"/>
            </a:endParaRPr>
          </a:p>
          <a:p>
            <a:pPr algn="ctr" rtl="0" fontAlgn="base">
              <a:spcBef>
                <a:spcPct val="0"/>
              </a:spcBef>
              <a:spcAft>
                <a:spcPct val="0"/>
              </a:spcAft>
            </a:pPr>
            <a:r>
              <a:rPr lang="tr-TR" sz="4400" b="1" dirty="0" smtClean="0">
                <a:solidFill>
                  <a:srgbClr val="FF0000"/>
                </a:solidFill>
                <a:latin typeface="Arial" pitchFamily="34" charset="0"/>
                <a:cs typeface="Arial" pitchFamily="34" charset="0"/>
              </a:rPr>
              <a:t>Türkçe Ek, Zamir, Zarf ve Sayıların Yazılışı</a:t>
            </a:r>
          </a:p>
        </p:txBody>
      </p:sp>
    </p:spTree>
    <p:extLst>
      <p:ext uri="{BB962C8B-B14F-4D97-AF65-F5344CB8AC3E}">
        <p14:creationId xmlns:p14="http://schemas.microsoft.com/office/powerpoint/2010/main" val="2889802065"/>
      </p:ext>
    </p:extLst>
  </p:cSld>
  <p:clrMapOvr>
    <a:masterClrMapping/>
  </p:clrMapOvr>
  <p:transition spd="med">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4282" y="1714488"/>
            <a:ext cx="8496300" cy="4832092"/>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2800" b="1" dirty="0" err="1" smtClean="0">
                <a:solidFill>
                  <a:srgbClr val="0070C0"/>
                </a:solidFill>
                <a:latin typeface="+mj-lt"/>
              </a:rPr>
              <a:t>Giriş</a:t>
            </a:r>
            <a:r>
              <a:rPr lang="en-US" sz="2800" b="1" dirty="0" smtClean="0">
                <a:latin typeface="+mj-lt"/>
              </a:rPr>
              <a:t> </a:t>
            </a: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err="1" smtClean="0">
                <a:latin typeface="+mj-lt"/>
              </a:rPr>
              <a:t>Daha</a:t>
            </a:r>
            <a:r>
              <a:rPr lang="en-US" sz="2800" b="1" dirty="0" smtClean="0">
                <a:latin typeface="+mj-lt"/>
              </a:rPr>
              <a:t> </a:t>
            </a:r>
            <a:r>
              <a:rPr lang="en-US" sz="2800" b="1" dirty="0" err="1" smtClean="0">
                <a:latin typeface="+mj-lt"/>
              </a:rPr>
              <a:t>önceki</a:t>
            </a:r>
            <a:r>
              <a:rPr lang="en-US" sz="2800" b="1" dirty="0" smtClean="0">
                <a:latin typeface="+mj-lt"/>
              </a:rPr>
              <a:t> </a:t>
            </a:r>
            <a:r>
              <a:rPr lang="en-US" sz="2800" b="1" dirty="0" err="1" smtClean="0">
                <a:latin typeface="+mj-lt"/>
              </a:rPr>
              <a:t>ünitelerde</a:t>
            </a:r>
            <a:r>
              <a:rPr lang="en-US" sz="2800" b="1" dirty="0" smtClean="0">
                <a:latin typeface="+mj-lt"/>
              </a:rPr>
              <a:t> </a:t>
            </a:r>
            <a:r>
              <a:rPr lang="en-US" sz="2800" b="1" dirty="0" err="1" smtClean="0">
                <a:latin typeface="+mj-lt"/>
              </a:rPr>
              <a:t>Osmanlı</a:t>
            </a:r>
            <a:r>
              <a:rPr lang="en-US" sz="2800" b="1" dirty="0" smtClean="0">
                <a:latin typeface="+mj-lt"/>
              </a:rPr>
              <a:t> </a:t>
            </a:r>
            <a:r>
              <a:rPr lang="en-US" sz="2800" b="1" dirty="0" err="1" smtClean="0">
                <a:latin typeface="+mj-lt"/>
              </a:rPr>
              <a:t>Türkçesi</a:t>
            </a:r>
            <a:r>
              <a:rPr lang="en-US" sz="2800" b="1" dirty="0" smtClean="0">
                <a:latin typeface="+mj-lt"/>
              </a:rPr>
              <a:t> </a:t>
            </a:r>
            <a:r>
              <a:rPr lang="en-US" sz="2800" b="1" dirty="0" err="1" smtClean="0">
                <a:latin typeface="+mj-lt"/>
              </a:rPr>
              <a:t>alfabesindeki</a:t>
            </a:r>
            <a:r>
              <a:rPr lang="en-US" sz="2800" b="1" dirty="0" smtClean="0">
                <a:latin typeface="+mj-lt"/>
              </a:rPr>
              <a:t> </a:t>
            </a:r>
            <a:r>
              <a:rPr lang="en-US" sz="2800" b="1" dirty="0" err="1" smtClean="0">
                <a:latin typeface="+mj-lt"/>
              </a:rPr>
              <a:t>harfleri</a:t>
            </a:r>
            <a:r>
              <a:rPr lang="en-US" sz="2800" b="1" dirty="0" smtClean="0">
                <a:latin typeface="+mj-lt"/>
              </a:rPr>
              <a:t> </a:t>
            </a:r>
            <a:r>
              <a:rPr lang="en-US" sz="2800" b="1" dirty="0" err="1" smtClean="0">
                <a:latin typeface="+mj-lt"/>
              </a:rPr>
              <a:t>tanımış</a:t>
            </a:r>
            <a:r>
              <a:rPr lang="en-US" sz="2800" b="1" dirty="0" smtClean="0">
                <a:latin typeface="+mj-lt"/>
              </a:rPr>
              <a:t>, </a:t>
            </a:r>
            <a:r>
              <a:rPr lang="en-US" sz="2800" b="1" dirty="0" err="1" smtClean="0">
                <a:latin typeface="+mj-lt"/>
              </a:rPr>
              <a:t>şekilce</a:t>
            </a:r>
            <a:r>
              <a:rPr lang="en-US" sz="2800" b="1" dirty="0" smtClean="0">
                <a:latin typeface="+mj-lt"/>
              </a:rPr>
              <a:t> </a:t>
            </a:r>
            <a:r>
              <a:rPr lang="en-US" sz="2800" b="1" dirty="0" err="1" smtClean="0">
                <a:latin typeface="+mj-lt"/>
              </a:rPr>
              <a:t>benzerliklerini</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bitişme</a:t>
            </a:r>
            <a:r>
              <a:rPr lang="en-US" sz="2800" b="1" dirty="0" smtClean="0">
                <a:latin typeface="+mj-lt"/>
              </a:rPr>
              <a:t> </a:t>
            </a:r>
            <a:r>
              <a:rPr lang="en-US" sz="2800" b="1" dirty="0" err="1" smtClean="0">
                <a:latin typeface="+mj-lt"/>
              </a:rPr>
              <a:t>özelliklerini</a:t>
            </a:r>
            <a:r>
              <a:rPr lang="en-US" sz="2800" b="1" dirty="0" smtClean="0">
                <a:latin typeface="+mj-lt"/>
              </a:rPr>
              <a:t> </a:t>
            </a:r>
            <a:r>
              <a:rPr lang="en-US" sz="2800" b="1" dirty="0" err="1" smtClean="0">
                <a:latin typeface="+mj-lt"/>
              </a:rPr>
              <a:t>öğrenmiştik</a:t>
            </a:r>
            <a:r>
              <a:rPr lang="en-US" sz="2800" b="1" dirty="0" smtClean="0">
                <a:latin typeface="+mj-lt"/>
              </a:rPr>
              <a:t>. </a:t>
            </a:r>
            <a:r>
              <a:rPr lang="en-US" sz="2800" b="1" dirty="0" err="1" smtClean="0">
                <a:latin typeface="+mj-lt"/>
              </a:rPr>
              <a:t>Ayrıca</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ünlü</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ünsüzlerin</a:t>
            </a:r>
            <a:r>
              <a:rPr lang="en-US" sz="2800" b="1" dirty="0" smtClean="0">
                <a:latin typeface="+mj-lt"/>
              </a:rPr>
              <a:t> </a:t>
            </a:r>
            <a:r>
              <a:rPr lang="en-US" sz="2800" b="1" dirty="0" err="1" smtClean="0">
                <a:latin typeface="+mj-lt"/>
              </a:rPr>
              <a:t>yazılışını</a:t>
            </a:r>
            <a:r>
              <a:rPr lang="en-US" sz="2800" b="1" dirty="0" smtClean="0">
                <a:latin typeface="+mj-lt"/>
              </a:rPr>
              <a:t> </a:t>
            </a:r>
            <a:r>
              <a:rPr lang="en-US" sz="2800" b="1" dirty="0" err="1" smtClean="0">
                <a:latin typeface="+mj-lt"/>
              </a:rPr>
              <a:t>ayrıntılı</a:t>
            </a:r>
            <a:r>
              <a:rPr lang="en-US" sz="2800" b="1" dirty="0" smtClean="0">
                <a:latin typeface="+mj-lt"/>
              </a:rPr>
              <a:t> </a:t>
            </a:r>
            <a:r>
              <a:rPr lang="en-US" sz="2800" b="1" dirty="0" err="1" smtClean="0">
                <a:latin typeface="+mj-lt"/>
              </a:rPr>
              <a:t>bir</a:t>
            </a:r>
            <a:r>
              <a:rPr lang="en-US" sz="2800" b="1" dirty="0" smtClean="0">
                <a:latin typeface="+mj-lt"/>
              </a:rPr>
              <a:t> </a:t>
            </a:r>
            <a:r>
              <a:rPr lang="en-US" sz="2800" b="1" dirty="0" err="1" smtClean="0">
                <a:latin typeface="+mj-lt"/>
              </a:rPr>
              <a:t>şekilde</a:t>
            </a:r>
            <a:r>
              <a:rPr lang="en-US" sz="2800" b="1" dirty="0" smtClean="0">
                <a:latin typeface="+mj-lt"/>
              </a:rPr>
              <a:t> </a:t>
            </a:r>
            <a:r>
              <a:rPr lang="en-US" sz="2800" b="1" dirty="0" err="1" smtClean="0">
                <a:latin typeface="+mj-lt"/>
              </a:rPr>
              <a:t>görmüş</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kelimelerin</a:t>
            </a:r>
            <a:r>
              <a:rPr lang="en-US" sz="2800" b="1" dirty="0" smtClean="0">
                <a:latin typeface="+mj-lt"/>
              </a:rPr>
              <a:t> </a:t>
            </a:r>
            <a:r>
              <a:rPr lang="en-US" sz="2800" b="1" dirty="0" err="1" smtClean="0">
                <a:latin typeface="+mj-lt"/>
              </a:rPr>
              <a:t>yazılışını</a:t>
            </a:r>
            <a:r>
              <a:rPr lang="en-US" sz="2800" b="1" dirty="0" smtClean="0">
                <a:latin typeface="+mj-lt"/>
              </a:rPr>
              <a:t> </a:t>
            </a:r>
            <a:r>
              <a:rPr lang="en-US" sz="2800" b="1" dirty="0" err="1" smtClean="0">
                <a:latin typeface="+mj-lt"/>
              </a:rPr>
              <a:t>kavramıştık</a:t>
            </a:r>
            <a:r>
              <a:rPr lang="en-US" sz="2800" b="1" dirty="0" smtClean="0">
                <a:latin typeface="+mj-lt"/>
              </a:rPr>
              <a:t>. Bu </a:t>
            </a:r>
            <a:r>
              <a:rPr lang="en-US" sz="2800" b="1" dirty="0" err="1" smtClean="0">
                <a:latin typeface="+mj-lt"/>
              </a:rPr>
              <a:t>ünitede</a:t>
            </a:r>
            <a:r>
              <a:rPr lang="en-US" sz="2800" b="1" dirty="0" smtClean="0">
                <a:latin typeface="+mj-lt"/>
              </a:rPr>
              <a:t> </a:t>
            </a:r>
            <a:r>
              <a:rPr lang="en-US" sz="2800" b="1" dirty="0" err="1" smtClean="0">
                <a:latin typeface="+mj-lt"/>
              </a:rPr>
              <a:t>ise</a:t>
            </a:r>
            <a:r>
              <a:rPr lang="en-US" sz="2800" b="1" dirty="0" smtClean="0">
                <a:latin typeface="+mj-lt"/>
              </a:rPr>
              <a:t> </a:t>
            </a:r>
            <a:r>
              <a:rPr lang="en-US" sz="2800" b="1" dirty="0" err="1" smtClean="0">
                <a:latin typeface="+mj-lt"/>
              </a:rPr>
              <a:t>Osmanlı</a:t>
            </a:r>
            <a:r>
              <a:rPr lang="en-US" sz="2800" b="1" dirty="0" smtClean="0">
                <a:latin typeface="+mj-lt"/>
              </a:rPr>
              <a:t> </a:t>
            </a:r>
            <a:r>
              <a:rPr lang="en-US" sz="2800" b="1" dirty="0" err="1" smtClean="0">
                <a:latin typeface="+mj-lt"/>
              </a:rPr>
              <a:t>alfabesi</a:t>
            </a:r>
            <a:r>
              <a:rPr lang="en-US" sz="2800" b="1" dirty="0" smtClean="0">
                <a:latin typeface="+mj-lt"/>
              </a:rPr>
              <a:t> </a:t>
            </a:r>
            <a:r>
              <a:rPr lang="en-US" sz="2800" b="1" dirty="0" err="1" smtClean="0">
                <a:latin typeface="+mj-lt"/>
              </a:rPr>
              <a:t>ile</a:t>
            </a:r>
            <a:r>
              <a:rPr lang="en-US" sz="2800" b="1" dirty="0" smtClean="0">
                <a:latin typeface="+mj-lt"/>
              </a:rPr>
              <a:t> </a:t>
            </a:r>
            <a:r>
              <a:rPr lang="en-US" sz="2800" b="1" dirty="0" err="1" smtClean="0">
                <a:latin typeface="+mj-lt"/>
              </a:rPr>
              <a:t>yazılmış</a:t>
            </a:r>
            <a:r>
              <a:rPr lang="en-US" sz="2800" b="1" dirty="0" smtClean="0">
                <a:latin typeface="+mj-lt"/>
              </a:rPr>
              <a:t> </a:t>
            </a:r>
            <a:r>
              <a:rPr lang="en-US" sz="2800" b="1" dirty="0" err="1" smtClean="0">
                <a:latin typeface="+mj-lt"/>
              </a:rPr>
              <a:t>metinlerdeki</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unsurları</a:t>
            </a:r>
            <a:r>
              <a:rPr lang="en-US" sz="2800" b="1" dirty="0" smtClean="0">
                <a:latin typeface="+mj-lt"/>
              </a:rPr>
              <a:t> </a:t>
            </a:r>
            <a:r>
              <a:rPr lang="en-US" sz="2800" b="1" dirty="0" err="1" smtClean="0">
                <a:latin typeface="+mj-lt"/>
              </a:rPr>
              <a:t>doğru</a:t>
            </a:r>
            <a:r>
              <a:rPr lang="en-US" sz="2800" b="1" dirty="0" smtClean="0">
                <a:latin typeface="+mj-lt"/>
              </a:rPr>
              <a:t> </a:t>
            </a:r>
            <a:r>
              <a:rPr lang="en-US" sz="2800" b="1" dirty="0" err="1" smtClean="0">
                <a:latin typeface="+mj-lt"/>
              </a:rPr>
              <a:t>okuyabilmek</a:t>
            </a:r>
            <a:r>
              <a:rPr lang="en-US" sz="2800" b="1" dirty="0" smtClean="0">
                <a:latin typeface="+mj-lt"/>
              </a:rPr>
              <a:t> </a:t>
            </a:r>
            <a:r>
              <a:rPr lang="en-US" sz="2800" b="1" dirty="0" err="1" smtClean="0">
                <a:latin typeface="+mj-lt"/>
              </a:rPr>
              <a:t>için</a:t>
            </a:r>
            <a:r>
              <a:rPr lang="en-US" sz="2800" b="1" dirty="0" smtClean="0">
                <a:latin typeface="+mj-lt"/>
              </a:rPr>
              <a:t> </a:t>
            </a:r>
            <a:r>
              <a:rPr lang="en-US" sz="2800" b="1" dirty="0" err="1" smtClean="0">
                <a:latin typeface="+mj-lt"/>
              </a:rPr>
              <a:t>Türkçe</a:t>
            </a:r>
            <a:r>
              <a:rPr lang="en-US" sz="2800" b="1" dirty="0" smtClean="0">
                <a:latin typeface="+mj-lt"/>
              </a:rPr>
              <a:t> </a:t>
            </a:r>
            <a:r>
              <a:rPr lang="en-US" sz="2800" b="1" dirty="0" err="1" smtClean="0">
                <a:latin typeface="+mj-lt"/>
              </a:rPr>
              <a:t>eklerin</a:t>
            </a:r>
            <a:r>
              <a:rPr lang="en-US" sz="2800" b="1" dirty="0" smtClean="0">
                <a:latin typeface="+mj-lt"/>
              </a:rPr>
              <a:t>; </a:t>
            </a:r>
            <a:r>
              <a:rPr lang="en-US" sz="2800" b="1" dirty="0" err="1" smtClean="0">
                <a:latin typeface="+mj-lt"/>
              </a:rPr>
              <a:t>zamir</a:t>
            </a:r>
            <a:r>
              <a:rPr lang="en-US" sz="2800" b="1" dirty="0" smtClean="0">
                <a:latin typeface="+mj-lt"/>
              </a:rPr>
              <a:t>, zarf </a:t>
            </a:r>
            <a:r>
              <a:rPr lang="en-US" sz="2800" b="1" dirty="0" err="1" smtClean="0">
                <a:latin typeface="+mj-lt"/>
              </a:rPr>
              <a:t>ve</a:t>
            </a:r>
            <a:r>
              <a:rPr lang="en-US" sz="2800" b="1" dirty="0" smtClean="0">
                <a:latin typeface="+mj-lt"/>
              </a:rPr>
              <a:t> </a:t>
            </a:r>
            <a:r>
              <a:rPr lang="en-US" sz="2800" b="1" dirty="0" err="1" smtClean="0">
                <a:latin typeface="+mj-lt"/>
              </a:rPr>
              <a:t>sayıların</a:t>
            </a:r>
            <a:r>
              <a:rPr lang="en-US" sz="2800" b="1" dirty="0" smtClean="0">
                <a:latin typeface="+mj-lt"/>
              </a:rPr>
              <a:t>; </a:t>
            </a:r>
            <a:r>
              <a:rPr lang="en-US" sz="2800" b="1" dirty="0" err="1" smtClean="0">
                <a:latin typeface="+mj-lt"/>
              </a:rPr>
              <a:t>ek</a:t>
            </a:r>
            <a:r>
              <a:rPr lang="en-US" sz="2800" b="1" dirty="0" smtClean="0">
                <a:latin typeface="+mj-lt"/>
              </a:rPr>
              <a:t> </a:t>
            </a:r>
            <a:r>
              <a:rPr lang="en-US" sz="2800" b="1" dirty="0" err="1" smtClean="0">
                <a:latin typeface="+mj-lt"/>
              </a:rPr>
              <a:t>fiil</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birleşik</a:t>
            </a:r>
            <a:r>
              <a:rPr lang="en-US" sz="2800" b="1" dirty="0" smtClean="0">
                <a:latin typeface="+mj-lt"/>
              </a:rPr>
              <a:t> </a:t>
            </a:r>
            <a:r>
              <a:rPr lang="en-US" sz="2800" b="1" dirty="0" err="1" smtClean="0">
                <a:latin typeface="+mj-lt"/>
              </a:rPr>
              <a:t>fiil</a:t>
            </a:r>
            <a:r>
              <a:rPr lang="en-US" sz="2800" b="1" dirty="0" smtClean="0">
                <a:latin typeface="+mj-lt"/>
              </a:rPr>
              <a:t> </a:t>
            </a:r>
            <a:r>
              <a:rPr lang="en-US" sz="2800" b="1" dirty="0" err="1" smtClean="0">
                <a:latin typeface="+mj-lt"/>
              </a:rPr>
              <a:t>çekimlerinin</a:t>
            </a:r>
            <a:r>
              <a:rPr lang="en-US" sz="2800" b="1" dirty="0" smtClean="0">
                <a:latin typeface="+mj-lt"/>
              </a:rPr>
              <a:t> </a:t>
            </a:r>
            <a:r>
              <a:rPr lang="en-US" sz="2800" b="1" dirty="0" err="1" smtClean="0">
                <a:latin typeface="+mj-lt"/>
              </a:rPr>
              <a:t>okunuş</a:t>
            </a:r>
            <a:r>
              <a:rPr lang="en-US" sz="2800" b="1" dirty="0" smtClean="0">
                <a:latin typeface="+mj-lt"/>
              </a:rPr>
              <a:t> </a:t>
            </a:r>
            <a:r>
              <a:rPr lang="en-US" sz="2800" b="1" dirty="0" err="1" smtClean="0">
                <a:latin typeface="+mj-lt"/>
              </a:rPr>
              <a:t>ve</a:t>
            </a:r>
            <a:r>
              <a:rPr lang="en-US" sz="2800" b="1" dirty="0" smtClean="0">
                <a:latin typeface="+mj-lt"/>
              </a:rPr>
              <a:t> </a:t>
            </a:r>
            <a:r>
              <a:rPr lang="en-US" sz="2800" b="1" dirty="0" err="1" smtClean="0">
                <a:latin typeface="+mj-lt"/>
              </a:rPr>
              <a:t>yazılışlarını</a:t>
            </a:r>
            <a:r>
              <a:rPr lang="en-US" sz="2800" b="1" dirty="0" smtClean="0">
                <a:latin typeface="+mj-lt"/>
              </a:rPr>
              <a:t> </a:t>
            </a:r>
            <a:r>
              <a:rPr lang="en-US" sz="2800" b="1" dirty="0" err="1" smtClean="0">
                <a:latin typeface="+mj-lt"/>
              </a:rPr>
              <a:t>kavrayacağız</a:t>
            </a:r>
            <a:r>
              <a:rPr lang="en-US" sz="2800" b="1" dirty="0" smtClean="0">
                <a:latin typeface="+mj-lt"/>
              </a:rPr>
              <a:t>.</a:t>
            </a:r>
            <a:endParaRPr lang="tr-TR" sz="2800" b="1" dirty="0">
              <a:latin typeface="+mj-lt"/>
              <a:cs typeface="Arial" pitchFamily="34" charset="0"/>
            </a:endParaRPr>
          </a:p>
        </p:txBody>
      </p:sp>
      <p:sp>
        <p:nvSpPr>
          <p:cNvPr id="19459" name="Text Box 3"/>
          <p:cNvSpPr txBox="1">
            <a:spLocks noChangeArrowheads="1"/>
          </p:cNvSpPr>
          <p:nvPr/>
        </p:nvSpPr>
        <p:spPr bwMode="auto">
          <a:xfrm>
            <a:off x="1142976" y="571480"/>
            <a:ext cx="7056437" cy="916005"/>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400" b="1" dirty="0" smtClean="0">
                <a:solidFill>
                  <a:srgbClr val="FF0000"/>
                </a:solidFill>
                <a:latin typeface="Segoe Print" pitchFamily="2" charset="0"/>
                <a:cs typeface="+mj-cs"/>
              </a:rPr>
              <a:t>Türkçe Ekler</a:t>
            </a:r>
            <a:endParaRPr lang="tr-TR" sz="4400" b="1" dirty="0">
              <a:solidFill>
                <a:srgbClr val="FF0000"/>
              </a:solidFill>
              <a:latin typeface="Segoe Print" pitchFamily="2" charset="0"/>
              <a:cs typeface="+mj-cs"/>
            </a:endParaRPr>
          </a:p>
        </p:txBody>
      </p:sp>
    </p:spTree>
    <p:extLst>
      <p:ext uri="{BB962C8B-B14F-4D97-AF65-F5344CB8AC3E}">
        <p14:creationId xmlns:p14="http://schemas.microsoft.com/office/powerpoint/2010/main" val="1894402169"/>
      </p:ext>
    </p:extLst>
  </p:cSld>
  <p:clrMapOvr>
    <a:masterClrMapping/>
  </p:clrMapOvr>
  <p:transition spd="med">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28596" y="1643050"/>
            <a:ext cx="8496300" cy="4955203"/>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err="1" smtClean="0">
                <a:latin typeface="+mj-lt"/>
              </a:rPr>
              <a:t>Osmanlı</a:t>
            </a:r>
            <a:r>
              <a:rPr lang="en-US" sz="3200" b="1" dirty="0" smtClean="0">
                <a:latin typeface="+mj-lt"/>
              </a:rPr>
              <a:t> </a:t>
            </a:r>
            <a:r>
              <a:rPr lang="en-US" sz="3200" b="1" dirty="0" err="1" smtClean="0">
                <a:latin typeface="+mj-lt"/>
              </a:rPr>
              <a:t>Türkçesinde</a:t>
            </a:r>
            <a:r>
              <a:rPr lang="en-US" sz="3200" b="1" dirty="0" smtClean="0">
                <a:latin typeface="+mj-lt"/>
              </a:rPr>
              <a:t> </a:t>
            </a:r>
            <a:r>
              <a:rPr lang="en-US" sz="3200" b="1" dirty="0" err="1" smtClean="0">
                <a:latin typeface="+mj-lt"/>
              </a:rPr>
              <a:t>Türkçe</a:t>
            </a:r>
            <a:r>
              <a:rPr lang="en-US" sz="3200" b="1" dirty="0" smtClean="0">
                <a:latin typeface="+mj-lt"/>
              </a:rPr>
              <a:t> </a:t>
            </a:r>
            <a:r>
              <a:rPr lang="en-US" sz="3200" b="1" dirty="0" err="1" smtClean="0">
                <a:latin typeface="+mj-lt"/>
              </a:rPr>
              <a:t>eklerin</a:t>
            </a:r>
            <a:r>
              <a:rPr lang="en-US" sz="3200" b="1" dirty="0" smtClean="0">
                <a:latin typeface="+mj-lt"/>
              </a:rPr>
              <a:t> </a:t>
            </a:r>
            <a:r>
              <a:rPr lang="en-US" sz="3200" b="1" dirty="0" err="1" smtClean="0">
                <a:latin typeface="+mj-lt"/>
              </a:rPr>
              <a:t>yazılış</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okunuşlarında</a:t>
            </a:r>
            <a:r>
              <a:rPr lang="en-US" sz="3200" b="1" dirty="0" smtClean="0">
                <a:latin typeface="+mj-lt"/>
              </a:rPr>
              <a:t> </a:t>
            </a:r>
            <a:r>
              <a:rPr lang="en-US" sz="3200" b="1" dirty="0" err="1" smtClean="0">
                <a:latin typeface="+mj-lt"/>
              </a:rPr>
              <a:t>bugünküne</a:t>
            </a:r>
            <a:r>
              <a:rPr lang="en-US" sz="3200" b="1" dirty="0" smtClean="0">
                <a:latin typeface="+mj-lt"/>
              </a:rPr>
              <a:t> </a:t>
            </a:r>
            <a:r>
              <a:rPr lang="en-US" sz="3200" b="1" dirty="0" err="1" smtClean="0">
                <a:latin typeface="+mj-lt"/>
              </a:rPr>
              <a:t>göre</a:t>
            </a:r>
            <a:r>
              <a:rPr lang="en-US" sz="3200" b="1" dirty="0" smtClean="0">
                <a:latin typeface="+mj-lt"/>
              </a:rPr>
              <a:t> </a:t>
            </a:r>
            <a:r>
              <a:rPr lang="en-US" sz="3200" b="1" dirty="0" err="1" smtClean="0">
                <a:latin typeface="+mj-lt"/>
              </a:rPr>
              <a:t>farklılıklar</a:t>
            </a:r>
            <a:r>
              <a:rPr lang="en-US" sz="3200" b="1" dirty="0" smtClean="0">
                <a:latin typeface="+mj-lt"/>
              </a:rPr>
              <a:t> </a:t>
            </a:r>
            <a:r>
              <a:rPr lang="en-US" sz="3200" b="1" dirty="0" err="1" smtClean="0">
                <a:latin typeface="+mj-lt"/>
              </a:rPr>
              <a:t>vardır</a:t>
            </a:r>
            <a:r>
              <a:rPr lang="en-US" sz="3200" b="1" dirty="0" smtClean="0">
                <a:latin typeface="+mj-lt"/>
              </a:rPr>
              <a:t>. Bu </a:t>
            </a:r>
            <a:r>
              <a:rPr lang="en-US" sz="3200" b="1" dirty="0" err="1" smtClean="0">
                <a:latin typeface="+mj-lt"/>
              </a:rPr>
              <a:t>farklılıkları</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ortak</a:t>
            </a:r>
            <a:r>
              <a:rPr lang="en-US" sz="3200" b="1" dirty="0" smtClean="0">
                <a:latin typeface="+mj-lt"/>
              </a:rPr>
              <a:t> </a:t>
            </a:r>
            <a:r>
              <a:rPr lang="en-US" sz="3200" b="1" dirty="0" err="1" smtClean="0">
                <a:latin typeface="+mj-lt"/>
              </a:rPr>
              <a:t>hususiyetleri</a:t>
            </a:r>
            <a:r>
              <a:rPr lang="en-US" sz="3200" b="1" dirty="0" smtClean="0">
                <a:latin typeface="+mj-lt"/>
              </a:rPr>
              <a:t> </a:t>
            </a:r>
            <a:r>
              <a:rPr lang="en-US" sz="3200" b="1" dirty="0" err="1" smtClean="0">
                <a:latin typeface="+mj-lt"/>
              </a:rPr>
              <a:t>şöyle</a:t>
            </a:r>
            <a:r>
              <a:rPr lang="en-US" sz="3200" b="1" dirty="0" smtClean="0">
                <a:latin typeface="+mj-lt"/>
              </a:rPr>
              <a:t> </a:t>
            </a:r>
            <a:r>
              <a:rPr lang="en-US" sz="3200" b="1" dirty="0" err="1" smtClean="0">
                <a:latin typeface="+mj-lt"/>
              </a:rPr>
              <a:t>sıralayabiliriz</a:t>
            </a:r>
            <a:r>
              <a:rPr lang="en-US" sz="3200" b="1" dirty="0" smtClean="0">
                <a:latin typeface="+mj-lt"/>
              </a:rPr>
              <a:t>: </a:t>
            </a:r>
          </a:p>
          <a:p>
            <a:pPr marL="514350" indent="-514350" algn="l" rtl="0" fontAlgn="base">
              <a:spcBef>
                <a:spcPct val="0"/>
              </a:spcBef>
              <a:spcAft>
                <a:spcPct val="0"/>
              </a:spcAft>
            </a:pPr>
            <a:endParaRPr lang="en-US" sz="3200" b="1" dirty="0" smtClean="0">
              <a:latin typeface="+mj-lt"/>
            </a:endParaRPr>
          </a:p>
          <a:p>
            <a:pPr marL="514350" indent="-514350" algn="l" rtl="0" fontAlgn="base">
              <a:spcBef>
                <a:spcPct val="0"/>
              </a:spcBef>
              <a:spcAft>
                <a:spcPct val="0"/>
              </a:spcAft>
            </a:pPr>
            <a:r>
              <a:rPr lang="en-US" sz="3200" b="1" dirty="0" smtClean="0">
                <a:latin typeface="+mj-lt"/>
              </a:rPr>
              <a:t>1. </a:t>
            </a:r>
            <a:r>
              <a:rPr lang="en-US" sz="3200" b="1" dirty="0" err="1" smtClean="0">
                <a:latin typeface="+mj-lt"/>
              </a:rPr>
              <a:t>Bugün</a:t>
            </a:r>
            <a:r>
              <a:rPr lang="en-US" sz="3200" b="1" dirty="0" smtClean="0">
                <a:latin typeface="+mj-lt"/>
              </a:rPr>
              <a:t> </a:t>
            </a:r>
            <a:r>
              <a:rPr lang="en-US" sz="3200" b="1" dirty="0" err="1" smtClean="0">
                <a:latin typeface="+mj-lt"/>
              </a:rPr>
              <a:t>farklı</a:t>
            </a:r>
            <a:r>
              <a:rPr lang="en-US" sz="3200" b="1" dirty="0" smtClean="0">
                <a:latin typeface="+mj-lt"/>
              </a:rPr>
              <a:t> </a:t>
            </a:r>
            <a:r>
              <a:rPr lang="en-US" sz="3200" b="1" dirty="0" err="1" smtClean="0">
                <a:latin typeface="+mj-lt"/>
              </a:rPr>
              <a:t>şekilli</a:t>
            </a:r>
            <a:r>
              <a:rPr lang="en-US" sz="3200" b="1" dirty="0" smtClean="0">
                <a:latin typeface="+mj-lt"/>
              </a:rPr>
              <a:t> </a:t>
            </a:r>
            <a:r>
              <a:rPr lang="en-US" sz="3200" b="1" dirty="0" err="1" smtClean="0">
                <a:latin typeface="+mj-lt"/>
              </a:rPr>
              <a:t>olan</a:t>
            </a:r>
            <a:r>
              <a:rPr lang="en-US" sz="3200" b="1" dirty="0" smtClean="0">
                <a:latin typeface="+mj-lt"/>
              </a:rPr>
              <a:t> </a:t>
            </a:r>
            <a:r>
              <a:rPr lang="en-US" sz="3200" b="1" dirty="0" err="1" smtClean="0">
                <a:latin typeface="+mj-lt"/>
              </a:rPr>
              <a:t>pek</a:t>
            </a:r>
            <a:r>
              <a:rPr lang="en-US" sz="3200" b="1" dirty="0" smtClean="0">
                <a:latin typeface="+mj-lt"/>
              </a:rPr>
              <a:t> </a:t>
            </a:r>
            <a:r>
              <a:rPr lang="en-US" sz="3200" b="1" dirty="0" err="1" smtClean="0">
                <a:latin typeface="+mj-lt"/>
              </a:rPr>
              <a:t>çok</a:t>
            </a:r>
            <a:r>
              <a:rPr lang="en-US" sz="3200" b="1" dirty="0" smtClean="0">
                <a:latin typeface="+mj-lt"/>
              </a:rPr>
              <a:t> </a:t>
            </a:r>
            <a:r>
              <a:rPr lang="en-US" sz="3200" b="1" dirty="0" err="1" smtClean="0">
                <a:latin typeface="+mj-lt"/>
              </a:rPr>
              <a:t>ek</a:t>
            </a:r>
            <a:r>
              <a:rPr lang="en-US" sz="3200" b="1" dirty="0" smtClean="0">
                <a:latin typeface="+mj-lt"/>
              </a:rPr>
              <a:t> o </a:t>
            </a:r>
            <a:r>
              <a:rPr lang="en-US" sz="3200" b="1" dirty="0" err="1" smtClean="0">
                <a:latin typeface="+mj-lt"/>
              </a:rPr>
              <a:t>dönemde</a:t>
            </a:r>
            <a:r>
              <a:rPr lang="en-US" sz="3200" b="1" dirty="0" smtClean="0">
                <a:latin typeface="+mj-lt"/>
              </a:rPr>
              <a:t> </a:t>
            </a:r>
            <a:r>
              <a:rPr lang="en-US" sz="3200" b="1" dirty="0" err="1" smtClean="0">
                <a:latin typeface="+mj-lt"/>
              </a:rPr>
              <a:t>tek</a:t>
            </a:r>
            <a:r>
              <a:rPr lang="en-US" sz="3200" b="1" dirty="0" smtClean="0">
                <a:latin typeface="+mj-lt"/>
              </a:rPr>
              <a:t> </a:t>
            </a:r>
            <a:r>
              <a:rPr lang="en-US" sz="3200" b="1" dirty="0" err="1" smtClean="0">
                <a:latin typeface="+mj-lt"/>
              </a:rPr>
              <a:t>şekilli</a:t>
            </a:r>
            <a:r>
              <a:rPr lang="en-US" sz="3200" b="1" dirty="0" smtClean="0">
                <a:latin typeface="+mj-lt"/>
              </a:rPr>
              <a:t>, </a:t>
            </a:r>
            <a:r>
              <a:rPr lang="en-US" sz="3200" b="1" dirty="0" err="1" smtClean="0">
                <a:latin typeface="+mj-lt"/>
              </a:rPr>
              <a:t>kalıplaşmış</a:t>
            </a:r>
            <a:r>
              <a:rPr lang="en-US" sz="3200" b="1" dirty="0" smtClean="0">
                <a:latin typeface="+mj-lt"/>
              </a:rPr>
              <a:t> </a:t>
            </a:r>
            <a:r>
              <a:rPr lang="en-US" sz="3200" b="1" dirty="0" err="1" smtClean="0">
                <a:latin typeface="+mj-lt"/>
              </a:rPr>
              <a:t>halde</a:t>
            </a:r>
            <a:r>
              <a:rPr lang="en-US" sz="3200" b="1" dirty="0" smtClean="0">
                <a:latin typeface="+mj-lt"/>
              </a:rPr>
              <a:t> </a:t>
            </a:r>
            <a:r>
              <a:rPr lang="en-US" sz="3200" b="1" dirty="0" err="1" smtClean="0">
                <a:latin typeface="+mj-lt"/>
              </a:rPr>
              <a:t>yazılırdı</a:t>
            </a:r>
            <a:r>
              <a:rPr lang="en-US" sz="3200" b="1" dirty="0" smtClean="0">
                <a:latin typeface="+mj-lt"/>
              </a:rPr>
              <a:t>.</a:t>
            </a:r>
          </a:p>
          <a:p>
            <a:pPr marL="514350" indent="-514350" algn="l" rtl="0" fontAlgn="base">
              <a:spcBef>
                <a:spcPct val="0"/>
              </a:spcBef>
              <a:spcAft>
                <a:spcPct val="0"/>
              </a:spcAft>
            </a:pPr>
            <a:endParaRPr lang="en-US" sz="2800" b="1" dirty="0" smtClean="0">
              <a:solidFill>
                <a:srgbClr val="002060"/>
              </a:solidFill>
              <a:latin typeface="+mj-lt"/>
            </a:endParaRPr>
          </a:p>
          <a:p>
            <a:pPr marL="514350" indent="-514350" algn="l" rtl="0" fontAlgn="base">
              <a:spcBef>
                <a:spcPct val="0"/>
              </a:spcBef>
              <a:spcAft>
                <a:spcPct val="0"/>
              </a:spcAft>
            </a:pPr>
            <a:r>
              <a:rPr lang="ar-IQ" sz="3200" b="1" dirty="0" smtClean="0">
                <a:solidFill>
                  <a:srgbClr val="002060"/>
                </a:solidFill>
                <a:latin typeface="+mj-lt"/>
              </a:rPr>
              <a:t>مكتو</a:t>
            </a:r>
            <a:r>
              <a:rPr lang="ar-SA" sz="3200" b="1" dirty="0" smtClean="0">
                <a:solidFill>
                  <a:srgbClr val="002060"/>
                </a:solidFill>
                <a:latin typeface="+mj-lt"/>
              </a:rPr>
              <a:t>ب</a:t>
            </a:r>
            <a:r>
              <a:rPr lang="ar-IQ" sz="3200" b="1" dirty="0" smtClean="0">
                <a:solidFill>
                  <a:srgbClr val="FF0000"/>
                </a:solidFill>
                <a:latin typeface="+mj-lt"/>
              </a:rPr>
              <a:t>جى</a:t>
            </a:r>
            <a:r>
              <a:rPr lang="ar-IQ" sz="3200" b="1" dirty="0" smtClean="0">
                <a:solidFill>
                  <a:srgbClr val="002060"/>
                </a:solidFill>
                <a:latin typeface="+mj-lt"/>
              </a:rPr>
              <a:t> </a:t>
            </a:r>
            <a:r>
              <a:rPr lang="en-US" sz="3200" b="1" dirty="0" smtClean="0">
                <a:solidFill>
                  <a:srgbClr val="002060"/>
                </a:solidFill>
                <a:latin typeface="+mj-lt"/>
              </a:rPr>
              <a:t> </a:t>
            </a:r>
            <a:r>
              <a:rPr lang="en-US" sz="3200" b="1" dirty="0" err="1" smtClean="0">
                <a:solidFill>
                  <a:srgbClr val="002060"/>
                </a:solidFill>
                <a:latin typeface="+mj-lt"/>
              </a:rPr>
              <a:t>mektup</a:t>
            </a:r>
            <a:r>
              <a:rPr lang="en-US" sz="3200" b="1" dirty="0" err="1" smtClean="0">
                <a:solidFill>
                  <a:srgbClr val="FF0000"/>
                </a:solidFill>
                <a:latin typeface="+mj-lt"/>
              </a:rPr>
              <a:t>çu</a:t>
            </a:r>
            <a:r>
              <a:rPr lang="en-US" sz="3200" b="1" dirty="0" smtClean="0">
                <a:solidFill>
                  <a:srgbClr val="FF0000"/>
                </a:solidFill>
                <a:latin typeface="+mj-lt"/>
              </a:rPr>
              <a:t>       </a:t>
            </a:r>
            <a:r>
              <a:rPr lang="ar-IQ" sz="3200" b="1" dirty="0" smtClean="0">
                <a:solidFill>
                  <a:srgbClr val="002060"/>
                </a:solidFill>
              </a:rPr>
              <a:t>تو</a:t>
            </a:r>
            <a:r>
              <a:rPr lang="ar-SA" sz="3200" b="1" dirty="0" smtClean="0">
                <a:solidFill>
                  <a:srgbClr val="002060"/>
                </a:solidFill>
              </a:rPr>
              <a:t>ر</a:t>
            </a:r>
            <a:r>
              <a:rPr lang="ar-IQ" sz="3200" b="1" dirty="0" smtClean="0">
                <a:solidFill>
                  <a:srgbClr val="002060"/>
                </a:solidFill>
              </a:rPr>
              <a:t>كو</a:t>
            </a:r>
            <a:r>
              <a:rPr lang="ar-IQ" sz="3200" b="1" dirty="0" smtClean="0">
                <a:solidFill>
                  <a:srgbClr val="FF0000"/>
                </a:solidFill>
              </a:rPr>
              <a:t>جى</a:t>
            </a:r>
            <a:r>
              <a:rPr lang="en-US" sz="3200" b="1" dirty="0" smtClean="0">
                <a:solidFill>
                  <a:srgbClr val="002060"/>
                </a:solidFill>
              </a:rPr>
              <a:t> </a:t>
            </a:r>
            <a:r>
              <a:rPr lang="en-US" sz="3200" b="1" dirty="0" err="1" smtClean="0">
                <a:solidFill>
                  <a:srgbClr val="002060"/>
                </a:solidFill>
              </a:rPr>
              <a:t>türkü</a:t>
            </a:r>
            <a:r>
              <a:rPr lang="en-US" sz="3200" b="1" dirty="0" err="1" smtClean="0">
                <a:solidFill>
                  <a:srgbClr val="FF0000"/>
                </a:solidFill>
              </a:rPr>
              <a:t>cü</a:t>
            </a:r>
            <a:r>
              <a:rPr lang="en-US" sz="3200" b="1" dirty="0" smtClean="0">
                <a:solidFill>
                  <a:srgbClr val="FF0000"/>
                </a:solidFill>
              </a:rPr>
              <a:t> </a:t>
            </a:r>
            <a:endParaRPr lang="en-US" sz="3200" b="1" dirty="0" smtClean="0">
              <a:solidFill>
                <a:srgbClr val="FF0000"/>
              </a:solidFill>
              <a:latin typeface="+mj-lt"/>
            </a:endParaRPr>
          </a:p>
          <a:p>
            <a:pPr marL="514350" indent="-514350" algn="l" rtl="0" fontAlgn="base">
              <a:spcBef>
                <a:spcPct val="0"/>
              </a:spcBef>
              <a:spcAft>
                <a:spcPct val="0"/>
              </a:spcAft>
            </a:pPr>
            <a:r>
              <a:rPr lang="ar-IQ" sz="3200" b="1" dirty="0" smtClean="0">
                <a:solidFill>
                  <a:srgbClr val="002060"/>
                </a:solidFill>
                <a:latin typeface="+mj-lt"/>
              </a:rPr>
              <a:t>ديل</a:t>
            </a:r>
            <a:r>
              <a:rPr lang="ar-IQ" sz="3200" b="1" dirty="0" smtClean="0">
                <a:solidFill>
                  <a:srgbClr val="FF0000"/>
                </a:solidFill>
                <a:latin typeface="+mj-lt"/>
              </a:rPr>
              <a:t>جى</a:t>
            </a:r>
            <a:r>
              <a:rPr lang="en-US" sz="3200" b="1" dirty="0" smtClean="0">
                <a:solidFill>
                  <a:srgbClr val="002060"/>
                </a:solidFill>
                <a:latin typeface="+mj-lt"/>
              </a:rPr>
              <a:t> </a:t>
            </a:r>
            <a:r>
              <a:rPr lang="ar-IQ" sz="3200" b="1" dirty="0" smtClean="0">
                <a:solidFill>
                  <a:srgbClr val="002060"/>
                </a:solidFill>
                <a:latin typeface="+mj-lt"/>
              </a:rPr>
              <a:t> </a:t>
            </a:r>
            <a:r>
              <a:rPr lang="en-US" sz="3200" b="1" dirty="0" err="1" smtClean="0">
                <a:solidFill>
                  <a:srgbClr val="002060"/>
                </a:solidFill>
                <a:latin typeface="+mj-lt"/>
              </a:rPr>
              <a:t>dil</a:t>
            </a:r>
            <a:r>
              <a:rPr lang="en-US" sz="3200" b="1" dirty="0" err="1" smtClean="0">
                <a:solidFill>
                  <a:srgbClr val="FF0000"/>
                </a:solidFill>
                <a:latin typeface="+mj-lt"/>
              </a:rPr>
              <a:t>ci</a:t>
            </a:r>
            <a:endParaRPr lang="en-US" sz="3200" b="1" dirty="0" smtClean="0">
              <a:solidFill>
                <a:srgbClr val="FF0000"/>
              </a:solidFill>
              <a:latin typeface="+mj-lt"/>
            </a:endParaRPr>
          </a:p>
        </p:txBody>
      </p:sp>
      <p:sp>
        <p:nvSpPr>
          <p:cNvPr id="20483" name="Text Box 3"/>
          <p:cNvSpPr txBox="1">
            <a:spLocks noChangeArrowheads="1"/>
          </p:cNvSpPr>
          <p:nvPr/>
        </p:nvSpPr>
        <p:spPr bwMode="auto">
          <a:xfrm>
            <a:off x="214283" y="785794"/>
            <a:ext cx="8929717" cy="701691"/>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000" b="1" dirty="0" err="1" smtClean="0">
                <a:solidFill>
                  <a:srgbClr val="FF0000"/>
                </a:solidFill>
                <a:latin typeface="+mj-lt"/>
              </a:rPr>
              <a:t>Türkçe</a:t>
            </a:r>
            <a:r>
              <a:rPr lang="en-US" sz="4000" b="1" dirty="0" smtClean="0">
                <a:solidFill>
                  <a:srgbClr val="FF0000"/>
                </a:solidFill>
                <a:latin typeface="+mj-lt"/>
              </a:rPr>
              <a:t> </a:t>
            </a:r>
            <a:r>
              <a:rPr lang="en-US" sz="4000" b="1" dirty="0" err="1" smtClean="0">
                <a:solidFill>
                  <a:srgbClr val="FF0000"/>
                </a:solidFill>
                <a:latin typeface="+mj-lt"/>
              </a:rPr>
              <a:t>Eklerin</a:t>
            </a:r>
            <a:r>
              <a:rPr lang="en-US" sz="4000" b="1" dirty="0" smtClean="0">
                <a:solidFill>
                  <a:srgbClr val="FF0000"/>
                </a:solidFill>
                <a:latin typeface="+mj-lt"/>
              </a:rPr>
              <a:t> </a:t>
            </a:r>
            <a:r>
              <a:rPr lang="en-US" sz="4000" b="1" dirty="0" err="1" smtClean="0">
                <a:solidFill>
                  <a:srgbClr val="FF0000"/>
                </a:solidFill>
                <a:latin typeface="+mj-lt"/>
              </a:rPr>
              <a:t>Yazılışında</a:t>
            </a:r>
            <a:r>
              <a:rPr lang="en-US" sz="4000" b="1" dirty="0" smtClean="0">
                <a:solidFill>
                  <a:srgbClr val="FF0000"/>
                </a:solidFill>
                <a:latin typeface="+mj-lt"/>
              </a:rPr>
              <a:t> </a:t>
            </a:r>
            <a:r>
              <a:rPr lang="en-US" sz="4000" b="1" dirty="0" err="1" smtClean="0">
                <a:solidFill>
                  <a:srgbClr val="FF0000"/>
                </a:solidFill>
                <a:latin typeface="+mj-lt"/>
              </a:rPr>
              <a:t>Ortak</a:t>
            </a:r>
            <a:r>
              <a:rPr lang="en-US" sz="4000" b="1" dirty="0" smtClean="0">
                <a:solidFill>
                  <a:srgbClr val="FF0000"/>
                </a:solidFill>
                <a:latin typeface="+mj-lt"/>
              </a:rPr>
              <a:t> </a:t>
            </a:r>
            <a:r>
              <a:rPr lang="en-US" sz="4000" b="1" dirty="0" err="1" smtClean="0">
                <a:solidFill>
                  <a:srgbClr val="FF0000"/>
                </a:solidFill>
                <a:latin typeface="+mj-lt"/>
              </a:rPr>
              <a:t>Özellikler</a:t>
            </a:r>
            <a:endParaRPr lang="tr-TR" sz="4000" b="1" dirty="0">
              <a:solidFill>
                <a:srgbClr val="FF0000"/>
              </a:solidFill>
              <a:latin typeface="+mj-lt"/>
              <a:cs typeface="Times New Roman" pitchFamily="18" charset="0"/>
            </a:endParaRPr>
          </a:p>
        </p:txBody>
      </p:sp>
    </p:spTree>
    <p:extLst>
      <p:ext uri="{BB962C8B-B14F-4D97-AF65-F5344CB8AC3E}">
        <p14:creationId xmlns:p14="http://schemas.microsoft.com/office/powerpoint/2010/main" val="616669504"/>
      </p:ext>
    </p:extLst>
  </p:cSld>
  <p:clrMapOvr>
    <a:masterClrMapping/>
  </p:clrMapOvr>
  <p:transition spd="med">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28596" y="785794"/>
            <a:ext cx="8496300" cy="5632311"/>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600" b="1" dirty="0" smtClean="0">
                <a:latin typeface="+mj-lt"/>
              </a:rPr>
              <a:t>2. </a:t>
            </a:r>
            <a:r>
              <a:rPr lang="en-US" sz="3600" b="1" dirty="0" err="1" smtClean="0">
                <a:latin typeface="+mj-lt"/>
              </a:rPr>
              <a:t>Bazı</a:t>
            </a:r>
            <a:r>
              <a:rPr lang="en-US" sz="3600" b="1" dirty="0" smtClean="0">
                <a:latin typeface="+mj-lt"/>
              </a:rPr>
              <a:t> </a:t>
            </a:r>
            <a:r>
              <a:rPr lang="en-US" sz="3600" b="1" dirty="0" err="1" smtClean="0">
                <a:latin typeface="+mj-lt"/>
              </a:rPr>
              <a:t>ekler</a:t>
            </a:r>
            <a:r>
              <a:rPr lang="en-US" sz="3600" b="1" dirty="0" smtClean="0">
                <a:latin typeface="+mj-lt"/>
              </a:rPr>
              <a:t> </a:t>
            </a:r>
            <a:r>
              <a:rPr lang="en-US" sz="3600" b="1" dirty="0" err="1" smtClean="0">
                <a:latin typeface="+mj-lt"/>
              </a:rPr>
              <a:t>kalınlık</a:t>
            </a:r>
            <a:r>
              <a:rPr lang="en-US" sz="3600" b="1" dirty="0" smtClean="0">
                <a:latin typeface="+mj-lt"/>
              </a:rPr>
              <a:t> </a:t>
            </a:r>
            <a:r>
              <a:rPr lang="en-US" sz="3600" b="1" dirty="0" err="1" smtClean="0">
                <a:latin typeface="+mj-lt"/>
              </a:rPr>
              <a:t>incelik</a:t>
            </a:r>
            <a:r>
              <a:rPr lang="en-US" sz="3600" b="1" dirty="0" smtClean="0">
                <a:latin typeface="+mj-lt"/>
              </a:rPr>
              <a:t> </a:t>
            </a:r>
            <a:r>
              <a:rPr lang="en-US" sz="3600" b="1" dirty="0" err="1" smtClean="0">
                <a:latin typeface="+mj-lt"/>
              </a:rPr>
              <a:t>uyumuna</a:t>
            </a:r>
            <a:r>
              <a:rPr lang="en-US" sz="3600" b="1" dirty="0" smtClean="0">
                <a:latin typeface="+mj-lt"/>
              </a:rPr>
              <a:t> </a:t>
            </a:r>
            <a:r>
              <a:rPr lang="en-US" sz="3600" b="1" dirty="0" err="1" smtClean="0">
                <a:latin typeface="+mj-lt"/>
              </a:rPr>
              <a:t>göre</a:t>
            </a:r>
            <a:r>
              <a:rPr lang="en-US" sz="3600" b="1" dirty="0" smtClean="0">
                <a:latin typeface="+mj-lt"/>
              </a:rPr>
              <a:t> </a:t>
            </a:r>
            <a:r>
              <a:rPr lang="en-US" sz="3600" b="1" dirty="0" err="1" smtClean="0">
                <a:latin typeface="+mj-lt"/>
              </a:rPr>
              <a:t>iki</a:t>
            </a:r>
            <a:r>
              <a:rPr lang="en-US" sz="3600" b="1" dirty="0" smtClean="0">
                <a:latin typeface="+mj-lt"/>
              </a:rPr>
              <a:t> </a:t>
            </a:r>
            <a:r>
              <a:rPr lang="en-US" sz="3600" b="1" dirty="0" err="1" smtClean="0">
                <a:latin typeface="+mj-lt"/>
              </a:rPr>
              <a:t>şekillidir</a:t>
            </a:r>
            <a:r>
              <a:rPr lang="en-US" sz="3600" b="1" dirty="0" smtClean="0">
                <a:latin typeface="+mj-lt"/>
              </a:rPr>
              <a:t>.</a:t>
            </a: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بر</a:t>
            </a:r>
            <a:r>
              <a:rPr lang="ar-IQ" sz="3600" b="1" dirty="0" smtClean="0">
                <a:solidFill>
                  <a:srgbClr val="FF0000"/>
                </a:solidFill>
                <a:latin typeface="+mj-lt"/>
              </a:rPr>
              <a:t>لك</a:t>
            </a:r>
            <a:r>
              <a:rPr lang="en-US" sz="3600" b="1" dirty="0" smtClean="0">
                <a:solidFill>
                  <a:srgbClr val="0070C0"/>
                </a:solidFill>
                <a:latin typeface="+mj-lt"/>
              </a:rPr>
              <a:t> </a:t>
            </a:r>
            <a:r>
              <a:rPr lang="ar-IQ" sz="3600" b="1" dirty="0" smtClean="0">
                <a:solidFill>
                  <a:srgbClr val="0070C0"/>
                </a:solidFill>
                <a:latin typeface="+mj-lt"/>
              </a:rPr>
              <a:t> </a:t>
            </a:r>
            <a:r>
              <a:rPr lang="en-US" sz="3600" b="1" dirty="0" err="1" smtClean="0">
                <a:solidFill>
                  <a:srgbClr val="0070C0"/>
                </a:solidFill>
                <a:latin typeface="+mj-lt"/>
              </a:rPr>
              <a:t>birlik</a:t>
            </a:r>
            <a:r>
              <a:rPr lang="en-US" sz="3600" b="1" dirty="0" smtClean="0">
                <a:solidFill>
                  <a:srgbClr val="0070C0"/>
                </a:solidFill>
                <a:latin typeface="+mj-lt"/>
              </a:rPr>
              <a:t>      </a:t>
            </a:r>
            <a:r>
              <a:rPr lang="ar-IQ" sz="3600" b="1" dirty="0" smtClean="0">
                <a:solidFill>
                  <a:srgbClr val="0070C0"/>
                </a:solidFill>
                <a:latin typeface="+mj-lt"/>
              </a:rPr>
              <a:t>كتاب</a:t>
            </a:r>
            <a:r>
              <a:rPr lang="ar-IQ" sz="3600" b="1" dirty="0" smtClean="0">
                <a:solidFill>
                  <a:srgbClr val="FF0000"/>
                </a:solidFill>
                <a:latin typeface="+mj-lt"/>
              </a:rPr>
              <a:t>لق</a:t>
            </a:r>
            <a:r>
              <a:rPr lang="en-US" sz="3600" b="1" dirty="0" smtClean="0">
                <a:solidFill>
                  <a:srgbClr val="0070C0"/>
                </a:solidFill>
                <a:latin typeface="+mj-lt"/>
              </a:rPr>
              <a:t> </a:t>
            </a:r>
            <a:r>
              <a:rPr lang="ar-IQ" sz="3600" b="1" dirty="0" smtClean="0">
                <a:solidFill>
                  <a:srgbClr val="0070C0"/>
                </a:solidFill>
                <a:latin typeface="+mj-lt"/>
              </a:rPr>
              <a:t> </a:t>
            </a:r>
            <a:r>
              <a:rPr lang="en-US" sz="3600" b="1" dirty="0" err="1" smtClean="0">
                <a:solidFill>
                  <a:srgbClr val="0070C0"/>
                </a:solidFill>
                <a:latin typeface="+mj-lt"/>
              </a:rPr>
              <a:t>kitaplık</a:t>
            </a:r>
            <a:r>
              <a:rPr lang="en-US" sz="3600" b="1" dirty="0" smtClean="0">
                <a:solidFill>
                  <a:srgbClr val="0070C0"/>
                </a:solidFill>
                <a:latin typeface="+mj-lt"/>
              </a:rPr>
              <a:t> </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latin typeface="+mj-lt"/>
              </a:rPr>
              <a:t>3. </a:t>
            </a:r>
            <a:r>
              <a:rPr lang="en-US" sz="3600" b="1" dirty="0" err="1" smtClean="0">
                <a:latin typeface="+mj-lt"/>
              </a:rPr>
              <a:t>Eklerdeki</a:t>
            </a:r>
            <a:r>
              <a:rPr lang="en-US" sz="3600" b="1" dirty="0" smtClean="0">
                <a:latin typeface="+mj-lt"/>
              </a:rPr>
              <a:t> </a:t>
            </a:r>
            <a:r>
              <a:rPr lang="en-US" sz="3600" b="1" dirty="0" err="1" smtClean="0">
                <a:latin typeface="+mj-lt"/>
              </a:rPr>
              <a:t>yardımcı</a:t>
            </a:r>
            <a:r>
              <a:rPr lang="en-US" sz="3600" b="1" dirty="0" smtClean="0">
                <a:latin typeface="+mj-lt"/>
              </a:rPr>
              <a:t> </a:t>
            </a:r>
            <a:r>
              <a:rPr lang="en-US" sz="3600" b="1" dirty="0" err="1" smtClean="0">
                <a:latin typeface="+mj-lt"/>
              </a:rPr>
              <a:t>ünlüler</a:t>
            </a:r>
            <a:r>
              <a:rPr lang="en-US" sz="3600" b="1" dirty="0" smtClean="0">
                <a:latin typeface="+mj-lt"/>
              </a:rPr>
              <a:t> </a:t>
            </a:r>
            <a:r>
              <a:rPr lang="en-US" sz="3600" b="1" dirty="0" err="1" smtClean="0">
                <a:latin typeface="+mj-lt"/>
              </a:rPr>
              <a:t>çoklukla</a:t>
            </a:r>
            <a:r>
              <a:rPr lang="en-US" sz="3600" b="1" dirty="0" smtClean="0">
                <a:latin typeface="+mj-lt"/>
              </a:rPr>
              <a:t> </a:t>
            </a:r>
            <a:r>
              <a:rPr lang="en-US" sz="3600" b="1" dirty="0" err="1" smtClean="0">
                <a:latin typeface="+mj-lt"/>
              </a:rPr>
              <a:t>yazılmaz</a:t>
            </a:r>
            <a:r>
              <a:rPr lang="en-US" sz="3600" b="1" dirty="0" smtClean="0">
                <a:latin typeface="+mj-lt"/>
              </a:rPr>
              <a:t>. </a:t>
            </a:r>
          </a:p>
          <a:p>
            <a:pPr algn="l" rtl="0" fontAlgn="base">
              <a:spcBef>
                <a:spcPct val="0"/>
              </a:spcBef>
              <a:spcAft>
                <a:spcPct val="0"/>
              </a:spcAft>
            </a:pPr>
            <a:r>
              <a:rPr lang="en-US" sz="3600" b="1" dirty="0" err="1" smtClean="0">
                <a:solidFill>
                  <a:srgbClr val="0070C0"/>
                </a:solidFill>
                <a:latin typeface="+mj-lt"/>
              </a:rPr>
              <a:t>gözlük</a:t>
            </a:r>
            <a:r>
              <a:rPr lang="en-US" sz="3600" b="1" dirty="0" smtClean="0">
                <a:solidFill>
                  <a:srgbClr val="0070C0"/>
                </a:solidFill>
                <a:latin typeface="+mj-lt"/>
              </a:rPr>
              <a:t> </a:t>
            </a:r>
            <a:r>
              <a:rPr lang="ar-IQ" sz="3600" b="1" dirty="0" smtClean="0">
                <a:solidFill>
                  <a:srgbClr val="0070C0"/>
                </a:solidFill>
              </a:rPr>
              <a:t>كوز</a:t>
            </a:r>
            <a:r>
              <a:rPr lang="ar-IQ" sz="3600" b="1" dirty="0" smtClean="0">
                <a:solidFill>
                  <a:srgbClr val="FF0000"/>
                </a:solidFill>
              </a:rPr>
              <a:t>لك</a:t>
            </a:r>
            <a:r>
              <a:rPr lang="en-US" sz="3600" b="1" dirty="0" smtClean="0">
                <a:solidFill>
                  <a:srgbClr val="0070C0"/>
                </a:solidFill>
                <a:latin typeface="+mj-lt"/>
              </a:rPr>
              <a:t>     </a:t>
            </a:r>
            <a:r>
              <a:rPr lang="en-US" sz="3600" b="1" dirty="0" err="1" smtClean="0">
                <a:solidFill>
                  <a:srgbClr val="0070C0"/>
                </a:solidFill>
                <a:latin typeface="+mj-lt"/>
              </a:rPr>
              <a:t>ağaçlar</a:t>
            </a:r>
            <a:r>
              <a:rPr lang="en-US" sz="3600" b="1" dirty="0" smtClean="0">
                <a:solidFill>
                  <a:srgbClr val="0070C0"/>
                </a:solidFill>
                <a:latin typeface="+mj-lt"/>
              </a:rPr>
              <a:t> </a:t>
            </a:r>
            <a:r>
              <a:rPr lang="ar-IQ" sz="3600" b="1" dirty="0" smtClean="0">
                <a:solidFill>
                  <a:srgbClr val="0070C0"/>
                </a:solidFill>
              </a:rPr>
              <a:t>اغاچ</a:t>
            </a:r>
            <a:r>
              <a:rPr lang="ar-IQ" sz="3600" b="1" dirty="0" smtClean="0">
                <a:solidFill>
                  <a:srgbClr val="FF0000"/>
                </a:solidFill>
              </a:rPr>
              <a:t>لر</a:t>
            </a:r>
            <a:r>
              <a:rPr lang="en-US" sz="3600" b="1" dirty="0" smtClean="0">
                <a:solidFill>
                  <a:srgbClr val="0070C0"/>
                </a:solidFill>
                <a:latin typeface="+mj-lt"/>
              </a:rPr>
              <a:t> </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latin typeface="+mj-lt"/>
              </a:rPr>
              <a:t>4. </a:t>
            </a:r>
            <a:r>
              <a:rPr lang="en-US" sz="3600" b="1" dirty="0" err="1" smtClean="0">
                <a:latin typeface="+mj-lt"/>
              </a:rPr>
              <a:t>Eklerin</a:t>
            </a:r>
            <a:r>
              <a:rPr lang="en-US" sz="3600" b="1" dirty="0" smtClean="0">
                <a:latin typeface="+mj-lt"/>
              </a:rPr>
              <a:t> </a:t>
            </a:r>
            <a:r>
              <a:rPr lang="en-US" sz="3600" b="1" dirty="0" err="1" smtClean="0">
                <a:latin typeface="+mj-lt"/>
              </a:rPr>
              <a:t>okunuşu</a:t>
            </a:r>
            <a:r>
              <a:rPr lang="en-US" sz="3600" b="1" dirty="0" smtClean="0">
                <a:latin typeface="+mj-lt"/>
              </a:rPr>
              <a:t> </a:t>
            </a:r>
            <a:r>
              <a:rPr lang="en-US" sz="3600" b="1" dirty="0" err="1" smtClean="0">
                <a:latin typeface="+mj-lt"/>
              </a:rPr>
              <a:t>bugünkü</a:t>
            </a:r>
            <a:r>
              <a:rPr lang="en-US" sz="3600" b="1" dirty="0" smtClean="0">
                <a:latin typeface="+mj-lt"/>
              </a:rPr>
              <a:t> </a:t>
            </a:r>
            <a:r>
              <a:rPr lang="en-US" sz="3600" b="1" dirty="0" err="1" smtClean="0">
                <a:latin typeface="+mj-lt"/>
              </a:rPr>
              <a:t>söyleyişe</a:t>
            </a:r>
            <a:r>
              <a:rPr lang="en-US" sz="3600" b="1" dirty="0" smtClean="0">
                <a:latin typeface="+mj-lt"/>
              </a:rPr>
              <a:t> </a:t>
            </a:r>
            <a:r>
              <a:rPr lang="en-US" sz="3600" b="1" dirty="0" err="1" smtClean="0">
                <a:latin typeface="+mj-lt"/>
              </a:rPr>
              <a:t>göredir</a:t>
            </a:r>
            <a:r>
              <a:rPr lang="en-US" sz="3600" b="1" dirty="0" smtClean="0">
                <a:latin typeface="+mj-lt"/>
              </a:rPr>
              <a:t>. </a:t>
            </a:r>
            <a:r>
              <a:rPr lang="ar-IQ" sz="3600" b="1" dirty="0" smtClean="0">
                <a:solidFill>
                  <a:srgbClr val="0070C0"/>
                </a:solidFill>
                <a:latin typeface="+mj-lt"/>
              </a:rPr>
              <a:t>اول</a:t>
            </a:r>
            <a:r>
              <a:rPr lang="ar-IQ" sz="3600" b="1" dirty="0" smtClean="0">
                <a:solidFill>
                  <a:srgbClr val="FF0000"/>
                </a:solidFill>
                <a:latin typeface="+mj-lt"/>
              </a:rPr>
              <a:t>دى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oldu</a:t>
            </a:r>
            <a:r>
              <a:rPr lang="en-US" sz="3600" b="1" dirty="0" smtClean="0">
                <a:solidFill>
                  <a:srgbClr val="0070C0"/>
                </a:solidFill>
                <a:latin typeface="+mj-lt"/>
              </a:rPr>
              <a:t> </a:t>
            </a:r>
            <a:r>
              <a:rPr lang="ar-IQ" sz="3600" b="1" dirty="0" smtClean="0">
                <a:solidFill>
                  <a:srgbClr val="0070C0"/>
                </a:solidFill>
                <a:latin typeface="+mj-lt"/>
              </a:rPr>
              <a:t>كور</a:t>
            </a:r>
            <a:r>
              <a:rPr lang="ar-IQ" sz="3600" b="1" dirty="0" smtClean="0">
                <a:solidFill>
                  <a:srgbClr val="FF0000"/>
                </a:solidFill>
                <a:latin typeface="+mj-lt"/>
              </a:rPr>
              <a:t>دى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gördü</a:t>
            </a:r>
            <a:endParaRPr lang="tr-TR" sz="3600" b="1" dirty="0">
              <a:solidFill>
                <a:srgbClr val="0070C0"/>
              </a:solidFill>
              <a:latin typeface="+mj-lt"/>
              <a:cs typeface="Arial" pitchFamily="34" charset="0"/>
            </a:endParaRPr>
          </a:p>
        </p:txBody>
      </p:sp>
    </p:spTree>
    <p:extLst>
      <p:ext uri="{BB962C8B-B14F-4D97-AF65-F5344CB8AC3E}">
        <p14:creationId xmlns:p14="http://schemas.microsoft.com/office/powerpoint/2010/main" val="259687666"/>
      </p:ext>
    </p:extLst>
  </p:cSld>
  <p:clrMapOvr>
    <a:masterClrMapping/>
  </p:clrMapOvr>
  <p:transition spd="med">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68313" y="2060575"/>
            <a:ext cx="8496300" cy="4524315"/>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err="1" smtClean="0">
                <a:latin typeface="+mj-lt"/>
              </a:rPr>
              <a:t>Çokluk</a:t>
            </a:r>
            <a:r>
              <a:rPr lang="en-US" sz="3600" b="1" dirty="0" smtClean="0">
                <a:latin typeface="+mj-lt"/>
              </a:rPr>
              <a:t> </a:t>
            </a:r>
            <a:r>
              <a:rPr lang="en-US" sz="3600" b="1" dirty="0" err="1" smtClean="0">
                <a:latin typeface="+mj-lt"/>
              </a:rPr>
              <a:t>eki</a:t>
            </a:r>
            <a:r>
              <a:rPr lang="en-US" sz="3600" b="1" dirty="0" smtClean="0">
                <a:latin typeface="+mj-lt"/>
              </a:rPr>
              <a:t> -</a:t>
            </a:r>
            <a:r>
              <a:rPr lang="en-US" sz="3600" b="1" dirty="0" err="1" smtClean="0">
                <a:latin typeface="+mj-lt"/>
              </a:rPr>
              <a:t>lar</a:t>
            </a:r>
            <a:r>
              <a:rPr lang="en-US" sz="3600" b="1" dirty="0" smtClean="0">
                <a:latin typeface="+mj-lt"/>
              </a:rPr>
              <a:t>, -</a:t>
            </a:r>
            <a:r>
              <a:rPr lang="en-US" sz="3600" b="1" dirty="0" err="1" smtClean="0">
                <a:latin typeface="+mj-lt"/>
              </a:rPr>
              <a:t>ler</a:t>
            </a:r>
            <a:r>
              <a:rPr lang="en-US" sz="3600" b="1" dirty="0" smtClean="0">
                <a:latin typeface="+mj-lt"/>
              </a:rPr>
              <a:t> </a:t>
            </a:r>
            <a:r>
              <a:rPr lang="en-US" sz="3600" b="1" dirty="0" err="1" smtClean="0">
                <a:latin typeface="+mj-lt"/>
              </a:rPr>
              <a:t>eki</a:t>
            </a:r>
            <a:r>
              <a:rPr lang="en-US" sz="3600" b="1" dirty="0" smtClean="0">
                <a:latin typeface="+mj-lt"/>
              </a:rPr>
              <a:t> </a:t>
            </a:r>
            <a:r>
              <a:rPr lang="ar-IQ" sz="3600" b="1" dirty="0" smtClean="0">
                <a:solidFill>
                  <a:srgbClr val="FF0066"/>
                </a:solidFill>
                <a:latin typeface="+mj-lt"/>
              </a:rPr>
              <a:t>لر</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a:t>
            </a:r>
            <a:r>
              <a:rPr lang="en-US" sz="3600" b="1" dirty="0" err="1" smtClean="0">
                <a:latin typeface="+mj-lt"/>
              </a:rPr>
              <a:t>Tek</a:t>
            </a:r>
            <a:r>
              <a:rPr lang="en-US" sz="3600" b="1" dirty="0" smtClean="0">
                <a:latin typeface="+mj-lt"/>
              </a:rPr>
              <a:t> </a:t>
            </a:r>
            <a:r>
              <a:rPr lang="en-US" sz="3600" b="1" dirty="0" err="1" smtClean="0">
                <a:latin typeface="+mj-lt"/>
              </a:rPr>
              <a:t>şekillidir</a:t>
            </a:r>
            <a:r>
              <a:rPr lang="en-US" sz="3600" b="1" dirty="0" smtClean="0">
                <a:latin typeface="+mj-lt"/>
              </a:rPr>
              <a:t>, </a:t>
            </a:r>
            <a:r>
              <a:rPr lang="en-US" sz="3600" b="1" dirty="0" err="1" smtClean="0">
                <a:latin typeface="+mj-lt"/>
              </a:rPr>
              <a:t>ünlüsü</a:t>
            </a:r>
            <a:r>
              <a:rPr lang="en-US" sz="3600" b="1" dirty="0" smtClean="0">
                <a:latin typeface="+mj-lt"/>
              </a:rPr>
              <a:t> </a:t>
            </a:r>
            <a:r>
              <a:rPr lang="en-US" sz="3600" b="1" dirty="0" err="1" smtClean="0">
                <a:latin typeface="+mj-lt"/>
              </a:rPr>
              <a:t>yazılmaz</a:t>
            </a:r>
            <a:r>
              <a:rPr lang="en-US" sz="3600" b="1" dirty="0" smtClean="0">
                <a:latin typeface="+mj-lt"/>
              </a:rPr>
              <a:t>, </a:t>
            </a:r>
            <a:r>
              <a:rPr lang="en-US" sz="3600" b="1" dirty="0" err="1" smtClean="0">
                <a:latin typeface="+mj-lt"/>
              </a:rPr>
              <a:t>ses</a:t>
            </a:r>
            <a:r>
              <a:rPr lang="en-US" sz="3600" b="1" dirty="0" smtClean="0">
                <a:latin typeface="+mj-lt"/>
              </a:rPr>
              <a:t> </a:t>
            </a:r>
            <a:r>
              <a:rPr lang="en-US" sz="3600" b="1" dirty="0" err="1" smtClean="0">
                <a:latin typeface="+mj-lt"/>
              </a:rPr>
              <a:t>uyumuna</a:t>
            </a:r>
            <a:r>
              <a:rPr lang="en-US" sz="3600" b="1" dirty="0" smtClean="0">
                <a:latin typeface="+mj-lt"/>
              </a:rPr>
              <a:t> </a:t>
            </a:r>
            <a:r>
              <a:rPr lang="en-US" sz="3600" b="1" dirty="0" err="1" smtClean="0">
                <a:latin typeface="+mj-lt"/>
              </a:rPr>
              <a:t>göre</a:t>
            </a:r>
            <a:r>
              <a:rPr lang="en-US" sz="3600" b="1" dirty="0" smtClean="0">
                <a:latin typeface="+mj-lt"/>
              </a:rPr>
              <a:t> </a:t>
            </a:r>
            <a:r>
              <a:rPr lang="en-US" sz="3600" b="1" dirty="0" err="1" smtClean="0">
                <a:latin typeface="+mj-lt"/>
              </a:rPr>
              <a:t>okunur</a:t>
            </a:r>
            <a:r>
              <a:rPr lang="en-US" sz="3600" b="1" dirty="0" smtClean="0">
                <a:latin typeface="+mj-lt"/>
              </a:rPr>
              <a:t>.</a:t>
            </a:r>
          </a:p>
          <a:p>
            <a:pPr algn="l" rtl="0" fontAlgn="base">
              <a:spcBef>
                <a:spcPct val="0"/>
              </a:spcBef>
              <a:spcAft>
                <a:spcPct val="0"/>
              </a:spcAft>
            </a:pPr>
            <a:endParaRPr lang="en-US" sz="3600" b="1" dirty="0" smtClean="0">
              <a:solidFill>
                <a:schemeClr val="accent1"/>
              </a:solidFill>
              <a:latin typeface="+mj-lt"/>
            </a:endParaRPr>
          </a:p>
          <a:p>
            <a:pPr algn="l" rtl="0" fontAlgn="base">
              <a:spcBef>
                <a:spcPct val="0"/>
              </a:spcBef>
              <a:spcAft>
                <a:spcPct val="0"/>
              </a:spcAft>
            </a:pPr>
            <a:r>
              <a:rPr lang="ar-IQ" sz="3600" b="1" dirty="0" smtClean="0">
                <a:solidFill>
                  <a:schemeClr val="accent1"/>
                </a:solidFill>
                <a:latin typeface="+mj-lt"/>
              </a:rPr>
              <a:t>قاپل</a:t>
            </a:r>
            <a:r>
              <a:rPr lang="ar-SA" sz="3600" b="1" dirty="0" smtClean="0">
                <a:solidFill>
                  <a:schemeClr val="accent1"/>
                </a:solidFill>
                <a:latin typeface="+mj-lt"/>
              </a:rPr>
              <a:t>ا</a:t>
            </a:r>
            <a:r>
              <a:rPr lang="ar-IQ" sz="3600" b="1" dirty="0" smtClean="0">
                <a:solidFill>
                  <a:schemeClr val="accent1"/>
                </a:solidFill>
                <a:latin typeface="+mj-lt"/>
              </a:rPr>
              <a:t>ن</a:t>
            </a:r>
            <a:r>
              <a:rPr lang="ar-IQ" sz="3600" b="1" dirty="0" smtClean="0">
                <a:solidFill>
                  <a:srgbClr val="FF0000"/>
                </a:solidFill>
                <a:latin typeface="+mj-lt"/>
              </a:rPr>
              <a:t>لر</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kaplanlar</a:t>
            </a:r>
            <a:r>
              <a:rPr lang="en-US" sz="3600" b="1" dirty="0" smtClean="0">
                <a:solidFill>
                  <a:schemeClr val="accent1"/>
                </a:solidFill>
                <a:latin typeface="+mj-lt"/>
              </a:rPr>
              <a:t> </a:t>
            </a:r>
            <a:r>
              <a:rPr lang="ar-IQ" sz="3600" b="1" dirty="0" smtClean="0">
                <a:solidFill>
                  <a:schemeClr val="accent1"/>
                </a:solidFill>
                <a:latin typeface="+mj-lt"/>
              </a:rPr>
              <a:t>يول</a:t>
            </a:r>
            <a:r>
              <a:rPr lang="ar-IQ" sz="3600" b="1" dirty="0" smtClean="0">
                <a:solidFill>
                  <a:srgbClr val="FF0000"/>
                </a:solidFill>
                <a:latin typeface="+mj-lt"/>
              </a:rPr>
              <a:t>لر</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yollar</a:t>
            </a:r>
            <a:r>
              <a:rPr lang="en-US" sz="3600" b="1" dirty="0" smtClean="0">
                <a:solidFill>
                  <a:schemeClr val="accent1"/>
                </a:solidFill>
                <a:latin typeface="+mj-lt"/>
              </a:rPr>
              <a:t> </a:t>
            </a:r>
            <a:r>
              <a:rPr lang="ar-IQ" sz="3600" b="1" dirty="0" smtClean="0">
                <a:solidFill>
                  <a:schemeClr val="accent1"/>
                </a:solidFill>
                <a:latin typeface="+mj-lt"/>
              </a:rPr>
              <a:t>اغاچ</a:t>
            </a:r>
            <a:r>
              <a:rPr lang="ar-IQ" sz="3600" b="1" dirty="0" smtClean="0">
                <a:solidFill>
                  <a:srgbClr val="FF0000"/>
                </a:solidFill>
                <a:latin typeface="+mj-lt"/>
              </a:rPr>
              <a:t>لر</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ağaçlar</a:t>
            </a:r>
            <a:r>
              <a:rPr lang="en-US" sz="3600" b="1" dirty="0" smtClean="0">
                <a:solidFill>
                  <a:schemeClr val="accent1"/>
                </a:solidFill>
                <a:latin typeface="+mj-lt"/>
              </a:rPr>
              <a:t> </a:t>
            </a:r>
            <a:r>
              <a:rPr lang="ar-IQ" sz="3600" b="1" dirty="0" smtClean="0">
                <a:solidFill>
                  <a:schemeClr val="accent1"/>
                </a:solidFill>
                <a:latin typeface="+mj-lt"/>
              </a:rPr>
              <a:t>كوز</a:t>
            </a:r>
            <a:r>
              <a:rPr lang="ar-IQ" sz="3600" b="1" dirty="0" smtClean="0">
                <a:solidFill>
                  <a:srgbClr val="FF0000"/>
                </a:solidFill>
                <a:latin typeface="+mj-lt"/>
              </a:rPr>
              <a:t>لر</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gözler</a:t>
            </a:r>
            <a:r>
              <a:rPr lang="en-US" sz="3600" b="1" dirty="0" smtClean="0">
                <a:solidFill>
                  <a:schemeClr val="accent1"/>
                </a:solidFill>
                <a:latin typeface="+mj-lt"/>
              </a:rPr>
              <a:t> </a:t>
            </a:r>
            <a:r>
              <a:rPr lang="ar-IQ" sz="3600" b="1" dirty="0" smtClean="0">
                <a:solidFill>
                  <a:schemeClr val="accent1"/>
                </a:solidFill>
                <a:latin typeface="+mj-lt"/>
              </a:rPr>
              <a:t>ايش</a:t>
            </a:r>
            <a:r>
              <a:rPr lang="ar-IQ" sz="3600" b="1" dirty="0" smtClean="0">
                <a:solidFill>
                  <a:srgbClr val="FF0000"/>
                </a:solidFill>
                <a:latin typeface="+mj-lt"/>
              </a:rPr>
              <a:t>لر</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işler</a:t>
            </a:r>
            <a:endParaRPr lang="en-US" sz="3600" b="1" dirty="0" smtClean="0">
              <a:solidFill>
                <a:schemeClr val="accent1"/>
              </a:solidFill>
              <a:latin typeface="+mj-lt"/>
            </a:endParaRPr>
          </a:p>
          <a:p>
            <a:pPr algn="l" rtl="0" fontAlgn="base">
              <a:spcBef>
                <a:spcPct val="0"/>
              </a:spcBef>
              <a:spcAft>
                <a:spcPct val="0"/>
              </a:spcAft>
            </a:pPr>
            <a:endParaRPr lang="en-US" sz="3600" b="1" dirty="0" smtClean="0">
              <a:latin typeface="+mj-lt"/>
              <a:cs typeface="Arial" pitchFamily="34" charset="0"/>
            </a:endParaRPr>
          </a:p>
          <a:p>
            <a:pPr algn="l" rtl="0" fontAlgn="base">
              <a:spcBef>
                <a:spcPct val="0"/>
              </a:spcBef>
              <a:spcAft>
                <a:spcPct val="0"/>
              </a:spcAft>
            </a:pPr>
            <a:endParaRPr lang="tr-TR" sz="3600" b="1" dirty="0">
              <a:latin typeface="+mj-lt"/>
              <a:cs typeface="Arial" pitchFamily="34" charset="0"/>
            </a:endParaRPr>
          </a:p>
        </p:txBody>
      </p:sp>
      <p:sp>
        <p:nvSpPr>
          <p:cNvPr id="22531" name="Text Box 3"/>
          <p:cNvSpPr txBox="1">
            <a:spLocks noChangeArrowheads="1"/>
          </p:cNvSpPr>
          <p:nvPr/>
        </p:nvSpPr>
        <p:spPr bwMode="auto">
          <a:xfrm>
            <a:off x="1071538" y="500042"/>
            <a:ext cx="7056437" cy="1130319"/>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400" b="1" dirty="0" smtClean="0">
                <a:solidFill>
                  <a:srgbClr val="FF0000"/>
                </a:solidFill>
                <a:latin typeface="Segoe Print" pitchFamily="2" charset="0"/>
                <a:cs typeface="+mj-cs"/>
              </a:rPr>
              <a:t>Çokluk Eki</a:t>
            </a:r>
            <a:endParaRPr lang="tr-TR" sz="4400" b="1" dirty="0">
              <a:solidFill>
                <a:srgbClr val="FF0000"/>
              </a:solidFill>
              <a:latin typeface="Segoe Print" pitchFamily="2" charset="0"/>
              <a:cs typeface="+mj-cs"/>
            </a:endParaRPr>
          </a:p>
        </p:txBody>
      </p:sp>
    </p:spTree>
    <p:extLst>
      <p:ext uri="{BB962C8B-B14F-4D97-AF65-F5344CB8AC3E}">
        <p14:creationId xmlns:p14="http://schemas.microsoft.com/office/powerpoint/2010/main" val="2460975517"/>
      </p:ext>
    </p:extLst>
  </p:cSld>
  <p:clrMapOvr>
    <a:masterClrMapping/>
  </p:clrMapOvr>
  <p:transition spd="med">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899592" y="2420888"/>
            <a:ext cx="7056437" cy="1008112"/>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800" b="1" dirty="0">
                <a:solidFill>
                  <a:srgbClr val="FF0000"/>
                </a:solidFill>
                <a:latin typeface="+mj-lt"/>
                <a:cs typeface="Times New Roman" pitchFamily="18" charset="0"/>
              </a:rPr>
              <a:t>OKUNACAK KONULAR</a:t>
            </a:r>
          </a:p>
        </p:txBody>
      </p:sp>
    </p:spTree>
  </p:cSld>
  <p:clrMapOvr>
    <a:masterClrMapping/>
  </p:clrMapOvr>
  <p:transition spd="med">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68313" y="2060575"/>
            <a:ext cx="8496300" cy="4524315"/>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err="1" smtClean="0">
                <a:latin typeface="+mj-lt"/>
              </a:rPr>
              <a:t>Soru</a:t>
            </a:r>
            <a:r>
              <a:rPr lang="en-US" sz="3600" b="1" dirty="0" smtClean="0">
                <a:latin typeface="+mj-lt"/>
              </a:rPr>
              <a:t> </a:t>
            </a:r>
            <a:r>
              <a:rPr lang="en-US" sz="3600" b="1" dirty="0" err="1" smtClean="0">
                <a:latin typeface="+mj-lt"/>
              </a:rPr>
              <a:t>eki</a:t>
            </a:r>
            <a:r>
              <a:rPr lang="en-US" sz="3600" b="1" dirty="0" smtClean="0">
                <a:latin typeface="+mj-lt"/>
              </a:rPr>
              <a:t> -</a:t>
            </a:r>
            <a:r>
              <a:rPr lang="en-US" sz="3600" b="1" dirty="0" err="1" smtClean="0">
                <a:latin typeface="+mj-lt"/>
              </a:rPr>
              <a:t>mı</a:t>
            </a:r>
            <a:r>
              <a:rPr lang="en-US" sz="3600" b="1" dirty="0" smtClean="0">
                <a:latin typeface="+mj-lt"/>
              </a:rPr>
              <a:t>, -mi, -mu, -</a:t>
            </a:r>
            <a:r>
              <a:rPr lang="en-US" sz="3600" b="1" dirty="0" err="1" smtClean="0">
                <a:latin typeface="+mj-lt"/>
              </a:rPr>
              <a:t>mü</a:t>
            </a:r>
            <a:r>
              <a:rPr lang="en-US" sz="3600" b="1" dirty="0" smtClean="0">
                <a:latin typeface="+mj-lt"/>
              </a:rPr>
              <a:t> </a:t>
            </a:r>
            <a:r>
              <a:rPr lang="en-US" sz="3600" b="1" dirty="0" err="1" smtClean="0">
                <a:latin typeface="+mj-lt"/>
              </a:rPr>
              <a:t>yalnızca</a:t>
            </a:r>
            <a:r>
              <a:rPr lang="en-US" sz="3600" b="1" dirty="0" smtClean="0">
                <a:latin typeface="+mj-lt"/>
              </a:rPr>
              <a:t> </a:t>
            </a:r>
            <a:r>
              <a:rPr lang="ar-IQ" sz="3600" b="1" dirty="0" smtClean="0">
                <a:solidFill>
                  <a:srgbClr val="FF0066"/>
                </a:solidFill>
                <a:latin typeface="+mj-lt"/>
              </a:rPr>
              <a:t>مى</a:t>
            </a:r>
            <a:r>
              <a:rPr lang="ar-IQ"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ve</a:t>
            </a:r>
            <a:r>
              <a:rPr lang="en-US" sz="3600" b="1" dirty="0" smtClean="0">
                <a:latin typeface="+mj-lt"/>
              </a:rPr>
              <a:t> </a:t>
            </a:r>
            <a:r>
              <a:rPr lang="en-US" sz="3600" b="1" dirty="0" err="1" smtClean="0">
                <a:latin typeface="+mj-lt"/>
              </a:rPr>
              <a:t>kelimelere</a:t>
            </a:r>
            <a:r>
              <a:rPr lang="en-US" sz="3600" b="1" dirty="0" smtClean="0">
                <a:latin typeface="+mj-lt"/>
              </a:rPr>
              <a:t> </a:t>
            </a:r>
            <a:r>
              <a:rPr lang="en-US" sz="3600" b="1" dirty="0" err="1" smtClean="0">
                <a:latin typeface="+mj-lt"/>
              </a:rPr>
              <a:t>birleştirilerek</a:t>
            </a:r>
            <a:r>
              <a:rPr lang="en-US" sz="3600" b="1" dirty="0" smtClean="0">
                <a:latin typeface="+mj-lt"/>
              </a:rPr>
              <a:t> </a:t>
            </a:r>
            <a:r>
              <a:rPr lang="en-US" sz="3600" b="1" dirty="0" err="1" smtClean="0">
                <a:latin typeface="+mj-lt"/>
              </a:rPr>
              <a:t>yazılır</a:t>
            </a:r>
            <a:r>
              <a:rPr lang="en-US" sz="3600" b="1" dirty="0" smtClean="0">
                <a:latin typeface="+mj-lt"/>
              </a:rPr>
              <a:t>. </a:t>
            </a:r>
          </a:p>
          <a:p>
            <a:pPr algn="l" rtl="0" fontAlgn="base">
              <a:spcBef>
                <a:spcPct val="0"/>
              </a:spcBef>
              <a:spcAft>
                <a:spcPct val="0"/>
              </a:spcAft>
            </a:pPr>
            <a:endParaRPr lang="en-US" sz="3600" b="1" dirty="0" smtClean="0"/>
          </a:p>
          <a:p>
            <a:pPr algn="l" rtl="0" fontAlgn="base">
              <a:spcBef>
                <a:spcPct val="0"/>
              </a:spcBef>
              <a:spcAft>
                <a:spcPct val="0"/>
              </a:spcAft>
            </a:pPr>
            <a:r>
              <a:rPr lang="en-US" sz="3600" b="1" dirty="0" smtClean="0"/>
              <a:t> </a:t>
            </a:r>
            <a:r>
              <a:rPr lang="ar-IQ" sz="3600" b="1" dirty="0" smtClean="0">
                <a:solidFill>
                  <a:schemeClr val="accent1"/>
                </a:solidFill>
                <a:latin typeface="+mj-lt"/>
              </a:rPr>
              <a:t>اغاچ</a:t>
            </a:r>
            <a:r>
              <a:rPr lang="ar-IQ" sz="3600" b="1" dirty="0" smtClean="0">
                <a:solidFill>
                  <a:srgbClr val="FF0000"/>
                </a:solidFill>
              </a:rPr>
              <a:t>م</a:t>
            </a:r>
            <a:r>
              <a:rPr lang="ar-IQ" sz="3600" b="1" dirty="0" smtClean="0">
                <a:solidFill>
                  <a:srgbClr val="FF0000"/>
                </a:solidFill>
                <a:latin typeface="+mj-lt"/>
              </a:rPr>
              <a:t>ى</a:t>
            </a:r>
            <a:r>
              <a:rPr lang="en-US" sz="3600" b="1" dirty="0" smtClean="0">
                <a:solidFill>
                  <a:schemeClr val="accent1"/>
                </a:solidFill>
                <a:latin typeface="+mj-lt"/>
              </a:rPr>
              <a:t> </a:t>
            </a:r>
            <a:r>
              <a:rPr lang="en-US" sz="3600" b="1" dirty="0" err="1" smtClean="0">
                <a:solidFill>
                  <a:schemeClr val="accent1"/>
                </a:solidFill>
                <a:latin typeface="+mj-lt"/>
              </a:rPr>
              <a:t>Ağaç</a:t>
            </a:r>
            <a:r>
              <a:rPr lang="en-US" sz="3600" b="1" dirty="0" smtClean="0">
                <a:solidFill>
                  <a:schemeClr val="accent1"/>
                </a:solidFill>
                <a:latin typeface="+mj-lt"/>
              </a:rPr>
              <a:t> </a:t>
            </a:r>
            <a:r>
              <a:rPr lang="en-US" sz="3600" b="1" dirty="0" err="1" smtClean="0">
                <a:solidFill>
                  <a:schemeClr val="accent1"/>
                </a:solidFill>
                <a:latin typeface="+mj-lt"/>
              </a:rPr>
              <a:t>mı</a:t>
            </a:r>
            <a:r>
              <a:rPr lang="en-US" sz="3600" b="1" dirty="0" smtClean="0">
                <a:solidFill>
                  <a:schemeClr val="accent1"/>
                </a:solidFill>
                <a:latin typeface="+mj-lt"/>
              </a:rPr>
              <a:t>? </a:t>
            </a:r>
          </a:p>
          <a:p>
            <a:pPr algn="l" rtl="0" fontAlgn="base">
              <a:spcBef>
                <a:spcPct val="0"/>
              </a:spcBef>
              <a:spcAft>
                <a:spcPct val="0"/>
              </a:spcAft>
            </a:pPr>
            <a:r>
              <a:rPr lang="ar-IQ" sz="3600" b="1" dirty="0" smtClean="0">
                <a:solidFill>
                  <a:schemeClr val="accent1"/>
                </a:solidFill>
                <a:latin typeface="+mj-lt"/>
              </a:rPr>
              <a:t>سوديكي</a:t>
            </a:r>
            <a:r>
              <a:rPr lang="ar-IQ" sz="3600" b="1" dirty="0" smtClean="0">
                <a:solidFill>
                  <a:srgbClr val="FF0000"/>
                </a:solidFill>
                <a:latin typeface="+mj-lt"/>
              </a:rPr>
              <a:t>مى</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Sevdiği</a:t>
            </a:r>
            <a:r>
              <a:rPr lang="en-US" sz="3600" b="1" dirty="0" smtClean="0">
                <a:solidFill>
                  <a:schemeClr val="accent1"/>
                </a:solidFill>
                <a:latin typeface="+mj-lt"/>
              </a:rPr>
              <a:t> mi? </a:t>
            </a:r>
          </a:p>
          <a:p>
            <a:pPr algn="l" rtl="0" fontAlgn="base">
              <a:spcBef>
                <a:spcPct val="0"/>
              </a:spcBef>
              <a:spcAft>
                <a:spcPct val="0"/>
              </a:spcAft>
            </a:pPr>
            <a:r>
              <a:rPr lang="en-US" sz="3600" b="1" dirty="0" smtClean="0">
                <a:solidFill>
                  <a:schemeClr val="accent1"/>
                </a:solidFill>
                <a:latin typeface="+mj-lt"/>
              </a:rPr>
              <a:t> </a:t>
            </a:r>
            <a:r>
              <a:rPr lang="ar-IQ" sz="3600" b="1" dirty="0" smtClean="0">
                <a:solidFill>
                  <a:schemeClr val="accent1"/>
                </a:solidFill>
                <a:latin typeface="+mj-lt"/>
              </a:rPr>
              <a:t>كورديكيمز</a:t>
            </a:r>
            <a:r>
              <a:rPr lang="ar-IQ" sz="3600" b="1" dirty="0" smtClean="0">
                <a:solidFill>
                  <a:srgbClr val="FF0000"/>
                </a:solidFill>
                <a:latin typeface="+mj-lt"/>
              </a:rPr>
              <a:t>مى </a:t>
            </a:r>
            <a:r>
              <a:rPr lang="en-US" sz="3600" b="1" dirty="0" smtClean="0">
                <a:solidFill>
                  <a:schemeClr val="accent1"/>
                </a:solidFill>
                <a:latin typeface="+mj-lt"/>
              </a:rPr>
              <a:t> </a:t>
            </a:r>
            <a:r>
              <a:rPr lang="en-US" sz="3600" b="1" dirty="0" err="1" smtClean="0">
                <a:solidFill>
                  <a:schemeClr val="accent1"/>
                </a:solidFill>
                <a:latin typeface="+mj-lt"/>
              </a:rPr>
              <a:t>Gördüğümüz</a:t>
            </a:r>
            <a:r>
              <a:rPr lang="en-US" sz="3600" b="1" dirty="0" smtClean="0">
                <a:solidFill>
                  <a:schemeClr val="accent1"/>
                </a:solidFill>
                <a:latin typeface="+mj-lt"/>
              </a:rPr>
              <a:t> </a:t>
            </a:r>
            <a:r>
              <a:rPr lang="en-US" sz="3600" b="1" dirty="0" err="1" smtClean="0">
                <a:solidFill>
                  <a:schemeClr val="accent1"/>
                </a:solidFill>
                <a:latin typeface="+mj-lt"/>
              </a:rPr>
              <a:t>mü</a:t>
            </a:r>
            <a:r>
              <a:rPr lang="en-US" sz="3600" b="1" dirty="0" smtClean="0">
                <a:solidFill>
                  <a:schemeClr val="accent1"/>
                </a:solidFill>
                <a:latin typeface="+mj-lt"/>
              </a:rPr>
              <a:t>?</a:t>
            </a:r>
          </a:p>
          <a:p>
            <a:pPr algn="l" rtl="0" fontAlgn="base">
              <a:spcBef>
                <a:spcPct val="0"/>
              </a:spcBef>
              <a:spcAft>
                <a:spcPct val="0"/>
              </a:spcAft>
            </a:pPr>
            <a:endParaRPr lang="en-US" sz="3600" b="1" dirty="0" smtClean="0">
              <a:latin typeface="+mj-lt"/>
              <a:cs typeface="Arial" pitchFamily="34" charset="0"/>
            </a:endParaRPr>
          </a:p>
          <a:p>
            <a:pPr algn="l" rtl="0" fontAlgn="base">
              <a:spcBef>
                <a:spcPct val="0"/>
              </a:spcBef>
              <a:spcAft>
                <a:spcPct val="0"/>
              </a:spcAft>
            </a:pPr>
            <a:endParaRPr lang="tr-TR" sz="3600" b="1" dirty="0">
              <a:latin typeface="+mj-lt"/>
              <a:cs typeface="Arial" pitchFamily="34" charset="0"/>
            </a:endParaRPr>
          </a:p>
        </p:txBody>
      </p:sp>
      <p:sp>
        <p:nvSpPr>
          <p:cNvPr id="22531" name="Text Box 3"/>
          <p:cNvSpPr txBox="1">
            <a:spLocks noChangeArrowheads="1"/>
          </p:cNvSpPr>
          <p:nvPr/>
        </p:nvSpPr>
        <p:spPr bwMode="auto">
          <a:xfrm>
            <a:off x="1071538" y="571480"/>
            <a:ext cx="7056437" cy="1058881"/>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400" b="1" dirty="0" smtClean="0">
                <a:solidFill>
                  <a:srgbClr val="FF0000"/>
                </a:solidFill>
                <a:latin typeface="Segoe Print" pitchFamily="2" charset="0"/>
                <a:cs typeface="Times New Roman" pitchFamily="18" charset="0"/>
              </a:rPr>
              <a:t>Soru Eki</a:t>
            </a:r>
            <a:endParaRPr lang="tr-TR" sz="4400" b="1" dirty="0">
              <a:solidFill>
                <a:srgbClr val="FF0000"/>
              </a:solidFill>
              <a:latin typeface="Segoe Print" pitchFamily="2" charset="0"/>
              <a:cs typeface="Times New Roman" pitchFamily="18" charset="0"/>
            </a:endParaRPr>
          </a:p>
        </p:txBody>
      </p:sp>
    </p:spTree>
    <p:extLst>
      <p:ext uri="{BB962C8B-B14F-4D97-AF65-F5344CB8AC3E}">
        <p14:creationId xmlns:p14="http://schemas.microsoft.com/office/powerpoint/2010/main" val="789742119"/>
      </p:ext>
    </p:extLst>
  </p:cSld>
  <p:clrMapOvr>
    <a:masterClrMapping/>
  </p:clrMapOvr>
  <p:transition spd="med">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68313" y="2060575"/>
            <a:ext cx="8496300" cy="4524315"/>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1. -</a:t>
            </a:r>
            <a:r>
              <a:rPr lang="en-US" sz="3600" b="1" dirty="0" err="1" smtClean="0">
                <a:latin typeface="+mj-lt"/>
              </a:rPr>
              <a:t>lık</a:t>
            </a:r>
            <a:r>
              <a:rPr lang="en-US" sz="3600" b="1" dirty="0" smtClean="0">
                <a:latin typeface="+mj-lt"/>
              </a:rPr>
              <a:t>, -</a:t>
            </a:r>
            <a:r>
              <a:rPr lang="en-US" sz="3600" b="1" dirty="0" err="1" smtClean="0">
                <a:latin typeface="+mj-lt"/>
              </a:rPr>
              <a:t>lik</a:t>
            </a:r>
            <a:r>
              <a:rPr lang="en-US" sz="3600" b="1" dirty="0" smtClean="0">
                <a:latin typeface="+mj-lt"/>
              </a:rPr>
              <a:t>, -</a:t>
            </a:r>
            <a:r>
              <a:rPr lang="en-US" sz="3600" b="1" dirty="0" err="1" smtClean="0">
                <a:latin typeface="+mj-lt"/>
              </a:rPr>
              <a:t>luk</a:t>
            </a:r>
            <a:r>
              <a:rPr lang="en-US" sz="3600" b="1" dirty="0" smtClean="0">
                <a:latin typeface="+mj-lt"/>
              </a:rPr>
              <a:t>, -</a:t>
            </a:r>
            <a:r>
              <a:rPr lang="en-US" sz="3600" b="1" dirty="0" err="1" smtClean="0">
                <a:latin typeface="+mj-lt"/>
              </a:rPr>
              <a:t>lük</a:t>
            </a:r>
            <a:r>
              <a:rPr lang="en-US" sz="3600" b="1" dirty="0" smtClean="0">
                <a:latin typeface="+mj-lt"/>
              </a:rPr>
              <a:t> </a:t>
            </a:r>
            <a:r>
              <a:rPr lang="en-US" sz="3600" b="1" dirty="0" err="1" smtClean="0">
                <a:latin typeface="+mj-lt"/>
              </a:rPr>
              <a:t>ekleri</a:t>
            </a:r>
            <a:r>
              <a:rPr lang="en-US" sz="3600" b="1" dirty="0" smtClean="0">
                <a:latin typeface="+mj-lt"/>
              </a:rPr>
              <a:t> </a:t>
            </a:r>
            <a:r>
              <a:rPr lang="en-US" sz="3600" b="1" dirty="0" err="1" smtClean="0">
                <a:latin typeface="+mj-lt"/>
              </a:rPr>
              <a:t>kalın</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kelimelerde</a:t>
            </a:r>
            <a:r>
              <a:rPr lang="en-US" sz="3600" b="1" dirty="0" smtClean="0">
                <a:latin typeface="+mj-lt"/>
              </a:rPr>
              <a:t> </a:t>
            </a:r>
            <a:r>
              <a:rPr lang="ar-IQ" sz="3600" b="1" dirty="0" smtClean="0">
                <a:solidFill>
                  <a:srgbClr val="FF0066"/>
                </a:solidFill>
                <a:latin typeface="+mj-lt"/>
              </a:rPr>
              <a:t>لق</a:t>
            </a:r>
            <a:r>
              <a:rPr lang="ar-IQ" sz="3600" b="1" dirty="0" smtClean="0">
                <a:latin typeface="+mj-lt"/>
              </a:rPr>
              <a:t> </a:t>
            </a:r>
            <a:r>
              <a:rPr lang="en-US" sz="3600" b="1" dirty="0" smtClean="0">
                <a:latin typeface="+mj-lt"/>
              </a:rPr>
              <a:t> </a:t>
            </a:r>
            <a:r>
              <a:rPr lang="en-US" sz="3600" b="1" dirty="0" err="1" smtClean="0">
                <a:latin typeface="+mj-lt"/>
              </a:rPr>
              <a:t>ince</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kelimelerde</a:t>
            </a:r>
            <a:r>
              <a:rPr lang="en-US" sz="3600" b="1" dirty="0" smtClean="0">
                <a:latin typeface="+mj-lt"/>
              </a:rPr>
              <a:t> </a:t>
            </a:r>
            <a:r>
              <a:rPr lang="ar-IQ" sz="3600" b="1" dirty="0" smtClean="0">
                <a:solidFill>
                  <a:srgbClr val="FF0066"/>
                </a:solidFill>
                <a:latin typeface="+mj-lt"/>
              </a:rPr>
              <a:t>لك</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a:t>
            </a:r>
          </a:p>
          <a:p>
            <a:pPr algn="l" rtl="0" fontAlgn="base">
              <a:spcBef>
                <a:spcPct val="0"/>
              </a:spcBef>
              <a:spcAft>
                <a:spcPct val="0"/>
              </a:spcAft>
            </a:pPr>
            <a:endParaRPr lang="en-US" sz="3600" b="1" dirty="0" smtClean="0">
              <a:solidFill>
                <a:schemeClr val="accent1"/>
              </a:solidFill>
              <a:latin typeface="+mj-lt"/>
            </a:endParaRPr>
          </a:p>
          <a:p>
            <a:pPr algn="l" rtl="0" fontAlgn="base">
              <a:spcBef>
                <a:spcPct val="0"/>
              </a:spcBef>
              <a:spcAft>
                <a:spcPct val="0"/>
              </a:spcAft>
            </a:pPr>
            <a:r>
              <a:rPr lang="en-US" sz="3600" b="1" dirty="0" smtClean="0">
                <a:solidFill>
                  <a:schemeClr val="accent1"/>
                </a:solidFill>
                <a:latin typeface="+mj-lt"/>
              </a:rPr>
              <a:t> </a:t>
            </a:r>
            <a:r>
              <a:rPr lang="ar-IQ" sz="3600" b="1" dirty="0" smtClean="0">
                <a:solidFill>
                  <a:schemeClr val="accent1"/>
                </a:solidFill>
                <a:latin typeface="+mj-lt"/>
              </a:rPr>
              <a:t>اننه </a:t>
            </a:r>
            <a:r>
              <a:rPr lang="ar-IQ" sz="3600" b="1" dirty="0" smtClean="0">
                <a:solidFill>
                  <a:srgbClr val="FF0000"/>
                </a:solidFill>
                <a:latin typeface="+mj-lt"/>
              </a:rPr>
              <a:t>لك </a:t>
            </a:r>
            <a:r>
              <a:rPr lang="en-US" sz="3600" b="1" dirty="0" smtClean="0">
                <a:solidFill>
                  <a:schemeClr val="accent1"/>
                </a:solidFill>
                <a:latin typeface="+mj-lt"/>
              </a:rPr>
              <a:t> </a:t>
            </a:r>
            <a:r>
              <a:rPr lang="en-US" sz="3600" b="1" dirty="0" err="1" smtClean="0">
                <a:solidFill>
                  <a:schemeClr val="accent1"/>
                </a:solidFill>
                <a:latin typeface="+mj-lt"/>
              </a:rPr>
              <a:t>annelik</a:t>
            </a:r>
            <a:r>
              <a:rPr lang="en-US" sz="3600" b="1" dirty="0" smtClean="0">
                <a:solidFill>
                  <a:schemeClr val="accent1"/>
                </a:solidFill>
                <a:latin typeface="+mj-lt"/>
              </a:rPr>
              <a:t> </a:t>
            </a:r>
            <a:r>
              <a:rPr lang="ar-IQ" sz="3600" b="1" dirty="0" smtClean="0">
                <a:solidFill>
                  <a:schemeClr val="accent1"/>
                </a:solidFill>
                <a:latin typeface="+mj-lt"/>
              </a:rPr>
              <a:t>كيجه </a:t>
            </a:r>
            <a:r>
              <a:rPr lang="ar-IQ" sz="3600" b="1" dirty="0" smtClean="0">
                <a:solidFill>
                  <a:srgbClr val="FF0000"/>
                </a:solidFill>
                <a:latin typeface="+mj-lt"/>
              </a:rPr>
              <a:t>لك</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gecelik</a:t>
            </a:r>
            <a:r>
              <a:rPr lang="en-US" sz="3600" b="1" dirty="0" smtClean="0">
                <a:solidFill>
                  <a:schemeClr val="accent1"/>
                </a:solidFill>
                <a:latin typeface="+mj-lt"/>
              </a:rPr>
              <a:t> </a:t>
            </a:r>
            <a:r>
              <a:rPr lang="ar-IQ" sz="3600" b="1" dirty="0" smtClean="0">
                <a:solidFill>
                  <a:schemeClr val="accent1"/>
                </a:solidFill>
                <a:latin typeface="+mj-lt"/>
              </a:rPr>
              <a:t>كوز</a:t>
            </a:r>
            <a:r>
              <a:rPr lang="ar-IQ" sz="3600" b="1" dirty="0" smtClean="0">
                <a:solidFill>
                  <a:srgbClr val="FF0000"/>
                </a:solidFill>
                <a:latin typeface="+mj-lt"/>
              </a:rPr>
              <a:t>لك</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gözlük</a:t>
            </a:r>
            <a:r>
              <a:rPr lang="en-US" sz="3600" b="1" dirty="0" smtClean="0">
                <a:solidFill>
                  <a:schemeClr val="accent1"/>
                </a:solidFill>
                <a:latin typeface="+mj-lt"/>
              </a:rPr>
              <a:t> </a:t>
            </a:r>
            <a:r>
              <a:rPr lang="ar-IQ" sz="3600" b="1" dirty="0" smtClean="0">
                <a:solidFill>
                  <a:schemeClr val="accent1"/>
                </a:solidFill>
                <a:latin typeface="+mj-lt"/>
              </a:rPr>
              <a:t>كور</a:t>
            </a:r>
            <a:r>
              <a:rPr lang="ar-IQ" sz="3600" b="1" dirty="0" smtClean="0">
                <a:solidFill>
                  <a:srgbClr val="FF0000"/>
                </a:solidFill>
                <a:latin typeface="+mj-lt"/>
              </a:rPr>
              <a:t>لك</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körlük</a:t>
            </a:r>
            <a:r>
              <a:rPr lang="en-US" sz="3600" b="1" dirty="0" smtClean="0">
                <a:solidFill>
                  <a:schemeClr val="accent1"/>
                </a:solidFill>
                <a:latin typeface="+mj-lt"/>
              </a:rPr>
              <a:t>     </a:t>
            </a:r>
            <a:r>
              <a:rPr lang="ar-IQ" sz="3600" b="1" dirty="0" smtClean="0">
                <a:solidFill>
                  <a:schemeClr val="accent1"/>
                </a:solidFill>
                <a:latin typeface="+mj-lt"/>
              </a:rPr>
              <a:t>بيوك</a:t>
            </a:r>
            <a:r>
              <a:rPr lang="ar-IQ" sz="3600" b="1" dirty="0" smtClean="0">
                <a:solidFill>
                  <a:srgbClr val="FF0000"/>
                </a:solidFill>
                <a:latin typeface="+mj-lt"/>
              </a:rPr>
              <a:t>لك</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büyüklük</a:t>
            </a:r>
            <a:endParaRPr lang="en-US" sz="3600" b="1" dirty="0" smtClean="0">
              <a:solidFill>
                <a:schemeClr val="accent1"/>
              </a:solidFill>
              <a:latin typeface="+mj-lt"/>
            </a:endParaRPr>
          </a:p>
          <a:p>
            <a:pPr algn="l" rtl="0" fontAlgn="base">
              <a:spcBef>
                <a:spcPct val="0"/>
              </a:spcBef>
              <a:spcAft>
                <a:spcPct val="0"/>
              </a:spcAft>
            </a:pPr>
            <a:r>
              <a:rPr lang="ar-IQ" sz="3600" b="1" dirty="0" smtClean="0">
                <a:solidFill>
                  <a:srgbClr val="0070C0"/>
                </a:solidFill>
                <a:latin typeface="+mj-lt"/>
              </a:rPr>
              <a:t>كتاب</a:t>
            </a:r>
            <a:r>
              <a:rPr lang="ar-IQ" sz="3600" b="1" dirty="0" smtClean="0">
                <a:solidFill>
                  <a:srgbClr val="FF0000"/>
                </a:solidFill>
                <a:latin typeface="+mj-lt"/>
              </a:rPr>
              <a:t>لق</a:t>
            </a:r>
            <a:r>
              <a:rPr lang="en-US" sz="3600" b="1" dirty="0" smtClean="0">
                <a:solidFill>
                  <a:srgbClr val="0070C0"/>
                </a:solidFill>
                <a:latin typeface="+mj-lt"/>
              </a:rPr>
              <a:t> </a:t>
            </a:r>
            <a:r>
              <a:rPr lang="ar-IQ" sz="3600" b="1" dirty="0" smtClean="0">
                <a:solidFill>
                  <a:srgbClr val="0070C0"/>
                </a:solidFill>
                <a:latin typeface="+mj-lt"/>
              </a:rPr>
              <a:t> </a:t>
            </a:r>
            <a:r>
              <a:rPr lang="en-US" sz="3600" b="1" dirty="0" err="1" smtClean="0">
                <a:solidFill>
                  <a:srgbClr val="0070C0"/>
                </a:solidFill>
                <a:latin typeface="+mj-lt"/>
              </a:rPr>
              <a:t>kitaplık</a:t>
            </a:r>
            <a:r>
              <a:rPr lang="tr-TR" sz="3600" b="1" dirty="0" smtClean="0">
                <a:solidFill>
                  <a:srgbClr val="0070C0"/>
                </a:solidFill>
                <a:latin typeface="+mj-lt"/>
              </a:rPr>
              <a:t>  </a:t>
            </a:r>
            <a:r>
              <a:rPr lang="ar-SA" sz="3600" b="1" dirty="0" smtClean="0">
                <a:solidFill>
                  <a:srgbClr val="0070C0"/>
                </a:solidFill>
                <a:latin typeface="+mj-lt"/>
              </a:rPr>
              <a:t>طوز</a:t>
            </a:r>
            <a:r>
              <a:rPr lang="ar-IQ" sz="3600" b="1" dirty="0" smtClean="0">
                <a:solidFill>
                  <a:srgbClr val="FF0000"/>
                </a:solidFill>
              </a:rPr>
              <a:t>لق </a:t>
            </a:r>
            <a:r>
              <a:rPr lang="tr-TR" sz="3600" b="1" dirty="0" smtClean="0">
                <a:solidFill>
                  <a:srgbClr val="FF0000"/>
                </a:solidFill>
              </a:rPr>
              <a:t> </a:t>
            </a:r>
            <a:r>
              <a:rPr lang="tr-TR" sz="3600" b="1" dirty="0" smtClean="0">
                <a:solidFill>
                  <a:srgbClr val="0070C0"/>
                </a:solidFill>
                <a:latin typeface="+mj-lt"/>
              </a:rPr>
              <a:t>tuzluk  </a:t>
            </a:r>
            <a:r>
              <a:rPr lang="tr-TR" sz="3600" b="1" dirty="0" smtClean="0">
                <a:solidFill>
                  <a:schemeClr val="accent1"/>
                </a:solidFill>
                <a:latin typeface="+mj-lt"/>
                <a:cs typeface="Arial" pitchFamily="34" charset="0"/>
              </a:rPr>
              <a:t>    </a:t>
            </a:r>
            <a:endParaRPr lang="en-US" sz="3600" b="1" dirty="0" smtClean="0">
              <a:solidFill>
                <a:schemeClr val="accent1"/>
              </a:solidFill>
              <a:latin typeface="+mj-lt"/>
              <a:cs typeface="Arial" pitchFamily="34" charset="0"/>
            </a:endParaRPr>
          </a:p>
          <a:p>
            <a:pPr algn="l" rtl="0" fontAlgn="base">
              <a:spcBef>
                <a:spcPct val="0"/>
              </a:spcBef>
              <a:spcAft>
                <a:spcPct val="0"/>
              </a:spcAft>
            </a:pPr>
            <a:endParaRPr lang="tr-TR" sz="3600" b="1" dirty="0">
              <a:latin typeface="+mj-lt"/>
              <a:cs typeface="Arial" pitchFamily="34" charset="0"/>
            </a:endParaRPr>
          </a:p>
        </p:txBody>
      </p:sp>
      <p:sp>
        <p:nvSpPr>
          <p:cNvPr id="22531" name="Text Box 3"/>
          <p:cNvSpPr txBox="1">
            <a:spLocks noChangeArrowheads="1"/>
          </p:cNvSpPr>
          <p:nvPr/>
        </p:nvSpPr>
        <p:spPr bwMode="auto">
          <a:xfrm>
            <a:off x="1071538" y="571480"/>
            <a:ext cx="7056437" cy="1058881"/>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400" b="1" dirty="0" smtClean="0">
                <a:solidFill>
                  <a:srgbClr val="FF0000"/>
                </a:solidFill>
                <a:latin typeface="Segoe Print" pitchFamily="2" charset="0"/>
                <a:cs typeface="+mj-cs"/>
              </a:rPr>
              <a:t>İsim Yapım Eki</a:t>
            </a:r>
            <a:endParaRPr lang="tr-TR" sz="4400" b="1" dirty="0">
              <a:solidFill>
                <a:srgbClr val="FF0000"/>
              </a:solidFill>
              <a:latin typeface="Segoe Print" pitchFamily="2" charset="0"/>
              <a:cs typeface="+mj-cs"/>
            </a:endParaRPr>
          </a:p>
        </p:txBody>
      </p:sp>
    </p:spTree>
    <p:extLst>
      <p:ext uri="{BB962C8B-B14F-4D97-AF65-F5344CB8AC3E}">
        <p14:creationId xmlns:p14="http://schemas.microsoft.com/office/powerpoint/2010/main" val="1822862316"/>
      </p:ext>
    </p:extLst>
  </p:cSld>
  <p:clrMapOvr>
    <a:masterClrMapping/>
  </p:clrMapOvr>
  <p:transition spd="med">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58" y="1071546"/>
            <a:ext cx="8496300" cy="3970318"/>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2. -</a:t>
            </a:r>
            <a:r>
              <a:rPr lang="en-US" sz="3600" b="1" dirty="0" err="1" smtClean="0">
                <a:latin typeface="+mj-lt"/>
              </a:rPr>
              <a:t>lı</a:t>
            </a:r>
            <a:r>
              <a:rPr lang="en-US" sz="3600" b="1" dirty="0" smtClean="0">
                <a:latin typeface="+mj-lt"/>
              </a:rPr>
              <a:t> , -</a:t>
            </a:r>
            <a:r>
              <a:rPr lang="en-US" sz="3600" b="1" dirty="0" err="1" smtClean="0">
                <a:latin typeface="+mj-lt"/>
              </a:rPr>
              <a:t>li</a:t>
            </a:r>
            <a:r>
              <a:rPr lang="en-US" sz="3600" b="1" dirty="0" smtClean="0">
                <a:latin typeface="+mj-lt"/>
              </a:rPr>
              <a:t>, </a:t>
            </a:r>
            <a:r>
              <a:rPr lang="en-US" sz="3600" b="1" dirty="0" err="1" smtClean="0">
                <a:latin typeface="+mj-lt"/>
              </a:rPr>
              <a:t>lu</a:t>
            </a:r>
            <a:r>
              <a:rPr lang="en-US" sz="3600" b="1" dirty="0" smtClean="0">
                <a:latin typeface="+mj-lt"/>
              </a:rPr>
              <a:t>, -</a:t>
            </a:r>
            <a:r>
              <a:rPr lang="en-US" sz="3600" b="1" dirty="0" err="1" smtClean="0">
                <a:latin typeface="+mj-lt"/>
              </a:rPr>
              <a:t>lü</a:t>
            </a:r>
            <a:r>
              <a:rPr lang="en-US" sz="3600" b="1" dirty="0" smtClean="0">
                <a:latin typeface="+mj-lt"/>
              </a:rPr>
              <a:t> </a:t>
            </a:r>
            <a:r>
              <a:rPr lang="en-US" sz="3600" b="1" dirty="0" err="1" smtClean="0">
                <a:latin typeface="+mj-lt"/>
              </a:rPr>
              <a:t>eki</a:t>
            </a:r>
            <a:r>
              <a:rPr lang="en-US" sz="3600" b="1" dirty="0" smtClean="0">
                <a:latin typeface="+mj-lt"/>
              </a:rPr>
              <a:t> </a:t>
            </a:r>
            <a:r>
              <a:rPr lang="en-US" sz="3600" b="1" dirty="0" err="1" smtClean="0">
                <a:latin typeface="+mj-lt"/>
              </a:rPr>
              <a:t>düz</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kelimelerde</a:t>
            </a:r>
            <a:r>
              <a:rPr lang="en-US" sz="3600" b="1" dirty="0" smtClean="0">
                <a:latin typeface="+mj-lt"/>
              </a:rPr>
              <a:t> </a:t>
            </a:r>
            <a:r>
              <a:rPr lang="ar-SA" sz="3600" b="1" dirty="0" smtClean="0">
                <a:solidFill>
                  <a:srgbClr val="FF0066"/>
                </a:solidFill>
                <a:latin typeface="+mj-lt"/>
              </a:rPr>
              <a:t>لى </a:t>
            </a:r>
            <a:r>
              <a:rPr lang="en-US" sz="3600" b="1" dirty="0" smtClean="0">
                <a:solidFill>
                  <a:srgbClr val="FF0066"/>
                </a:solidFill>
                <a:latin typeface="+mj-lt"/>
              </a:rPr>
              <a:t> </a:t>
            </a:r>
            <a:r>
              <a:rPr lang="en-US" sz="3600" b="1" dirty="0" err="1" smtClean="0">
                <a:latin typeface="+mj-lt"/>
              </a:rPr>
              <a:t>yuvarlak</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kelimelerde</a:t>
            </a:r>
            <a:r>
              <a:rPr lang="en-US" sz="3600" b="1" dirty="0" smtClean="0">
                <a:latin typeface="+mj-lt"/>
              </a:rPr>
              <a:t> </a:t>
            </a:r>
            <a:r>
              <a:rPr lang="ar-IQ" sz="3600" b="1" dirty="0" smtClean="0">
                <a:solidFill>
                  <a:srgbClr val="FF0066"/>
                </a:solidFill>
                <a:latin typeface="+mj-lt"/>
              </a:rPr>
              <a:t>لو</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Bu </a:t>
            </a:r>
            <a:r>
              <a:rPr lang="en-US" sz="3600" b="1" dirty="0" err="1" smtClean="0">
                <a:latin typeface="+mj-lt"/>
              </a:rPr>
              <a:t>ek</a:t>
            </a:r>
            <a:r>
              <a:rPr lang="en-US" sz="3600" b="1" dirty="0" smtClean="0">
                <a:latin typeface="+mj-lt"/>
              </a:rPr>
              <a:t> </a:t>
            </a:r>
            <a:r>
              <a:rPr lang="en-US" sz="3600" b="1" dirty="0" err="1" smtClean="0">
                <a:latin typeface="+mj-lt"/>
              </a:rPr>
              <a:t>sıfat</a:t>
            </a:r>
            <a:r>
              <a:rPr lang="en-US" sz="3600" b="1" dirty="0" smtClean="0">
                <a:latin typeface="+mj-lt"/>
              </a:rPr>
              <a:t> </a:t>
            </a:r>
            <a:r>
              <a:rPr lang="en-US" sz="3600" b="1" dirty="0" err="1" smtClean="0">
                <a:latin typeface="+mj-lt"/>
              </a:rPr>
              <a:t>görevinde</a:t>
            </a:r>
            <a:r>
              <a:rPr lang="en-US" sz="3600" b="1" dirty="0" smtClean="0">
                <a:latin typeface="+mj-lt"/>
              </a:rPr>
              <a:t> </a:t>
            </a:r>
            <a:r>
              <a:rPr lang="en-US" sz="3600" b="1" dirty="0" err="1" smtClean="0">
                <a:latin typeface="+mj-lt"/>
              </a:rPr>
              <a:t>kelimeler</a:t>
            </a:r>
            <a:r>
              <a:rPr lang="en-US" sz="3600" b="1" dirty="0" smtClean="0">
                <a:latin typeface="+mj-lt"/>
              </a:rPr>
              <a:t> </a:t>
            </a:r>
            <a:r>
              <a:rPr lang="en-US" sz="3600" b="1" dirty="0" err="1" smtClean="0">
                <a:latin typeface="+mj-lt"/>
              </a:rPr>
              <a:t>yapar</a:t>
            </a:r>
            <a:r>
              <a:rPr lang="en-US" sz="3600" b="1" dirty="0" smtClean="0">
                <a:latin typeface="+mj-lt"/>
              </a:rPr>
              <a:t>.</a:t>
            </a:r>
          </a:p>
          <a:p>
            <a:pPr algn="l" rtl="0" fontAlgn="base">
              <a:spcBef>
                <a:spcPct val="0"/>
              </a:spcBef>
              <a:spcAft>
                <a:spcPct val="0"/>
              </a:spcAft>
            </a:pPr>
            <a:endParaRPr lang="en-US" sz="3600" b="1" dirty="0" smtClean="0">
              <a:solidFill>
                <a:schemeClr val="accent1"/>
              </a:solidFill>
              <a:latin typeface="+mj-lt"/>
            </a:endParaRPr>
          </a:p>
          <a:p>
            <a:pPr algn="l" rtl="0" fontAlgn="base">
              <a:spcBef>
                <a:spcPct val="0"/>
              </a:spcBef>
              <a:spcAft>
                <a:spcPct val="0"/>
              </a:spcAft>
            </a:pPr>
            <a:r>
              <a:rPr lang="en-US" sz="3600" b="1" dirty="0" smtClean="0">
                <a:solidFill>
                  <a:schemeClr val="accent1"/>
                </a:solidFill>
                <a:latin typeface="+mj-lt"/>
              </a:rPr>
              <a:t> </a:t>
            </a:r>
            <a:r>
              <a:rPr lang="ar-IQ" sz="3600" b="1" dirty="0" smtClean="0">
                <a:solidFill>
                  <a:schemeClr val="accent1"/>
                </a:solidFill>
                <a:latin typeface="+mj-lt"/>
              </a:rPr>
              <a:t>ايچ</a:t>
            </a:r>
            <a:r>
              <a:rPr lang="ar-IQ" sz="3600" b="1" dirty="0" smtClean="0">
                <a:solidFill>
                  <a:srgbClr val="FF0000"/>
                </a:solidFill>
                <a:latin typeface="+mj-lt"/>
              </a:rPr>
              <a:t>لى</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içli</a:t>
            </a:r>
            <a:r>
              <a:rPr lang="en-US" sz="3600" b="1" dirty="0" smtClean="0">
                <a:solidFill>
                  <a:schemeClr val="accent1"/>
                </a:solidFill>
                <a:latin typeface="+mj-lt"/>
              </a:rPr>
              <a:t>            </a:t>
            </a:r>
            <a:r>
              <a:rPr lang="ar-IQ" sz="3600" b="1" dirty="0" smtClean="0">
                <a:solidFill>
                  <a:schemeClr val="accent1"/>
                </a:solidFill>
                <a:latin typeface="+mj-lt"/>
              </a:rPr>
              <a:t>ص</a:t>
            </a:r>
            <a:r>
              <a:rPr lang="ar-SA" sz="3600" b="1" dirty="0" smtClean="0">
                <a:solidFill>
                  <a:schemeClr val="accent1"/>
                </a:solidFill>
                <a:latin typeface="+mj-lt"/>
              </a:rPr>
              <a:t>ب</a:t>
            </a:r>
            <a:r>
              <a:rPr lang="ar-IQ" sz="3600" b="1" dirty="0" smtClean="0">
                <a:solidFill>
                  <a:schemeClr val="accent1"/>
                </a:solidFill>
                <a:latin typeface="+mj-lt"/>
              </a:rPr>
              <a:t>ر</a:t>
            </a:r>
            <a:r>
              <a:rPr lang="ar-IQ" sz="3600" b="1" dirty="0" smtClean="0">
                <a:solidFill>
                  <a:srgbClr val="FF0000"/>
                </a:solidFill>
                <a:latin typeface="+mj-lt"/>
              </a:rPr>
              <a:t>ل</a:t>
            </a:r>
            <a:r>
              <a:rPr lang="ar-SA" sz="3600" b="1" dirty="0" smtClean="0">
                <a:solidFill>
                  <a:srgbClr val="FF0000"/>
                </a:solidFill>
                <a:latin typeface="+mj-lt"/>
              </a:rPr>
              <a:t>ى</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sabırlı</a:t>
            </a:r>
            <a:endParaRPr lang="en-US" sz="3600" b="1" dirty="0" smtClean="0">
              <a:solidFill>
                <a:schemeClr val="accent1"/>
              </a:solidFill>
              <a:latin typeface="+mj-lt"/>
            </a:endParaRPr>
          </a:p>
          <a:p>
            <a:pPr algn="l" rtl="0" fontAlgn="base">
              <a:spcBef>
                <a:spcPct val="0"/>
              </a:spcBef>
              <a:spcAft>
                <a:spcPct val="0"/>
              </a:spcAft>
            </a:pPr>
            <a:r>
              <a:rPr lang="en-US" sz="3600" b="1" dirty="0" smtClean="0">
                <a:solidFill>
                  <a:schemeClr val="accent1"/>
                </a:solidFill>
                <a:latin typeface="+mj-lt"/>
              </a:rPr>
              <a:t> </a:t>
            </a:r>
            <a:r>
              <a:rPr lang="ar-IQ" sz="3600" b="1" dirty="0" smtClean="0">
                <a:solidFill>
                  <a:schemeClr val="accent1"/>
                </a:solidFill>
                <a:latin typeface="+mj-lt"/>
              </a:rPr>
              <a:t>صوچ</a:t>
            </a:r>
            <a:r>
              <a:rPr lang="ar-IQ" sz="3600" b="1" dirty="0" smtClean="0">
                <a:solidFill>
                  <a:srgbClr val="FF0000"/>
                </a:solidFill>
                <a:latin typeface="+mj-lt"/>
              </a:rPr>
              <a:t>لو</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suçlu</a:t>
            </a:r>
            <a:r>
              <a:rPr lang="en-US" sz="3600" b="1" dirty="0" smtClean="0">
                <a:solidFill>
                  <a:schemeClr val="accent1"/>
                </a:solidFill>
                <a:latin typeface="+mj-lt"/>
              </a:rPr>
              <a:t>    </a:t>
            </a:r>
            <a:r>
              <a:rPr lang="ar-IQ" sz="3600" b="1" dirty="0" smtClean="0">
                <a:solidFill>
                  <a:schemeClr val="accent1"/>
                </a:solidFill>
                <a:latin typeface="+mj-lt"/>
              </a:rPr>
              <a:t>كوي</a:t>
            </a:r>
            <a:r>
              <a:rPr lang="ar-IQ" sz="3600" b="1" dirty="0" smtClean="0">
                <a:solidFill>
                  <a:srgbClr val="FF0000"/>
                </a:solidFill>
                <a:latin typeface="+mj-lt"/>
              </a:rPr>
              <a:t>لو</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köylü</a:t>
            </a:r>
            <a:endParaRPr lang="tr-TR" sz="3600" b="1" dirty="0">
              <a:solidFill>
                <a:schemeClr val="accent1"/>
              </a:solidFill>
              <a:latin typeface="+mj-lt"/>
              <a:cs typeface="Arial" pitchFamily="34" charset="0"/>
            </a:endParaRPr>
          </a:p>
        </p:txBody>
      </p:sp>
    </p:spTree>
    <p:extLst>
      <p:ext uri="{BB962C8B-B14F-4D97-AF65-F5344CB8AC3E}">
        <p14:creationId xmlns:p14="http://schemas.microsoft.com/office/powerpoint/2010/main" val="3902960609"/>
      </p:ext>
    </p:extLst>
  </p:cSld>
  <p:clrMapOvr>
    <a:masterClrMapping/>
  </p:clrMapOvr>
  <p:transition spd="med">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58" y="1071546"/>
            <a:ext cx="8496300" cy="3970318"/>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3. -</a:t>
            </a:r>
            <a:r>
              <a:rPr lang="en-US" sz="3600" b="1" dirty="0" err="1" smtClean="0">
                <a:latin typeface="+mj-lt"/>
              </a:rPr>
              <a:t>sız</a:t>
            </a:r>
            <a:r>
              <a:rPr lang="en-US" sz="3600" b="1" dirty="0" smtClean="0">
                <a:latin typeface="+mj-lt"/>
              </a:rPr>
              <a:t>, -</a:t>
            </a:r>
            <a:r>
              <a:rPr lang="en-US" sz="3600" b="1" dirty="0" err="1" smtClean="0">
                <a:latin typeface="+mj-lt"/>
              </a:rPr>
              <a:t>siz</a:t>
            </a:r>
            <a:r>
              <a:rPr lang="en-US" sz="3600" b="1" dirty="0" smtClean="0">
                <a:latin typeface="+mj-lt"/>
              </a:rPr>
              <a:t>, -</a:t>
            </a:r>
            <a:r>
              <a:rPr lang="en-US" sz="3600" b="1" dirty="0" err="1" smtClean="0">
                <a:latin typeface="+mj-lt"/>
              </a:rPr>
              <a:t>suz</a:t>
            </a:r>
            <a:r>
              <a:rPr lang="en-US" sz="3600" b="1" dirty="0" smtClean="0">
                <a:latin typeface="+mj-lt"/>
              </a:rPr>
              <a:t>, -</a:t>
            </a:r>
            <a:r>
              <a:rPr lang="en-US" sz="3600" b="1" dirty="0" err="1" smtClean="0">
                <a:latin typeface="+mj-lt"/>
              </a:rPr>
              <a:t>süz</a:t>
            </a:r>
            <a:r>
              <a:rPr lang="en-US" sz="3600" b="1" dirty="0" smtClean="0">
                <a:latin typeface="+mj-lt"/>
              </a:rPr>
              <a:t> </a:t>
            </a:r>
            <a:r>
              <a:rPr lang="en-US" sz="3600" b="1" dirty="0" err="1" smtClean="0">
                <a:latin typeface="+mj-lt"/>
              </a:rPr>
              <a:t>eki</a:t>
            </a:r>
            <a:r>
              <a:rPr lang="en-US" sz="3600" b="1" dirty="0" smtClean="0">
                <a:latin typeface="+mj-lt"/>
              </a:rPr>
              <a:t> </a:t>
            </a:r>
            <a:r>
              <a:rPr lang="en-US" sz="3600" b="1" dirty="0" err="1" smtClean="0">
                <a:latin typeface="+mj-lt"/>
              </a:rPr>
              <a:t>tek</a:t>
            </a:r>
            <a:r>
              <a:rPr lang="en-US" sz="3600" b="1" dirty="0" smtClean="0">
                <a:latin typeface="+mj-lt"/>
              </a:rPr>
              <a:t> </a:t>
            </a:r>
            <a:r>
              <a:rPr lang="en-US" sz="3600" b="1" dirty="0" err="1" smtClean="0">
                <a:latin typeface="+mj-lt"/>
              </a:rPr>
              <a:t>şekilli</a:t>
            </a:r>
            <a:r>
              <a:rPr lang="en-US" sz="3600" b="1" dirty="0" smtClean="0">
                <a:latin typeface="+mj-lt"/>
              </a:rPr>
              <a:t> </a:t>
            </a:r>
            <a:r>
              <a:rPr lang="en-US" sz="3600" b="1" dirty="0" err="1" smtClean="0">
                <a:latin typeface="+mj-lt"/>
              </a:rPr>
              <a:t>olup</a:t>
            </a:r>
            <a:r>
              <a:rPr lang="en-US" sz="3600" b="1" dirty="0" smtClean="0">
                <a:latin typeface="+mj-lt"/>
              </a:rPr>
              <a:t> </a:t>
            </a:r>
            <a:r>
              <a:rPr lang="ar-IQ" sz="3600" b="1" dirty="0" smtClean="0">
                <a:solidFill>
                  <a:srgbClr val="FF0066"/>
                </a:solidFill>
                <a:latin typeface="+mj-lt"/>
              </a:rPr>
              <a:t>سز</a:t>
            </a:r>
            <a:r>
              <a:rPr lang="ar-IQ" sz="3600" b="1" dirty="0" smtClean="0">
                <a:latin typeface="+mj-lt"/>
              </a:rPr>
              <a:t> </a:t>
            </a:r>
            <a:r>
              <a:rPr lang="en-US" sz="3600" b="1" dirty="0" err="1" smtClean="0">
                <a:latin typeface="+mj-lt"/>
              </a:rPr>
              <a:t>yazılır</a:t>
            </a:r>
            <a:r>
              <a:rPr lang="en-US" sz="3600" b="1" dirty="0" smtClean="0">
                <a:latin typeface="+mj-lt"/>
              </a:rPr>
              <a:t>. </a:t>
            </a:r>
            <a:r>
              <a:rPr lang="en-US" sz="3600" b="1" dirty="0" err="1" smtClean="0">
                <a:latin typeface="+mj-lt"/>
              </a:rPr>
              <a:t>Ünlüsü</a:t>
            </a:r>
            <a:r>
              <a:rPr lang="en-US" sz="3600" b="1" dirty="0" smtClean="0">
                <a:latin typeface="+mj-lt"/>
              </a:rPr>
              <a:t> </a:t>
            </a:r>
            <a:r>
              <a:rPr lang="en-US" sz="3600" b="1" dirty="0" err="1" smtClean="0">
                <a:latin typeface="+mj-lt"/>
              </a:rPr>
              <a:t>gösterilmez</a:t>
            </a:r>
            <a:r>
              <a:rPr lang="en-US" sz="3600" b="1" dirty="0" smtClean="0">
                <a:latin typeface="+mj-lt"/>
              </a:rPr>
              <a:t>. </a:t>
            </a:r>
            <a:r>
              <a:rPr lang="en-US" sz="3600" b="1" dirty="0" err="1" smtClean="0">
                <a:latin typeface="+mj-lt"/>
              </a:rPr>
              <a:t>Ünlü</a:t>
            </a:r>
            <a:r>
              <a:rPr lang="en-US" sz="3600" b="1" dirty="0" smtClean="0">
                <a:latin typeface="+mj-lt"/>
              </a:rPr>
              <a:t> </a:t>
            </a:r>
            <a:r>
              <a:rPr lang="en-US" sz="3600" b="1" dirty="0" err="1" smtClean="0">
                <a:latin typeface="+mj-lt"/>
              </a:rPr>
              <a:t>uyumuna</a:t>
            </a:r>
            <a:r>
              <a:rPr lang="en-US" sz="3600" b="1" dirty="0" smtClean="0">
                <a:latin typeface="+mj-lt"/>
              </a:rPr>
              <a:t> </a:t>
            </a:r>
            <a:r>
              <a:rPr lang="en-US" sz="3600" b="1" dirty="0" err="1" smtClean="0">
                <a:latin typeface="+mj-lt"/>
              </a:rPr>
              <a:t>uygun</a:t>
            </a:r>
            <a:r>
              <a:rPr lang="en-US" sz="3600" b="1" dirty="0" smtClean="0">
                <a:latin typeface="+mj-lt"/>
              </a:rPr>
              <a:t> </a:t>
            </a:r>
            <a:r>
              <a:rPr lang="en-US" sz="3600" b="1" dirty="0" err="1" smtClean="0">
                <a:latin typeface="+mj-lt"/>
              </a:rPr>
              <a:t>olarak</a:t>
            </a:r>
            <a:r>
              <a:rPr lang="en-US" sz="3600" b="1" dirty="0" smtClean="0">
                <a:latin typeface="+mj-lt"/>
              </a:rPr>
              <a:t> </a:t>
            </a:r>
            <a:r>
              <a:rPr lang="en-US" sz="3600" b="1" dirty="0" err="1" smtClean="0">
                <a:latin typeface="+mj-lt"/>
              </a:rPr>
              <a:t>okunur</a:t>
            </a:r>
            <a:r>
              <a:rPr lang="en-US" sz="3600" b="1" dirty="0" smtClean="0">
                <a:latin typeface="+mj-lt"/>
              </a:rPr>
              <a:t>. Bu </a:t>
            </a:r>
            <a:r>
              <a:rPr lang="en-US" sz="3600" b="1" dirty="0" err="1" smtClean="0">
                <a:latin typeface="+mj-lt"/>
              </a:rPr>
              <a:t>ek</a:t>
            </a:r>
            <a:r>
              <a:rPr lang="en-US" sz="3600" b="1" dirty="0" smtClean="0">
                <a:latin typeface="+mj-lt"/>
              </a:rPr>
              <a:t> </a:t>
            </a:r>
            <a:r>
              <a:rPr lang="en-US" sz="3600" b="1" dirty="0" err="1" smtClean="0">
                <a:latin typeface="+mj-lt"/>
              </a:rPr>
              <a:t>daha</a:t>
            </a:r>
            <a:r>
              <a:rPr lang="en-US" sz="3600" b="1" dirty="0" smtClean="0">
                <a:latin typeface="+mj-lt"/>
              </a:rPr>
              <a:t> </a:t>
            </a:r>
            <a:r>
              <a:rPr lang="en-US" sz="3600" b="1" dirty="0" err="1" smtClean="0">
                <a:latin typeface="+mj-lt"/>
              </a:rPr>
              <a:t>çok</a:t>
            </a:r>
            <a:r>
              <a:rPr lang="en-US" sz="3600" b="1" dirty="0" smtClean="0">
                <a:latin typeface="+mj-lt"/>
              </a:rPr>
              <a:t> </a:t>
            </a:r>
            <a:r>
              <a:rPr lang="en-US" sz="3600" b="1" dirty="0" err="1" smtClean="0">
                <a:latin typeface="+mj-lt"/>
              </a:rPr>
              <a:t>sıfat</a:t>
            </a:r>
            <a:r>
              <a:rPr lang="en-US" sz="3600" b="1" dirty="0" smtClean="0">
                <a:latin typeface="+mj-lt"/>
              </a:rPr>
              <a:t> </a:t>
            </a:r>
            <a:r>
              <a:rPr lang="en-US" sz="3600" b="1" dirty="0" err="1" smtClean="0">
                <a:latin typeface="+mj-lt"/>
              </a:rPr>
              <a:t>yapımında</a:t>
            </a:r>
            <a:r>
              <a:rPr lang="en-US" sz="3600" b="1" dirty="0" smtClean="0">
                <a:latin typeface="+mj-lt"/>
              </a:rPr>
              <a:t> </a:t>
            </a:r>
            <a:r>
              <a:rPr lang="en-US" sz="3600" b="1" dirty="0" err="1" smtClean="0">
                <a:latin typeface="+mj-lt"/>
              </a:rPr>
              <a:t>kullanılır</a:t>
            </a:r>
            <a:r>
              <a:rPr lang="en-US" sz="3600" b="1" dirty="0" smtClean="0">
                <a:latin typeface="+mj-lt"/>
              </a:rPr>
              <a:t>.</a:t>
            </a:r>
          </a:p>
          <a:p>
            <a:pPr algn="l" rtl="0" fontAlgn="base">
              <a:spcBef>
                <a:spcPct val="0"/>
              </a:spcBef>
              <a:spcAft>
                <a:spcPct val="0"/>
              </a:spcAft>
            </a:pPr>
            <a:endParaRPr lang="en-US" sz="3600" b="1" dirty="0" smtClean="0">
              <a:solidFill>
                <a:srgbClr val="0070C0"/>
              </a:solidFill>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ذوق</a:t>
            </a:r>
            <a:r>
              <a:rPr lang="ar-IQ" sz="3600" b="1" dirty="0" smtClean="0">
                <a:solidFill>
                  <a:srgbClr val="FF0000"/>
                </a:solidFill>
                <a:latin typeface="+mj-lt"/>
              </a:rPr>
              <a:t>سز</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zevksiz</a:t>
            </a:r>
            <a:r>
              <a:rPr lang="en-US" sz="3600" b="1" dirty="0" smtClean="0">
                <a:solidFill>
                  <a:srgbClr val="0070C0"/>
                </a:solidFill>
                <a:latin typeface="+mj-lt"/>
              </a:rPr>
              <a:t>       </a:t>
            </a:r>
            <a:r>
              <a:rPr lang="ar-IQ" sz="3600" b="1" dirty="0" smtClean="0">
                <a:solidFill>
                  <a:srgbClr val="0070C0"/>
                </a:solidFill>
                <a:latin typeface="+mj-lt"/>
              </a:rPr>
              <a:t>عقل</a:t>
            </a:r>
            <a:r>
              <a:rPr lang="ar-IQ" sz="3600" b="1" dirty="0" smtClean="0">
                <a:solidFill>
                  <a:srgbClr val="FF0000"/>
                </a:solidFill>
                <a:latin typeface="+mj-lt"/>
              </a:rPr>
              <a:t>سز</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akılsız</a:t>
            </a:r>
            <a:endParaRPr lang="en-US" sz="3600" b="1" dirty="0" smtClean="0">
              <a:solidFill>
                <a:srgbClr val="0070C0"/>
              </a:solidFill>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يوز</a:t>
            </a:r>
            <a:r>
              <a:rPr lang="ar-IQ" sz="3600" b="1" dirty="0" smtClean="0">
                <a:solidFill>
                  <a:srgbClr val="FF0000"/>
                </a:solidFill>
                <a:latin typeface="+mj-lt"/>
              </a:rPr>
              <a:t>سز</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yüzsüz</a:t>
            </a:r>
            <a:r>
              <a:rPr lang="en-US" sz="3600" b="1" dirty="0" smtClean="0">
                <a:solidFill>
                  <a:srgbClr val="0070C0"/>
                </a:solidFill>
                <a:latin typeface="+mj-lt"/>
              </a:rPr>
              <a:t>      </a:t>
            </a:r>
            <a:r>
              <a:rPr lang="ar-IQ" sz="3600" b="1" dirty="0" smtClean="0">
                <a:solidFill>
                  <a:srgbClr val="0070C0"/>
                </a:solidFill>
                <a:latin typeface="+mj-lt"/>
              </a:rPr>
              <a:t>صوك</a:t>
            </a:r>
            <a:r>
              <a:rPr lang="ar-IQ" sz="3600" b="1" dirty="0" smtClean="0">
                <a:solidFill>
                  <a:srgbClr val="FF0000"/>
                </a:solidFill>
                <a:latin typeface="+mj-lt"/>
              </a:rPr>
              <a:t>سز</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sonsuz</a:t>
            </a:r>
            <a:endParaRPr lang="tr-TR" sz="3600" b="1" dirty="0">
              <a:solidFill>
                <a:srgbClr val="0070C0"/>
              </a:solidFill>
              <a:latin typeface="+mj-lt"/>
              <a:cs typeface="Arial" pitchFamily="34" charset="0"/>
            </a:endParaRPr>
          </a:p>
        </p:txBody>
      </p:sp>
    </p:spTree>
    <p:extLst>
      <p:ext uri="{BB962C8B-B14F-4D97-AF65-F5344CB8AC3E}">
        <p14:creationId xmlns:p14="http://schemas.microsoft.com/office/powerpoint/2010/main" val="796603500"/>
      </p:ext>
    </p:extLst>
  </p:cSld>
  <p:clrMapOvr>
    <a:masterClrMapping/>
  </p:clrMapOvr>
  <p:transition spd="med">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5720" y="1142984"/>
            <a:ext cx="8643998" cy="341632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600" b="1" dirty="0" smtClean="0">
                <a:latin typeface="+mj-lt"/>
              </a:rPr>
              <a:t>4. -ca, -</a:t>
            </a:r>
            <a:r>
              <a:rPr lang="en-US" sz="3600" b="1" dirty="0" err="1" smtClean="0">
                <a:latin typeface="+mj-lt"/>
              </a:rPr>
              <a:t>ce</a:t>
            </a:r>
            <a:r>
              <a:rPr lang="en-US" sz="3600" b="1" dirty="0" smtClean="0">
                <a:latin typeface="+mj-lt"/>
              </a:rPr>
              <a:t>, -</a:t>
            </a:r>
            <a:r>
              <a:rPr lang="en-US" sz="3600" b="1" dirty="0" err="1" smtClean="0">
                <a:latin typeface="+mj-lt"/>
              </a:rPr>
              <a:t>ça</a:t>
            </a:r>
            <a:r>
              <a:rPr lang="en-US" sz="3600" b="1" dirty="0" smtClean="0">
                <a:latin typeface="+mj-lt"/>
              </a:rPr>
              <a:t>, -</a:t>
            </a:r>
            <a:r>
              <a:rPr lang="en-US" sz="3600" b="1" dirty="0" err="1" smtClean="0">
                <a:latin typeface="+mj-lt"/>
              </a:rPr>
              <a:t>çe</a:t>
            </a:r>
            <a:r>
              <a:rPr lang="en-US" sz="3600" b="1" dirty="0" smtClean="0">
                <a:latin typeface="+mj-lt"/>
              </a:rPr>
              <a:t> </a:t>
            </a:r>
            <a:r>
              <a:rPr lang="en-US" sz="3600" b="1" dirty="0" err="1" smtClean="0">
                <a:latin typeface="+mj-lt"/>
              </a:rPr>
              <a:t>eki</a:t>
            </a:r>
            <a:r>
              <a:rPr lang="en-US" sz="3600" b="1" dirty="0" smtClean="0">
                <a:latin typeface="+mj-lt"/>
              </a:rPr>
              <a:t> her </a:t>
            </a:r>
            <a:r>
              <a:rPr lang="en-US" sz="3600" b="1" dirty="0" err="1" smtClean="0">
                <a:latin typeface="+mj-lt"/>
              </a:rPr>
              <a:t>zaman</a:t>
            </a:r>
            <a:r>
              <a:rPr lang="en-US" sz="3600" b="1" dirty="0" smtClean="0">
                <a:latin typeface="+mj-lt"/>
              </a:rPr>
              <a:t> </a:t>
            </a:r>
            <a:r>
              <a:rPr lang="ar-IQ" sz="3600" b="1" dirty="0" smtClean="0">
                <a:solidFill>
                  <a:srgbClr val="FF0000"/>
                </a:solidFill>
                <a:latin typeface="+mj-lt"/>
              </a:rPr>
              <a:t>جه</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a:t>
            </a:r>
            <a:r>
              <a:rPr lang="en-US" sz="3600" b="1" dirty="0" err="1" smtClean="0">
                <a:latin typeface="+mj-lt"/>
              </a:rPr>
              <a:t>ve</a:t>
            </a:r>
            <a:r>
              <a:rPr lang="en-US" sz="3600" b="1" dirty="0" smtClean="0">
                <a:latin typeface="+mj-lt"/>
              </a:rPr>
              <a:t> </a:t>
            </a:r>
            <a:r>
              <a:rPr lang="en-US" sz="3600" b="1" dirty="0" err="1" smtClean="0">
                <a:latin typeface="+mj-lt"/>
              </a:rPr>
              <a:t>ses</a:t>
            </a:r>
            <a:r>
              <a:rPr lang="en-US" sz="3600" b="1" dirty="0" smtClean="0">
                <a:latin typeface="+mj-lt"/>
              </a:rPr>
              <a:t> </a:t>
            </a:r>
            <a:r>
              <a:rPr lang="en-US" sz="3600" b="1" dirty="0" err="1" smtClean="0">
                <a:latin typeface="+mj-lt"/>
              </a:rPr>
              <a:t>uyumuna</a:t>
            </a:r>
            <a:r>
              <a:rPr lang="en-US" sz="3600" b="1" dirty="0" smtClean="0">
                <a:latin typeface="+mj-lt"/>
              </a:rPr>
              <a:t> </a:t>
            </a:r>
            <a:r>
              <a:rPr lang="en-US" sz="3600" b="1" dirty="0" err="1" smtClean="0">
                <a:latin typeface="+mj-lt"/>
              </a:rPr>
              <a:t>göre</a:t>
            </a:r>
            <a:r>
              <a:rPr lang="en-US" sz="3600" b="1" dirty="0" smtClean="0">
                <a:latin typeface="+mj-lt"/>
              </a:rPr>
              <a:t> </a:t>
            </a:r>
            <a:r>
              <a:rPr lang="en-US" sz="3600" b="1" dirty="0" err="1" smtClean="0">
                <a:latin typeface="+mj-lt"/>
              </a:rPr>
              <a:t>okunur</a:t>
            </a:r>
            <a:r>
              <a:rPr lang="en-US" sz="3600" b="1" dirty="0" smtClean="0">
                <a:latin typeface="+mj-lt"/>
              </a:rPr>
              <a:t>.</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latin typeface="+mj-lt"/>
              </a:rPr>
              <a:t> </a:t>
            </a:r>
            <a:r>
              <a:rPr lang="ar-IQ" sz="3600" b="1" dirty="0" smtClean="0">
                <a:solidFill>
                  <a:schemeClr val="accent1"/>
                </a:solidFill>
                <a:latin typeface="+mj-lt"/>
              </a:rPr>
              <a:t>دوست</a:t>
            </a:r>
            <a:r>
              <a:rPr lang="ar-IQ" sz="3600" b="1" dirty="0" smtClean="0">
                <a:solidFill>
                  <a:srgbClr val="FF0000"/>
                </a:solidFill>
                <a:latin typeface="+mj-lt"/>
              </a:rPr>
              <a:t>جه </a:t>
            </a:r>
            <a:r>
              <a:rPr lang="en-US" sz="3600" b="1" dirty="0" smtClean="0">
                <a:solidFill>
                  <a:schemeClr val="accent1"/>
                </a:solidFill>
                <a:latin typeface="+mj-lt"/>
              </a:rPr>
              <a:t> </a:t>
            </a:r>
            <a:r>
              <a:rPr lang="en-US" sz="3600" b="1" dirty="0" err="1" smtClean="0">
                <a:solidFill>
                  <a:schemeClr val="accent1"/>
                </a:solidFill>
                <a:latin typeface="+mj-lt"/>
              </a:rPr>
              <a:t>dostça</a:t>
            </a:r>
            <a:r>
              <a:rPr lang="en-US" sz="3600" b="1" dirty="0" smtClean="0">
                <a:solidFill>
                  <a:schemeClr val="accent1"/>
                </a:solidFill>
                <a:latin typeface="+mj-lt"/>
              </a:rPr>
              <a:t>        </a:t>
            </a:r>
            <a:r>
              <a:rPr lang="ar-IQ" sz="3600" b="1" dirty="0" smtClean="0">
                <a:solidFill>
                  <a:schemeClr val="accent1"/>
                </a:solidFill>
                <a:latin typeface="+mj-lt"/>
              </a:rPr>
              <a:t>قول</a:t>
            </a:r>
            <a:r>
              <a:rPr lang="ar-SA" sz="3600" b="1" dirty="0" smtClean="0">
                <a:solidFill>
                  <a:schemeClr val="accent1"/>
                </a:solidFill>
                <a:latin typeface="+mj-lt"/>
              </a:rPr>
              <a:t>اي</a:t>
            </a:r>
            <a:r>
              <a:rPr lang="ar-IQ" sz="3600" b="1" dirty="0" smtClean="0">
                <a:solidFill>
                  <a:srgbClr val="FF0000"/>
                </a:solidFill>
                <a:latin typeface="+mj-lt"/>
              </a:rPr>
              <a:t>جه</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kolayca</a:t>
            </a:r>
            <a:endParaRPr lang="en-US" sz="3600" b="1" dirty="0" smtClean="0">
              <a:solidFill>
                <a:schemeClr val="accent1"/>
              </a:solidFill>
              <a:latin typeface="+mj-lt"/>
            </a:endParaRPr>
          </a:p>
          <a:p>
            <a:pPr algn="l" rtl="0" fontAlgn="base">
              <a:spcBef>
                <a:spcPct val="0"/>
              </a:spcBef>
              <a:spcAft>
                <a:spcPct val="0"/>
              </a:spcAft>
            </a:pPr>
            <a:r>
              <a:rPr lang="en-US" sz="3600" b="1" dirty="0" smtClean="0">
                <a:solidFill>
                  <a:schemeClr val="accent1"/>
                </a:solidFill>
                <a:latin typeface="+mj-lt"/>
              </a:rPr>
              <a:t> </a:t>
            </a:r>
            <a:r>
              <a:rPr lang="ar-IQ" sz="3600" b="1" dirty="0" smtClean="0">
                <a:solidFill>
                  <a:schemeClr val="accent1"/>
                </a:solidFill>
                <a:latin typeface="+mj-lt"/>
              </a:rPr>
              <a:t>بيكلر</a:t>
            </a:r>
            <a:r>
              <a:rPr lang="ar-IQ" sz="3600" b="1" dirty="0" smtClean="0">
                <a:solidFill>
                  <a:srgbClr val="FF0000"/>
                </a:solidFill>
                <a:latin typeface="+mj-lt"/>
              </a:rPr>
              <a:t>جه</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binlerce</a:t>
            </a:r>
            <a:r>
              <a:rPr lang="en-US" sz="3600" b="1" dirty="0" smtClean="0">
                <a:solidFill>
                  <a:schemeClr val="accent1"/>
                </a:solidFill>
                <a:latin typeface="+mj-lt"/>
              </a:rPr>
              <a:t>     </a:t>
            </a:r>
            <a:r>
              <a:rPr lang="ar-IQ" sz="3600" b="1" dirty="0" smtClean="0">
                <a:solidFill>
                  <a:schemeClr val="accent1"/>
                </a:solidFill>
                <a:latin typeface="+mj-lt"/>
              </a:rPr>
              <a:t>چوق</a:t>
            </a:r>
            <a:r>
              <a:rPr lang="ar-IQ" sz="3600" b="1" dirty="0" smtClean="0">
                <a:solidFill>
                  <a:srgbClr val="FF0000"/>
                </a:solidFill>
                <a:latin typeface="+mj-lt"/>
              </a:rPr>
              <a:t>جه </a:t>
            </a:r>
            <a:r>
              <a:rPr lang="en-US" sz="3600" b="1" dirty="0" smtClean="0">
                <a:solidFill>
                  <a:schemeClr val="accent1"/>
                </a:solidFill>
                <a:latin typeface="+mj-lt"/>
              </a:rPr>
              <a:t> </a:t>
            </a:r>
            <a:r>
              <a:rPr lang="en-US" sz="3600" b="1" dirty="0" err="1" smtClean="0">
                <a:solidFill>
                  <a:schemeClr val="accent1"/>
                </a:solidFill>
                <a:latin typeface="+mj-lt"/>
              </a:rPr>
              <a:t>çokca</a:t>
            </a:r>
            <a:endParaRPr lang="en-US" sz="3600" b="1" dirty="0" smtClean="0">
              <a:solidFill>
                <a:schemeClr val="accent1"/>
              </a:solidFill>
              <a:latin typeface="+mj-lt"/>
            </a:endParaRPr>
          </a:p>
          <a:p>
            <a:pPr algn="l" rtl="0" fontAlgn="base">
              <a:spcBef>
                <a:spcPct val="0"/>
              </a:spcBef>
              <a:spcAft>
                <a:spcPct val="0"/>
              </a:spcAft>
            </a:pPr>
            <a:r>
              <a:rPr lang="en-US" sz="3600" b="1" dirty="0" smtClean="0">
                <a:solidFill>
                  <a:schemeClr val="accent1"/>
                </a:solidFill>
                <a:latin typeface="+mj-lt"/>
              </a:rPr>
              <a:t> </a:t>
            </a:r>
            <a:r>
              <a:rPr lang="ar-IQ" sz="3600" b="1" dirty="0" smtClean="0">
                <a:solidFill>
                  <a:schemeClr val="accent1"/>
                </a:solidFill>
                <a:latin typeface="+mj-lt"/>
              </a:rPr>
              <a:t>كوزل</a:t>
            </a:r>
            <a:r>
              <a:rPr lang="ar-IQ" sz="3600" b="1" dirty="0" smtClean="0">
                <a:solidFill>
                  <a:srgbClr val="FF0000"/>
                </a:solidFill>
              </a:rPr>
              <a:t>ج</a:t>
            </a:r>
            <a:r>
              <a:rPr lang="ar-IQ" sz="3600" b="1" dirty="0" smtClean="0">
                <a:solidFill>
                  <a:srgbClr val="FF0000"/>
                </a:solidFill>
                <a:latin typeface="+mj-lt"/>
              </a:rPr>
              <a:t>ه</a:t>
            </a:r>
            <a:r>
              <a:rPr lang="ar-IQ" sz="3600" b="1" dirty="0" smtClean="0">
                <a:solidFill>
                  <a:schemeClr val="accent1"/>
                </a:solidFill>
                <a:latin typeface="+mj-lt"/>
              </a:rPr>
              <a:t> </a:t>
            </a:r>
            <a:r>
              <a:rPr lang="en-US" sz="3600" b="1" dirty="0" smtClean="0">
                <a:solidFill>
                  <a:schemeClr val="accent1"/>
                </a:solidFill>
                <a:latin typeface="+mj-lt"/>
              </a:rPr>
              <a:t> </a:t>
            </a:r>
            <a:r>
              <a:rPr lang="en-US" sz="3600" b="1" dirty="0" err="1" smtClean="0">
                <a:solidFill>
                  <a:schemeClr val="accent1"/>
                </a:solidFill>
                <a:latin typeface="+mj-lt"/>
              </a:rPr>
              <a:t>güzelce</a:t>
            </a:r>
            <a:endParaRPr lang="tr-TR" sz="3600" b="1" dirty="0">
              <a:solidFill>
                <a:schemeClr val="accent1"/>
              </a:solidFill>
              <a:latin typeface="+mj-lt"/>
              <a:cs typeface="Arial" pitchFamily="34" charset="0"/>
            </a:endParaRPr>
          </a:p>
        </p:txBody>
      </p:sp>
    </p:spTree>
    <p:extLst>
      <p:ext uri="{BB962C8B-B14F-4D97-AF65-F5344CB8AC3E}">
        <p14:creationId xmlns:p14="http://schemas.microsoft.com/office/powerpoint/2010/main" val="2233353935"/>
      </p:ext>
    </p:extLst>
  </p:cSld>
  <p:clrMapOvr>
    <a:masterClrMapping/>
  </p:clrMapOvr>
  <p:transition spd="med">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58" y="1071546"/>
            <a:ext cx="8496300" cy="4524315"/>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5. -</a:t>
            </a:r>
            <a:r>
              <a:rPr lang="en-US" sz="3600" b="1" dirty="0" err="1" smtClean="0">
                <a:latin typeface="+mj-lt"/>
              </a:rPr>
              <a:t>ki</a:t>
            </a:r>
            <a:r>
              <a:rPr lang="en-US" sz="3600" b="1" dirty="0" smtClean="0">
                <a:latin typeface="+mj-lt"/>
              </a:rPr>
              <a:t> </a:t>
            </a:r>
            <a:r>
              <a:rPr lang="en-US" sz="3600" b="1" dirty="0" err="1" smtClean="0">
                <a:latin typeface="+mj-lt"/>
              </a:rPr>
              <a:t>eki</a:t>
            </a:r>
            <a:r>
              <a:rPr lang="en-US" sz="3600" b="1" dirty="0" smtClean="0">
                <a:latin typeface="+mj-lt"/>
              </a:rPr>
              <a:t> </a:t>
            </a:r>
            <a:r>
              <a:rPr lang="en-US" sz="3600" b="1" dirty="0" err="1" smtClean="0">
                <a:latin typeface="+mj-lt"/>
              </a:rPr>
              <a:t>Osmanlı</a:t>
            </a:r>
            <a:r>
              <a:rPr lang="en-US" sz="3600" b="1" dirty="0" smtClean="0">
                <a:latin typeface="+mj-lt"/>
              </a:rPr>
              <a:t> </a:t>
            </a:r>
            <a:r>
              <a:rPr lang="en-US" sz="3600" b="1" dirty="0" err="1" smtClean="0">
                <a:latin typeface="+mj-lt"/>
              </a:rPr>
              <a:t>Türkçesinde</a:t>
            </a:r>
            <a:r>
              <a:rPr lang="en-US" sz="3600" b="1" dirty="0" smtClean="0">
                <a:latin typeface="+mj-lt"/>
              </a:rPr>
              <a:t> </a:t>
            </a:r>
            <a:r>
              <a:rPr lang="en-US" sz="3600" b="1" dirty="0" err="1" smtClean="0">
                <a:latin typeface="+mj-lt"/>
              </a:rPr>
              <a:t>aidiyet</a:t>
            </a:r>
            <a:r>
              <a:rPr lang="en-US" sz="3600" b="1" dirty="0" smtClean="0">
                <a:latin typeface="+mj-lt"/>
              </a:rPr>
              <a:t> </a:t>
            </a:r>
            <a:r>
              <a:rPr lang="en-US" sz="3600" b="1" dirty="0" err="1" smtClean="0">
                <a:latin typeface="+mj-lt"/>
              </a:rPr>
              <a:t>bildiren</a:t>
            </a:r>
            <a:r>
              <a:rPr lang="en-US" sz="3600" b="1" dirty="0" smtClean="0">
                <a:latin typeface="+mj-lt"/>
              </a:rPr>
              <a:t> </a:t>
            </a:r>
            <a:r>
              <a:rPr lang="en-US" sz="3600" b="1" dirty="0" err="1" smtClean="0">
                <a:latin typeface="+mj-lt"/>
              </a:rPr>
              <a:t>bu</a:t>
            </a:r>
            <a:r>
              <a:rPr lang="en-US" sz="3600" b="1" dirty="0" smtClean="0">
                <a:latin typeface="+mj-lt"/>
              </a:rPr>
              <a:t> </a:t>
            </a:r>
            <a:r>
              <a:rPr lang="en-US" sz="3600" b="1" dirty="0" err="1" smtClean="0">
                <a:latin typeface="+mj-lt"/>
              </a:rPr>
              <a:t>ek</a:t>
            </a:r>
            <a:r>
              <a:rPr lang="en-US" sz="3600" b="1" dirty="0" smtClean="0">
                <a:latin typeface="+mj-lt"/>
              </a:rPr>
              <a:t> her </a:t>
            </a:r>
            <a:r>
              <a:rPr lang="en-US" sz="3600" b="1" smtClean="0">
                <a:latin typeface="+mj-lt"/>
              </a:rPr>
              <a:t>zaman</a:t>
            </a:r>
            <a:r>
              <a:rPr lang="en-US" sz="3600" b="1" dirty="0" smtClean="0">
                <a:latin typeface="+mj-lt"/>
              </a:rPr>
              <a:t> </a:t>
            </a:r>
            <a:r>
              <a:rPr lang="ar-IQ" sz="3600" b="1" dirty="0" smtClean="0">
                <a:solidFill>
                  <a:srgbClr val="FF0000"/>
                </a:solidFill>
                <a:latin typeface="+mj-lt"/>
              </a:rPr>
              <a:t>كى</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yazılmıştır</a:t>
            </a:r>
            <a:r>
              <a:rPr lang="en-US" sz="3600" b="1" dirty="0" smtClean="0">
                <a:latin typeface="+mj-lt"/>
              </a:rPr>
              <a:t>. </a:t>
            </a:r>
            <a:r>
              <a:rPr lang="en-US" sz="3600" b="1" dirty="0" err="1" smtClean="0">
                <a:latin typeface="+mj-lt"/>
              </a:rPr>
              <a:t>Okunuşu</a:t>
            </a:r>
            <a:r>
              <a:rPr lang="en-US" sz="3600" b="1" dirty="0" smtClean="0">
                <a:latin typeface="+mj-lt"/>
              </a:rPr>
              <a:t> </a:t>
            </a:r>
            <a:r>
              <a:rPr lang="en-US" sz="3600" b="1" dirty="0" err="1" smtClean="0">
                <a:latin typeface="+mj-lt"/>
              </a:rPr>
              <a:t>dudak</a:t>
            </a:r>
            <a:r>
              <a:rPr lang="en-US" sz="3600" b="1" dirty="0" smtClean="0">
                <a:latin typeface="+mj-lt"/>
              </a:rPr>
              <a:t> </a:t>
            </a:r>
            <a:r>
              <a:rPr lang="en-US" sz="3600" b="1" dirty="0" err="1" smtClean="0">
                <a:latin typeface="+mj-lt"/>
              </a:rPr>
              <a:t>uyumuna</a:t>
            </a:r>
            <a:r>
              <a:rPr lang="en-US" sz="3600" b="1" dirty="0" smtClean="0">
                <a:latin typeface="+mj-lt"/>
              </a:rPr>
              <a:t> </a:t>
            </a:r>
            <a:r>
              <a:rPr lang="en-US" sz="3600" b="1" dirty="0" err="1" smtClean="0">
                <a:latin typeface="+mj-lt"/>
              </a:rPr>
              <a:t>bağlıdır</a:t>
            </a:r>
            <a:r>
              <a:rPr lang="en-US" sz="3600" b="1" dirty="0" smtClean="0">
                <a:latin typeface="+mj-lt"/>
              </a:rPr>
              <a:t>.</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يولده </a:t>
            </a:r>
            <a:r>
              <a:rPr lang="ar-IQ" sz="3600" b="1" dirty="0" smtClean="0">
                <a:solidFill>
                  <a:srgbClr val="FF0000"/>
                </a:solidFill>
                <a:latin typeface="+mj-lt"/>
              </a:rPr>
              <a:t>كى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yoldaki</a:t>
            </a:r>
            <a:r>
              <a:rPr lang="en-US" sz="3600" b="1" dirty="0" smtClean="0">
                <a:solidFill>
                  <a:srgbClr val="0070C0"/>
                </a:solidFill>
                <a:latin typeface="+mj-lt"/>
              </a:rPr>
              <a:t>      </a:t>
            </a:r>
            <a:r>
              <a:rPr lang="ar-IQ" sz="3600" b="1" dirty="0" smtClean="0">
                <a:solidFill>
                  <a:srgbClr val="0070C0"/>
                </a:solidFill>
                <a:latin typeface="+mj-lt"/>
              </a:rPr>
              <a:t>أول</a:t>
            </a:r>
            <a:r>
              <a:rPr lang="ar-IQ" sz="3600" b="1" dirty="0" smtClean="0">
                <a:solidFill>
                  <a:srgbClr val="FF0000"/>
                </a:solidFill>
                <a:latin typeface="+mj-lt"/>
              </a:rPr>
              <a:t>كى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evvelki</a:t>
            </a:r>
            <a:endParaRPr lang="en-US" sz="3600" b="1" dirty="0" smtClean="0">
              <a:solidFill>
                <a:srgbClr val="0070C0"/>
              </a:solidFill>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بوكون</a:t>
            </a:r>
            <a:r>
              <a:rPr lang="ar-IQ" sz="3600" b="1" dirty="0" smtClean="0">
                <a:solidFill>
                  <a:srgbClr val="FF0000"/>
                </a:solidFill>
                <a:latin typeface="+mj-lt"/>
              </a:rPr>
              <a:t>كى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bugünkü</a:t>
            </a:r>
            <a:r>
              <a:rPr lang="en-US" sz="3600" b="1" dirty="0" smtClean="0">
                <a:solidFill>
                  <a:srgbClr val="0070C0"/>
                </a:solidFill>
                <a:latin typeface="+mj-lt"/>
              </a:rPr>
              <a:t>    </a:t>
            </a:r>
            <a:r>
              <a:rPr lang="ar-IQ" sz="3600" b="1" dirty="0" smtClean="0">
                <a:solidFill>
                  <a:srgbClr val="0070C0"/>
                </a:solidFill>
                <a:latin typeface="+mj-lt"/>
              </a:rPr>
              <a:t>دون</a:t>
            </a:r>
            <a:r>
              <a:rPr lang="ar-IQ" sz="3600" b="1" dirty="0" smtClean="0">
                <a:solidFill>
                  <a:srgbClr val="FF0000"/>
                </a:solidFill>
                <a:latin typeface="+mj-lt"/>
              </a:rPr>
              <a:t>كى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dünkü</a:t>
            </a:r>
            <a:endParaRPr lang="en-US" sz="3600" b="1" dirty="0" smtClean="0">
              <a:solidFill>
                <a:srgbClr val="0070C0"/>
              </a:solidFill>
              <a:latin typeface="+mj-lt"/>
            </a:endParaRPr>
          </a:p>
          <a:p>
            <a:pPr algn="l" rtl="0" fontAlgn="base">
              <a:spcBef>
                <a:spcPct val="0"/>
              </a:spcBef>
              <a:spcAft>
                <a:spcPct val="0"/>
              </a:spcAft>
            </a:pPr>
            <a:endParaRPr lang="en-US" sz="3600" dirty="0" smtClean="0">
              <a:latin typeface="+mj-lt"/>
            </a:endParaRPr>
          </a:p>
        </p:txBody>
      </p:sp>
    </p:spTree>
    <p:extLst>
      <p:ext uri="{BB962C8B-B14F-4D97-AF65-F5344CB8AC3E}">
        <p14:creationId xmlns:p14="http://schemas.microsoft.com/office/powerpoint/2010/main" val="1184176929"/>
      </p:ext>
    </p:extLst>
  </p:cSld>
  <p:clrMapOvr>
    <a:masterClrMapping/>
  </p:clrMapOvr>
  <p:transition spd="med">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5720" y="1142984"/>
            <a:ext cx="8496300" cy="3970318"/>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6. -</a:t>
            </a:r>
            <a:r>
              <a:rPr lang="en-US" sz="3600" b="1" dirty="0" err="1" smtClean="0">
                <a:latin typeface="+mj-lt"/>
              </a:rPr>
              <a:t>cık</a:t>
            </a:r>
            <a:r>
              <a:rPr lang="en-US" sz="3600" b="1" dirty="0" smtClean="0">
                <a:latin typeface="+mj-lt"/>
              </a:rPr>
              <a:t>, -</a:t>
            </a:r>
            <a:r>
              <a:rPr lang="en-US" sz="3600" b="1" dirty="0" err="1" smtClean="0">
                <a:latin typeface="+mj-lt"/>
              </a:rPr>
              <a:t>cik</a:t>
            </a:r>
            <a:r>
              <a:rPr lang="en-US" sz="3600" b="1" dirty="0" smtClean="0">
                <a:latin typeface="+mj-lt"/>
              </a:rPr>
              <a:t>, -</a:t>
            </a:r>
            <a:r>
              <a:rPr lang="en-US" sz="3600" b="1" dirty="0" err="1" smtClean="0">
                <a:latin typeface="+mj-lt"/>
              </a:rPr>
              <a:t>cuk</a:t>
            </a:r>
            <a:r>
              <a:rPr lang="en-US" sz="3600" b="1" dirty="0" smtClean="0">
                <a:latin typeface="+mj-lt"/>
              </a:rPr>
              <a:t>, -</a:t>
            </a:r>
            <a:r>
              <a:rPr lang="en-US" sz="3600" b="1" dirty="0" err="1" smtClean="0">
                <a:latin typeface="+mj-lt"/>
              </a:rPr>
              <a:t>cük</a:t>
            </a:r>
            <a:r>
              <a:rPr lang="en-US" sz="3600" b="1" dirty="0" smtClean="0">
                <a:latin typeface="+mj-lt"/>
              </a:rPr>
              <a:t>, -</a:t>
            </a:r>
            <a:r>
              <a:rPr lang="en-US" sz="3600" b="1" dirty="0" err="1" smtClean="0">
                <a:latin typeface="+mj-lt"/>
              </a:rPr>
              <a:t>çık</a:t>
            </a:r>
            <a:r>
              <a:rPr lang="en-US" sz="3600" b="1" dirty="0" smtClean="0">
                <a:latin typeface="+mj-lt"/>
              </a:rPr>
              <a:t>, -</a:t>
            </a:r>
            <a:r>
              <a:rPr lang="en-US" sz="3600" b="1" dirty="0" err="1" smtClean="0">
                <a:latin typeface="+mj-lt"/>
              </a:rPr>
              <a:t>çik</a:t>
            </a:r>
            <a:r>
              <a:rPr lang="en-US" sz="3600" b="1" dirty="0" smtClean="0">
                <a:latin typeface="+mj-lt"/>
              </a:rPr>
              <a:t>, -</a:t>
            </a:r>
            <a:r>
              <a:rPr lang="en-US" sz="3600" b="1" dirty="0" err="1" smtClean="0">
                <a:latin typeface="+mj-lt"/>
              </a:rPr>
              <a:t>çuk</a:t>
            </a:r>
            <a:r>
              <a:rPr lang="en-US" sz="3600" b="1" dirty="0" smtClean="0">
                <a:latin typeface="+mj-lt"/>
              </a:rPr>
              <a:t>, -</a:t>
            </a:r>
            <a:r>
              <a:rPr lang="en-US" sz="3600" b="1" dirty="0" err="1" smtClean="0">
                <a:latin typeface="+mj-lt"/>
              </a:rPr>
              <a:t>çük</a:t>
            </a:r>
            <a:r>
              <a:rPr lang="en-US" sz="3600" b="1" dirty="0" smtClean="0">
                <a:latin typeface="+mj-lt"/>
              </a:rPr>
              <a:t> </a:t>
            </a:r>
            <a:r>
              <a:rPr lang="en-US" sz="3600" b="1" dirty="0" err="1" smtClean="0">
                <a:latin typeface="+mj-lt"/>
              </a:rPr>
              <a:t>ekleri</a:t>
            </a:r>
            <a:r>
              <a:rPr lang="en-US" sz="3600" b="1" dirty="0" smtClean="0">
                <a:latin typeface="+mj-lt"/>
              </a:rPr>
              <a:t> </a:t>
            </a:r>
            <a:r>
              <a:rPr lang="en-US" sz="3600" b="1" dirty="0" err="1" smtClean="0">
                <a:latin typeface="+mj-lt"/>
              </a:rPr>
              <a:t>ince</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isimlerde</a:t>
            </a:r>
            <a:r>
              <a:rPr lang="en-US" sz="3600" b="1" dirty="0" smtClean="0">
                <a:latin typeface="+mj-lt"/>
              </a:rPr>
              <a:t> </a:t>
            </a:r>
            <a:r>
              <a:rPr lang="ar-IQ" sz="3600" b="1" dirty="0" smtClean="0">
                <a:solidFill>
                  <a:srgbClr val="FF0000"/>
                </a:solidFill>
                <a:latin typeface="+mj-lt"/>
              </a:rPr>
              <a:t>جك</a:t>
            </a:r>
            <a:r>
              <a:rPr lang="ar-IQ" sz="3600" b="1" dirty="0" smtClean="0">
                <a:latin typeface="+mj-lt"/>
              </a:rPr>
              <a:t> </a:t>
            </a:r>
            <a:r>
              <a:rPr lang="tr-TR" sz="3600" b="1" dirty="0" smtClean="0">
                <a:latin typeface="+mj-lt"/>
              </a:rPr>
              <a:t>, </a:t>
            </a:r>
            <a:r>
              <a:rPr lang="en-US" sz="3600" b="1" dirty="0" err="1" smtClean="0">
                <a:latin typeface="+mj-lt"/>
              </a:rPr>
              <a:t>kalın</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isimlerde</a:t>
            </a:r>
            <a:r>
              <a:rPr lang="en-US" sz="3600" b="1" dirty="0" smtClean="0">
                <a:latin typeface="+mj-lt"/>
              </a:rPr>
              <a:t> </a:t>
            </a:r>
            <a:r>
              <a:rPr lang="ar-IQ" sz="3600" b="1" dirty="0" smtClean="0">
                <a:solidFill>
                  <a:srgbClr val="FF0000"/>
                </a:solidFill>
                <a:latin typeface="+mj-lt"/>
              </a:rPr>
              <a:t>جق</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latin typeface="+mj-lt"/>
              </a:rPr>
              <a:t> </a:t>
            </a:r>
            <a:r>
              <a:rPr lang="ar-IQ" sz="3600" b="1" dirty="0" smtClean="0">
                <a:solidFill>
                  <a:srgbClr val="0070C0"/>
                </a:solidFill>
                <a:latin typeface="+mj-lt"/>
              </a:rPr>
              <a:t>كوچو</a:t>
            </a:r>
            <a:r>
              <a:rPr lang="ar-IQ" sz="3600" b="1" dirty="0" smtClean="0">
                <a:solidFill>
                  <a:srgbClr val="FF0000"/>
                </a:solidFill>
                <a:latin typeface="+mj-lt"/>
              </a:rPr>
              <a:t>جك</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küçücük</a:t>
            </a:r>
            <a:r>
              <a:rPr lang="en-US" sz="3600" b="1" dirty="0" smtClean="0">
                <a:solidFill>
                  <a:srgbClr val="0070C0"/>
                </a:solidFill>
                <a:latin typeface="+mj-lt"/>
              </a:rPr>
              <a:t>        </a:t>
            </a:r>
            <a:r>
              <a:rPr lang="ar-IQ" sz="3600" b="1" dirty="0" smtClean="0">
                <a:solidFill>
                  <a:srgbClr val="0070C0"/>
                </a:solidFill>
                <a:latin typeface="+mj-lt"/>
              </a:rPr>
              <a:t>يوسف</a:t>
            </a:r>
            <a:r>
              <a:rPr lang="ar-IQ" sz="3600" b="1" dirty="0" smtClean="0">
                <a:solidFill>
                  <a:srgbClr val="FF0000"/>
                </a:solidFill>
                <a:latin typeface="+mj-lt"/>
              </a:rPr>
              <a:t>جق</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yusufcuk</a:t>
            </a:r>
            <a:endParaRPr lang="en-US" sz="3600" b="1" dirty="0" smtClean="0">
              <a:solidFill>
                <a:srgbClr val="0070C0"/>
              </a:solidFill>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طومور</a:t>
            </a:r>
            <a:r>
              <a:rPr lang="ar-IQ" sz="3600" b="1" dirty="0" smtClean="0">
                <a:solidFill>
                  <a:srgbClr val="FF0000"/>
                </a:solidFill>
                <a:latin typeface="+mj-lt"/>
              </a:rPr>
              <a:t>جق</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tomurcuk</a:t>
            </a:r>
            <a:r>
              <a:rPr lang="en-US" sz="3600" b="1" dirty="0" smtClean="0">
                <a:solidFill>
                  <a:srgbClr val="0070C0"/>
                </a:solidFill>
                <a:latin typeface="+mj-lt"/>
              </a:rPr>
              <a:t>    </a:t>
            </a:r>
            <a:r>
              <a:rPr lang="ar-IQ" sz="3600" b="1" dirty="0" smtClean="0">
                <a:solidFill>
                  <a:srgbClr val="0070C0"/>
                </a:solidFill>
                <a:latin typeface="+mj-lt"/>
              </a:rPr>
              <a:t>كدي</a:t>
            </a:r>
            <a:r>
              <a:rPr lang="ar-IQ" sz="3600" b="1" dirty="0" smtClean="0">
                <a:solidFill>
                  <a:srgbClr val="FF0000"/>
                </a:solidFill>
              </a:rPr>
              <a:t>ج</a:t>
            </a:r>
            <a:r>
              <a:rPr lang="ar-IQ" sz="3600" b="1" dirty="0" smtClean="0">
                <a:solidFill>
                  <a:srgbClr val="FF0000"/>
                </a:solidFill>
                <a:latin typeface="+mj-lt"/>
              </a:rPr>
              <a:t>ك</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kedicik</a:t>
            </a:r>
            <a:endParaRPr lang="en-US" sz="3600" b="1" dirty="0" smtClean="0">
              <a:solidFill>
                <a:srgbClr val="0070C0"/>
              </a:solidFill>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آيي</a:t>
            </a:r>
            <a:r>
              <a:rPr lang="ar-IQ" sz="3600" b="1" dirty="0" smtClean="0">
                <a:solidFill>
                  <a:srgbClr val="FF0000"/>
                </a:solidFill>
                <a:latin typeface="+mj-lt"/>
              </a:rPr>
              <a:t>جق</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ayıcık</a:t>
            </a:r>
            <a:endParaRPr lang="tr-TR" sz="3600" b="1" dirty="0">
              <a:solidFill>
                <a:srgbClr val="0070C0"/>
              </a:solidFill>
              <a:latin typeface="+mj-lt"/>
              <a:cs typeface="Arial" pitchFamily="34" charset="0"/>
            </a:endParaRPr>
          </a:p>
        </p:txBody>
      </p:sp>
    </p:spTree>
    <p:extLst>
      <p:ext uri="{BB962C8B-B14F-4D97-AF65-F5344CB8AC3E}">
        <p14:creationId xmlns:p14="http://schemas.microsoft.com/office/powerpoint/2010/main" val="1470919919"/>
      </p:ext>
    </p:extLst>
  </p:cSld>
  <p:clrMapOvr>
    <a:masterClrMapping/>
  </p:clrMapOvr>
  <p:transition spd="med">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58" y="428604"/>
            <a:ext cx="8496300" cy="6186309"/>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7. -</a:t>
            </a:r>
            <a:r>
              <a:rPr lang="en-US" sz="3600" b="1" dirty="0" err="1" smtClean="0">
                <a:latin typeface="+mj-lt"/>
              </a:rPr>
              <a:t>cağız</a:t>
            </a:r>
            <a:r>
              <a:rPr lang="en-US" sz="3600" b="1" dirty="0" smtClean="0">
                <a:latin typeface="+mj-lt"/>
              </a:rPr>
              <a:t>, -</a:t>
            </a:r>
            <a:r>
              <a:rPr lang="en-US" sz="3600" b="1" dirty="0" err="1" smtClean="0">
                <a:latin typeface="+mj-lt"/>
              </a:rPr>
              <a:t>ceğiz</a:t>
            </a:r>
            <a:r>
              <a:rPr lang="en-US" sz="3600" b="1" dirty="0" smtClean="0">
                <a:latin typeface="+mj-lt"/>
              </a:rPr>
              <a:t> </a:t>
            </a:r>
            <a:r>
              <a:rPr lang="en-US" sz="3600" b="1" dirty="0" err="1" smtClean="0">
                <a:latin typeface="+mj-lt"/>
              </a:rPr>
              <a:t>ekleri</a:t>
            </a:r>
            <a:r>
              <a:rPr lang="en-US" sz="3600" b="1" dirty="0" smtClean="0">
                <a:latin typeface="+mj-lt"/>
              </a:rPr>
              <a:t> </a:t>
            </a:r>
            <a:r>
              <a:rPr lang="en-US" sz="3600" b="1" dirty="0" err="1" smtClean="0">
                <a:latin typeface="+mj-lt"/>
              </a:rPr>
              <a:t>kalın</a:t>
            </a:r>
            <a:r>
              <a:rPr lang="en-US" sz="3600" b="1" dirty="0" smtClean="0">
                <a:latin typeface="+mj-lt"/>
              </a:rPr>
              <a:t> </a:t>
            </a:r>
            <a:r>
              <a:rPr lang="en-US" sz="3600" b="1" dirty="0" err="1" smtClean="0">
                <a:latin typeface="+mj-lt"/>
              </a:rPr>
              <a:t>ünlülülerde</a:t>
            </a:r>
            <a:r>
              <a:rPr lang="en-US" sz="3600" b="1" dirty="0" smtClean="0">
                <a:latin typeface="+mj-lt"/>
              </a:rPr>
              <a:t> </a:t>
            </a:r>
            <a:r>
              <a:rPr lang="ar-IQ" sz="3600" b="1" dirty="0" smtClean="0">
                <a:solidFill>
                  <a:srgbClr val="FF0000"/>
                </a:solidFill>
                <a:latin typeface="+mj-lt"/>
              </a:rPr>
              <a:t>جغز</a:t>
            </a:r>
            <a:r>
              <a:rPr lang="en-US" sz="3600" b="1" dirty="0" smtClean="0">
                <a:latin typeface="+mj-lt"/>
              </a:rPr>
              <a:t> </a:t>
            </a:r>
            <a:r>
              <a:rPr lang="en-US" sz="3600" b="1" dirty="0" err="1" smtClean="0">
                <a:latin typeface="+mj-lt"/>
              </a:rPr>
              <a:t>ince</a:t>
            </a:r>
            <a:r>
              <a:rPr lang="en-US" sz="3600" b="1" dirty="0" smtClean="0">
                <a:latin typeface="+mj-lt"/>
              </a:rPr>
              <a:t> </a:t>
            </a:r>
            <a:r>
              <a:rPr lang="en-US" sz="3600" b="1" dirty="0" err="1" smtClean="0">
                <a:latin typeface="+mj-lt"/>
              </a:rPr>
              <a:t>ünlülerde</a:t>
            </a:r>
            <a:r>
              <a:rPr lang="en-US" sz="3600" b="1" dirty="0" smtClean="0">
                <a:latin typeface="+mj-lt"/>
              </a:rPr>
              <a:t> </a:t>
            </a:r>
            <a:r>
              <a:rPr lang="ar-IQ" sz="3600" b="1" dirty="0" smtClean="0">
                <a:solidFill>
                  <a:srgbClr val="FF0000"/>
                </a:solidFill>
                <a:latin typeface="+mj-lt"/>
              </a:rPr>
              <a:t>جكز</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a:t>
            </a:r>
            <a:r>
              <a:rPr lang="en-US" sz="3600" b="1" dirty="0" err="1" smtClean="0">
                <a:latin typeface="+mj-lt"/>
              </a:rPr>
              <a:t>Küçültme</a:t>
            </a:r>
            <a:r>
              <a:rPr lang="en-US" sz="3600" b="1" dirty="0" smtClean="0">
                <a:latin typeface="+mj-lt"/>
              </a:rPr>
              <a:t> </a:t>
            </a:r>
            <a:r>
              <a:rPr lang="en-US" sz="3600" b="1" dirty="0" err="1" smtClean="0">
                <a:latin typeface="+mj-lt"/>
              </a:rPr>
              <a:t>isimleri</a:t>
            </a:r>
            <a:r>
              <a:rPr lang="en-US" sz="3600" b="1" dirty="0" smtClean="0">
                <a:latin typeface="+mj-lt"/>
              </a:rPr>
              <a:t> </a:t>
            </a:r>
            <a:r>
              <a:rPr lang="en-US" sz="3600" b="1" dirty="0" err="1" smtClean="0">
                <a:latin typeface="+mj-lt"/>
              </a:rPr>
              <a:t>yapar</a:t>
            </a:r>
            <a:r>
              <a:rPr lang="en-US" sz="3600" b="1" dirty="0" smtClean="0">
                <a:latin typeface="+mj-lt"/>
              </a:rPr>
              <a:t>.</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latin typeface="+mj-lt"/>
              </a:rPr>
              <a:t> </a:t>
            </a:r>
            <a:r>
              <a:rPr lang="ar-IQ" sz="3600" b="1" dirty="0" smtClean="0">
                <a:solidFill>
                  <a:srgbClr val="0070C0"/>
                </a:solidFill>
                <a:latin typeface="+mj-lt"/>
              </a:rPr>
              <a:t>قاردش</a:t>
            </a:r>
            <a:r>
              <a:rPr lang="ar-IQ" sz="3600" b="1" dirty="0" smtClean="0">
                <a:solidFill>
                  <a:srgbClr val="FF0000"/>
                </a:solidFill>
                <a:latin typeface="+mj-lt"/>
              </a:rPr>
              <a:t>جکز</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kardeşceğiz</a:t>
            </a:r>
            <a:r>
              <a:rPr lang="en-US" sz="3600" b="1" dirty="0" smtClean="0">
                <a:solidFill>
                  <a:srgbClr val="0070C0"/>
                </a:solidFill>
                <a:latin typeface="+mj-lt"/>
              </a:rPr>
              <a:t> </a:t>
            </a:r>
            <a:r>
              <a:rPr lang="ar-IQ" sz="3600" b="1" dirty="0" smtClean="0">
                <a:solidFill>
                  <a:srgbClr val="0070C0"/>
                </a:solidFill>
                <a:latin typeface="+mj-lt"/>
              </a:rPr>
              <a:t>قادين</a:t>
            </a:r>
            <a:r>
              <a:rPr lang="ar-IQ" sz="3600" b="1" dirty="0" smtClean="0">
                <a:solidFill>
                  <a:srgbClr val="FF0000"/>
                </a:solidFill>
                <a:latin typeface="+mj-lt"/>
              </a:rPr>
              <a:t>جغز</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kadıncağız</a:t>
            </a:r>
            <a:endParaRPr lang="en-US" sz="3600" b="1" dirty="0" smtClean="0">
              <a:solidFill>
                <a:srgbClr val="0070C0"/>
              </a:solidFill>
              <a:latin typeface="+mj-lt"/>
            </a:endParaRP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latin typeface="+mj-lt"/>
              </a:rPr>
              <a:t>8.-ıncı, -</a:t>
            </a:r>
            <a:r>
              <a:rPr lang="en-US" sz="3600" b="1" dirty="0" err="1" smtClean="0">
                <a:latin typeface="+mj-lt"/>
              </a:rPr>
              <a:t>inci</a:t>
            </a:r>
            <a:r>
              <a:rPr lang="en-US" sz="3600" b="1" dirty="0" smtClean="0">
                <a:latin typeface="+mj-lt"/>
              </a:rPr>
              <a:t>, -</a:t>
            </a:r>
            <a:r>
              <a:rPr lang="en-US" sz="3600" b="1" dirty="0" err="1" smtClean="0">
                <a:latin typeface="+mj-lt"/>
              </a:rPr>
              <a:t>uncu</a:t>
            </a:r>
            <a:r>
              <a:rPr lang="en-US" sz="3600" b="1" dirty="0" smtClean="0">
                <a:latin typeface="+mj-lt"/>
              </a:rPr>
              <a:t>, -</a:t>
            </a:r>
            <a:r>
              <a:rPr lang="en-US" sz="3600" b="1" dirty="0" err="1" smtClean="0">
                <a:latin typeface="+mj-lt"/>
              </a:rPr>
              <a:t>üncü</a:t>
            </a:r>
            <a:r>
              <a:rPr lang="en-US" sz="3600" b="1" dirty="0" smtClean="0">
                <a:latin typeface="+mj-lt"/>
              </a:rPr>
              <a:t> </a:t>
            </a:r>
            <a:r>
              <a:rPr lang="en-US" sz="3600" b="1" dirty="0" err="1" smtClean="0">
                <a:latin typeface="+mj-lt"/>
              </a:rPr>
              <a:t>ekleri</a:t>
            </a:r>
            <a:r>
              <a:rPr lang="en-US" sz="3600" b="1" dirty="0" smtClean="0">
                <a:latin typeface="+mj-lt"/>
              </a:rPr>
              <a:t> </a:t>
            </a:r>
            <a:r>
              <a:rPr lang="ar-IQ" sz="3600" b="1" dirty="0" smtClean="0">
                <a:solidFill>
                  <a:srgbClr val="FF0000"/>
                </a:solidFill>
                <a:latin typeface="+mj-lt"/>
              </a:rPr>
              <a:t>ن</a:t>
            </a:r>
            <a:r>
              <a:rPr lang="ar-IQ" sz="3600" b="1" dirty="0" smtClean="0">
                <a:solidFill>
                  <a:srgbClr val="FF0000"/>
                </a:solidFill>
              </a:rPr>
              <a:t>ج</a:t>
            </a:r>
            <a:r>
              <a:rPr lang="ar-IQ" sz="3600" b="1" dirty="0" smtClean="0">
                <a:solidFill>
                  <a:srgbClr val="FF0000"/>
                </a:solidFill>
                <a:latin typeface="+mj-lt"/>
              </a:rPr>
              <a:t>ى</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a:t>
            </a:r>
            <a:r>
              <a:rPr lang="en-US" sz="3600" b="1" dirty="0" err="1" smtClean="0">
                <a:latin typeface="+mj-lt"/>
              </a:rPr>
              <a:t>Ekin</a:t>
            </a:r>
            <a:r>
              <a:rPr lang="en-US" sz="3600" b="1" dirty="0" smtClean="0">
                <a:latin typeface="+mj-lt"/>
              </a:rPr>
              <a:t> </a:t>
            </a:r>
            <a:r>
              <a:rPr lang="en-US" sz="3600" b="1" dirty="0" err="1" smtClean="0">
                <a:latin typeface="+mj-lt"/>
              </a:rPr>
              <a:t>yardımcı</a:t>
            </a:r>
            <a:r>
              <a:rPr lang="en-US" sz="3600" b="1" dirty="0" smtClean="0">
                <a:latin typeface="+mj-lt"/>
              </a:rPr>
              <a:t> </a:t>
            </a:r>
            <a:r>
              <a:rPr lang="en-US" sz="3600" b="1" dirty="0" err="1" smtClean="0">
                <a:latin typeface="+mj-lt"/>
              </a:rPr>
              <a:t>ünlüsü</a:t>
            </a:r>
            <a:r>
              <a:rPr lang="en-US" sz="3600" b="1" dirty="0" smtClean="0">
                <a:latin typeface="+mj-lt"/>
              </a:rPr>
              <a:t> </a:t>
            </a:r>
            <a:r>
              <a:rPr lang="en-US" sz="3600" b="1" dirty="0" err="1" smtClean="0">
                <a:latin typeface="+mj-lt"/>
              </a:rPr>
              <a:t>yazılmaz</a:t>
            </a:r>
            <a:r>
              <a:rPr lang="en-US" sz="3600" b="1" dirty="0" smtClean="0">
                <a:latin typeface="+mj-lt"/>
              </a:rPr>
              <a:t>. Bu </a:t>
            </a:r>
            <a:r>
              <a:rPr lang="en-US" sz="3600" b="1" dirty="0" err="1" smtClean="0">
                <a:latin typeface="+mj-lt"/>
              </a:rPr>
              <a:t>ek</a:t>
            </a:r>
            <a:r>
              <a:rPr lang="en-US" sz="3600" b="1" dirty="0" smtClean="0">
                <a:latin typeface="+mj-lt"/>
              </a:rPr>
              <a:t> </a:t>
            </a:r>
            <a:r>
              <a:rPr lang="en-US" sz="3600" b="1" dirty="0" err="1" smtClean="0">
                <a:latin typeface="+mj-lt"/>
              </a:rPr>
              <a:t>sıra</a:t>
            </a:r>
            <a:r>
              <a:rPr lang="en-US" sz="3600" b="1" dirty="0" smtClean="0">
                <a:latin typeface="+mj-lt"/>
              </a:rPr>
              <a:t> </a:t>
            </a:r>
            <a:r>
              <a:rPr lang="en-US" sz="3600" b="1" dirty="0" err="1" smtClean="0">
                <a:latin typeface="+mj-lt"/>
              </a:rPr>
              <a:t>sayı</a:t>
            </a:r>
            <a:r>
              <a:rPr lang="en-US" sz="3600" b="1" dirty="0" smtClean="0">
                <a:latin typeface="+mj-lt"/>
              </a:rPr>
              <a:t> </a:t>
            </a:r>
            <a:r>
              <a:rPr lang="en-US" sz="3600" b="1" dirty="0" err="1" smtClean="0">
                <a:latin typeface="+mj-lt"/>
              </a:rPr>
              <a:t>sıfatları</a:t>
            </a:r>
            <a:r>
              <a:rPr lang="en-US" sz="3600" b="1" dirty="0" smtClean="0">
                <a:latin typeface="+mj-lt"/>
              </a:rPr>
              <a:t> </a:t>
            </a:r>
            <a:r>
              <a:rPr lang="en-US" sz="3600" b="1" dirty="0" err="1" smtClean="0">
                <a:latin typeface="+mj-lt"/>
              </a:rPr>
              <a:t>yapar</a:t>
            </a:r>
            <a:r>
              <a:rPr lang="en-US" sz="3600" b="1" dirty="0" smtClean="0">
                <a:latin typeface="+mj-lt"/>
              </a:rPr>
              <a:t>. </a:t>
            </a:r>
          </a:p>
          <a:p>
            <a:pPr algn="l" rtl="0" fontAlgn="base">
              <a:spcBef>
                <a:spcPct val="0"/>
              </a:spcBef>
              <a:spcAft>
                <a:spcPct val="0"/>
              </a:spcAft>
            </a:pPr>
            <a:r>
              <a:rPr lang="ar-IQ" sz="3600" b="1" dirty="0" smtClean="0">
                <a:solidFill>
                  <a:srgbClr val="0070C0"/>
                </a:solidFill>
                <a:latin typeface="+mj-lt"/>
              </a:rPr>
              <a:t>دورد </a:t>
            </a:r>
            <a:r>
              <a:rPr lang="ar-IQ" sz="3600" b="1" dirty="0" smtClean="0">
                <a:solidFill>
                  <a:srgbClr val="FF0000"/>
                </a:solidFill>
                <a:latin typeface="+mj-lt"/>
              </a:rPr>
              <a:t>ن</a:t>
            </a:r>
            <a:r>
              <a:rPr lang="ar-IQ" sz="3600" b="1" dirty="0" smtClean="0">
                <a:solidFill>
                  <a:srgbClr val="FF0000"/>
                </a:solidFill>
              </a:rPr>
              <a:t>ج</a:t>
            </a:r>
            <a:r>
              <a:rPr lang="ar-IQ" sz="3600" b="1" dirty="0" smtClean="0">
                <a:solidFill>
                  <a:srgbClr val="FF0000"/>
                </a:solidFill>
                <a:latin typeface="+mj-lt"/>
              </a:rPr>
              <a:t>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dördüncü</a:t>
            </a:r>
            <a:r>
              <a:rPr lang="en-US" sz="3600" b="1" dirty="0" smtClean="0">
                <a:solidFill>
                  <a:srgbClr val="0070C0"/>
                </a:solidFill>
                <a:latin typeface="+mj-lt"/>
              </a:rPr>
              <a:t>   </a:t>
            </a:r>
            <a:r>
              <a:rPr lang="ar-IQ" sz="3600" b="1" dirty="0" smtClean="0">
                <a:solidFill>
                  <a:srgbClr val="0070C0"/>
                </a:solidFill>
                <a:latin typeface="+mj-lt"/>
              </a:rPr>
              <a:t>ايكي</a:t>
            </a:r>
            <a:r>
              <a:rPr lang="ar-IQ" sz="3600" b="1" dirty="0" smtClean="0">
                <a:solidFill>
                  <a:srgbClr val="FF0000"/>
                </a:solidFill>
                <a:latin typeface="+mj-lt"/>
              </a:rPr>
              <a:t>نجى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ikinci</a:t>
            </a:r>
            <a:endParaRPr lang="en-US" sz="3600" b="1" dirty="0" smtClean="0">
              <a:solidFill>
                <a:srgbClr val="0070C0"/>
              </a:solidFill>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بر</a:t>
            </a:r>
            <a:r>
              <a:rPr lang="ar-IQ" sz="3600" b="1" dirty="0" smtClean="0">
                <a:solidFill>
                  <a:srgbClr val="FF0000"/>
                </a:solidFill>
                <a:latin typeface="+mj-lt"/>
              </a:rPr>
              <a:t>ن</a:t>
            </a:r>
            <a:r>
              <a:rPr lang="ar-IQ" sz="3600" b="1" dirty="0" smtClean="0">
                <a:solidFill>
                  <a:srgbClr val="FF0000"/>
                </a:solidFill>
              </a:rPr>
              <a:t>ج</a:t>
            </a:r>
            <a:r>
              <a:rPr lang="ar-IQ" sz="3600" b="1" dirty="0" smtClean="0">
                <a:solidFill>
                  <a:srgbClr val="FF0000"/>
                </a:solidFill>
                <a:latin typeface="+mj-lt"/>
              </a:rPr>
              <a:t>ى</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birinci</a:t>
            </a:r>
            <a:endParaRPr lang="tr-TR" sz="3600" b="1" dirty="0">
              <a:solidFill>
                <a:srgbClr val="0070C0"/>
              </a:solidFill>
              <a:latin typeface="+mj-lt"/>
              <a:cs typeface="Arial" pitchFamily="34" charset="0"/>
            </a:endParaRPr>
          </a:p>
        </p:txBody>
      </p:sp>
    </p:spTree>
    <p:extLst>
      <p:ext uri="{BB962C8B-B14F-4D97-AF65-F5344CB8AC3E}">
        <p14:creationId xmlns:p14="http://schemas.microsoft.com/office/powerpoint/2010/main" val="84403692"/>
      </p:ext>
    </p:extLst>
  </p:cSld>
  <p:clrMapOvr>
    <a:masterClrMapping/>
  </p:clrMapOvr>
  <p:transition spd="med">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58" y="1428736"/>
            <a:ext cx="8496300" cy="4524315"/>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9. </a:t>
            </a:r>
            <a:r>
              <a:rPr lang="en-US" sz="3600" b="1" dirty="0" smtClean="0"/>
              <a:t>-</a:t>
            </a:r>
            <a:r>
              <a:rPr lang="en-US" sz="3600" b="1" dirty="0" err="1" smtClean="0">
                <a:latin typeface="+mj-lt"/>
              </a:rPr>
              <a:t>mak</a:t>
            </a:r>
            <a:r>
              <a:rPr lang="en-US" sz="3600" b="1" dirty="0" smtClean="0">
                <a:latin typeface="+mj-lt"/>
              </a:rPr>
              <a:t>, -</a:t>
            </a:r>
            <a:r>
              <a:rPr lang="en-US" sz="3600" b="1" dirty="0" err="1" smtClean="0">
                <a:latin typeface="+mj-lt"/>
              </a:rPr>
              <a:t>mek</a:t>
            </a:r>
            <a:r>
              <a:rPr lang="en-US" sz="3600" b="1" dirty="0" smtClean="0">
                <a:latin typeface="+mj-lt"/>
              </a:rPr>
              <a:t> </a:t>
            </a:r>
            <a:r>
              <a:rPr lang="en-US" sz="3600" b="1" dirty="0" err="1" smtClean="0">
                <a:latin typeface="+mj-lt"/>
              </a:rPr>
              <a:t>ekleri</a:t>
            </a:r>
            <a:r>
              <a:rPr lang="en-US" sz="3600" b="1" dirty="0" smtClean="0">
                <a:latin typeface="+mj-lt"/>
              </a:rPr>
              <a:t> </a:t>
            </a:r>
            <a:r>
              <a:rPr lang="en-US" sz="3600" b="1" dirty="0" err="1" smtClean="0">
                <a:latin typeface="+mj-lt"/>
              </a:rPr>
              <a:t>kalın</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fiillerde</a:t>
            </a:r>
            <a:r>
              <a:rPr lang="en-US" sz="3600" b="1" dirty="0" smtClean="0">
                <a:latin typeface="+mj-lt"/>
              </a:rPr>
              <a:t> </a:t>
            </a:r>
            <a:r>
              <a:rPr lang="ar-IQ" sz="3600" b="1" dirty="0" smtClean="0">
                <a:solidFill>
                  <a:srgbClr val="FF0000"/>
                </a:solidFill>
                <a:latin typeface="+mj-lt"/>
              </a:rPr>
              <a:t>مق</a:t>
            </a:r>
            <a:r>
              <a:rPr lang="tr-TR" sz="3600" b="1" dirty="0" smtClean="0">
                <a:latin typeface="+mj-lt"/>
              </a:rPr>
              <a:t>,</a:t>
            </a:r>
            <a:r>
              <a:rPr lang="en-US" sz="3600" b="1" dirty="0" smtClean="0">
                <a:latin typeface="+mj-lt"/>
              </a:rPr>
              <a:t> </a:t>
            </a:r>
            <a:r>
              <a:rPr lang="en-US" sz="3600" b="1" dirty="0" err="1" smtClean="0">
                <a:latin typeface="+mj-lt"/>
              </a:rPr>
              <a:t>ince</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fiillerde</a:t>
            </a:r>
            <a:r>
              <a:rPr lang="en-US" sz="3600" b="1" dirty="0" smtClean="0">
                <a:latin typeface="+mj-lt"/>
              </a:rPr>
              <a:t> </a:t>
            </a:r>
            <a:r>
              <a:rPr lang="ar-IQ" sz="3600" b="1" dirty="0" smtClean="0">
                <a:solidFill>
                  <a:srgbClr val="FF0000"/>
                </a:solidFill>
                <a:latin typeface="+mj-lt"/>
              </a:rPr>
              <a:t>مك</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a:t>
            </a:r>
            <a:r>
              <a:rPr lang="en-US" sz="3600" b="1" dirty="0" err="1" smtClean="0">
                <a:latin typeface="+mj-lt"/>
              </a:rPr>
              <a:t>Ünlüyle</a:t>
            </a:r>
            <a:r>
              <a:rPr lang="en-US" sz="3600" b="1" dirty="0" smtClean="0">
                <a:latin typeface="+mj-lt"/>
              </a:rPr>
              <a:t> </a:t>
            </a:r>
            <a:r>
              <a:rPr lang="en-US" sz="3600" b="1" dirty="0" err="1" smtClean="0">
                <a:latin typeface="+mj-lt"/>
              </a:rPr>
              <a:t>başlayan</a:t>
            </a:r>
            <a:r>
              <a:rPr lang="en-US" sz="3600" b="1" dirty="0" smtClean="0">
                <a:latin typeface="+mj-lt"/>
              </a:rPr>
              <a:t> </a:t>
            </a:r>
            <a:r>
              <a:rPr lang="en-US" sz="3600" b="1" dirty="0" err="1" smtClean="0">
                <a:latin typeface="+mj-lt"/>
              </a:rPr>
              <a:t>ek</a:t>
            </a:r>
            <a:r>
              <a:rPr lang="en-US" sz="3600" b="1" dirty="0" smtClean="0">
                <a:latin typeface="+mj-lt"/>
              </a:rPr>
              <a:t> </a:t>
            </a:r>
            <a:r>
              <a:rPr lang="en-US" sz="3600" b="1" dirty="0" err="1" smtClean="0">
                <a:latin typeface="+mj-lt"/>
              </a:rPr>
              <a:t>aldıklarında</a:t>
            </a:r>
            <a:r>
              <a:rPr lang="en-US" sz="3600" b="1" dirty="0" smtClean="0">
                <a:latin typeface="+mj-lt"/>
              </a:rPr>
              <a:t> </a:t>
            </a:r>
            <a:r>
              <a:rPr lang="ar-IQ" sz="3600" b="1" dirty="0" smtClean="0">
                <a:solidFill>
                  <a:srgbClr val="FF0000"/>
                </a:solidFill>
                <a:latin typeface="+mj-lt"/>
              </a:rPr>
              <a:t>مق </a:t>
            </a:r>
            <a:r>
              <a:rPr lang="en-US" sz="3600" b="1" dirty="0" smtClean="0">
                <a:latin typeface="+mj-lt"/>
              </a:rPr>
              <a:t> </a:t>
            </a:r>
            <a:r>
              <a:rPr lang="en-US" sz="3600" b="1" dirty="0" err="1" smtClean="0">
                <a:latin typeface="+mj-lt"/>
              </a:rPr>
              <a:t>eki</a:t>
            </a:r>
            <a:r>
              <a:rPr lang="tr-TR" sz="3600" b="1" dirty="0" smtClean="0">
                <a:latin typeface="+mj-lt"/>
              </a:rPr>
              <a:t>,</a:t>
            </a:r>
            <a:r>
              <a:rPr lang="en-US" sz="3600" b="1" dirty="0" smtClean="0">
                <a:latin typeface="+mj-lt"/>
              </a:rPr>
              <a:t> </a:t>
            </a:r>
            <a:r>
              <a:rPr lang="ar-IQ" sz="3600" b="1" dirty="0" smtClean="0">
                <a:solidFill>
                  <a:srgbClr val="FF0000"/>
                </a:solidFill>
                <a:latin typeface="+mj-lt"/>
              </a:rPr>
              <a:t>مغ</a:t>
            </a:r>
            <a:r>
              <a:rPr lang="ar-IQ"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Bu </a:t>
            </a:r>
            <a:r>
              <a:rPr lang="en-US" sz="3600" b="1" dirty="0" err="1" smtClean="0">
                <a:latin typeface="+mj-lt"/>
              </a:rPr>
              <a:t>ekle</a:t>
            </a:r>
            <a:r>
              <a:rPr lang="en-US" sz="3600" b="1" dirty="0" smtClean="0">
                <a:latin typeface="+mj-lt"/>
              </a:rPr>
              <a:t> </a:t>
            </a:r>
            <a:r>
              <a:rPr lang="en-US" sz="3600" b="1" dirty="0" err="1" smtClean="0">
                <a:latin typeface="+mj-lt"/>
              </a:rPr>
              <a:t>fiillerin</a:t>
            </a:r>
            <a:r>
              <a:rPr lang="en-US" sz="3600" b="1" dirty="0" smtClean="0">
                <a:latin typeface="+mj-lt"/>
              </a:rPr>
              <a:t> </a:t>
            </a:r>
            <a:r>
              <a:rPr lang="en-US" sz="3600" b="1" dirty="0" err="1" smtClean="0">
                <a:latin typeface="+mj-lt"/>
              </a:rPr>
              <a:t>mastar</a:t>
            </a:r>
            <a:r>
              <a:rPr lang="en-US" sz="3600" b="1" dirty="0" smtClean="0">
                <a:latin typeface="+mj-lt"/>
              </a:rPr>
              <a:t> </a:t>
            </a:r>
            <a:r>
              <a:rPr lang="en-US" sz="3600" b="1" dirty="0" err="1" smtClean="0">
                <a:latin typeface="+mj-lt"/>
              </a:rPr>
              <a:t>isimleri</a:t>
            </a:r>
            <a:r>
              <a:rPr lang="en-US" sz="3600" b="1" dirty="0" smtClean="0">
                <a:latin typeface="+mj-lt"/>
              </a:rPr>
              <a:t> </a:t>
            </a:r>
            <a:r>
              <a:rPr lang="en-US" sz="3600" b="1" dirty="0" err="1" smtClean="0">
                <a:latin typeface="+mj-lt"/>
              </a:rPr>
              <a:t>yapılır</a:t>
            </a:r>
            <a:r>
              <a:rPr lang="en-US" sz="3600" b="1" dirty="0" smtClean="0">
                <a:latin typeface="+mj-lt"/>
              </a:rPr>
              <a:t>. </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ar-IQ" sz="3600" b="1" dirty="0" smtClean="0">
                <a:solidFill>
                  <a:srgbClr val="0070C0"/>
                </a:solidFill>
                <a:latin typeface="+mj-lt"/>
              </a:rPr>
              <a:t>سو</a:t>
            </a:r>
            <a:r>
              <a:rPr lang="ar-IQ" sz="3600" b="1" dirty="0" smtClean="0">
                <a:solidFill>
                  <a:srgbClr val="FF0000"/>
                </a:solidFill>
                <a:latin typeface="+mj-lt"/>
              </a:rPr>
              <a:t>مك</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sevmek</a:t>
            </a:r>
            <a:r>
              <a:rPr lang="en-US" sz="3600" b="1" dirty="0" smtClean="0">
                <a:solidFill>
                  <a:srgbClr val="0070C0"/>
                </a:solidFill>
                <a:latin typeface="+mj-lt"/>
              </a:rPr>
              <a:t>     </a:t>
            </a:r>
            <a:r>
              <a:rPr lang="ar-IQ" sz="3600" b="1" dirty="0" smtClean="0">
                <a:solidFill>
                  <a:srgbClr val="0070C0"/>
                </a:solidFill>
                <a:latin typeface="+mj-lt"/>
              </a:rPr>
              <a:t>قال</a:t>
            </a:r>
            <a:r>
              <a:rPr lang="ar-IQ" sz="3600" b="1" dirty="0" smtClean="0">
                <a:solidFill>
                  <a:srgbClr val="FF0000"/>
                </a:solidFill>
                <a:latin typeface="+mj-lt"/>
              </a:rPr>
              <a:t>مق</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kalmak</a:t>
            </a:r>
            <a:r>
              <a:rPr lang="en-US" sz="3600" b="1" dirty="0" smtClean="0">
                <a:solidFill>
                  <a:srgbClr val="0070C0"/>
                </a:solidFill>
                <a:latin typeface="+mj-lt"/>
              </a:rPr>
              <a:t> </a:t>
            </a:r>
          </a:p>
          <a:p>
            <a:pPr algn="l" rtl="0" fontAlgn="base">
              <a:spcBef>
                <a:spcPct val="0"/>
              </a:spcBef>
              <a:spcAft>
                <a:spcPct val="0"/>
              </a:spcAft>
            </a:pPr>
            <a:r>
              <a:rPr lang="ar-IQ" sz="3600" b="1" dirty="0" smtClean="0">
                <a:solidFill>
                  <a:srgbClr val="0070C0"/>
                </a:solidFill>
                <a:latin typeface="+mj-lt"/>
              </a:rPr>
              <a:t>سو</a:t>
            </a:r>
            <a:r>
              <a:rPr lang="ar-IQ" sz="3600" b="1" dirty="0" smtClean="0">
                <a:solidFill>
                  <a:srgbClr val="FF0000"/>
                </a:solidFill>
                <a:latin typeface="+mj-lt"/>
              </a:rPr>
              <a:t>مكه</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sevmeğe</a:t>
            </a:r>
            <a:r>
              <a:rPr lang="en-US" sz="3600" b="1" dirty="0" smtClean="0">
                <a:solidFill>
                  <a:srgbClr val="0070C0"/>
                </a:solidFill>
                <a:latin typeface="+mj-lt"/>
              </a:rPr>
              <a:t>   </a:t>
            </a:r>
            <a:r>
              <a:rPr lang="ar-IQ" sz="3600" b="1" dirty="0" smtClean="0">
                <a:solidFill>
                  <a:srgbClr val="0070C0"/>
                </a:solidFill>
              </a:rPr>
              <a:t>قال</a:t>
            </a:r>
            <a:r>
              <a:rPr lang="ar-IQ" sz="3600" b="1" dirty="0" smtClean="0">
                <a:solidFill>
                  <a:srgbClr val="FF0000"/>
                </a:solidFill>
              </a:rPr>
              <a:t>مغه</a:t>
            </a:r>
            <a:r>
              <a:rPr lang="en-US" sz="3600" b="1" dirty="0" smtClean="0">
                <a:solidFill>
                  <a:srgbClr val="0070C0"/>
                </a:solidFill>
              </a:rPr>
              <a:t> </a:t>
            </a:r>
            <a:r>
              <a:rPr lang="en-US" sz="3600" b="1" dirty="0" err="1" smtClean="0">
                <a:solidFill>
                  <a:srgbClr val="0070C0"/>
                </a:solidFill>
              </a:rPr>
              <a:t>kalmağa</a:t>
            </a:r>
            <a:r>
              <a:rPr lang="en-US" sz="3600" b="1" dirty="0" smtClean="0">
                <a:solidFill>
                  <a:srgbClr val="0070C0"/>
                </a:solidFill>
              </a:rPr>
              <a:t> </a:t>
            </a:r>
            <a:endParaRPr lang="en-US" sz="3600" b="1" dirty="0" smtClean="0">
              <a:solidFill>
                <a:srgbClr val="0070C0"/>
              </a:solidFill>
              <a:latin typeface="+mj-lt"/>
            </a:endParaRPr>
          </a:p>
        </p:txBody>
      </p:sp>
    </p:spTree>
    <p:extLst>
      <p:ext uri="{BB962C8B-B14F-4D97-AF65-F5344CB8AC3E}">
        <p14:creationId xmlns:p14="http://schemas.microsoft.com/office/powerpoint/2010/main" val="4252979051"/>
      </p:ext>
    </p:extLst>
  </p:cSld>
  <p:clrMapOvr>
    <a:masterClrMapping/>
  </p:clrMapOvr>
  <p:transition spd="med">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58" y="1351083"/>
            <a:ext cx="8496300" cy="5078313"/>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err="1" smtClean="0">
                <a:latin typeface="+mj-lt"/>
              </a:rPr>
              <a:t>Olumsuzu</a:t>
            </a:r>
            <a:r>
              <a:rPr lang="en-US" sz="3600" b="1" dirty="0" smtClean="0">
                <a:latin typeface="+mj-lt"/>
              </a:rPr>
              <a:t> </a:t>
            </a:r>
            <a:r>
              <a:rPr lang="ar-IQ" sz="3600" b="1" dirty="0" smtClean="0">
                <a:solidFill>
                  <a:srgbClr val="FF0000"/>
                </a:solidFill>
                <a:latin typeface="+mj-lt"/>
              </a:rPr>
              <a:t>ما</a:t>
            </a:r>
            <a:r>
              <a:rPr lang="en-US" sz="3600" b="1" dirty="0" smtClean="0">
                <a:solidFill>
                  <a:srgbClr val="FF0000"/>
                </a:solidFill>
                <a:latin typeface="+mj-lt"/>
              </a:rPr>
              <a:t> </a:t>
            </a:r>
            <a:r>
              <a:rPr lang="en-US" sz="3600" b="1" dirty="0" err="1" smtClean="0">
                <a:latin typeface="+mj-lt"/>
              </a:rPr>
              <a:t>ve</a:t>
            </a:r>
            <a:r>
              <a:rPr lang="en-US" sz="3600" b="1" dirty="0" smtClean="0">
                <a:latin typeface="+mj-lt"/>
              </a:rPr>
              <a:t> </a:t>
            </a:r>
            <a:r>
              <a:rPr lang="ar-IQ" sz="3600" b="1" dirty="0" smtClean="0">
                <a:solidFill>
                  <a:srgbClr val="FF0000"/>
                </a:solidFill>
                <a:latin typeface="+mj-lt"/>
              </a:rPr>
              <a:t>مه</a:t>
            </a:r>
            <a:r>
              <a:rPr lang="ar-IQ" sz="3600" b="1" dirty="0" smtClean="0">
                <a:latin typeface="+mj-lt"/>
              </a:rPr>
              <a:t> </a:t>
            </a:r>
            <a:r>
              <a:rPr lang="en-US" sz="3600" b="1" dirty="0" smtClean="0">
                <a:latin typeface="+mj-lt"/>
              </a:rPr>
              <a:t> </a:t>
            </a:r>
            <a:r>
              <a:rPr lang="en-US" sz="3600" b="1" dirty="0" err="1" smtClean="0">
                <a:latin typeface="+mj-lt"/>
              </a:rPr>
              <a:t>ekleriyle</a:t>
            </a:r>
            <a:r>
              <a:rPr lang="en-US" sz="3600" b="1" dirty="0" smtClean="0">
                <a:latin typeface="+mj-lt"/>
              </a:rPr>
              <a:t> </a:t>
            </a:r>
            <a:r>
              <a:rPr lang="en-US" sz="3600" b="1" dirty="0" err="1" smtClean="0">
                <a:latin typeface="+mj-lt"/>
              </a:rPr>
              <a:t>yapılır</a:t>
            </a:r>
            <a:r>
              <a:rPr lang="en-US" sz="3600" b="1" dirty="0" smtClean="0">
                <a:latin typeface="+mj-lt"/>
              </a:rPr>
              <a:t>.  </a:t>
            </a:r>
            <a:r>
              <a:rPr lang="ar-IQ" sz="3600" b="1" dirty="0" smtClean="0">
                <a:solidFill>
                  <a:srgbClr val="FF0000"/>
                </a:solidFill>
                <a:latin typeface="+mj-lt"/>
              </a:rPr>
              <a:t>مه</a:t>
            </a:r>
            <a:r>
              <a:rPr lang="ar-IQ" sz="3600" b="1" dirty="0" smtClean="0">
                <a:latin typeface="+mj-lt"/>
              </a:rPr>
              <a:t> </a:t>
            </a:r>
            <a:r>
              <a:rPr lang="en-US" sz="3600" b="1" dirty="0" smtClean="0">
                <a:latin typeface="+mj-lt"/>
              </a:rPr>
              <a:t> </a:t>
            </a:r>
            <a:r>
              <a:rPr lang="en-US" sz="3600" b="1" dirty="0" err="1" smtClean="0">
                <a:latin typeface="+mj-lt"/>
              </a:rPr>
              <a:t>eki</a:t>
            </a:r>
            <a:r>
              <a:rPr lang="en-US" sz="3600" b="1" dirty="0" smtClean="0">
                <a:latin typeface="+mj-lt"/>
              </a:rPr>
              <a:t> </a:t>
            </a:r>
            <a:r>
              <a:rPr lang="en-US" sz="3600" b="1" dirty="0" err="1" smtClean="0">
                <a:latin typeface="+mj-lt"/>
              </a:rPr>
              <a:t>genellikle</a:t>
            </a:r>
            <a:r>
              <a:rPr lang="en-US" sz="3600" b="1" dirty="0" smtClean="0">
                <a:latin typeface="+mj-lt"/>
              </a:rPr>
              <a:t> </a:t>
            </a:r>
            <a:r>
              <a:rPr lang="en-US" sz="3600" b="1" dirty="0" err="1" smtClean="0">
                <a:latin typeface="+mj-lt"/>
              </a:rPr>
              <a:t>güzel</a:t>
            </a:r>
            <a:r>
              <a:rPr lang="en-US" sz="3600" b="1" dirty="0" smtClean="0">
                <a:latin typeface="+mj-lt"/>
              </a:rPr>
              <a:t> </a:t>
            </a:r>
            <a:r>
              <a:rPr lang="en-US" sz="3600" b="1" dirty="0" err="1" smtClean="0">
                <a:latin typeface="+mj-lt"/>
              </a:rPr>
              <a:t>hesiz</a:t>
            </a:r>
            <a:r>
              <a:rPr lang="en-US" sz="3600" b="1" dirty="0" smtClean="0">
                <a:latin typeface="+mj-lt"/>
              </a:rPr>
              <a:t> </a:t>
            </a:r>
            <a:r>
              <a:rPr lang="en-US" sz="3600" b="1" dirty="0" err="1" smtClean="0">
                <a:latin typeface="+mj-lt"/>
              </a:rPr>
              <a:t>yazılır</a:t>
            </a:r>
            <a:r>
              <a:rPr lang="en-US" sz="3600" b="1" dirty="0" smtClean="0">
                <a:latin typeface="+mj-lt"/>
              </a:rPr>
              <a:t>: </a:t>
            </a:r>
          </a:p>
          <a:p>
            <a:pPr algn="l" rtl="0" fontAlgn="base">
              <a:spcBef>
                <a:spcPct val="0"/>
              </a:spcBef>
              <a:spcAft>
                <a:spcPct val="0"/>
              </a:spcAft>
            </a:pPr>
            <a:endParaRPr lang="en-US" sz="3600" b="1" dirty="0" smtClean="0">
              <a:solidFill>
                <a:srgbClr val="0070C0"/>
              </a:solidFill>
              <a:latin typeface="+mj-lt"/>
            </a:endParaRPr>
          </a:p>
          <a:p>
            <a:pPr algn="l" rtl="0" fontAlgn="base">
              <a:spcBef>
                <a:spcPct val="0"/>
              </a:spcBef>
              <a:spcAft>
                <a:spcPct val="0"/>
              </a:spcAft>
            </a:pPr>
            <a:r>
              <a:rPr lang="ar-IQ" sz="3600" b="1" dirty="0" smtClean="0">
                <a:solidFill>
                  <a:srgbClr val="0070C0"/>
                </a:solidFill>
                <a:latin typeface="+mj-lt"/>
              </a:rPr>
              <a:t>كل</a:t>
            </a:r>
            <a:r>
              <a:rPr lang="ar-IQ" sz="3600" b="1" dirty="0" smtClean="0">
                <a:solidFill>
                  <a:srgbClr val="FF0000"/>
                </a:solidFill>
                <a:latin typeface="+mj-lt"/>
              </a:rPr>
              <a:t>مه</a:t>
            </a:r>
            <a:r>
              <a:rPr lang="ar-IQ" sz="3600" b="1" dirty="0" smtClean="0">
                <a:solidFill>
                  <a:srgbClr val="0070C0"/>
                </a:solidFill>
                <a:latin typeface="+mj-lt"/>
              </a:rPr>
              <a:t> مك</a:t>
            </a:r>
            <a:r>
              <a:rPr lang="en-US" sz="3600" b="1" dirty="0" smtClean="0">
                <a:solidFill>
                  <a:srgbClr val="0070C0"/>
                </a:solidFill>
                <a:latin typeface="+mj-lt"/>
              </a:rPr>
              <a:t>-</a:t>
            </a:r>
            <a:r>
              <a:rPr lang="ar-IQ" sz="3600" b="1" dirty="0" smtClean="0">
                <a:solidFill>
                  <a:srgbClr val="0070C0"/>
                </a:solidFill>
                <a:latin typeface="+mj-lt"/>
              </a:rPr>
              <a:t> كل</a:t>
            </a:r>
            <a:r>
              <a:rPr lang="ar-IQ" sz="3600" b="1" dirty="0" smtClean="0">
                <a:solidFill>
                  <a:srgbClr val="FF0000"/>
                </a:solidFill>
                <a:latin typeface="+mj-lt"/>
              </a:rPr>
              <a:t>م</a:t>
            </a:r>
            <a:r>
              <a:rPr lang="ar-IQ" sz="3600" b="1" dirty="0" smtClean="0">
                <a:solidFill>
                  <a:srgbClr val="0070C0"/>
                </a:solidFill>
                <a:latin typeface="+mj-lt"/>
              </a:rPr>
              <a:t>مك </a:t>
            </a:r>
            <a:r>
              <a:rPr lang="en-US" sz="3600" b="1" dirty="0" smtClean="0">
                <a:solidFill>
                  <a:srgbClr val="0070C0"/>
                </a:solidFill>
                <a:latin typeface="+mj-lt"/>
              </a:rPr>
              <a:t> </a:t>
            </a:r>
            <a:r>
              <a:rPr lang="en-US" sz="3600" b="1" dirty="0" err="1" smtClean="0">
                <a:solidFill>
                  <a:srgbClr val="0070C0"/>
                </a:solidFill>
                <a:latin typeface="+mj-lt"/>
              </a:rPr>
              <a:t>gelmemek</a:t>
            </a:r>
            <a:r>
              <a:rPr lang="en-US" sz="3600" b="1" dirty="0" smtClean="0">
                <a:solidFill>
                  <a:srgbClr val="0070C0"/>
                </a:solidFill>
                <a:latin typeface="+mj-lt"/>
              </a:rPr>
              <a:t> </a:t>
            </a:r>
          </a:p>
          <a:p>
            <a:pPr algn="l" rtl="0" fontAlgn="base">
              <a:spcBef>
                <a:spcPct val="0"/>
              </a:spcBef>
              <a:spcAft>
                <a:spcPct val="0"/>
              </a:spcAft>
            </a:pPr>
            <a:r>
              <a:rPr lang="ar-IQ" sz="3600" b="1" dirty="0" smtClean="0">
                <a:solidFill>
                  <a:srgbClr val="0070C0"/>
                </a:solidFill>
                <a:latin typeface="+mj-lt"/>
              </a:rPr>
              <a:t>ياز</a:t>
            </a:r>
            <a:r>
              <a:rPr lang="ar-IQ" sz="3600" b="1" dirty="0" smtClean="0">
                <a:solidFill>
                  <a:srgbClr val="FF0000"/>
                </a:solidFill>
                <a:latin typeface="+mj-lt"/>
              </a:rPr>
              <a:t>ما</a:t>
            </a:r>
            <a:r>
              <a:rPr lang="ar-IQ" sz="3600" b="1" dirty="0" smtClean="0">
                <a:solidFill>
                  <a:srgbClr val="0070C0"/>
                </a:solidFill>
                <a:latin typeface="+mj-lt"/>
              </a:rPr>
              <a:t>مق</a:t>
            </a:r>
            <a:r>
              <a:rPr lang="en-US" sz="3600" b="1" dirty="0" smtClean="0">
                <a:solidFill>
                  <a:srgbClr val="0070C0"/>
                </a:solidFill>
                <a:latin typeface="+mj-lt"/>
              </a:rPr>
              <a:t>-</a:t>
            </a:r>
            <a:r>
              <a:rPr lang="ar-IQ" sz="3600" b="1" dirty="0" smtClean="0">
                <a:solidFill>
                  <a:srgbClr val="0070C0"/>
                </a:solidFill>
                <a:latin typeface="+mj-lt"/>
              </a:rPr>
              <a:t> ياز</a:t>
            </a:r>
            <a:r>
              <a:rPr lang="ar-IQ" sz="3600" b="1" dirty="0" smtClean="0">
                <a:solidFill>
                  <a:srgbClr val="FF0000"/>
                </a:solidFill>
                <a:latin typeface="+mj-lt"/>
              </a:rPr>
              <a:t>م</a:t>
            </a:r>
            <a:r>
              <a:rPr lang="ar-IQ" sz="3600" b="1" dirty="0" smtClean="0">
                <a:solidFill>
                  <a:srgbClr val="0070C0"/>
                </a:solidFill>
                <a:latin typeface="+mj-lt"/>
              </a:rPr>
              <a:t>مق </a:t>
            </a:r>
            <a:r>
              <a:rPr lang="en-US" sz="3600" b="1" dirty="0" smtClean="0">
                <a:solidFill>
                  <a:srgbClr val="0070C0"/>
                </a:solidFill>
                <a:latin typeface="+mj-lt"/>
              </a:rPr>
              <a:t> </a:t>
            </a:r>
            <a:r>
              <a:rPr lang="en-US" sz="3600" b="1" dirty="0" err="1" smtClean="0">
                <a:solidFill>
                  <a:srgbClr val="0070C0"/>
                </a:solidFill>
                <a:latin typeface="+mj-lt"/>
              </a:rPr>
              <a:t>yazmamak</a:t>
            </a:r>
            <a:endParaRPr lang="en-US" sz="3600" b="1" dirty="0" smtClean="0">
              <a:solidFill>
                <a:srgbClr val="0070C0"/>
              </a:solidFill>
              <a:latin typeface="+mj-lt"/>
            </a:endParaRPr>
          </a:p>
          <a:p>
            <a:pPr algn="l" rtl="0" fontAlgn="base">
              <a:spcBef>
                <a:spcPct val="0"/>
              </a:spcBef>
              <a:spcAft>
                <a:spcPct val="0"/>
              </a:spcAft>
            </a:pPr>
            <a:endParaRPr lang="en-US" sz="3600" b="1" dirty="0" smtClean="0">
              <a:solidFill>
                <a:srgbClr val="0070C0"/>
              </a:solidFill>
              <a:latin typeface="+mj-lt"/>
            </a:endParaRPr>
          </a:p>
          <a:p>
            <a:pPr algn="l" rtl="0" fontAlgn="base">
              <a:spcBef>
                <a:spcPct val="0"/>
              </a:spcBef>
              <a:spcAft>
                <a:spcPct val="0"/>
              </a:spcAft>
            </a:pPr>
            <a:endParaRPr lang="tr-TR" sz="3600" b="1" dirty="0" smtClean="0">
              <a:solidFill>
                <a:schemeClr val="accent1"/>
              </a:solidFill>
              <a:latin typeface="+mj-lt"/>
              <a:cs typeface="Arial" pitchFamily="34" charset="0"/>
            </a:endParaRPr>
          </a:p>
          <a:p>
            <a:pPr algn="l" rtl="0" fontAlgn="base">
              <a:spcBef>
                <a:spcPct val="0"/>
              </a:spcBef>
              <a:spcAft>
                <a:spcPct val="0"/>
              </a:spcAft>
            </a:pPr>
            <a:endParaRPr lang="en-US" sz="3600" dirty="0" smtClean="0">
              <a:latin typeface="+mj-lt"/>
            </a:endParaRPr>
          </a:p>
          <a:p>
            <a:pPr algn="l" rtl="0" fontAlgn="base">
              <a:spcBef>
                <a:spcPct val="0"/>
              </a:spcBef>
              <a:spcAft>
                <a:spcPct val="0"/>
              </a:spcAft>
            </a:pPr>
            <a:r>
              <a:rPr lang="en-US" sz="3600" dirty="0" smtClean="0">
                <a:latin typeface="+mj-lt"/>
              </a:rPr>
              <a:t> </a:t>
            </a:r>
            <a:endParaRPr lang="tr-TR" sz="3200" b="1" dirty="0">
              <a:solidFill>
                <a:schemeClr val="accent1"/>
              </a:solidFill>
              <a:latin typeface="+mj-lt"/>
              <a:cs typeface="Arial" pitchFamily="34" charset="0"/>
            </a:endParaRPr>
          </a:p>
        </p:txBody>
      </p:sp>
    </p:spTree>
    <p:extLst>
      <p:ext uri="{BB962C8B-B14F-4D97-AF65-F5344CB8AC3E}">
        <p14:creationId xmlns:p14="http://schemas.microsoft.com/office/powerpoint/2010/main" val="3230216400"/>
      </p:ext>
    </p:extLst>
  </p:cSld>
  <p:clrMapOvr>
    <a:masterClrMapping/>
  </p:clrMapOvr>
  <p:transition spd="med">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57158" y="1071546"/>
            <a:ext cx="8496300" cy="3970318"/>
          </a:xfrm>
          <a:prstGeom prst="rect">
            <a:avLst/>
          </a:prstGeom>
          <a:noFill/>
          <a:ln w="9525">
            <a:noFill/>
            <a:miter lim="800000"/>
            <a:headEnd/>
            <a:tailEnd/>
          </a:ln>
        </p:spPr>
        <p:txBody>
          <a:bodyPr wrap="square" anchor="ctr">
            <a:spAutoFit/>
          </a:bodyPr>
          <a:lstStyle/>
          <a:p>
            <a:pPr algn="ctr" rtl="0" fontAlgn="base">
              <a:spcBef>
                <a:spcPct val="0"/>
              </a:spcBef>
              <a:spcAft>
                <a:spcPct val="0"/>
              </a:spcAft>
            </a:pPr>
            <a:r>
              <a:rPr lang="tr-TR" sz="3600" b="1" dirty="0" smtClean="0">
                <a:solidFill>
                  <a:srgbClr val="0070C0"/>
                </a:solidFill>
                <a:latin typeface="Arial" pitchFamily="34" charset="0"/>
                <a:cs typeface="Arial" pitchFamily="34" charset="0"/>
              </a:rPr>
              <a:t>4. Ünite </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buFontTx/>
              <a:buChar char="-"/>
            </a:pPr>
            <a:r>
              <a:rPr lang="tr-TR" sz="3600" b="1" dirty="0" smtClean="0">
                <a:latin typeface="Arial" pitchFamily="34" charset="0"/>
                <a:cs typeface="Arial" pitchFamily="34" charset="0"/>
              </a:rPr>
              <a:t> Türkçe Ekler</a:t>
            </a:r>
            <a:endParaRPr lang="tr-TR" sz="3600" b="1" dirty="0">
              <a:latin typeface="Arial" pitchFamily="34" charset="0"/>
              <a:cs typeface="Arial" pitchFamily="34" charset="0"/>
            </a:endParaRPr>
          </a:p>
          <a:p>
            <a:pPr algn="l" rtl="0" fontAlgn="base">
              <a:spcBef>
                <a:spcPct val="0"/>
              </a:spcBef>
              <a:spcAft>
                <a:spcPct val="0"/>
              </a:spcAft>
              <a:buFontTx/>
              <a:buChar char="-"/>
            </a:pPr>
            <a:r>
              <a:rPr lang="tr-TR" sz="3600" b="1" dirty="0" smtClean="0">
                <a:latin typeface="Arial" pitchFamily="34" charset="0"/>
                <a:cs typeface="Arial" pitchFamily="34" charset="0"/>
              </a:rPr>
              <a:t> Türkçe </a:t>
            </a:r>
            <a:r>
              <a:rPr lang="tr-TR" sz="3600" b="1" dirty="0">
                <a:latin typeface="Arial" pitchFamily="34" charset="0"/>
                <a:cs typeface="Arial" pitchFamily="34" charset="0"/>
              </a:rPr>
              <a:t>Eklerin Yazılışında Ortak </a:t>
            </a:r>
            <a:r>
              <a:rPr lang="tr-TR" sz="3600" b="1" dirty="0" smtClean="0">
                <a:latin typeface="Arial" pitchFamily="34" charset="0"/>
                <a:cs typeface="Arial" pitchFamily="34" charset="0"/>
              </a:rPr>
              <a:t>Özellikler</a:t>
            </a:r>
            <a:endParaRPr lang="tr-TR" sz="3600" b="1" dirty="0">
              <a:latin typeface="Arial" pitchFamily="34" charset="0"/>
              <a:cs typeface="Arial" pitchFamily="34" charset="0"/>
            </a:endParaRPr>
          </a:p>
          <a:p>
            <a:pPr algn="l" rtl="0" fontAlgn="base">
              <a:spcBef>
                <a:spcPct val="0"/>
              </a:spcBef>
              <a:spcAft>
                <a:spcPct val="0"/>
              </a:spcAft>
              <a:buFontTx/>
              <a:buChar char="-"/>
            </a:pPr>
            <a:r>
              <a:rPr lang="tr-TR" sz="3600" b="1" dirty="0" smtClean="0">
                <a:latin typeface="Arial" pitchFamily="34" charset="0"/>
                <a:cs typeface="Arial" pitchFamily="34" charset="0"/>
              </a:rPr>
              <a:t> Çokluk Eki</a:t>
            </a:r>
            <a:endParaRPr lang="tr-TR" sz="3600" b="1" dirty="0">
              <a:latin typeface="Arial" pitchFamily="34" charset="0"/>
              <a:cs typeface="Arial" pitchFamily="34" charset="0"/>
            </a:endParaRPr>
          </a:p>
          <a:p>
            <a:pPr algn="l" rtl="0" fontAlgn="base">
              <a:spcBef>
                <a:spcPct val="0"/>
              </a:spcBef>
              <a:spcAft>
                <a:spcPct val="0"/>
              </a:spcAft>
              <a:buFontTx/>
              <a:buChar char="-"/>
            </a:pPr>
            <a:r>
              <a:rPr lang="tr-TR" sz="3600" b="1" dirty="0" smtClean="0">
                <a:latin typeface="Arial" pitchFamily="34" charset="0"/>
                <a:cs typeface="Arial" pitchFamily="34" charset="0"/>
              </a:rPr>
              <a:t> Soru </a:t>
            </a:r>
            <a:r>
              <a:rPr lang="tr-TR" sz="3600" b="1" dirty="0">
                <a:latin typeface="Arial" pitchFamily="34" charset="0"/>
                <a:cs typeface="Arial" pitchFamily="34" charset="0"/>
              </a:rPr>
              <a:t>Eki</a:t>
            </a:r>
          </a:p>
        </p:txBody>
      </p:sp>
    </p:spTree>
  </p:cSld>
  <p:clrMapOvr>
    <a:masterClrMapping/>
  </p:clrMapOvr>
  <p:transition spd="med">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642918"/>
            <a:ext cx="8496300" cy="5632311"/>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600" b="1" dirty="0" smtClean="0">
                <a:latin typeface="+mj-lt"/>
              </a:rPr>
              <a:t>10. -ma, -me </a:t>
            </a:r>
            <a:r>
              <a:rPr lang="en-US" sz="3600" b="1" dirty="0" err="1" smtClean="0">
                <a:latin typeface="+mj-lt"/>
              </a:rPr>
              <a:t>eki</a:t>
            </a:r>
            <a:r>
              <a:rPr lang="ar-IQ" sz="3600" b="1" dirty="0" smtClean="0">
                <a:solidFill>
                  <a:srgbClr val="FF0000"/>
                </a:solidFill>
                <a:latin typeface="+mj-lt"/>
              </a:rPr>
              <a:t>م</a:t>
            </a:r>
            <a:r>
              <a:rPr lang="ar-SA" sz="3600" b="1" dirty="0" smtClean="0">
                <a:solidFill>
                  <a:srgbClr val="FF0000"/>
                </a:solidFill>
                <a:latin typeface="+mj-lt"/>
              </a:rPr>
              <a:t>ــ</a:t>
            </a:r>
            <a:r>
              <a:rPr lang="ar-IQ" sz="3600" b="1" dirty="0" smtClean="0">
                <a:solidFill>
                  <a:srgbClr val="FF0000"/>
                </a:solidFill>
                <a:latin typeface="+mj-lt"/>
              </a:rPr>
              <a:t>ه</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Bu </a:t>
            </a:r>
            <a:r>
              <a:rPr lang="en-US" sz="3600" b="1" dirty="0" err="1" smtClean="0">
                <a:latin typeface="+mj-lt"/>
              </a:rPr>
              <a:t>ekle</a:t>
            </a:r>
            <a:r>
              <a:rPr lang="en-US" sz="3600" b="1" dirty="0" smtClean="0">
                <a:latin typeface="+mj-lt"/>
              </a:rPr>
              <a:t> </a:t>
            </a:r>
            <a:r>
              <a:rPr lang="en-US" sz="3600" b="1" dirty="0" err="1" smtClean="0">
                <a:latin typeface="+mj-lt"/>
              </a:rPr>
              <a:t>fiilden</a:t>
            </a:r>
            <a:r>
              <a:rPr lang="en-US" sz="3600" b="1" dirty="0" smtClean="0">
                <a:latin typeface="+mj-lt"/>
              </a:rPr>
              <a:t> </a:t>
            </a:r>
            <a:r>
              <a:rPr lang="en-US" sz="3600" b="1" dirty="0" err="1" smtClean="0">
                <a:latin typeface="+mj-lt"/>
              </a:rPr>
              <a:t>isim</a:t>
            </a:r>
            <a:r>
              <a:rPr lang="en-US" sz="3600" b="1" dirty="0" smtClean="0">
                <a:latin typeface="+mj-lt"/>
              </a:rPr>
              <a:t> </a:t>
            </a:r>
            <a:r>
              <a:rPr lang="en-US" sz="3600" b="1" dirty="0" err="1" smtClean="0">
                <a:latin typeface="+mj-lt"/>
              </a:rPr>
              <a:t>yapılır</a:t>
            </a:r>
            <a:r>
              <a:rPr lang="en-US" sz="3600" b="1" dirty="0" smtClean="0">
                <a:latin typeface="+mj-lt"/>
              </a:rPr>
              <a:t>. </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ar-IQ" sz="3600" b="1" dirty="0" smtClean="0">
                <a:solidFill>
                  <a:srgbClr val="0070C0"/>
                </a:solidFill>
                <a:latin typeface="+mj-lt"/>
              </a:rPr>
              <a:t>يورو</a:t>
            </a:r>
            <a:r>
              <a:rPr lang="ar-IQ" sz="3600" b="1" dirty="0" smtClean="0">
                <a:solidFill>
                  <a:srgbClr val="FF0000"/>
                </a:solidFill>
                <a:latin typeface="+mj-lt"/>
              </a:rPr>
              <a:t>م</a:t>
            </a:r>
            <a:r>
              <a:rPr lang="ar-SA" sz="3600" b="1" dirty="0" smtClean="0">
                <a:solidFill>
                  <a:srgbClr val="FF0000"/>
                </a:solidFill>
                <a:latin typeface="+mj-lt"/>
              </a:rPr>
              <a:t>ــ</a:t>
            </a:r>
            <a:r>
              <a:rPr lang="ar-IQ" sz="3600" b="1" dirty="0" smtClean="0">
                <a:solidFill>
                  <a:srgbClr val="FF0000"/>
                </a:solidFill>
                <a:latin typeface="+mj-lt"/>
              </a:rPr>
              <a:t>ه</a:t>
            </a:r>
            <a:r>
              <a:rPr lang="en-US" sz="3600" b="1" dirty="0" smtClean="0">
                <a:solidFill>
                  <a:srgbClr val="0070C0"/>
                </a:solidFill>
                <a:latin typeface="+mj-lt"/>
              </a:rPr>
              <a:t> </a:t>
            </a:r>
            <a:r>
              <a:rPr lang="en-US" sz="3600" b="1" dirty="0" err="1" smtClean="0">
                <a:solidFill>
                  <a:srgbClr val="0070C0"/>
                </a:solidFill>
                <a:latin typeface="+mj-lt"/>
              </a:rPr>
              <a:t>yürüme</a:t>
            </a:r>
            <a:r>
              <a:rPr lang="en-US" sz="3600" b="1" dirty="0" smtClean="0">
                <a:solidFill>
                  <a:srgbClr val="0070C0"/>
                </a:solidFill>
                <a:latin typeface="+mj-lt"/>
              </a:rPr>
              <a:t> </a:t>
            </a:r>
            <a:r>
              <a:rPr lang="ar-IQ" sz="3600" b="1" dirty="0" smtClean="0">
                <a:solidFill>
                  <a:srgbClr val="0070C0"/>
                </a:solidFill>
                <a:latin typeface="+mj-lt"/>
              </a:rPr>
              <a:t>قوش</a:t>
            </a:r>
            <a:r>
              <a:rPr lang="ar-IQ" sz="3600" b="1" dirty="0" smtClean="0">
                <a:solidFill>
                  <a:srgbClr val="FF0000"/>
                </a:solidFill>
              </a:rPr>
              <a:t>م</a:t>
            </a:r>
            <a:r>
              <a:rPr lang="ar-SA" sz="3600" b="1" dirty="0" smtClean="0">
                <a:solidFill>
                  <a:srgbClr val="FF0000"/>
                </a:solidFill>
              </a:rPr>
              <a:t>ــ</a:t>
            </a:r>
            <a:r>
              <a:rPr lang="ar-IQ" sz="3600" b="1" dirty="0" smtClean="0">
                <a:solidFill>
                  <a:srgbClr val="FF0000"/>
                </a:solidFill>
                <a:latin typeface="+mj-lt"/>
              </a:rPr>
              <a:t>ه</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koşma</a:t>
            </a:r>
            <a:endParaRPr lang="en-US" sz="3600" b="1" dirty="0" smtClean="0">
              <a:solidFill>
                <a:srgbClr val="0070C0"/>
              </a:solidFill>
              <a:latin typeface="+mj-lt"/>
            </a:endParaRPr>
          </a:p>
          <a:p>
            <a:pPr algn="l" rtl="0" fontAlgn="base">
              <a:spcBef>
                <a:spcPct val="0"/>
              </a:spcBef>
              <a:spcAft>
                <a:spcPct val="0"/>
              </a:spcAft>
            </a:pPr>
            <a:r>
              <a:rPr lang="ar-IQ" sz="3600" b="1" dirty="0" smtClean="0">
                <a:solidFill>
                  <a:srgbClr val="0070C0"/>
                </a:solidFill>
              </a:rPr>
              <a:t>كور</a:t>
            </a:r>
            <a:r>
              <a:rPr lang="ar-IQ" sz="3600" b="1" dirty="0" smtClean="0">
                <a:solidFill>
                  <a:srgbClr val="FF0000"/>
                </a:solidFill>
              </a:rPr>
              <a:t>م</a:t>
            </a:r>
            <a:r>
              <a:rPr lang="ar-SA" sz="3600" b="1" dirty="0" smtClean="0">
                <a:solidFill>
                  <a:srgbClr val="FF0000"/>
                </a:solidFill>
              </a:rPr>
              <a:t>ــ</a:t>
            </a:r>
            <a:r>
              <a:rPr lang="ar-IQ" sz="3600" b="1" dirty="0" smtClean="0">
                <a:solidFill>
                  <a:srgbClr val="FF0000"/>
                </a:solidFill>
              </a:rPr>
              <a:t>ه</a:t>
            </a:r>
            <a:r>
              <a:rPr lang="ar-IQ" sz="3600" b="1" dirty="0" smtClean="0">
                <a:solidFill>
                  <a:srgbClr val="0070C0"/>
                </a:solidFill>
              </a:rPr>
              <a:t> </a:t>
            </a:r>
            <a:r>
              <a:rPr lang="en-US" sz="3600" b="1" dirty="0" smtClean="0">
                <a:solidFill>
                  <a:srgbClr val="0070C0"/>
                </a:solidFill>
              </a:rPr>
              <a:t> </a:t>
            </a:r>
            <a:r>
              <a:rPr lang="en-US" sz="3600" b="1" dirty="0" err="1" smtClean="0">
                <a:solidFill>
                  <a:srgbClr val="0070C0"/>
                </a:solidFill>
                <a:latin typeface="+mj-lt"/>
              </a:rPr>
              <a:t>görme</a:t>
            </a:r>
            <a:r>
              <a:rPr lang="en-US" sz="3600" b="1" dirty="0" smtClean="0">
                <a:solidFill>
                  <a:srgbClr val="0070C0"/>
                </a:solidFill>
                <a:latin typeface="+mj-lt"/>
              </a:rPr>
              <a:t>  </a:t>
            </a:r>
            <a:r>
              <a:rPr lang="ar-IQ" sz="3600" b="1" dirty="0" smtClean="0">
                <a:solidFill>
                  <a:srgbClr val="0070C0"/>
                </a:solidFill>
                <a:latin typeface="+mj-lt"/>
              </a:rPr>
              <a:t>قو</a:t>
            </a:r>
            <a:r>
              <a:rPr lang="ar-IQ" sz="3600" b="1" dirty="0" smtClean="0">
                <a:solidFill>
                  <a:srgbClr val="FF0000"/>
                </a:solidFill>
                <a:latin typeface="+mj-lt"/>
              </a:rPr>
              <a:t>م</a:t>
            </a:r>
            <a:r>
              <a:rPr lang="ar-SA" sz="3600" b="1" dirty="0" smtClean="0">
                <a:solidFill>
                  <a:srgbClr val="FF0000"/>
                </a:solidFill>
                <a:latin typeface="+mj-lt"/>
              </a:rPr>
              <a:t>ـــ</a:t>
            </a:r>
            <a:r>
              <a:rPr lang="ar-IQ" sz="3600" b="1" dirty="0" smtClean="0">
                <a:solidFill>
                  <a:srgbClr val="FF0000"/>
                </a:solidFill>
                <a:latin typeface="+mj-lt"/>
              </a:rPr>
              <a:t>ه</a:t>
            </a:r>
            <a:r>
              <a:rPr lang="ar-IQ" sz="3600" b="1" dirty="0" smtClean="0">
                <a:solidFill>
                  <a:srgbClr val="0070C0"/>
                </a:solidFill>
                <a:latin typeface="+mj-lt"/>
              </a:rPr>
              <a:t> </a:t>
            </a:r>
            <a:r>
              <a:rPr lang="en-US" sz="3600" b="1" dirty="0" smtClean="0">
                <a:solidFill>
                  <a:srgbClr val="0070C0"/>
                </a:solidFill>
                <a:latin typeface="+mj-lt"/>
              </a:rPr>
              <a:t> </a:t>
            </a:r>
            <a:r>
              <a:rPr lang="en-US" sz="3600" b="1" dirty="0" err="1" smtClean="0">
                <a:solidFill>
                  <a:srgbClr val="0070C0"/>
                </a:solidFill>
                <a:latin typeface="+mj-lt"/>
              </a:rPr>
              <a:t>kovma</a:t>
            </a:r>
            <a:r>
              <a:rPr lang="en-US" sz="3600" b="1" dirty="0" smtClean="0">
                <a:solidFill>
                  <a:srgbClr val="0070C0"/>
                </a:solidFill>
                <a:latin typeface="+mj-lt"/>
              </a:rPr>
              <a:t> </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err="1" smtClean="0">
                <a:latin typeface="+mj-lt"/>
              </a:rPr>
              <a:t>Kalın</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fiillerde</a:t>
            </a:r>
            <a:r>
              <a:rPr lang="en-US" sz="3600" b="1" dirty="0" smtClean="0">
                <a:latin typeface="+mj-lt"/>
              </a:rPr>
              <a:t> </a:t>
            </a:r>
            <a:r>
              <a:rPr lang="ar-IQ" sz="3600" b="1" dirty="0" smtClean="0">
                <a:solidFill>
                  <a:srgbClr val="FF0000"/>
                </a:solidFill>
                <a:latin typeface="+mj-lt"/>
              </a:rPr>
              <a:t>ما</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yazıldığı</a:t>
            </a:r>
            <a:r>
              <a:rPr lang="en-US" sz="3600" b="1" dirty="0" smtClean="0">
                <a:latin typeface="+mj-lt"/>
              </a:rPr>
              <a:t> </a:t>
            </a:r>
            <a:r>
              <a:rPr lang="en-US" sz="3600" b="1" dirty="0" err="1" smtClean="0">
                <a:latin typeface="+mj-lt"/>
              </a:rPr>
              <a:t>da</a:t>
            </a:r>
            <a:r>
              <a:rPr lang="en-US" sz="3600" b="1" dirty="0" smtClean="0">
                <a:latin typeface="+mj-lt"/>
              </a:rPr>
              <a:t> </a:t>
            </a:r>
            <a:r>
              <a:rPr lang="en-US" sz="3600" b="1" dirty="0" err="1" smtClean="0">
                <a:latin typeface="+mj-lt"/>
              </a:rPr>
              <a:t>görülür</a:t>
            </a:r>
            <a:r>
              <a:rPr lang="en-US" sz="3600" b="1" dirty="0" smtClean="0">
                <a:latin typeface="+mj-lt"/>
              </a:rPr>
              <a:t>.</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solidFill>
                  <a:srgbClr val="0070C0"/>
                </a:solidFill>
                <a:latin typeface="+mj-lt"/>
              </a:rPr>
              <a:t> </a:t>
            </a:r>
            <a:r>
              <a:rPr lang="ar-IQ" sz="3600" b="1" dirty="0" smtClean="0">
                <a:solidFill>
                  <a:srgbClr val="0070C0"/>
                </a:solidFill>
                <a:latin typeface="+mj-lt"/>
              </a:rPr>
              <a:t>قوشما </a:t>
            </a:r>
            <a:r>
              <a:rPr lang="en-US" sz="3600" b="1" dirty="0" smtClean="0">
                <a:solidFill>
                  <a:srgbClr val="0070C0"/>
                </a:solidFill>
                <a:latin typeface="+mj-lt"/>
              </a:rPr>
              <a:t> </a:t>
            </a:r>
            <a:r>
              <a:rPr lang="en-US" sz="3600" b="1" dirty="0" err="1" smtClean="0">
                <a:solidFill>
                  <a:srgbClr val="0070C0"/>
                </a:solidFill>
                <a:latin typeface="+mj-lt"/>
              </a:rPr>
              <a:t>koşma</a:t>
            </a:r>
            <a:r>
              <a:rPr lang="en-US" sz="3600" b="1" dirty="0" smtClean="0">
                <a:solidFill>
                  <a:srgbClr val="0070C0"/>
                </a:solidFill>
                <a:latin typeface="+mj-lt"/>
              </a:rPr>
              <a:t>    </a:t>
            </a:r>
            <a:r>
              <a:rPr lang="ar-IQ" sz="3600" b="1" dirty="0" smtClean="0">
                <a:solidFill>
                  <a:srgbClr val="0070C0"/>
                </a:solidFill>
                <a:latin typeface="+mj-lt"/>
              </a:rPr>
              <a:t>قوما </a:t>
            </a:r>
            <a:r>
              <a:rPr lang="en-US" sz="3600" b="1" dirty="0" smtClean="0">
                <a:solidFill>
                  <a:srgbClr val="0070C0"/>
                </a:solidFill>
                <a:latin typeface="+mj-lt"/>
              </a:rPr>
              <a:t> </a:t>
            </a:r>
            <a:r>
              <a:rPr lang="en-US" sz="3600" b="1" dirty="0" err="1" smtClean="0">
                <a:solidFill>
                  <a:srgbClr val="0070C0"/>
                </a:solidFill>
                <a:latin typeface="+mj-lt"/>
              </a:rPr>
              <a:t>kovma</a:t>
            </a:r>
            <a:endParaRPr lang="en-US" sz="3600" b="1" dirty="0" smtClean="0">
              <a:solidFill>
                <a:srgbClr val="0070C0"/>
              </a:solidFill>
              <a:latin typeface="+mj-lt"/>
            </a:endParaRPr>
          </a:p>
        </p:txBody>
      </p:sp>
    </p:spTree>
    <p:extLst>
      <p:ext uri="{BB962C8B-B14F-4D97-AF65-F5344CB8AC3E}">
        <p14:creationId xmlns:p14="http://schemas.microsoft.com/office/powerpoint/2010/main" val="4074440878"/>
      </p:ext>
    </p:extLst>
  </p:cSld>
  <p:clrMapOvr>
    <a:masterClrMapping/>
  </p:clrMapOvr>
  <p:transition spd="med">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214290"/>
            <a:ext cx="8496300" cy="6001643"/>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smtClean="0">
                <a:latin typeface="+mj-lt"/>
              </a:rPr>
              <a:t>11. -la, -le </a:t>
            </a:r>
            <a:r>
              <a:rPr lang="en-US" sz="3200" b="1" dirty="0" err="1" smtClean="0">
                <a:latin typeface="+mj-lt"/>
              </a:rPr>
              <a:t>eki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isimlerde</a:t>
            </a:r>
            <a:r>
              <a:rPr lang="ar-IQ" sz="3200" b="1" dirty="0" smtClean="0">
                <a:solidFill>
                  <a:srgbClr val="FF0000"/>
                </a:solidFill>
                <a:latin typeface="+mj-lt"/>
              </a:rPr>
              <a:t>ل</a:t>
            </a:r>
            <a:r>
              <a:rPr lang="ar-SA" sz="3200" b="1" dirty="0" smtClean="0">
                <a:solidFill>
                  <a:srgbClr val="FF0000"/>
                </a:solidFill>
                <a:latin typeface="+mj-lt"/>
              </a:rPr>
              <a:t>ا </a:t>
            </a:r>
            <a:r>
              <a:rPr lang="en-US" sz="3200" b="1" dirty="0" smtClean="0">
                <a:latin typeface="+mj-lt"/>
              </a:rPr>
              <a:t> </a:t>
            </a:r>
            <a:r>
              <a:rPr lang="tr-TR" sz="3200" b="1" dirty="0" smtClean="0">
                <a:latin typeface="+mj-lt"/>
              </a:rPr>
              <a:t>,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isimlerde</a:t>
            </a:r>
            <a:r>
              <a:rPr lang="en-US" sz="3200" b="1" dirty="0" smtClean="0">
                <a:latin typeface="+mj-lt"/>
              </a:rPr>
              <a:t> </a:t>
            </a:r>
            <a:r>
              <a:rPr lang="ar-IQ" sz="3200" b="1" dirty="0" smtClean="0">
                <a:solidFill>
                  <a:srgbClr val="FF0000"/>
                </a:solidFill>
                <a:latin typeface="+mj-lt"/>
              </a:rPr>
              <a:t>ل</a:t>
            </a:r>
            <a:r>
              <a:rPr lang="ar-SA" sz="3200" b="1" dirty="0" smtClean="0">
                <a:solidFill>
                  <a:srgbClr val="FF0000"/>
                </a:solidFill>
                <a:latin typeface="+mj-lt"/>
              </a:rPr>
              <a:t>ـ</a:t>
            </a:r>
            <a:r>
              <a:rPr lang="ar-IQ" sz="3200" b="1" dirty="0" smtClean="0">
                <a:solidFill>
                  <a:srgbClr val="FF0000"/>
                </a:solidFill>
                <a:latin typeface="+mj-lt"/>
              </a:rPr>
              <a:t>ه</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İsimden</a:t>
            </a:r>
            <a:r>
              <a:rPr lang="en-US" sz="3200" b="1" dirty="0" smtClean="0">
                <a:latin typeface="+mj-lt"/>
              </a:rPr>
              <a:t> </a:t>
            </a:r>
            <a:r>
              <a:rPr lang="en-US" sz="3200" b="1" dirty="0" err="1" smtClean="0">
                <a:latin typeface="+mj-lt"/>
              </a:rPr>
              <a:t>fiil</a:t>
            </a:r>
            <a:r>
              <a:rPr lang="en-US" sz="3200" b="1" dirty="0" smtClean="0">
                <a:latin typeface="+mj-lt"/>
              </a:rPr>
              <a:t> </a:t>
            </a:r>
            <a:r>
              <a:rPr lang="en-US" sz="3200" b="1" dirty="0" err="1" smtClean="0">
                <a:latin typeface="+mj-lt"/>
              </a:rPr>
              <a:t>yapmaya</a:t>
            </a:r>
            <a:r>
              <a:rPr lang="en-US" sz="3200" b="1" dirty="0" smtClean="0">
                <a:latin typeface="+mj-lt"/>
              </a:rPr>
              <a:t> </a:t>
            </a:r>
            <a:r>
              <a:rPr lang="en-US" sz="3200" b="1" dirty="0" err="1" smtClean="0">
                <a:latin typeface="+mj-lt"/>
              </a:rPr>
              <a:t>yarar</a:t>
            </a:r>
            <a:r>
              <a:rPr lang="en-US" sz="3200" b="1" dirty="0" smtClean="0">
                <a:latin typeface="+mj-lt"/>
              </a:rPr>
              <a:t>.</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اوز</a:t>
            </a:r>
            <a:r>
              <a:rPr lang="ar-IQ" sz="3200" b="1" dirty="0" smtClean="0">
                <a:solidFill>
                  <a:srgbClr val="FF0000"/>
                </a:solidFill>
                <a:latin typeface="+mj-lt"/>
              </a:rPr>
              <a:t>ل</a:t>
            </a:r>
            <a:r>
              <a:rPr lang="ar-SA" sz="3200" b="1" dirty="0" smtClean="0">
                <a:solidFill>
                  <a:srgbClr val="FF0000"/>
                </a:solidFill>
                <a:latin typeface="+mj-lt"/>
              </a:rPr>
              <a:t>ـ</a:t>
            </a:r>
            <a:r>
              <a:rPr lang="ar-IQ" sz="3200" b="1" dirty="0" smtClean="0">
                <a:solidFill>
                  <a:srgbClr val="FF0000"/>
                </a:solidFill>
                <a:latin typeface="+mj-lt"/>
              </a:rPr>
              <a:t>ه</a:t>
            </a:r>
            <a:r>
              <a:rPr lang="ar-IQ" sz="3200" b="1" dirty="0" smtClean="0">
                <a:solidFill>
                  <a:srgbClr val="0070C0"/>
                </a:solidFill>
                <a:latin typeface="+mj-lt"/>
              </a:rPr>
              <a:t> مك </a:t>
            </a:r>
            <a:r>
              <a:rPr lang="en-US" sz="3200" b="1" dirty="0" smtClean="0">
                <a:solidFill>
                  <a:srgbClr val="0070C0"/>
                </a:solidFill>
                <a:latin typeface="+mj-lt"/>
              </a:rPr>
              <a:t> </a:t>
            </a:r>
            <a:r>
              <a:rPr lang="en-US" sz="3200" b="1" dirty="0" err="1" smtClean="0">
                <a:solidFill>
                  <a:srgbClr val="0070C0"/>
                </a:solidFill>
                <a:latin typeface="+mj-lt"/>
              </a:rPr>
              <a:t>özlemek</a:t>
            </a:r>
            <a:r>
              <a:rPr lang="en-US" sz="3200" b="1" dirty="0" smtClean="0">
                <a:solidFill>
                  <a:srgbClr val="0070C0"/>
                </a:solidFill>
                <a:latin typeface="+mj-lt"/>
              </a:rPr>
              <a:t>   </a:t>
            </a:r>
            <a:r>
              <a:rPr lang="ar-IQ" sz="3200" b="1" dirty="0" smtClean="0">
                <a:solidFill>
                  <a:srgbClr val="0070C0"/>
                </a:solidFill>
                <a:latin typeface="+mj-lt"/>
              </a:rPr>
              <a:t>كوز</a:t>
            </a:r>
            <a:r>
              <a:rPr lang="ar-IQ" sz="3200" b="1" dirty="0" smtClean="0">
                <a:solidFill>
                  <a:srgbClr val="FF0000"/>
                </a:solidFill>
                <a:latin typeface="+mj-lt"/>
              </a:rPr>
              <a:t>ل</a:t>
            </a:r>
            <a:r>
              <a:rPr lang="ar-SA" sz="3200" b="1" dirty="0" smtClean="0">
                <a:solidFill>
                  <a:srgbClr val="FF0000"/>
                </a:solidFill>
                <a:latin typeface="+mj-lt"/>
              </a:rPr>
              <a:t>ـ</a:t>
            </a:r>
            <a:r>
              <a:rPr lang="ar-IQ" sz="3200" b="1" dirty="0" smtClean="0">
                <a:solidFill>
                  <a:srgbClr val="FF0000"/>
                </a:solidFill>
                <a:latin typeface="+mj-lt"/>
              </a:rPr>
              <a:t>ه</a:t>
            </a:r>
            <a:r>
              <a:rPr lang="ar-SA" sz="3200" b="1" dirty="0" smtClean="0">
                <a:solidFill>
                  <a:srgbClr val="0070C0"/>
                </a:solidFill>
                <a:latin typeface="+mj-lt"/>
              </a:rPr>
              <a:t> </a:t>
            </a:r>
            <a:r>
              <a:rPr lang="ar-IQ" sz="3200" b="1" dirty="0" smtClean="0">
                <a:solidFill>
                  <a:srgbClr val="0070C0"/>
                </a:solidFill>
                <a:latin typeface="+mj-lt"/>
              </a:rPr>
              <a:t>مك </a:t>
            </a:r>
            <a:r>
              <a:rPr lang="en-US" sz="3200" b="1" dirty="0" smtClean="0">
                <a:solidFill>
                  <a:srgbClr val="0070C0"/>
                </a:solidFill>
                <a:latin typeface="+mj-lt"/>
              </a:rPr>
              <a:t> </a:t>
            </a:r>
            <a:r>
              <a:rPr lang="en-US" sz="3200" b="1" dirty="0" err="1" smtClean="0">
                <a:solidFill>
                  <a:srgbClr val="0070C0"/>
                </a:solidFill>
                <a:latin typeface="+mj-lt"/>
              </a:rPr>
              <a:t>gözlemek</a:t>
            </a: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قو</a:t>
            </a:r>
            <a:r>
              <a:rPr lang="ar-SA" sz="3200" b="1" dirty="0" smtClean="0">
                <a:solidFill>
                  <a:srgbClr val="0070C0"/>
                </a:solidFill>
                <a:latin typeface="+mj-lt"/>
              </a:rPr>
              <a:t>ل</a:t>
            </a:r>
            <a:r>
              <a:rPr lang="ar-IQ" sz="3200" b="1" dirty="0" smtClean="0">
                <a:solidFill>
                  <a:srgbClr val="FF0000"/>
                </a:solidFill>
                <a:latin typeface="+mj-lt"/>
              </a:rPr>
              <a:t>لا</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kollamak</a:t>
            </a:r>
            <a:r>
              <a:rPr lang="en-US" sz="3200" b="1" dirty="0" smtClean="0">
                <a:solidFill>
                  <a:srgbClr val="0070C0"/>
                </a:solidFill>
                <a:latin typeface="+mj-lt"/>
              </a:rPr>
              <a:t>   </a:t>
            </a:r>
            <a:r>
              <a:rPr lang="ar-IQ" sz="3200" b="1" dirty="0" smtClean="0">
                <a:solidFill>
                  <a:srgbClr val="0070C0"/>
                </a:solidFill>
                <a:latin typeface="+mj-lt"/>
              </a:rPr>
              <a:t>باش</a:t>
            </a:r>
            <a:r>
              <a:rPr lang="ar-IQ" sz="3200" b="1" dirty="0" smtClean="0">
                <a:solidFill>
                  <a:srgbClr val="FF0000"/>
                </a:solidFill>
                <a:latin typeface="+mj-lt"/>
              </a:rPr>
              <a:t>ل</a:t>
            </a:r>
            <a:r>
              <a:rPr lang="ar-SA" sz="3200" b="1" dirty="0" smtClean="0">
                <a:solidFill>
                  <a:srgbClr val="FF0000"/>
                </a:solidFill>
                <a:latin typeface="+mj-lt"/>
              </a:rPr>
              <a:t>ا</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başlamak</a:t>
            </a:r>
            <a:endParaRPr lang="en-US" sz="3200" b="1" dirty="0" smtClean="0">
              <a:solidFill>
                <a:srgbClr val="0070C0"/>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12. -</a:t>
            </a:r>
            <a:r>
              <a:rPr lang="en-US" sz="3200" b="1" dirty="0" err="1" smtClean="0">
                <a:latin typeface="+mj-lt"/>
              </a:rPr>
              <a:t>ıcı</a:t>
            </a:r>
            <a:r>
              <a:rPr lang="en-US" sz="3200" b="1" dirty="0" smtClean="0">
                <a:latin typeface="+mj-lt"/>
              </a:rPr>
              <a:t>, -</a:t>
            </a:r>
            <a:r>
              <a:rPr lang="en-US" sz="3200" b="1" dirty="0" err="1" smtClean="0">
                <a:latin typeface="+mj-lt"/>
              </a:rPr>
              <a:t>ici</a:t>
            </a:r>
            <a:r>
              <a:rPr lang="en-US" sz="3200" b="1" dirty="0" smtClean="0">
                <a:latin typeface="+mj-lt"/>
              </a:rPr>
              <a:t>, -</a:t>
            </a:r>
            <a:r>
              <a:rPr lang="en-US" sz="3200" b="1" dirty="0" err="1" smtClean="0">
                <a:latin typeface="+mj-lt"/>
              </a:rPr>
              <a:t>ucu</a:t>
            </a:r>
            <a:r>
              <a:rPr lang="en-US" sz="3200" b="1" dirty="0" smtClean="0">
                <a:latin typeface="+mj-lt"/>
              </a:rPr>
              <a:t>, -</a:t>
            </a:r>
            <a:r>
              <a:rPr lang="en-US" sz="3200" b="1" dirty="0" err="1" smtClean="0">
                <a:latin typeface="+mj-lt"/>
              </a:rPr>
              <a:t>ücü</a:t>
            </a:r>
            <a:r>
              <a:rPr lang="en-US" sz="3200" b="1" dirty="0" smtClean="0">
                <a:latin typeface="+mj-lt"/>
              </a:rPr>
              <a:t> </a:t>
            </a:r>
            <a:r>
              <a:rPr lang="en-US" sz="3200" b="1" dirty="0" err="1" smtClean="0">
                <a:latin typeface="+mj-lt"/>
              </a:rPr>
              <a:t>eki</a:t>
            </a:r>
            <a:r>
              <a:rPr lang="en-US" sz="3200" b="1" dirty="0" smtClean="0">
                <a:latin typeface="+mj-lt"/>
              </a:rPr>
              <a:t> </a:t>
            </a:r>
            <a:r>
              <a:rPr lang="en-US" sz="3200" b="1" dirty="0" err="1" smtClean="0">
                <a:latin typeface="+mj-lt"/>
              </a:rPr>
              <a:t>yalnızca</a:t>
            </a:r>
            <a:r>
              <a:rPr lang="en-US" sz="3200" b="1" dirty="0" smtClean="0">
                <a:latin typeface="+mj-lt"/>
              </a:rPr>
              <a:t> </a:t>
            </a:r>
            <a:r>
              <a:rPr lang="ar-IQ" sz="3200" b="1" dirty="0" smtClean="0">
                <a:solidFill>
                  <a:srgbClr val="FF0000"/>
                </a:solidFill>
                <a:latin typeface="+mj-lt"/>
              </a:rPr>
              <a:t>يجى</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Ses</a:t>
            </a:r>
            <a:r>
              <a:rPr lang="en-US" sz="3200" b="1" dirty="0" smtClean="0">
                <a:latin typeface="+mj-lt"/>
              </a:rPr>
              <a:t> </a:t>
            </a:r>
            <a:r>
              <a:rPr lang="en-US" sz="3200" b="1" dirty="0" err="1" smtClean="0">
                <a:latin typeface="+mj-lt"/>
              </a:rPr>
              <a:t>uyumuna</a:t>
            </a:r>
            <a:r>
              <a:rPr lang="en-US" sz="3200" b="1" dirty="0" smtClean="0">
                <a:latin typeface="+mj-lt"/>
              </a:rPr>
              <a:t> </a:t>
            </a:r>
            <a:r>
              <a:rPr lang="en-US" sz="3200" b="1" dirty="0" err="1" smtClean="0">
                <a:latin typeface="+mj-lt"/>
              </a:rPr>
              <a:t>göre</a:t>
            </a:r>
            <a:r>
              <a:rPr lang="en-US" sz="3200" b="1" dirty="0" smtClean="0">
                <a:latin typeface="+mj-lt"/>
              </a:rPr>
              <a:t> </a:t>
            </a:r>
            <a:r>
              <a:rPr lang="en-US" sz="3200" b="1" dirty="0" err="1" smtClean="0">
                <a:latin typeface="+mj-lt"/>
              </a:rPr>
              <a:t>okunur</a:t>
            </a:r>
            <a:endParaRPr lang="en-US" sz="3200" b="1" dirty="0" smtClean="0">
              <a:latin typeface="+mj-lt"/>
            </a:endParaRP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ar-IQ" sz="3200" b="1" dirty="0" smtClean="0">
                <a:solidFill>
                  <a:srgbClr val="0070C0"/>
                </a:solidFill>
                <a:latin typeface="+mj-lt"/>
              </a:rPr>
              <a:t>يور</a:t>
            </a:r>
            <a:r>
              <a:rPr lang="ar-IQ" sz="3200" b="1" dirty="0" smtClean="0">
                <a:solidFill>
                  <a:srgbClr val="FF0000"/>
                </a:solidFill>
                <a:latin typeface="+mj-lt"/>
              </a:rPr>
              <a:t>يجى</a:t>
            </a:r>
            <a:r>
              <a:rPr lang="en-US" sz="3200" b="1" dirty="0" smtClean="0">
                <a:solidFill>
                  <a:srgbClr val="0070C0"/>
                </a:solidFill>
                <a:latin typeface="+mj-lt"/>
              </a:rPr>
              <a:t> </a:t>
            </a:r>
            <a:r>
              <a:rPr lang="en-US" sz="3200" b="1" dirty="0" err="1" smtClean="0">
                <a:solidFill>
                  <a:srgbClr val="0070C0"/>
                </a:solidFill>
                <a:latin typeface="+mj-lt"/>
              </a:rPr>
              <a:t>yorucu</a:t>
            </a:r>
            <a:r>
              <a:rPr lang="en-US" sz="3200" b="1" dirty="0" smtClean="0">
                <a:solidFill>
                  <a:srgbClr val="0070C0"/>
                </a:solidFill>
                <a:latin typeface="+mj-lt"/>
              </a:rPr>
              <a:t>     </a:t>
            </a:r>
            <a:r>
              <a:rPr lang="ar-IQ" sz="3200" b="1" dirty="0" smtClean="0">
                <a:solidFill>
                  <a:srgbClr val="0070C0"/>
                </a:solidFill>
                <a:latin typeface="+mj-lt"/>
              </a:rPr>
              <a:t>اوز</a:t>
            </a:r>
            <a:r>
              <a:rPr lang="ar-IQ" sz="3200" b="1" dirty="0" smtClean="0">
                <a:solidFill>
                  <a:srgbClr val="FF0000"/>
                </a:solidFill>
                <a:latin typeface="+mj-lt"/>
              </a:rPr>
              <a:t>يجى</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üzücü</a:t>
            </a: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كيد</a:t>
            </a:r>
            <a:r>
              <a:rPr lang="ar-IQ" sz="3200" b="1" dirty="0" smtClean="0">
                <a:solidFill>
                  <a:srgbClr val="FF0000"/>
                </a:solidFill>
                <a:latin typeface="+mj-lt"/>
              </a:rPr>
              <a:t>يجى</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gidici</a:t>
            </a:r>
            <a:r>
              <a:rPr lang="en-US" sz="3200" b="1" dirty="0" smtClean="0">
                <a:solidFill>
                  <a:srgbClr val="0070C0"/>
                </a:solidFill>
                <a:latin typeface="+mj-lt"/>
              </a:rPr>
              <a:t>       </a:t>
            </a:r>
            <a:r>
              <a:rPr lang="ar-IQ" sz="3200" b="1" dirty="0" smtClean="0">
                <a:solidFill>
                  <a:srgbClr val="0070C0"/>
                </a:solidFill>
                <a:latin typeface="+mj-lt"/>
              </a:rPr>
              <a:t>قال</a:t>
            </a:r>
            <a:r>
              <a:rPr lang="ar-IQ" sz="3200" b="1" dirty="0" smtClean="0">
                <a:solidFill>
                  <a:srgbClr val="FF0000"/>
                </a:solidFill>
                <a:latin typeface="+mj-lt"/>
              </a:rPr>
              <a:t>يجى</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kalıcı</a:t>
            </a:r>
            <a:r>
              <a:rPr lang="en-US" sz="3200" b="1" dirty="0" smtClean="0">
                <a:solidFill>
                  <a:srgbClr val="0070C0"/>
                </a:solidFill>
                <a:latin typeface="+mj-lt"/>
              </a:rPr>
              <a:t> </a:t>
            </a:r>
          </a:p>
        </p:txBody>
      </p:sp>
    </p:spTree>
    <p:extLst>
      <p:ext uri="{BB962C8B-B14F-4D97-AF65-F5344CB8AC3E}">
        <p14:creationId xmlns:p14="http://schemas.microsoft.com/office/powerpoint/2010/main" val="2720440014"/>
      </p:ext>
    </p:extLst>
  </p:cSld>
  <p:clrMapOvr>
    <a:masterClrMapping/>
  </p:clrMapOvr>
  <p:transition spd="med">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91"/>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400" b="1" dirty="0" err="1" smtClean="0">
                <a:solidFill>
                  <a:srgbClr val="FF0000"/>
                </a:solidFill>
                <a:latin typeface="+mj-lt"/>
              </a:rPr>
              <a:t>Fiil</a:t>
            </a:r>
            <a:r>
              <a:rPr lang="en-US" sz="4400" b="1" dirty="0" smtClean="0">
                <a:solidFill>
                  <a:srgbClr val="FF0000"/>
                </a:solidFill>
                <a:latin typeface="+mj-lt"/>
              </a:rPr>
              <a:t> </a:t>
            </a:r>
            <a:r>
              <a:rPr lang="en-US" sz="4400" b="1" dirty="0" err="1" smtClean="0">
                <a:solidFill>
                  <a:srgbClr val="FF0000"/>
                </a:solidFill>
                <a:latin typeface="+mj-lt"/>
              </a:rPr>
              <a:t>Yapım</a:t>
            </a:r>
            <a:r>
              <a:rPr lang="en-US" sz="4400" b="1" dirty="0" smtClean="0">
                <a:solidFill>
                  <a:srgbClr val="FF0000"/>
                </a:solidFill>
                <a:latin typeface="+mj-lt"/>
              </a:rPr>
              <a:t> </a:t>
            </a:r>
            <a:r>
              <a:rPr lang="en-US" sz="4400" b="1" dirty="0" err="1" smtClean="0">
                <a:solidFill>
                  <a:srgbClr val="FF0000"/>
                </a:solidFill>
                <a:latin typeface="+mj-lt"/>
              </a:rPr>
              <a:t>Ekleri</a:t>
            </a:r>
            <a:endParaRPr lang="tr-TR" sz="4400" b="1" dirty="0">
              <a:solidFill>
                <a:srgbClr val="FF0000"/>
              </a:solidFill>
              <a:latin typeface="+mj-lt"/>
              <a:cs typeface="Times New Roman" pitchFamily="18" charset="0"/>
            </a:endParaRPr>
          </a:p>
        </p:txBody>
      </p:sp>
      <p:sp>
        <p:nvSpPr>
          <p:cNvPr id="5" name="Text Box 2"/>
          <p:cNvSpPr txBox="1">
            <a:spLocks noChangeArrowheads="1"/>
          </p:cNvSpPr>
          <p:nvPr/>
        </p:nvSpPr>
        <p:spPr bwMode="auto">
          <a:xfrm>
            <a:off x="285720" y="1643050"/>
            <a:ext cx="8496300" cy="5016758"/>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smtClean="0">
                <a:latin typeface="+mj-lt"/>
              </a:rPr>
              <a:t>1. -</a:t>
            </a:r>
            <a:r>
              <a:rPr lang="en-US" sz="3200" b="1" dirty="0" err="1" smtClean="0">
                <a:solidFill>
                  <a:srgbClr val="0070C0"/>
                </a:solidFill>
                <a:latin typeface="+mj-lt"/>
              </a:rPr>
              <a:t>dır</a:t>
            </a:r>
            <a:r>
              <a:rPr lang="en-US" sz="3200" b="1" dirty="0" smtClean="0">
                <a:solidFill>
                  <a:srgbClr val="0070C0"/>
                </a:solidFill>
                <a:latin typeface="+mj-lt"/>
              </a:rPr>
              <a:t>, -dir, -</a:t>
            </a:r>
            <a:r>
              <a:rPr lang="en-US" sz="3200" b="1" dirty="0" err="1" smtClean="0">
                <a:solidFill>
                  <a:srgbClr val="0070C0"/>
                </a:solidFill>
                <a:latin typeface="+mj-lt"/>
              </a:rPr>
              <a:t>dur</a:t>
            </a:r>
            <a:r>
              <a:rPr lang="en-US" sz="3200" b="1" dirty="0" smtClean="0">
                <a:solidFill>
                  <a:srgbClr val="0070C0"/>
                </a:solidFill>
                <a:latin typeface="+mj-lt"/>
              </a:rPr>
              <a:t>, -</a:t>
            </a:r>
            <a:r>
              <a:rPr lang="en-US" sz="3200" b="1" dirty="0" err="1" smtClean="0">
                <a:solidFill>
                  <a:srgbClr val="0070C0"/>
                </a:solidFill>
                <a:latin typeface="+mj-lt"/>
              </a:rPr>
              <a:t>dür</a:t>
            </a:r>
            <a:r>
              <a:rPr lang="en-US" sz="3200" b="1" dirty="0" smtClean="0">
                <a:solidFill>
                  <a:srgbClr val="0070C0"/>
                </a:solidFill>
                <a:latin typeface="+mj-lt"/>
              </a:rPr>
              <a:t> (-</a:t>
            </a:r>
            <a:r>
              <a:rPr lang="en-US" sz="3200" b="1" dirty="0" err="1" smtClean="0">
                <a:solidFill>
                  <a:srgbClr val="0070C0"/>
                </a:solidFill>
                <a:latin typeface="+mj-lt"/>
              </a:rPr>
              <a:t>tır</a:t>
            </a:r>
            <a:r>
              <a:rPr lang="en-US" sz="3200" b="1" dirty="0" smtClean="0">
                <a:solidFill>
                  <a:srgbClr val="0070C0"/>
                </a:solidFill>
                <a:latin typeface="+mj-lt"/>
              </a:rPr>
              <a:t>, -</a:t>
            </a:r>
            <a:r>
              <a:rPr lang="en-US" sz="3200" b="1" dirty="0" err="1" smtClean="0">
                <a:solidFill>
                  <a:srgbClr val="0070C0"/>
                </a:solidFill>
                <a:latin typeface="+mj-lt"/>
              </a:rPr>
              <a:t>tir</a:t>
            </a:r>
            <a:r>
              <a:rPr lang="en-US" sz="3200" b="1" dirty="0" smtClean="0">
                <a:solidFill>
                  <a:srgbClr val="0070C0"/>
                </a:solidFill>
                <a:latin typeface="+mj-lt"/>
              </a:rPr>
              <a:t>, -</a:t>
            </a:r>
            <a:r>
              <a:rPr lang="en-US" sz="3200" b="1" dirty="0" err="1" smtClean="0">
                <a:solidFill>
                  <a:srgbClr val="0070C0"/>
                </a:solidFill>
                <a:latin typeface="+mj-lt"/>
              </a:rPr>
              <a:t>tur</a:t>
            </a:r>
            <a:r>
              <a:rPr lang="en-US" sz="3200" b="1" dirty="0" smtClean="0">
                <a:solidFill>
                  <a:srgbClr val="0070C0"/>
                </a:solidFill>
                <a:latin typeface="+mj-lt"/>
              </a:rPr>
              <a:t>, -</a:t>
            </a:r>
            <a:r>
              <a:rPr lang="en-US" sz="3200" b="1" dirty="0" err="1" smtClean="0">
                <a:solidFill>
                  <a:srgbClr val="0070C0"/>
                </a:solidFill>
                <a:latin typeface="+mj-lt"/>
              </a:rPr>
              <a:t>tür</a:t>
            </a:r>
            <a:r>
              <a:rPr lang="en-US" sz="3200" b="1" dirty="0" smtClean="0">
                <a:solidFill>
                  <a:srgbClr val="0070C0"/>
                </a:solidFill>
                <a:latin typeface="+mj-lt"/>
              </a:rPr>
              <a:t>) </a:t>
            </a:r>
            <a:r>
              <a:rPr lang="en-US" sz="3200" b="1" dirty="0" err="1" smtClean="0">
                <a:latin typeface="+mj-lt"/>
              </a:rPr>
              <a:t>eki</a:t>
            </a:r>
            <a:r>
              <a:rPr lang="en-US" sz="3200" b="1" dirty="0" smtClean="0">
                <a:latin typeface="+mj-lt"/>
              </a:rPr>
              <a:t> </a:t>
            </a:r>
            <a:r>
              <a:rPr lang="ar-IQ" sz="3200" b="1" dirty="0" smtClean="0">
                <a:solidFill>
                  <a:srgbClr val="FF0000"/>
                </a:solidFill>
                <a:latin typeface="+mj-lt"/>
              </a:rPr>
              <a:t>در</a:t>
            </a:r>
            <a:r>
              <a:rPr lang="ar-IQ"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Ses</a:t>
            </a:r>
            <a:r>
              <a:rPr lang="en-US" sz="3200" b="1" dirty="0" smtClean="0">
                <a:latin typeface="+mj-lt"/>
              </a:rPr>
              <a:t> </a:t>
            </a:r>
            <a:r>
              <a:rPr lang="en-US" sz="3200" b="1" dirty="0" err="1" smtClean="0">
                <a:latin typeface="+mj-lt"/>
              </a:rPr>
              <a:t>uyumuna</a:t>
            </a:r>
            <a:r>
              <a:rPr lang="en-US" sz="3200" b="1" dirty="0" smtClean="0">
                <a:latin typeface="+mj-lt"/>
              </a:rPr>
              <a:t> </a:t>
            </a:r>
            <a:r>
              <a:rPr lang="en-US" sz="3200" b="1" dirty="0" err="1" smtClean="0">
                <a:latin typeface="+mj-lt"/>
              </a:rPr>
              <a:t>bağlı</a:t>
            </a:r>
            <a:r>
              <a:rPr lang="en-US" sz="3200" b="1" dirty="0" smtClean="0">
                <a:latin typeface="+mj-lt"/>
              </a:rPr>
              <a:t> </a:t>
            </a:r>
            <a:r>
              <a:rPr lang="en-US" sz="3200" b="1" dirty="0" err="1" smtClean="0">
                <a:latin typeface="+mj-lt"/>
              </a:rPr>
              <a:t>olarak</a:t>
            </a:r>
            <a:r>
              <a:rPr lang="en-US" sz="3200" b="1" dirty="0" smtClean="0">
                <a:latin typeface="+mj-lt"/>
              </a:rPr>
              <a:t> </a:t>
            </a:r>
            <a:r>
              <a:rPr lang="en-US" sz="3200" b="1" dirty="0" err="1" smtClean="0">
                <a:latin typeface="+mj-lt"/>
              </a:rPr>
              <a:t>okunur</a:t>
            </a:r>
            <a:r>
              <a:rPr lang="en-US" sz="3200" b="1" dirty="0" smtClean="0">
                <a:latin typeface="+mj-lt"/>
              </a:rPr>
              <a:t>. </a:t>
            </a:r>
            <a:r>
              <a:rPr lang="en-US" sz="3200" b="1" dirty="0" err="1" smtClean="0">
                <a:latin typeface="+mj-lt"/>
              </a:rPr>
              <a:t>Nadiren</a:t>
            </a:r>
            <a:r>
              <a:rPr lang="en-US" sz="3200" b="1" dirty="0" smtClean="0">
                <a:latin typeface="+mj-lt"/>
              </a:rPr>
              <a:t> </a:t>
            </a:r>
            <a:r>
              <a:rPr lang="en-US" sz="3200" b="1" dirty="0" err="1" smtClean="0">
                <a:latin typeface="+mj-lt"/>
              </a:rPr>
              <a:t>bazı</a:t>
            </a:r>
            <a:r>
              <a:rPr lang="en-US" sz="3200" b="1" dirty="0" smtClean="0">
                <a:latin typeface="+mj-lt"/>
              </a:rPr>
              <a:t> </a:t>
            </a:r>
            <a:r>
              <a:rPr lang="en-US" sz="3200" b="1" dirty="0" err="1" smtClean="0">
                <a:latin typeface="+mj-lt"/>
              </a:rPr>
              <a:t>metinlerde</a:t>
            </a:r>
            <a:r>
              <a:rPr lang="en-US" sz="3200" b="1" dirty="0" smtClean="0">
                <a:latin typeface="+mj-lt"/>
              </a:rPr>
              <a:t> </a:t>
            </a:r>
            <a:r>
              <a:rPr lang="ar-IQ" sz="3200" b="1" dirty="0" smtClean="0">
                <a:solidFill>
                  <a:srgbClr val="FF0000"/>
                </a:solidFill>
                <a:latin typeface="+mj-lt"/>
              </a:rPr>
              <a:t>دير</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yazıldığı</a:t>
            </a:r>
            <a:r>
              <a:rPr lang="en-US" sz="3200" b="1" dirty="0" smtClean="0">
                <a:latin typeface="+mj-lt"/>
              </a:rPr>
              <a:t> </a:t>
            </a:r>
            <a:r>
              <a:rPr lang="en-US" sz="3200" b="1" dirty="0" err="1" smtClean="0">
                <a:latin typeface="+mj-lt"/>
              </a:rPr>
              <a:t>görülür</a:t>
            </a:r>
            <a:r>
              <a:rPr lang="en-US" sz="3200" b="1" dirty="0" smtClean="0">
                <a:latin typeface="+mj-lt"/>
              </a:rPr>
              <a:t>. </a:t>
            </a:r>
            <a:r>
              <a:rPr lang="en-US" sz="3200" b="1" dirty="0" err="1" smtClean="0">
                <a:latin typeface="+mj-lt"/>
              </a:rPr>
              <a:t>Fiilden</a:t>
            </a:r>
            <a:r>
              <a:rPr lang="en-US" sz="3200" b="1" dirty="0" smtClean="0">
                <a:latin typeface="+mj-lt"/>
              </a:rPr>
              <a:t> </a:t>
            </a:r>
            <a:r>
              <a:rPr lang="en-US" sz="3200" b="1" dirty="0" err="1" smtClean="0">
                <a:latin typeface="+mj-lt"/>
              </a:rPr>
              <a:t>fiil</a:t>
            </a:r>
            <a:r>
              <a:rPr lang="en-US" sz="3200" b="1" dirty="0" smtClean="0">
                <a:latin typeface="+mj-lt"/>
              </a:rPr>
              <a:t> </a:t>
            </a:r>
            <a:r>
              <a:rPr lang="en-US" sz="3200" b="1" dirty="0" err="1" smtClean="0">
                <a:latin typeface="+mj-lt"/>
              </a:rPr>
              <a:t>yapmak</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kullanılan</a:t>
            </a:r>
            <a:r>
              <a:rPr lang="en-US" sz="3200" b="1" dirty="0" smtClean="0">
                <a:latin typeface="+mj-lt"/>
              </a:rPr>
              <a:t> </a:t>
            </a:r>
            <a:r>
              <a:rPr lang="en-US" sz="3200" b="1" dirty="0" err="1" smtClean="0">
                <a:latin typeface="+mj-lt"/>
              </a:rPr>
              <a:t>ettirgen</a:t>
            </a:r>
            <a:r>
              <a:rPr lang="en-US" sz="3200" b="1" dirty="0" smtClean="0">
                <a:latin typeface="+mj-lt"/>
              </a:rPr>
              <a:t> </a:t>
            </a:r>
            <a:r>
              <a:rPr lang="en-US" sz="3200" b="1" dirty="0" err="1" smtClean="0">
                <a:latin typeface="+mj-lt"/>
              </a:rPr>
              <a:t>eklerdendir</a:t>
            </a:r>
            <a:r>
              <a:rPr lang="en-US" sz="3200" b="1" dirty="0" smtClean="0">
                <a:latin typeface="+mj-lt"/>
              </a:rPr>
              <a:t>.</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ar-IQ" sz="3200" b="1" dirty="0" smtClean="0">
                <a:solidFill>
                  <a:srgbClr val="0070C0"/>
                </a:solidFill>
                <a:latin typeface="+mj-lt"/>
              </a:rPr>
              <a:t>قز</a:t>
            </a:r>
            <a:r>
              <a:rPr lang="ar-IQ" sz="3200" b="1" dirty="0" smtClean="0">
                <a:solidFill>
                  <a:srgbClr val="FF0000"/>
                </a:solidFill>
                <a:latin typeface="+mj-lt"/>
              </a:rPr>
              <a:t>در</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kızdırmak</a:t>
            </a:r>
            <a:r>
              <a:rPr lang="en-US" sz="3200" b="1" dirty="0" smtClean="0">
                <a:solidFill>
                  <a:srgbClr val="0070C0"/>
                </a:solidFill>
                <a:latin typeface="+mj-lt"/>
              </a:rPr>
              <a:t>       </a:t>
            </a:r>
            <a:r>
              <a:rPr lang="ar-IQ" sz="3200" b="1" dirty="0" smtClean="0">
                <a:solidFill>
                  <a:srgbClr val="0070C0"/>
                </a:solidFill>
                <a:latin typeface="+mj-lt"/>
              </a:rPr>
              <a:t>كز</a:t>
            </a:r>
            <a:r>
              <a:rPr lang="ar-IQ" sz="3200" b="1" dirty="0" smtClean="0">
                <a:solidFill>
                  <a:srgbClr val="FF0000"/>
                </a:solidFill>
                <a:latin typeface="+mj-lt"/>
              </a:rPr>
              <a:t>در</a:t>
            </a:r>
            <a:r>
              <a:rPr lang="ar-IQ" sz="3200" b="1" dirty="0" smtClean="0">
                <a:solidFill>
                  <a:srgbClr val="0070C0"/>
                </a:solidFill>
                <a:latin typeface="+mj-lt"/>
              </a:rPr>
              <a:t>مك </a:t>
            </a:r>
            <a:r>
              <a:rPr lang="en-US" sz="3200" b="1" dirty="0" smtClean="0">
                <a:solidFill>
                  <a:srgbClr val="0070C0"/>
                </a:solidFill>
                <a:latin typeface="+mj-lt"/>
              </a:rPr>
              <a:t> </a:t>
            </a:r>
            <a:r>
              <a:rPr lang="en-US" sz="3200" b="1" dirty="0" err="1" smtClean="0">
                <a:solidFill>
                  <a:srgbClr val="0070C0"/>
                </a:solidFill>
                <a:latin typeface="+mj-lt"/>
              </a:rPr>
              <a:t>gezdirmek</a:t>
            </a: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دور</a:t>
            </a:r>
            <a:r>
              <a:rPr lang="ar-IQ" sz="3200" b="1" dirty="0" smtClean="0">
                <a:solidFill>
                  <a:srgbClr val="FF0000"/>
                </a:solidFill>
                <a:latin typeface="+mj-lt"/>
              </a:rPr>
              <a:t>در</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durdurmak</a:t>
            </a:r>
            <a:r>
              <a:rPr lang="en-US" sz="3200" b="1" dirty="0" smtClean="0">
                <a:solidFill>
                  <a:srgbClr val="0070C0"/>
                </a:solidFill>
                <a:latin typeface="+mj-lt"/>
              </a:rPr>
              <a:t>  </a:t>
            </a:r>
            <a:r>
              <a:rPr lang="ar-IQ" sz="3200" b="1" dirty="0" smtClean="0">
                <a:solidFill>
                  <a:srgbClr val="0070C0"/>
                </a:solidFill>
                <a:latin typeface="+mj-lt"/>
              </a:rPr>
              <a:t>ك</a:t>
            </a:r>
            <a:r>
              <a:rPr lang="ar-SA" sz="3200" b="1" dirty="0" smtClean="0">
                <a:solidFill>
                  <a:srgbClr val="0070C0"/>
                </a:solidFill>
                <a:latin typeface="+mj-lt"/>
              </a:rPr>
              <a:t>و</a:t>
            </a:r>
            <a:r>
              <a:rPr lang="ar-IQ" sz="3200" b="1" dirty="0" smtClean="0">
                <a:solidFill>
                  <a:srgbClr val="0070C0"/>
                </a:solidFill>
                <a:latin typeface="+mj-lt"/>
              </a:rPr>
              <a:t>ل</a:t>
            </a:r>
            <a:r>
              <a:rPr lang="ar-IQ" sz="3200" b="1" dirty="0" smtClean="0">
                <a:solidFill>
                  <a:srgbClr val="FF0000"/>
                </a:solidFill>
                <a:latin typeface="+mj-lt"/>
              </a:rPr>
              <a:t>در</a:t>
            </a:r>
            <a:r>
              <a:rPr lang="ar-IQ" sz="3200" b="1" dirty="0" smtClean="0">
                <a:solidFill>
                  <a:srgbClr val="0070C0"/>
                </a:solidFill>
                <a:latin typeface="+mj-lt"/>
              </a:rPr>
              <a:t>مك </a:t>
            </a:r>
            <a:r>
              <a:rPr lang="en-US" sz="3200" b="1" dirty="0" smtClean="0">
                <a:solidFill>
                  <a:srgbClr val="0070C0"/>
                </a:solidFill>
                <a:latin typeface="+mj-lt"/>
              </a:rPr>
              <a:t> </a:t>
            </a:r>
            <a:r>
              <a:rPr lang="en-US" sz="3200" b="1" dirty="0" err="1" smtClean="0">
                <a:solidFill>
                  <a:srgbClr val="0070C0"/>
                </a:solidFill>
                <a:latin typeface="+mj-lt"/>
              </a:rPr>
              <a:t>güldürmek</a:t>
            </a: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بوك</a:t>
            </a:r>
            <a:r>
              <a:rPr lang="ar-IQ" sz="3200" b="1" dirty="0" smtClean="0">
                <a:solidFill>
                  <a:srgbClr val="FF0000"/>
                </a:solidFill>
                <a:latin typeface="+mj-lt"/>
              </a:rPr>
              <a:t>در</a:t>
            </a:r>
            <a:r>
              <a:rPr lang="ar-IQ" sz="3200" b="1" dirty="0" smtClean="0">
                <a:solidFill>
                  <a:srgbClr val="0070C0"/>
                </a:solidFill>
                <a:latin typeface="+mj-lt"/>
              </a:rPr>
              <a:t>مك </a:t>
            </a:r>
            <a:r>
              <a:rPr lang="en-US" sz="3200" b="1" dirty="0" smtClean="0">
                <a:solidFill>
                  <a:srgbClr val="0070C0"/>
                </a:solidFill>
                <a:latin typeface="+mj-lt"/>
              </a:rPr>
              <a:t> </a:t>
            </a:r>
            <a:r>
              <a:rPr lang="en-US" sz="3200" b="1" dirty="0" err="1" smtClean="0">
                <a:solidFill>
                  <a:srgbClr val="0070C0"/>
                </a:solidFill>
                <a:latin typeface="+mj-lt"/>
              </a:rPr>
              <a:t>büktürmek</a:t>
            </a:r>
            <a:r>
              <a:rPr lang="en-US" sz="3200" b="1" dirty="0" smtClean="0">
                <a:solidFill>
                  <a:srgbClr val="0070C0"/>
                </a:solidFill>
                <a:latin typeface="+mj-lt"/>
              </a:rPr>
              <a:t>   </a:t>
            </a:r>
            <a:r>
              <a:rPr lang="ar-IQ" sz="3200" b="1" dirty="0" smtClean="0">
                <a:solidFill>
                  <a:srgbClr val="0070C0"/>
                </a:solidFill>
                <a:latin typeface="+mj-lt"/>
              </a:rPr>
              <a:t>قوش</a:t>
            </a:r>
            <a:r>
              <a:rPr lang="ar-IQ" sz="3200" b="1" dirty="0" smtClean="0">
                <a:solidFill>
                  <a:srgbClr val="FF0000"/>
                </a:solidFill>
                <a:latin typeface="+mj-lt"/>
              </a:rPr>
              <a:t>در</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koşturmak</a:t>
            </a: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ياپ</a:t>
            </a:r>
            <a:r>
              <a:rPr lang="ar-IQ" sz="3200" b="1" dirty="0" smtClean="0">
                <a:solidFill>
                  <a:srgbClr val="FF0000"/>
                </a:solidFill>
                <a:latin typeface="+mj-lt"/>
              </a:rPr>
              <a:t>در</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yaptırmak</a:t>
            </a:r>
            <a:r>
              <a:rPr lang="en-US" sz="3200" b="1" dirty="0" smtClean="0">
                <a:solidFill>
                  <a:srgbClr val="0070C0"/>
                </a:solidFill>
                <a:latin typeface="+mj-lt"/>
              </a:rPr>
              <a:t>      </a:t>
            </a:r>
            <a:r>
              <a:rPr lang="ar-IQ" sz="3200" b="1" dirty="0" smtClean="0">
                <a:solidFill>
                  <a:srgbClr val="0070C0"/>
                </a:solidFill>
                <a:latin typeface="+mj-lt"/>
              </a:rPr>
              <a:t>سچ</a:t>
            </a:r>
            <a:r>
              <a:rPr lang="ar-SA" sz="3200" b="1" dirty="0" smtClean="0">
                <a:solidFill>
                  <a:srgbClr val="FF0000"/>
                </a:solidFill>
                <a:latin typeface="+mj-lt"/>
              </a:rPr>
              <a:t>در</a:t>
            </a:r>
            <a:r>
              <a:rPr lang="ar-IQ" sz="3200" b="1" dirty="0" smtClean="0">
                <a:solidFill>
                  <a:srgbClr val="0070C0"/>
                </a:solidFill>
                <a:latin typeface="+mj-lt"/>
              </a:rPr>
              <a:t>مك </a:t>
            </a:r>
            <a:r>
              <a:rPr lang="en-US" sz="3200" b="1" dirty="0" smtClean="0">
                <a:solidFill>
                  <a:srgbClr val="0070C0"/>
                </a:solidFill>
                <a:latin typeface="+mj-lt"/>
              </a:rPr>
              <a:t> </a:t>
            </a:r>
            <a:r>
              <a:rPr lang="en-US" sz="3200" b="1" dirty="0" err="1" smtClean="0">
                <a:solidFill>
                  <a:srgbClr val="0070C0"/>
                </a:solidFill>
                <a:latin typeface="+mj-lt"/>
              </a:rPr>
              <a:t>seçtirmek</a:t>
            </a:r>
            <a:r>
              <a:rPr lang="en-US" sz="3200" b="1" dirty="0" smtClean="0">
                <a:solidFill>
                  <a:srgbClr val="0070C0"/>
                </a:solidFill>
                <a:latin typeface="+mj-lt"/>
              </a:rPr>
              <a:t> </a:t>
            </a:r>
          </a:p>
        </p:txBody>
      </p:sp>
    </p:spTree>
    <p:extLst>
      <p:ext uri="{BB962C8B-B14F-4D97-AF65-F5344CB8AC3E}">
        <p14:creationId xmlns:p14="http://schemas.microsoft.com/office/powerpoint/2010/main" val="3383741905"/>
      </p:ext>
    </p:extLst>
  </p:cSld>
  <p:clrMapOvr>
    <a:masterClrMapping/>
  </p:clrMapOvr>
  <p:transition spd="med">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500042"/>
            <a:ext cx="8496300" cy="6001643"/>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smtClean="0">
                <a:latin typeface="+mj-lt"/>
              </a:rPr>
              <a:t>2. -</a:t>
            </a:r>
            <a:r>
              <a:rPr lang="en-US" sz="3200" b="1" dirty="0" err="1" smtClean="0">
                <a:latin typeface="+mj-lt"/>
              </a:rPr>
              <a:t>ıl</a:t>
            </a:r>
            <a:r>
              <a:rPr lang="en-US" sz="3200" b="1" dirty="0" smtClean="0">
                <a:latin typeface="+mj-lt"/>
              </a:rPr>
              <a:t>, -</a:t>
            </a:r>
            <a:r>
              <a:rPr lang="en-US" sz="3200" b="1" dirty="0" err="1" smtClean="0">
                <a:latin typeface="+mj-lt"/>
              </a:rPr>
              <a:t>il</a:t>
            </a:r>
            <a:r>
              <a:rPr lang="en-US" sz="3200" b="1" dirty="0" smtClean="0">
                <a:latin typeface="+mj-lt"/>
              </a:rPr>
              <a:t>, -</a:t>
            </a:r>
            <a:r>
              <a:rPr lang="en-US" sz="3200" b="1" dirty="0" err="1" smtClean="0">
                <a:latin typeface="+mj-lt"/>
              </a:rPr>
              <a:t>ın</a:t>
            </a:r>
            <a:r>
              <a:rPr lang="en-US" sz="3200" b="1" dirty="0" smtClean="0">
                <a:latin typeface="+mj-lt"/>
              </a:rPr>
              <a:t>, -in </a:t>
            </a:r>
            <a:r>
              <a:rPr lang="en-US" sz="3200" b="1" dirty="0" err="1" smtClean="0">
                <a:latin typeface="+mj-lt"/>
              </a:rPr>
              <a:t>ekleri</a:t>
            </a:r>
            <a:r>
              <a:rPr lang="en-US" sz="3200" b="1" dirty="0" smtClean="0">
                <a:latin typeface="+mj-lt"/>
              </a:rPr>
              <a:t> </a:t>
            </a:r>
            <a:r>
              <a:rPr lang="ar-IQ" sz="3200" b="1" dirty="0" smtClean="0">
                <a:solidFill>
                  <a:srgbClr val="FF0000"/>
                </a:solidFill>
                <a:latin typeface="+mj-lt"/>
              </a:rPr>
              <a:t>ل</a:t>
            </a:r>
            <a:r>
              <a:rPr lang="ar-IQ" sz="3200" b="1" dirty="0" smtClean="0">
                <a:latin typeface="+mj-lt"/>
              </a:rPr>
              <a:t> </a:t>
            </a:r>
            <a:r>
              <a:rPr lang="en-US" sz="3200" b="1" dirty="0" smtClean="0">
                <a:latin typeface="+mj-lt"/>
              </a:rPr>
              <a:t> lam </a:t>
            </a:r>
            <a:r>
              <a:rPr lang="en-US" sz="3200" b="1" dirty="0" err="1" smtClean="0">
                <a:latin typeface="+mj-lt"/>
              </a:rPr>
              <a:t>ve</a:t>
            </a:r>
            <a:r>
              <a:rPr lang="en-US" sz="3200" b="1" dirty="0" smtClean="0">
                <a:latin typeface="+mj-lt"/>
              </a:rPr>
              <a:t> </a:t>
            </a:r>
            <a:r>
              <a:rPr lang="ar-IQ" sz="3200" b="1" dirty="0" smtClean="0">
                <a:solidFill>
                  <a:srgbClr val="FF0000"/>
                </a:solidFill>
                <a:latin typeface="+mj-lt"/>
              </a:rPr>
              <a:t>ن</a:t>
            </a:r>
            <a:r>
              <a:rPr lang="ar-IQ" sz="3200" b="1" dirty="0" smtClean="0">
                <a:latin typeface="+mj-lt"/>
              </a:rPr>
              <a:t> </a:t>
            </a:r>
            <a:r>
              <a:rPr lang="en-US" sz="3200" b="1" dirty="0" smtClean="0">
                <a:latin typeface="+mj-lt"/>
              </a:rPr>
              <a:t> nun </a:t>
            </a:r>
            <a:r>
              <a:rPr lang="en-US" sz="3200" b="1" dirty="0" err="1" smtClean="0">
                <a:latin typeface="+mj-lt"/>
              </a:rPr>
              <a:t>harfleriyle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aradaki</a:t>
            </a:r>
            <a:r>
              <a:rPr lang="en-US" sz="3200" b="1" dirty="0" smtClean="0">
                <a:latin typeface="+mj-lt"/>
              </a:rPr>
              <a:t> </a:t>
            </a:r>
            <a:r>
              <a:rPr lang="en-US" sz="3200" b="1" dirty="0" err="1" smtClean="0">
                <a:latin typeface="+mj-lt"/>
              </a:rPr>
              <a:t>yardımcı</a:t>
            </a:r>
            <a:r>
              <a:rPr lang="en-US" sz="3200" b="1" dirty="0" smtClean="0">
                <a:latin typeface="+mj-lt"/>
              </a:rPr>
              <a:t> </a:t>
            </a:r>
            <a:r>
              <a:rPr lang="en-US" sz="3200" b="1" dirty="0" err="1" smtClean="0">
                <a:latin typeface="+mj-lt"/>
              </a:rPr>
              <a:t>ses</a:t>
            </a:r>
            <a:r>
              <a:rPr lang="en-US" sz="3200" b="1" dirty="0" smtClean="0">
                <a:latin typeface="+mj-lt"/>
              </a:rPr>
              <a:t> </a:t>
            </a:r>
            <a:r>
              <a:rPr lang="en-US" sz="3200" b="1" dirty="0" err="1" smtClean="0">
                <a:latin typeface="+mj-lt"/>
              </a:rPr>
              <a:t>olan</a:t>
            </a:r>
            <a:r>
              <a:rPr lang="en-US" sz="3200" b="1" dirty="0" smtClean="0">
                <a:latin typeface="+mj-lt"/>
              </a:rPr>
              <a:t> </a:t>
            </a:r>
            <a:r>
              <a:rPr lang="en-US" sz="3200" b="1" dirty="0" err="1" smtClean="0">
                <a:latin typeface="+mj-lt"/>
              </a:rPr>
              <a:t>ünlüleri</a:t>
            </a:r>
            <a:r>
              <a:rPr lang="en-US" sz="3200" b="1" dirty="0" smtClean="0">
                <a:latin typeface="+mj-lt"/>
              </a:rPr>
              <a:t> </a:t>
            </a:r>
            <a:r>
              <a:rPr lang="en-US" sz="3200" b="1" dirty="0" err="1" smtClean="0">
                <a:latin typeface="+mj-lt"/>
              </a:rPr>
              <a:t>yazılmaz</a:t>
            </a:r>
            <a:r>
              <a:rPr lang="en-US" sz="3200" b="1" dirty="0" smtClean="0">
                <a:latin typeface="+mj-lt"/>
              </a:rPr>
              <a:t>. Bu </a:t>
            </a:r>
            <a:r>
              <a:rPr lang="en-US" sz="3200" b="1" dirty="0" err="1" smtClean="0">
                <a:latin typeface="+mj-lt"/>
              </a:rPr>
              <a:t>ek</a:t>
            </a:r>
            <a:r>
              <a:rPr lang="en-US" sz="3200" b="1" dirty="0" smtClean="0">
                <a:latin typeface="+mj-lt"/>
              </a:rPr>
              <a:t> </a:t>
            </a:r>
            <a:r>
              <a:rPr lang="en-US" sz="3200" b="1" dirty="0" err="1" smtClean="0">
                <a:latin typeface="+mj-lt"/>
              </a:rPr>
              <a:t>edilgen</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dönüşlülük</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kullanılır</a:t>
            </a:r>
            <a:r>
              <a:rPr lang="en-US" sz="3200" b="1" dirty="0" smtClean="0">
                <a:latin typeface="+mj-lt"/>
              </a:rPr>
              <a:t>.</a:t>
            </a:r>
          </a:p>
          <a:p>
            <a:pPr algn="l" rtl="0" fontAlgn="base">
              <a:spcBef>
                <a:spcPct val="0"/>
              </a:spcBef>
              <a:spcAft>
                <a:spcPct val="0"/>
              </a:spcAft>
            </a:pPr>
            <a:r>
              <a:rPr lang="en-US" sz="3200" b="1" dirty="0" smtClean="0">
                <a:latin typeface="+mj-lt"/>
              </a:rPr>
              <a:t> </a:t>
            </a: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آرا</a:t>
            </a:r>
            <a:r>
              <a:rPr lang="ar-IQ" sz="3200" b="1" dirty="0" smtClean="0">
                <a:solidFill>
                  <a:srgbClr val="FF0000"/>
                </a:solidFill>
                <a:latin typeface="+mj-lt"/>
              </a:rPr>
              <a:t>ن</a:t>
            </a:r>
            <a:r>
              <a:rPr lang="ar-IQ" sz="3200" b="1" dirty="0" smtClean="0">
                <a:solidFill>
                  <a:srgbClr val="0070C0"/>
                </a:solidFill>
              </a:rPr>
              <a:t>م</a:t>
            </a:r>
            <a:r>
              <a:rPr lang="ar-IQ" sz="3200" b="1" dirty="0" smtClean="0">
                <a:solidFill>
                  <a:srgbClr val="0070C0"/>
                </a:solidFill>
                <a:latin typeface="+mj-lt"/>
              </a:rPr>
              <a:t>ق </a:t>
            </a:r>
            <a:r>
              <a:rPr lang="en-US" sz="3200" b="1" dirty="0" smtClean="0">
                <a:solidFill>
                  <a:srgbClr val="0070C0"/>
                </a:solidFill>
                <a:latin typeface="+mj-lt"/>
              </a:rPr>
              <a:t> </a:t>
            </a:r>
            <a:r>
              <a:rPr lang="en-US" sz="3200" b="1" dirty="0" err="1" smtClean="0">
                <a:solidFill>
                  <a:srgbClr val="0070C0"/>
                </a:solidFill>
                <a:latin typeface="+mj-lt"/>
              </a:rPr>
              <a:t>aranmak</a:t>
            </a:r>
            <a:r>
              <a:rPr lang="en-US" sz="3200" b="1" dirty="0" smtClean="0">
                <a:solidFill>
                  <a:srgbClr val="0070C0"/>
                </a:solidFill>
                <a:latin typeface="+mj-lt"/>
              </a:rPr>
              <a:t>      </a:t>
            </a:r>
            <a:r>
              <a:rPr lang="ar-IQ" sz="3200" b="1" dirty="0" smtClean="0">
                <a:solidFill>
                  <a:srgbClr val="0070C0"/>
                </a:solidFill>
                <a:latin typeface="+mj-lt"/>
              </a:rPr>
              <a:t>چوز</a:t>
            </a:r>
            <a:r>
              <a:rPr lang="ar-IQ" sz="3200" b="1" dirty="0" smtClean="0">
                <a:solidFill>
                  <a:srgbClr val="FF0000"/>
                </a:solidFill>
              </a:rPr>
              <a:t>ل</a:t>
            </a:r>
            <a:r>
              <a:rPr lang="ar-IQ" sz="3200" b="1" dirty="0" smtClean="0">
                <a:solidFill>
                  <a:srgbClr val="0070C0"/>
                </a:solidFill>
                <a:latin typeface="+mj-lt"/>
              </a:rPr>
              <a:t>مك </a:t>
            </a:r>
            <a:r>
              <a:rPr lang="en-US" sz="3200" b="1" dirty="0" smtClean="0">
                <a:solidFill>
                  <a:srgbClr val="0070C0"/>
                </a:solidFill>
                <a:latin typeface="+mj-lt"/>
              </a:rPr>
              <a:t> </a:t>
            </a:r>
            <a:r>
              <a:rPr lang="en-US" sz="3200" b="1" dirty="0" err="1" smtClean="0">
                <a:solidFill>
                  <a:srgbClr val="0070C0"/>
                </a:solidFill>
                <a:latin typeface="+mj-lt"/>
              </a:rPr>
              <a:t>çözülmek</a:t>
            </a:r>
            <a:r>
              <a:rPr lang="en-US" sz="3200" b="1" dirty="0" smtClean="0">
                <a:solidFill>
                  <a:srgbClr val="0070C0"/>
                </a:solidFill>
                <a:latin typeface="+mj-lt"/>
              </a:rPr>
              <a:t> </a:t>
            </a:r>
          </a:p>
          <a:p>
            <a:pPr algn="l" rtl="0" fontAlgn="base">
              <a:spcBef>
                <a:spcPct val="0"/>
              </a:spcBef>
              <a:spcAft>
                <a:spcPct val="0"/>
              </a:spcAft>
            </a:pPr>
            <a:r>
              <a:rPr lang="ar-IQ" sz="3200" b="1" dirty="0" smtClean="0">
                <a:solidFill>
                  <a:srgbClr val="0070C0"/>
                </a:solidFill>
                <a:latin typeface="+mj-lt"/>
              </a:rPr>
              <a:t>كور</a:t>
            </a:r>
            <a:r>
              <a:rPr lang="ar-IQ" sz="3200" b="1" dirty="0" smtClean="0">
                <a:solidFill>
                  <a:srgbClr val="FF0000"/>
                </a:solidFill>
              </a:rPr>
              <a:t>ل</a:t>
            </a:r>
            <a:r>
              <a:rPr lang="ar-IQ" sz="3200" b="1" dirty="0" smtClean="0">
                <a:solidFill>
                  <a:srgbClr val="0070C0"/>
                </a:solidFill>
                <a:latin typeface="+mj-lt"/>
              </a:rPr>
              <a:t>مك </a:t>
            </a:r>
            <a:r>
              <a:rPr lang="en-US" sz="3200" b="1" dirty="0" smtClean="0">
                <a:solidFill>
                  <a:srgbClr val="0070C0"/>
                </a:solidFill>
                <a:latin typeface="+mj-lt"/>
              </a:rPr>
              <a:t> </a:t>
            </a:r>
            <a:r>
              <a:rPr lang="en-US" sz="3200" b="1" dirty="0" err="1" smtClean="0">
                <a:solidFill>
                  <a:srgbClr val="0070C0"/>
                </a:solidFill>
                <a:latin typeface="+mj-lt"/>
              </a:rPr>
              <a:t>görülmek</a:t>
            </a:r>
            <a:r>
              <a:rPr lang="en-US" sz="3200" b="1" dirty="0" smtClean="0">
                <a:solidFill>
                  <a:srgbClr val="0070C0"/>
                </a:solidFill>
                <a:latin typeface="+mj-lt"/>
              </a:rPr>
              <a:t>    </a:t>
            </a:r>
            <a:r>
              <a:rPr lang="ar-IQ" sz="3200" b="1" dirty="0" smtClean="0">
                <a:solidFill>
                  <a:srgbClr val="0070C0"/>
                </a:solidFill>
                <a:latin typeface="+mj-lt"/>
              </a:rPr>
              <a:t>بوز</a:t>
            </a:r>
            <a:r>
              <a:rPr lang="ar-IQ" sz="3200" b="1" dirty="0" smtClean="0">
                <a:solidFill>
                  <a:srgbClr val="FF0000"/>
                </a:solidFill>
              </a:rPr>
              <a:t>ل</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bozulmak</a:t>
            </a:r>
            <a:endParaRPr lang="en-US" sz="3200" b="1" dirty="0" smtClean="0">
              <a:solidFill>
                <a:srgbClr val="0070C0"/>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en-US" sz="3200" b="1" dirty="0" err="1" smtClean="0">
                <a:latin typeface="+mj-lt"/>
              </a:rPr>
              <a:t>Ekten</a:t>
            </a:r>
            <a:r>
              <a:rPr lang="en-US" sz="3200" b="1" dirty="0" smtClean="0">
                <a:latin typeface="+mj-lt"/>
              </a:rPr>
              <a:t> </a:t>
            </a:r>
            <a:r>
              <a:rPr lang="en-US" sz="3200" b="1" dirty="0" err="1" smtClean="0">
                <a:latin typeface="+mj-lt"/>
              </a:rPr>
              <a:t>sonra</a:t>
            </a:r>
            <a:r>
              <a:rPr lang="en-US" sz="3200" b="1" dirty="0" smtClean="0">
                <a:latin typeface="+mj-lt"/>
              </a:rPr>
              <a:t> </a:t>
            </a:r>
            <a:r>
              <a:rPr lang="en-US" sz="3200" b="1" dirty="0" err="1" smtClean="0">
                <a:latin typeface="+mj-lt"/>
              </a:rPr>
              <a:t>sesli</a:t>
            </a:r>
            <a:r>
              <a:rPr lang="en-US" sz="3200" b="1" dirty="0" smtClean="0">
                <a:latin typeface="+mj-lt"/>
              </a:rPr>
              <a:t> </a:t>
            </a:r>
            <a:r>
              <a:rPr lang="en-US" sz="3200" b="1" dirty="0" err="1" smtClean="0">
                <a:latin typeface="+mj-lt"/>
              </a:rPr>
              <a:t>bulunması</a:t>
            </a:r>
            <a:r>
              <a:rPr lang="en-US" sz="3200" b="1" dirty="0" smtClean="0">
                <a:latin typeface="+mj-lt"/>
              </a:rPr>
              <a:t> </a:t>
            </a:r>
            <a:r>
              <a:rPr lang="en-US" sz="3200" b="1" dirty="0" err="1" smtClean="0">
                <a:latin typeface="+mj-lt"/>
              </a:rPr>
              <a:t>halinde</a:t>
            </a:r>
            <a:r>
              <a:rPr lang="en-US" sz="3200" b="1" dirty="0" smtClean="0">
                <a:latin typeface="+mj-lt"/>
              </a:rPr>
              <a:t> </a:t>
            </a:r>
            <a:r>
              <a:rPr lang="en-US" sz="3200" b="1" dirty="0" err="1" smtClean="0">
                <a:latin typeface="+mj-lt"/>
              </a:rPr>
              <a:t>yardımcı</a:t>
            </a:r>
            <a:r>
              <a:rPr lang="en-US" sz="3200" b="1" dirty="0" smtClean="0">
                <a:latin typeface="+mj-lt"/>
              </a:rPr>
              <a:t> </a:t>
            </a:r>
            <a:r>
              <a:rPr lang="en-US" sz="3200" b="1" dirty="0" err="1" smtClean="0">
                <a:latin typeface="+mj-lt"/>
              </a:rPr>
              <a:t>ses</a:t>
            </a:r>
            <a:r>
              <a:rPr lang="en-US" sz="3200" b="1" dirty="0" smtClean="0">
                <a:latin typeface="+mj-lt"/>
              </a:rPr>
              <a:t> </a:t>
            </a:r>
            <a:r>
              <a:rPr lang="en-US" sz="3200" b="1" dirty="0" err="1" smtClean="0">
                <a:latin typeface="+mj-lt"/>
              </a:rPr>
              <a:t>gösterilerek</a:t>
            </a:r>
            <a:r>
              <a:rPr lang="en-US" sz="3200" b="1" dirty="0" smtClean="0">
                <a:latin typeface="+mj-lt"/>
              </a:rPr>
              <a:t> </a:t>
            </a:r>
            <a:r>
              <a:rPr lang="en-US" sz="3200" b="1" dirty="0" err="1" smtClean="0">
                <a:latin typeface="+mj-lt"/>
              </a:rPr>
              <a:t>yazılır</a:t>
            </a:r>
            <a:r>
              <a:rPr lang="en-US" sz="3200" b="1" dirty="0" smtClean="0">
                <a:latin typeface="+mj-lt"/>
              </a:rPr>
              <a:t>. </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ar-IQ" sz="3200" b="1" dirty="0" smtClean="0">
                <a:solidFill>
                  <a:srgbClr val="0070C0"/>
                </a:solidFill>
                <a:latin typeface="+mj-lt"/>
              </a:rPr>
              <a:t>ويريلن </a:t>
            </a:r>
            <a:r>
              <a:rPr lang="en-US" sz="3200" b="1" dirty="0" smtClean="0">
                <a:solidFill>
                  <a:srgbClr val="0070C0"/>
                </a:solidFill>
                <a:latin typeface="+mj-lt"/>
              </a:rPr>
              <a:t> </a:t>
            </a:r>
            <a:r>
              <a:rPr lang="en-US" sz="3200" b="1" dirty="0" err="1" smtClean="0">
                <a:solidFill>
                  <a:srgbClr val="0070C0"/>
                </a:solidFill>
                <a:latin typeface="+mj-lt"/>
              </a:rPr>
              <a:t>virilen</a:t>
            </a:r>
            <a:r>
              <a:rPr lang="en-US" sz="3200" b="1" dirty="0" smtClean="0">
                <a:solidFill>
                  <a:srgbClr val="0070C0"/>
                </a:solidFill>
                <a:latin typeface="+mj-lt"/>
              </a:rPr>
              <a:t>    </a:t>
            </a:r>
            <a:r>
              <a:rPr lang="ar-IQ" sz="3200" b="1" dirty="0" smtClean="0">
                <a:solidFill>
                  <a:srgbClr val="0070C0"/>
                </a:solidFill>
                <a:latin typeface="+mj-lt"/>
              </a:rPr>
              <a:t>بوزي</a:t>
            </a:r>
            <a:r>
              <a:rPr lang="ar-SA" sz="3200" b="1" dirty="0" smtClean="0">
                <a:solidFill>
                  <a:srgbClr val="0070C0"/>
                </a:solidFill>
                <a:latin typeface="+mj-lt"/>
              </a:rPr>
              <a:t>لا</a:t>
            </a:r>
            <a:r>
              <a:rPr lang="ar-IQ" sz="3200" b="1" dirty="0" smtClean="0">
                <a:solidFill>
                  <a:srgbClr val="0070C0"/>
                </a:solidFill>
                <a:latin typeface="+mj-lt"/>
              </a:rPr>
              <a:t>ن </a:t>
            </a:r>
            <a:r>
              <a:rPr lang="en-US" sz="3200" b="1" dirty="0" smtClean="0">
                <a:solidFill>
                  <a:srgbClr val="0070C0"/>
                </a:solidFill>
                <a:latin typeface="+mj-lt"/>
              </a:rPr>
              <a:t> </a:t>
            </a:r>
            <a:r>
              <a:rPr lang="en-US" sz="3200" b="1" dirty="0" err="1" smtClean="0">
                <a:solidFill>
                  <a:srgbClr val="0070C0"/>
                </a:solidFill>
                <a:latin typeface="+mj-lt"/>
              </a:rPr>
              <a:t>bozulan</a:t>
            </a:r>
            <a:endParaRPr lang="en-US" sz="3200" b="1" dirty="0" smtClean="0">
              <a:solidFill>
                <a:srgbClr val="0070C0"/>
              </a:solidFill>
              <a:latin typeface="+mj-lt"/>
            </a:endParaRPr>
          </a:p>
        </p:txBody>
      </p:sp>
    </p:spTree>
    <p:extLst>
      <p:ext uri="{BB962C8B-B14F-4D97-AF65-F5344CB8AC3E}">
        <p14:creationId xmlns:p14="http://schemas.microsoft.com/office/powerpoint/2010/main" val="605441663"/>
      </p:ext>
    </p:extLst>
  </p:cSld>
  <p:clrMapOvr>
    <a:masterClrMapping/>
  </p:clrMapOvr>
  <p:transition spd="med">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784664"/>
            <a:ext cx="8496300" cy="5447645"/>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smtClean="0">
                <a:latin typeface="+mj-lt"/>
              </a:rPr>
              <a:t>3. -</a:t>
            </a:r>
            <a:r>
              <a:rPr lang="en-US" sz="3200" b="1" dirty="0" err="1" smtClean="0">
                <a:latin typeface="+mj-lt"/>
              </a:rPr>
              <a:t>iş</a:t>
            </a:r>
            <a:r>
              <a:rPr lang="en-US" sz="3200" b="1" dirty="0" smtClean="0">
                <a:latin typeface="+mj-lt"/>
              </a:rPr>
              <a:t>, -</a:t>
            </a:r>
            <a:r>
              <a:rPr lang="en-US" sz="3200" b="1" dirty="0" err="1" smtClean="0">
                <a:latin typeface="+mj-lt"/>
              </a:rPr>
              <a:t>ış</a:t>
            </a:r>
            <a:r>
              <a:rPr lang="en-US" sz="3200" b="1" dirty="0" smtClean="0">
                <a:latin typeface="+mj-lt"/>
              </a:rPr>
              <a:t>, -</a:t>
            </a:r>
            <a:r>
              <a:rPr lang="en-US" sz="3200" b="1" dirty="0" err="1" smtClean="0">
                <a:latin typeface="+mj-lt"/>
              </a:rPr>
              <a:t>uş</a:t>
            </a:r>
            <a:r>
              <a:rPr lang="en-US" sz="3200" b="1" dirty="0" smtClean="0">
                <a:latin typeface="+mj-lt"/>
              </a:rPr>
              <a:t>, -</a:t>
            </a:r>
            <a:r>
              <a:rPr lang="en-US" sz="3200" b="1" dirty="0" err="1" smtClean="0">
                <a:latin typeface="+mj-lt"/>
              </a:rPr>
              <a:t>üş</a:t>
            </a:r>
            <a:r>
              <a:rPr lang="en-US" sz="3200" b="1" dirty="0" smtClean="0">
                <a:latin typeface="+mj-lt"/>
              </a:rPr>
              <a:t> </a:t>
            </a:r>
            <a:r>
              <a:rPr lang="en-US" sz="3200" b="1" dirty="0" err="1" smtClean="0">
                <a:latin typeface="+mj-lt"/>
              </a:rPr>
              <a:t>ekleri</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bitenlerden</a:t>
            </a:r>
            <a:r>
              <a:rPr lang="en-US" sz="3200" b="1" dirty="0" smtClean="0">
                <a:latin typeface="+mj-lt"/>
              </a:rPr>
              <a:t> </a:t>
            </a:r>
            <a:r>
              <a:rPr lang="en-US" sz="3200" b="1" dirty="0" err="1" smtClean="0">
                <a:latin typeface="+mj-lt"/>
              </a:rPr>
              <a:t>sonra</a:t>
            </a:r>
            <a:r>
              <a:rPr lang="en-US" sz="3200" b="1" dirty="0" smtClean="0">
                <a:latin typeface="+mj-lt"/>
              </a:rPr>
              <a:t> </a:t>
            </a:r>
            <a:r>
              <a:rPr lang="ar-IQ" sz="3200" b="1" dirty="0" smtClean="0">
                <a:solidFill>
                  <a:srgbClr val="FF0000"/>
                </a:solidFill>
                <a:latin typeface="+mj-lt"/>
              </a:rPr>
              <a:t>ش</a:t>
            </a:r>
            <a:r>
              <a:rPr lang="ar-IQ" sz="3200" b="1" dirty="0" smtClean="0">
                <a:latin typeface="+mj-lt"/>
              </a:rPr>
              <a:t> </a:t>
            </a:r>
            <a:r>
              <a:rPr lang="en-US" sz="3200" b="1" dirty="0" smtClean="0">
                <a:latin typeface="+mj-lt"/>
              </a:rPr>
              <a:t> </a:t>
            </a:r>
            <a:r>
              <a:rPr lang="en-US" sz="3200" b="1" dirty="0" err="1" smtClean="0">
                <a:latin typeface="+mj-lt"/>
              </a:rPr>
              <a:t>ünsüzle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fiillerden</a:t>
            </a:r>
            <a:r>
              <a:rPr lang="en-US" sz="3200" b="1" dirty="0" smtClean="0">
                <a:latin typeface="+mj-lt"/>
              </a:rPr>
              <a:t> </a:t>
            </a:r>
            <a:r>
              <a:rPr lang="en-US" sz="3200" b="1" dirty="0" err="1" smtClean="0">
                <a:latin typeface="+mj-lt"/>
              </a:rPr>
              <a:t>sonra</a:t>
            </a:r>
            <a:r>
              <a:rPr lang="en-US" sz="3200" b="1" dirty="0" smtClean="0">
                <a:latin typeface="+mj-lt"/>
              </a:rPr>
              <a:t> </a:t>
            </a:r>
            <a:r>
              <a:rPr lang="en-US" sz="3200" b="1" dirty="0" err="1" smtClean="0">
                <a:latin typeface="+mj-lt"/>
              </a:rPr>
              <a:t>ise</a:t>
            </a:r>
            <a:r>
              <a:rPr lang="en-US" sz="3200" b="1" dirty="0" smtClean="0">
                <a:latin typeface="+mj-lt"/>
              </a:rPr>
              <a:t> </a:t>
            </a:r>
            <a:r>
              <a:rPr lang="ar-SA" sz="3200" b="1" dirty="0" smtClean="0">
                <a:solidFill>
                  <a:srgbClr val="FF0000"/>
                </a:solidFill>
                <a:latin typeface="+mj-lt"/>
              </a:rPr>
              <a:t>يش</a:t>
            </a:r>
            <a:r>
              <a:rPr lang="en-US" sz="3200" b="1" dirty="0" smtClean="0">
                <a:latin typeface="+mj-lt"/>
              </a:rPr>
              <a:t> </a:t>
            </a:r>
            <a:r>
              <a:rPr lang="en-US" sz="3200" b="1" dirty="0" err="1" smtClean="0">
                <a:latin typeface="+mj-lt"/>
              </a:rPr>
              <a:t>veya</a:t>
            </a:r>
            <a:r>
              <a:rPr lang="en-US" sz="3200" b="1" dirty="0" smtClean="0">
                <a:latin typeface="+mj-lt"/>
              </a:rPr>
              <a:t> </a:t>
            </a:r>
            <a:r>
              <a:rPr lang="ar-IQ" sz="3200" b="1" dirty="0" smtClean="0">
                <a:solidFill>
                  <a:srgbClr val="FF0000"/>
                </a:solidFill>
                <a:latin typeface="+mj-lt"/>
              </a:rPr>
              <a:t>وش</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IQ" sz="3200" b="1" dirty="0" smtClean="0">
                <a:solidFill>
                  <a:srgbClr val="0070C0"/>
                </a:solidFill>
                <a:latin typeface="+mj-lt"/>
              </a:rPr>
              <a:t>آكل</a:t>
            </a:r>
            <a:r>
              <a:rPr lang="ar-SA" sz="3200" b="1" dirty="0" smtClean="0">
                <a:solidFill>
                  <a:srgbClr val="0070C0"/>
                </a:solidFill>
                <a:latin typeface="+mj-lt"/>
              </a:rPr>
              <a:t>ا</a:t>
            </a:r>
            <a:r>
              <a:rPr lang="ar-IQ" sz="3200" b="1" dirty="0" smtClean="0">
                <a:solidFill>
                  <a:srgbClr val="FF0000"/>
                </a:solidFill>
                <a:latin typeface="+mj-lt"/>
              </a:rPr>
              <a:t>ش</a:t>
            </a:r>
            <a:r>
              <a:rPr lang="ar-IQ" sz="3200" b="1" dirty="0" smtClean="0">
                <a:solidFill>
                  <a:srgbClr val="0070C0"/>
                </a:solidFill>
              </a:rPr>
              <a:t>م</a:t>
            </a:r>
            <a:r>
              <a:rPr lang="ar-IQ" sz="3200" b="1" dirty="0" smtClean="0">
                <a:solidFill>
                  <a:srgbClr val="0070C0"/>
                </a:solidFill>
                <a:latin typeface="+mj-lt"/>
              </a:rPr>
              <a:t>ق </a:t>
            </a:r>
            <a:r>
              <a:rPr lang="en-US" sz="3200" b="1" dirty="0" smtClean="0">
                <a:solidFill>
                  <a:srgbClr val="0070C0"/>
                </a:solidFill>
                <a:latin typeface="+mj-lt"/>
              </a:rPr>
              <a:t> </a:t>
            </a:r>
            <a:r>
              <a:rPr lang="en-US" sz="3200" b="1" dirty="0" err="1" smtClean="0">
                <a:solidFill>
                  <a:srgbClr val="0070C0"/>
                </a:solidFill>
                <a:latin typeface="+mj-lt"/>
              </a:rPr>
              <a:t>anlaşmak</a:t>
            </a:r>
            <a:r>
              <a:rPr lang="en-US" sz="3200" b="1" dirty="0" smtClean="0">
                <a:solidFill>
                  <a:srgbClr val="0070C0"/>
                </a:solidFill>
                <a:latin typeface="+mj-lt"/>
              </a:rPr>
              <a:t> </a:t>
            </a:r>
            <a:r>
              <a:rPr lang="ar-IQ" sz="3200" b="1" dirty="0" smtClean="0">
                <a:solidFill>
                  <a:srgbClr val="0070C0"/>
                </a:solidFill>
                <a:latin typeface="+mj-lt"/>
              </a:rPr>
              <a:t>كور</a:t>
            </a:r>
            <a:r>
              <a:rPr lang="ar-IQ" sz="3200" b="1" dirty="0" smtClean="0">
                <a:solidFill>
                  <a:srgbClr val="FF0000"/>
                </a:solidFill>
                <a:latin typeface="+mj-lt"/>
              </a:rPr>
              <a:t>وش</a:t>
            </a:r>
            <a:r>
              <a:rPr lang="ar-IQ" sz="3200" b="1" dirty="0" smtClean="0">
                <a:solidFill>
                  <a:srgbClr val="0070C0"/>
                </a:solidFill>
              </a:rPr>
              <a:t>م</a:t>
            </a:r>
            <a:r>
              <a:rPr lang="ar-IQ" sz="3200" b="1" dirty="0" smtClean="0">
                <a:solidFill>
                  <a:srgbClr val="0070C0"/>
                </a:solidFill>
                <a:latin typeface="+mj-lt"/>
              </a:rPr>
              <a:t>ك </a:t>
            </a:r>
            <a:r>
              <a:rPr lang="en-US" sz="3200" b="1" dirty="0" smtClean="0">
                <a:solidFill>
                  <a:srgbClr val="0070C0"/>
                </a:solidFill>
                <a:latin typeface="+mj-lt"/>
              </a:rPr>
              <a:t> </a:t>
            </a:r>
            <a:r>
              <a:rPr lang="en-US" sz="3200" b="1" dirty="0" err="1" smtClean="0">
                <a:solidFill>
                  <a:srgbClr val="0070C0"/>
                </a:solidFill>
                <a:latin typeface="+mj-lt"/>
              </a:rPr>
              <a:t>görüşmek</a:t>
            </a: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آت</a:t>
            </a:r>
            <a:r>
              <a:rPr lang="ar-IQ" sz="3200" b="1" dirty="0" smtClean="0">
                <a:solidFill>
                  <a:srgbClr val="FF0000"/>
                </a:solidFill>
                <a:latin typeface="+mj-lt"/>
              </a:rPr>
              <a:t>يش</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atışmak</a:t>
            </a:r>
            <a:r>
              <a:rPr lang="en-US" sz="3200" b="1" dirty="0" smtClean="0">
                <a:solidFill>
                  <a:srgbClr val="0070C0"/>
                </a:solidFill>
                <a:latin typeface="+mj-lt"/>
              </a:rPr>
              <a:t>    </a:t>
            </a:r>
            <a:r>
              <a:rPr lang="ar-IQ" sz="3200" b="1" dirty="0" smtClean="0">
                <a:solidFill>
                  <a:srgbClr val="0070C0"/>
                </a:solidFill>
                <a:latin typeface="+mj-lt"/>
              </a:rPr>
              <a:t>ياز</a:t>
            </a:r>
            <a:r>
              <a:rPr lang="ar-IQ" sz="3200" b="1" dirty="0" smtClean="0">
                <a:solidFill>
                  <a:srgbClr val="FF0000"/>
                </a:solidFill>
                <a:latin typeface="+mj-lt"/>
              </a:rPr>
              <a:t>يش</a:t>
            </a:r>
            <a:r>
              <a:rPr lang="ar-IQ" sz="3200" b="1" dirty="0" smtClean="0">
                <a:solidFill>
                  <a:srgbClr val="0070C0"/>
                </a:solidFill>
                <a:latin typeface="+mj-lt"/>
              </a:rPr>
              <a:t>مق </a:t>
            </a:r>
            <a:r>
              <a:rPr lang="en-US" sz="3200" b="1" dirty="0" smtClean="0">
                <a:solidFill>
                  <a:srgbClr val="0070C0"/>
                </a:solidFill>
                <a:latin typeface="+mj-lt"/>
              </a:rPr>
              <a:t> </a:t>
            </a:r>
            <a:r>
              <a:rPr lang="en-US" sz="3200" b="1" dirty="0" err="1" smtClean="0">
                <a:solidFill>
                  <a:srgbClr val="0070C0"/>
                </a:solidFill>
                <a:latin typeface="+mj-lt"/>
              </a:rPr>
              <a:t>yazışmak</a:t>
            </a:r>
            <a:r>
              <a:rPr lang="en-US" sz="3200" b="1" dirty="0" smtClean="0">
                <a:solidFill>
                  <a:srgbClr val="0070C0"/>
                </a:solidFill>
                <a:latin typeface="+mj-lt"/>
              </a:rPr>
              <a:t> </a:t>
            </a:r>
            <a:endParaRPr lang="tr-TR" sz="3200" b="1" dirty="0" smtClean="0">
              <a:solidFill>
                <a:srgbClr val="0070C0"/>
              </a:solidFill>
              <a:latin typeface="+mj-lt"/>
            </a:endParaRPr>
          </a:p>
          <a:p>
            <a:pPr algn="l" rtl="0" fontAlgn="base">
              <a:spcBef>
                <a:spcPct val="0"/>
              </a:spcBef>
              <a:spcAft>
                <a:spcPct val="0"/>
              </a:spcAft>
            </a:pPr>
            <a:r>
              <a:rPr lang="ar-SY" sz="2800" b="1" dirty="0" smtClean="0">
                <a:solidFill>
                  <a:srgbClr val="0070C0"/>
                </a:solidFill>
                <a:latin typeface="+mj-lt"/>
              </a:rPr>
              <a:t> </a:t>
            </a:r>
            <a:r>
              <a:rPr lang="ar-SA" sz="2800" b="1" dirty="0" smtClean="0">
                <a:solidFill>
                  <a:srgbClr val="0070C0"/>
                </a:solidFill>
                <a:latin typeface="+mj-lt"/>
              </a:rPr>
              <a:t>   </a:t>
            </a:r>
            <a:r>
              <a:rPr lang="en-US" sz="2800" b="1" dirty="0" smtClean="0">
                <a:solidFill>
                  <a:srgbClr val="0070C0"/>
                </a:solidFill>
                <a:latin typeface="+mj-lt"/>
              </a:rPr>
              <a:t> </a:t>
            </a:r>
            <a:r>
              <a:rPr lang="tr-TR" sz="2800" b="1" smtClean="0">
                <a:solidFill>
                  <a:srgbClr val="0070C0"/>
                </a:solidFill>
                <a:latin typeface="+mj-lt"/>
              </a:rPr>
              <a:t> çarpışmak </a:t>
            </a:r>
            <a:r>
              <a:rPr lang="ar-SY" sz="2800" b="1" smtClean="0">
                <a:solidFill>
                  <a:srgbClr val="0070C0"/>
                </a:solidFill>
                <a:latin typeface="+mj-lt"/>
              </a:rPr>
              <a:t>چارپشمق</a:t>
            </a:r>
            <a:endParaRPr lang="en-US" sz="2800" b="1" dirty="0" smtClean="0">
              <a:solidFill>
                <a:srgbClr val="0070C0"/>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err="1" smtClean="0">
                <a:latin typeface="+mj-lt"/>
              </a:rPr>
              <a:t>Bazen</a:t>
            </a:r>
            <a:r>
              <a:rPr lang="en-US" sz="3200" b="1" dirty="0" smtClean="0">
                <a:latin typeface="+mj-lt"/>
              </a:rPr>
              <a:t> </a:t>
            </a:r>
            <a:r>
              <a:rPr lang="en-US" sz="3200" b="1" dirty="0" err="1" smtClean="0">
                <a:latin typeface="+mj-lt"/>
              </a:rPr>
              <a:t>yardımcı</a:t>
            </a:r>
            <a:r>
              <a:rPr lang="en-US" sz="3200" b="1" dirty="0" smtClean="0">
                <a:latin typeface="+mj-lt"/>
              </a:rPr>
              <a:t> </a:t>
            </a:r>
            <a:r>
              <a:rPr lang="en-US" sz="3200" b="1" dirty="0" err="1" smtClean="0">
                <a:latin typeface="+mj-lt"/>
              </a:rPr>
              <a:t>ünlünün</a:t>
            </a:r>
            <a:r>
              <a:rPr lang="en-US" sz="3200" b="1" dirty="0" smtClean="0">
                <a:latin typeface="+mj-lt"/>
              </a:rPr>
              <a:t> </a:t>
            </a:r>
            <a:r>
              <a:rPr lang="en-US" sz="3200" b="1" dirty="0" err="1" smtClean="0">
                <a:latin typeface="+mj-lt"/>
              </a:rPr>
              <a:t>yazılmadığıda</a:t>
            </a:r>
            <a:r>
              <a:rPr lang="en-US" sz="3200" b="1" dirty="0" smtClean="0">
                <a:latin typeface="+mj-lt"/>
              </a:rPr>
              <a:t> </a:t>
            </a:r>
            <a:r>
              <a:rPr lang="en-US" sz="3200" b="1" dirty="0" err="1" smtClean="0">
                <a:latin typeface="+mj-lt"/>
              </a:rPr>
              <a:t>olur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0070C0"/>
                </a:solidFill>
                <a:latin typeface="+mj-lt"/>
              </a:rPr>
              <a:t>كور</a:t>
            </a:r>
            <a:r>
              <a:rPr lang="ar-IQ" sz="3200" b="1" dirty="0" smtClean="0">
                <a:solidFill>
                  <a:srgbClr val="FF0000"/>
                </a:solidFill>
                <a:latin typeface="+mj-lt"/>
              </a:rPr>
              <a:t>ش</a:t>
            </a:r>
            <a:r>
              <a:rPr lang="ar-IQ" sz="3200" b="1" dirty="0" smtClean="0">
                <a:solidFill>
                  <a:srgbClr val="0070C0"/>
                </a:solidFill>
              </a:rPr>
              <a:t>م</a:t>
            </a:r>
            <a:r>
              <a:rPr lang="ar-IQ" sz="3200" b="1" dirty="0" smtClean="0">
                <a:solidFill>
                  <a:srgbClr val="0070C0"/>
                </a:solidFill>
                <a:latin typeface="+mj-lt"/>
              </a:rPr>
              <a:t>ك </a:t>
            </a:r>
            <a:r>
              <a:rPr lang="en-US" sz="3200" b="1" dirty="0" smtClean="0">
                <a:solidFill>
                  <a:srgbClr val="0070C0"/>
                </a:solidFill>
                <a:latin typeface="+mj-lt"/>
              </a:rPr>
              <a:t> </a:t>
            </a:r>
            <a:r>
              <a:rPr lang="en-US" sz="3200" b="1" dirty="0" err="1" smtClean="0">
                <a:solidFill>
                  <a:srgbClr val="0070C0"/>
                </a:solidFill>
                <a:latin typeface="+mj-lt"/>
              </a:rPr>
              <a:t>görüşmek</a:t>
            </a:r>
            <a:r>
              <a:rPr lang="en-US" sz="3200" b="1" dirty="0" smtClean="0">
                <a:solidFill>
                  <a:srgbClr val="0070C0"/>
                </a:solidFill>
                <a:latin typeface="+mj-lt"/>
              </a:rPr>
              <a:t>    </a:t>
            </a:r>
            <a:r>
              <a:rPr lang="ar-IQ" sz="3200" b="1" dirty="0" smtClean="0">
                <a:solidFill>
                  <a:srgbClr val="0070C0"/>
                </a:solidFill>
                <a:latin typeface="+mj-lt"/>
              </a:rPr>
              <a:t>ياز</a:t>
            </a:r>
            <a:r>
              <a:rPr lang="ar-IQ" sz="3200" b="1" dirty="0" smtClean="0">
                <a:solidFill>
                  <a:srgbClr val="FF0000"/>
                </a:solidFill>
                <a:latin typeface="+mj-lt"/>
              </a:rPr>
              <a:t>ش</a:t>
            </a:r>
            <a:r>
              <a:rPr lang="ar-IQ" sz="3200" b="1" dirty="0" smtClean="0">
                <a:solidFill>
                  <a:srgbClr val="0070C0"/>
                </a:solidFill>
              </a:rPr>
              <a:t>م</a:t>
            </a:r>
            <a:r>
              <a:rPr lang="ar-IQ" sz="3200" b="1" dirty="0" smtClean="0">
                <a:solidFill>
                  <a:srgbClr val="0070C0"/>
                </a:solidFill>
                <a:latin typeface="+mj-lt"/>
              </a:rPr>
              <a:t>ق </a:t>
            </a:r>
            <a:r>
              <a:rPr lang="en-US" sz="3200" b="1" dirty="0" smtClean="0">
                <a:solidFill>
                  <a:srgbClr val="0070C0"/>
                </a:solidFill>
                <a:latin typeface="+mj-lt"/>
              </a:rPr>
              <a:t> </a:t>
            </a:r>
            <a:r>
              <a:rPr lang="en-US" sz="3200" b="1" dirty="0" err="1" smtClean="0">
                <a:solidFill>
                  <a:srgbClr val="0070C0"/>
                </a:solidFill>
                <a:latin typeface="+mj-lt"/>
              </a:rPr>
              <a:t>yazışmak</a:t>
            </a:r>
            <a:endParaRPr lang="en-US" sz="3200" b="1" dirty="0" smtClean="0">
              <a:solidFill>
                <a:srgbClr val="0070C0"/>
              </a:solidFill>
              <a:latin typeface="+mj-lt"/>
            </a:endParaRPr>
          </a:p>
        </p:txBody>
      </p:sp>
    </p:spTree>
    <p:extLst>
      <p:ext uri="{BB962C8B-B14F-4D97-AF65-F5344CB8AC3E}">
        <p14:creationId xmlns:p14="http://schemas.microsoft.com/office/powerpoint/2010/main" val="2962977000"/>
      </p:ext>
    </p:extLst>
  </p:cSld>
  <p:clrMapOvr>
    <a:masterClrMapping/>
  </p:clrMapOvr>
  <p:transition spd="med">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071538" y="714356"/>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400" b="1" dirty="0" smtClean="0">
                <a:solidFill>
                  <a:srgbClr val="FF0000"/>
                </a:solidFill>
                <a:latin typeface="+mj-lt"/>
              </a:rPr>
              <a:t>Zarf </a:t>
            </a:r>
            <a:r>
              <a:rPr lang="en-US" sz="4400" b="1" dirty="0" err="1" smtClean="0">
                <a:solidFill>
                  <a:srgbClr val="FF0000"/>
                </a:solidFill>
                <a:latin typeface="+mj-lt"/>
              </a:rPr>
              <a:t>Fiil</a:t>
            </a:r>
            <a:r>
              <a:rPr lang="en-US" sz="4400" b="1" dirty="0" smtClean="0">
                <a:solidFill>
                  <a:srgbClr val="FF0000"/>
                </a:solidFill>
                <a:latin typeface="+mj-lt"/>
              </a:rPr>
              <a:t> </a:t>
            </a:r>
            <a:r>
              <a:rPr lang="en-US" sz="4400" b="1" dirty="0" err="1" smtClean="0">
                <a:solidFill>
                  <a:srgbClr val="FF0000"/>
                </a:solidFill>
                <a:latin typeface="+mj-lt"/>
              </a:rPr>
              <a:t>Ekleri</a:t>
            </a:r>
            <a:r>
              <a:rPr lang="en-US" sz="4400" b="1" dirty="0" smtClean="0">
                <a:solidFill>
                  <a:srgbClr val="FF0000"/>
                </a:solidFill>
                <a:latin typeface="+mj-lt"/>
              </a:rPr>
              <a:t> </a:t>
            </a:r>
          </a:p>
        </p:txBody>
      </p:sp>
      <p:sp>
        <p:nvSpPr>
          <p:cNvPr id="5" name="Text Box 2"/>
          <p:cNvSpPr txBox="1">
            <a:spLocks noChangeArrowheads="1"/>
          </p:cNvSpPr>
          <p:nvPr/>
        </p:nvSpPr>
        <p:spPr bwMode="auto">
          <a:xfrm>
            <a:off x="214282" y="1928802"/>
            <a:ext cx="8643998" cy="452431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1.  </a:t>
            </a:r>
            <a:r>
              <a:rPr lang="en-US" sz="3200" b="1" dirty="0" smtClean="0">
                <a:solidFill>
                  <a:srgbClr val="00B050"/>
                </a:solidFill>
                <a:latin typeface="+mj-lt"/>
              </a:rPr>
              <a:t>-</a:t>
            </a:r>
            <a:r>
              <a:rPr lang="en-US" sz="3200" b="1" dirty="0" err="1" smtClean="0">
                <a:solidFill>
                  <a:srgbClr val="00B050"/>
                </a:solidFill>
                <a:latin typeface="+mj-lt"/>
              </a:rPr>
              <a:t>ıp</a:t>
            </a:r>
            <a:r>
              <a:rPr lang="en-US" sz="3200" b="1" dirty="0" smtClean="0">
                <a:solidFill>
                  <a:srgbClr val="00B050"/>
                </a:solidFill>
                <a:latin typeface="+mj-lt"/>
              </a:rPr>
              <a:t>, -</a:t>
            </a:r>
            <a:r>
              <a:rPr lang="en-US" sz="3200" b="1" dirty="0" err="1" smtClean="0">
                <a:solidFill>
                  <a:srgbClr val="00B050"/>
                </a:solidFill>
                <a:latin typeface="+mj-lt"/>
              </a:rPr>
              <a:t>ip</a:t>
            </a:r>
            <a:r>
              <a:rPr lang="en-US" sz="3200" b="1" dirty="0" smtClean="0">
                <a:solidFill>
                  <a:srgbClr val="00B050"/>
                </a:solidFill>
                <a:latin typeface="+mj-lt"/>
              </a:rPr>
              <a:t>, -up, -</a:t>
            </a:r>
            <a:r>
              <a:rPr lang="en-US" sz="3200" b="1" dirty="0" err="1" smtClean="0">
                <a:solidFill>
                  <a:srgbClr val="00B050"/>
                </a:solidFill>
                <a:latin typeface="+mj-lt"/>
              </a:rPr>
              <a:t>üp</a:t>
            </a:r>
            <a:r>
              <a:rPr lang="en-US" sz="3200" b="1" dirty="0" smtClean="0">
                <a:latin typeface="+mj-lt"/>
              </a:rPr>
              <a:t>, </a:t>
            </a:r>
            <a:r>
              <a:rPr lang="en-US" sz="3200" b="1" dirty="0" err="1" smtClean="0">
                <a:latin typeface="+mj-lt"/>
              </a:rPr>
              <a:t>eki</a:t>
            </a:r>
            <a:r>
              <a:rPr lang="ar-IQ" sz="3200" b="1" dirty="0" smtClean="0">
                <a:solidFill>
                  <a:srgbClr val="FF0000"/>
                </a:solidFill>
                <a:latin typeface="+mj-lt"/>
              </a:rPr>
              <a:t>وب</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a:t>
            </a:r>
            <a:r>
              <a:rPr lang="en-US" sz="3200" b="1" dirty="0" smtClean="0">
                <a:latin typeface="+mj-lt"/>
              </a:rPr>
              <a:t> </a:t>
            </a:r>
            <a:r>
              <a:rPr lang="en-US" sz="3200" b="1" dirty="0" err="1" smtClean="0">
                <a:latin typeface="+mj-lt"/>
              </a:rPr>
              <a:t>araya</a:t>
            </a:r>
            <a:r>
              <a:rPr lang="en-US" sz="3200" b="1" dirty="0" smtClean="0">
                <a:latin typeface="+mj-lt"/>
              </a:rPr>
              <a:t> </a:t>
            </a:r>
            <a:r>
              <a:rPr lang="en-US" sz="3200" b="1" dirty="0" err="1" smtClean="0">
                <a:latin typeface="+mj-lt"/>
              </a:rPr>
              <a:t>bir</a:t>
            </a:r>
            <a:r>
              <a:rPr lang="en-US" sz="3200" b="1" dirty="0" smtClean="0">
                <a:latin typeface="+mj-lt"/>
              </a:rPr>
              <a:t> </a:t>
            </a:r>
            <a:r>
              <a:rPr lang="en-US" sz="3200" b="1" dirty="0" err="1" smtClean="0">
                <a:latin typeface="+mj-lt"/>
              </a:rPr>
              <a:t>yardımcı</a:t>
            </a:r>
            <a:r>
              <a:rPr lang="en-US" sz="3200" b="1" dirty="0" smtClean="0">
                <a:latin typeface="+mj-lt"/>
              </a:rPr>
              <a:t> y </a:t>
            </a:r>
            <a:r>
              <a:rPr lang="en-US" sz="3200" b="1" dirty="0" err="1" smtClean="0">
                <a:latin typeface="+mj-lt"/>
              </a:rPr>
              <a:t>getirilir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0070C0"/>
                </a:solidFill>
                <a:latin typeface="+mj-lt"/>
              </a:rPr>
              <a:t>باشل</a:t>
            </a:r>
            <a:r>
              <a:rPr lang="ar-SA" sz="3200" b="1" dirty="0" smtClean="0">
                <a:solidFill>
                  <a:srgbClr val="0070C0"/>
                </a:solidFill>
                <a:latin typeface="+mj-lt"/>
              </a:rPr>
              <a:t>ا</a:t>
            </a:r>
            <a:r>
              <a:rPr lang="ar-IQ" sz="3200" b="1" dirty="0" smtClean="0">
                <a:solidFill>
                  <a:srgbClr val="0070C0"/>
                </a:solidFill>
                <a:latin typeface="+mj-lt"/>
              </a:rPr>
              <a:t>ي</a:t>
            </a:r>
            <a:r>
              <a:rPr lang="ar-IQ" sz="3200" b="1" dirty="0" smtClean="0">
                <a:solidFill>
                  <a:srgbClr val="FF0000"/>
                </a:solidFill>
                <a:latin typeface="+mj-lt"/>
              </a:rPr>
              <a:t>وب</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başlay</a:t>
            </a:r>
            <a:r>
              <a:rPr lang="en-US" sz="3200" b="1" dirty="0" err="1" smtClean="0">
                <a:solidFill>
                  <a:srgbClr val="00B050"/>
                </a:solidFill>
                <a:latin typeface="+mj-lt"/>
              </a:rPr>
              <a:t>ıp</a:t>
            </a:r>
            <a:r>
              <a:rPr lang="en-US" sz="3200" b="1" dirty="0" smtClean="0">
                <a:solidFill>
                  <a:srgbClr val="0070C0"/>
                </a:solidFill>
                <a:latin typeface="+mj-lt"/>
              </a:rPr>
              <a:t> </a:t>
            </a:r>
            <a:r>
              <a:rPr lang="ar-IQ" sz="3200" b="1" dirty="0" smtClean="0">
                <a:solidFill>
                  <a:srgbClr val="0070C0"/>
                </a:solidFill>
                <a:latin typeface="+mj-lt"/>
              </a:rPr>
              <a:t>كور</a:t>
            </a:r>
            <a:r>
              <a:rPr lang="ar-IQ" sz="3200" b="1" dirty="0" smtClean="0">
                <a:solidFill>
                  <a:srgbClr val="FF0000"/>
                </a:solidFill>
                <a:latin typeface="+mj-lt"/>
              </a:rPr>
              <a:t>وب</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gör</a:t>
            </a:r>
            <a:r>
              <a:rPr lang="en-US" sz="3200" b="1" dirty="0" err="1" smtClean="0">
                <a:solidFill>
                  <a:srgbClr val="00B050"/>
                </a:solidFill>
                <a:latin typeface="+mj-lt"/>
              </a:rPr>
              <a:t>üp</a:t>
            </a:r>
            <a:r>
              <a:rPr lang="en-US" sz="3200" b="1" dirty="0" smtClean="0">
                <a:solidFill>
                  <a:srgbClr val="0070C0"/>
                </a:solidFill>
                <a:latin typeface="+mj-lt"/>
              </a:rPr>
              <a:t>   </a:t>
            </a:r>
            <a:r>
              <a:rPr lang="ar-IQ" sz="3200" b="1" dirty="0" smtClean="0">
                <a:solidFill>
                  <a:srgbClr val="0070C0"/>
                </a:solidFill>
                <a:latin typeface="+mj-lt"/>
              </a:rPr>
              <a:t>چوز</a:t>
            </a:r>
            <a:r>
              <a:rPr lang="ar-IQ" sz="3200" b="1" dirty="0" smtClean="0">
                <a:solidFill>
                  <a:srgbClr val="FF0000"/>
                </a:solidFill>
                <a:latin typeface="+mj-lt"/>
              </a:rPr>
              <a:t>وب</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çöz</a:t>
            </a:r>
            <a:r>
              <a:rPr lang="en-US" sz="3200" b="1" dirty="0" err="1" smtClean="0">
                <a:solidFill>
                  <a:srgbClr val="00B050"/>
                </a:solidFill>
                <a:latin typeface="+mj-lt"/>
              </a:rPr>
              <a:t>üp</a:t>
            </a:r>
            <a:r>
              <a:rPr lang="en-US" sz="3200" b="1" dirty="0" smtClean="0">
                <a:solidFill>
                  <a:srgbClr val="0070C0"/>
                </a:solidFill>
                <a:latin typeface="+mj-lt"/>
              </a:rPr>
              <a:t> </a:t>
            </a:r>
            <a:r>
              <a:rPr lang="ar-IQ" sz="3200" b="1" dirty="0" smtClean="0">
                <a:solidFill>
                  <a:srgbClr val="0070C0"/>
                </a:solidFill>
                <a:latin typeface="+mj-lt"/>
              </a:rPr>
              <a:t>ايچ</a:t>
            </a:r>
            <a:r>
              <a:rPr lang="ar-IQ" sz="3200" b="1" dirty="0" smtClean="0">
                <a:solidFill>
                  <a:srgbClr val="FF0000"/>
                </a:solidFill>
                <a:latin typeface="+mj-lt"/>
              </a:rPr>
              <a:t>وب</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iç</a:t>
            </a:r>
            <a:r>
              <a:rPr lang="en-US" sz="3200" b="1" dirty="0" err="1" smtClean="0">
                <a:solidFill>
                  <a:srgbClr val="00B050"/>
                </a:solidFill>
                <a:latin typeface="+mj-lt"/>
              </a:rPr>
              <a:t>ip</a:t>
            </a:r>
            <a:r>
              <a:rPr lang="en-US" sz="3200" b="1" dirty="0" smtClean="0">
                <a:solidFill>
                  <a:srgbClr val="0070C0"/>
                </a:solidFill>
                <a:latin typeface="+mj-lt"/>
              </a:rPr>
              <a:t>               </a:t>
            </a:r>
            <a:r>
              <a:rPr lang="ar-IQ" sz="3200" b="1" dirty="0" smtClean="0">
                <a:solidFill>
                  <a:srgbClr val="0070C0"/>
                </a:solidFill>
                <a:latin typeface="+mj-lt"/>
              </a:rPr>
              <a:t>آت</a:t>
            </a:r>
            <a:r>
              <a:rPr lang="ar-IQ" sz="3200" b="1" dirty="0" smtClean="0">
                <a:solidFill>
                  <a:srgbClr val="FF0000"/>
                </a:solidFill>
                <a:latin typeface="+mj-lt"/>
              </a:rPr>
              <a:t>وب</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at</a:t>
            </a:r>
            <a:r>
              <a:rPr lang="en-US" sz="3200" b="1" dirty="0" err="1" smtClean="0">
                <a:solidFill>
                  <a:srgbClr val="00B050"/>
                </a:solidFill>
                <a:latin typeface="+mj-lt"/>
              </a:rPr>
              <a:t>ıp</a:t>
            </a:r>
            <a:r>
              <a:rPr lang="en-US" sz="3200" b="1" dirty="0" smtClean="0">
                <a:solidFill>
                  <a:srgbClr val="0070C0"/>
                </a:solidFill>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Bu </a:t>
            </a:r>
            <a:r>
              <a:rPr lang="en-US" sz="3200" b="1" dirty="0" err="1" smtClean="0">
                <a:latin typeface="+mj-lt"/>
              </a:rPr>
              <a:t>ek</a:t>
            </a:r>
            <a:r>
              <a:rPr lang="en-US" sz="3200" b="1" dirty="0" smtClean="0">
                <a:latin typeface="+mj-lt"/>
              </a:rPr>
              <a:t> </a:t>
            </a:r>
            <a:r>
              <a:rPr lang="en-US" sz="3200" b="1" dirty="0" err="1" smtClean="0">
                <a:latin typeface="+mj-lt"/>
              </a:rPr>
              <a:t>yuvarlak</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yazıldığı</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Osmanlının</a:t>
            </a:r>
            <a:r>
              <a:rPr lang="en-US" sz="3200" b="1" dirty="0" smtClean="0">
                <a:latin typeface="+mj-lt"/>
              </a:rPr>
              <a:t> son </a:t>
            </a:r>
            <a:r>
              <a:rPr lang="en-US" sz="3200" b="1" dirty="0" err="1" smtClean="0">
                <a:latin typeface="+mj-lt"/>
              </a:rPr>
              <a:t>zamanlarına</a:t>
            </a:r>
            <a:r>
              <a:rPr lang="en-US" sz="3200" b="1" dirty="0" smtClean="0">
                <a:latin typeface="+mj-lt"/>
              </a:rPr>
              <a:t> </a:t>
            </a:r>
            <a:r>
              <a:rPr lang="en-US" sz="3200" b="1" dirty="0" err="1" smtClean="0">
                <a:latin typeface="+mj-lt"/>
              </a:rPr>
              <a:t>kadar</a:t>
            </a:r>
            <a:r>
              <a:rPr lang="en-US" sz="3200" b="1" dirty="0" smtClean="0">
                <a:latin typeface="+mj-lt"/>
              </a:rPr>
              <a:t> </a:t>
            </a:r>
            <a:r>
              <a:rPr lang="en-US" sz="3200" b="1" dirty="0" err="1" smtClean="0">
                <a:latin typeface="+mj-lt"/>
              </a:rPr>
              <a:t>yuvarlak</a:t>
            </a:r>
            <a:r>
              <a:rPr lang="en-US" sz="3200" b="1" dirty="0" smtClean="0">
                <a:latin typeface="+mj-lt"/>
              </a:rPr>
              <a:t> </a:t>
            </a:r>
            <a:r>
              <a:rPr lang="en-US" sz="3200" b="1" dirty="0" err="1" smtClean="0">
                <a:latin typeface="+mj-lt"/>
              </a:rPr>
              <a:t>okunurdu</a:t>
            </a:r>
            <a:r>
              <a:rPr lang="en-US" sz="3200" b="1" dirty="0" smtClean="0">
                <a:latin typeface="+mj-lt"/>
              </a:rPr>
              <a:t>. </a:t>
            </a:r>
            <a:r>
              <a:rPr lang="en-US" sz="3200" b="1" dirty="0" err="1" smtClean="0">
                <a:latin typeface="+mj-lt"/>
              </a:rPr>
              <a:t>Günümüzde</a:t>
            </a:r>
            <a:r>
              <a:rPr lang="en-US" sz="3200" b="1" dirty="0" smtClean="0">
                <a:latin typeface="+mj-lt"/>
              </a:rPr>
              <a:t>   </a:t>
            </a:r>
            <a:r>
              <a:rPr lang="en-US" sz="3200" b="1" dirty="0" err="1" smtClean="0">
                <a:latin typeface="+mj-lt"/>
              </a:rPr>
              <a:t>ses</a:t>
            </a:r>
            <a:r>
              <a:rPr lang="en-US" sz="3200" b="1" dirty="0" smtClean="0">
                <a:latin typeface="+mj-lt"/>
              </a:rPr>
              <a:t> </a:t>
            </a:r>
            <a:r>
              <a:rPr lang="en-US" sz="3200" b="1" dirty="0" err="1" smtClean="0">
                <a:latin typeface="+mj-lt"/>
              </a:rPr>
              <a:t>uyumuna</a:t>
            </a:r>
            <a:r>
              <a:rPr lang="en-US" sz="3200" b="1" dirty="0" smtClean="0">
                <a:latin typeface="+mj-lt"/>
              </a:rPr>
              <a:t> </a:t>
            </a:r>
            <a:r>
              <a:rPr lang="en-US" sz="3200" b="1" dirty="0" err="1" smtClean="0">
                <a:latin typeface="+mj-lt"/>
              </a:rPr>
              <a:t>göre</a:t>
            </a:r>
            <a:r>
              <a:rPr lang="en-US" sz="3200" b="1" dirty="0" smtClean="0">
                <a:latin typeface="+mj-lt"/>
              </a:rPr>
              <a:t> </a:t>
            </a:r>
            <a:r>
              <a:rPr lang="en-US" sz="3200" b="1" dirty="0" err="1" smtClean="0">
                <a:latin typeface="+mj-lt"/>
              </a:rPr>
              <a:t>okunur</a:t>
            </a:r>
            <a:r>
              <a:rPr lang="en-US" sz="3200" b="1" dirty="0" smtClean="0">
                <a:solidFill>
                  <a:srgbClr val="0070C0"/>
                </a:solidFill>
                <a:latin typeface="+mj-lt"/>
              </a:rPr>
              <a:t> </a:t>
            </a:r>
          </a:p>
        </p:txBody>
      </p:sp>
    </p:spTree>
    <p:extLst>
      <p:ext uri="{BB962C8B-B14F-4D97-AF65-F5344CB8AC3E}">
        <p14:creationId xmlns:p14="http://schemas.microsoft.com/office/powerpoint/2010/main" val="2554911738"/>
      </p:ext>
    </p:extLst>
  </p:cSld>
  <p:clrMapOvr>
    <a:masterClrMapping/>
  </p:clrMapOvr>
  <p:transition spd="med">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57158" y="1142984"/>
            <a:ext cx="8496300" cy="4031873"/>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smtClean="0">
                <a:latin typeface="+mj-lt"/>
              </a:rPr>
              <a:t>2. </a:t>
            </a:r>
            <a:r>
              <a:rPr lang="en-US" sz="3200" b="1" dirty="0" smtClean="0">
                <a:solidFill>
                  <a:srgbClr val="00B050"/>
                </a:solidFill>
                <a:latin typeface="+mj-lt"/>
              </a:rPr>
              <a:t>-</a:t>
            </a:r>
            <a:r>
              <a:rPr lang="en-US" sz="3200" b="1" dirty="0" err="1" smtClean="0">
                <a:solidFill>
                  <a:srgbClr val="00B050"/>
                </a:solidFill>
                <a:latin typeface="+mj-lt"/>
              </a:rPr>
              <a:t>ınca</a:t>
            </a:r>
            <a:r>
              <a:rPr lang="en-US" sz="3200" b="1" dirty="0" smtClean="0">
                <a:solidFill>
                  <a:srgbClr val="00B050"/>
                </a:solidFill>
                <a:latin typeface="+mj-lt"/>
              </a:rPr>
              <a:t>, -</a:t>
            </a:r>
            <a:r>
              <a:rPr lang="en-US" sz="3200" b="1" dirty="0" err="1" smtClean="0">
                <a:solidFill>
                  <a:srgbClr val="00B050"/>
                </a:solidFill>
                <a:latin typeface="+mj-lt"/>
              </a:rPr>
              <a:t>ince</a:t>
            </a:r>
            <a:r>
              <a:rPr lang="en-US" sz="3200" b="1" dirty="0" smtClean="0">
                <a:solidFill>
                  <a:srgbClr val="00B050"/>
                </a:solidFill>
                <a:latin typeface="+mj-lt"/>
              </a:rPr>
              <a:t>, -</a:t>
            </a:r>
            <a:r>
              <a:rPr lang="en-US" sz="3200" b="1" dirty="0" err="1" smtClean="0">
                <a:solidFill>
                  <a:srgbClr val="00B050"/>
                </a:solidFill>
                <a:latin typeface="+mj-lt"/>
              </a:rPr>
              <a:t>unca</a:t>
            </a:r>
            <a:r>
              <a:rPr lang="en-US" sz="3200" b="1" dirty="0" smtClean="0">
                <a:solidFill>
                  <a:srgbClr val="00B050"/>
                </a:solidFill>
                <a:latin typeface="+mj-lt"/>
              </a:rPr>
              <a:t>, -</a:t>
            </a:r>
            <a:r>
              <a:rPr lang="en-US" sz="3200" b="1" dirty="0" err="1" smtClean="0">
                <a:solidFill>
                  <a:srgbClr val="00B050"/>
                </a:solidFill>
                <a:latin typeface="+mj-lt"/>
              </a:rPr>
              <a:t>ünce</a:t>
            </a:r>
            <a:r>
              <a:rPr lang="en-US" sz="3200" b="1" dirty="0" smtClean="0">
                <a:solidFill>
                  <a:srgbClr val="00B050"/>
                </a:solidFill>
                <a:latin typeface="+mj-lt"/>
              </a:rPr>
              <a:t> </a:t>
            </a:r>
            <a:r>
              <a:rPr lang="en-US" sz="3200" b="1" dirty="0" err="1" smtClean="0">
                <a:latin typeface="+mj-lt"/>
              </a:rPr>
              <a:t>ekleri</a:t>
            </a:r>
            <a:r>
              <a:rPr lang="en-US" sz="3200" b="1" dirty="0" smtClean="0">
                <a:latin typeface="+mj-lt"/>
              </a:rPr>
              <a:t> </a:t>
            </a:r>
            <a:r>
              <a:rPr lang="en-US" sz="3200" b="1" dirty="0" err="1" smtClean="0">
                <a:latin typeface="+mj-lt"/>
              </a:rPr>
              <a:t>ünsüzle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fiillerden</a:t>
            </a:r>
            <a:r>
              <a:rPr lang="en-US" sz="3200" b="1" dirty="0" smtClean="0">
                <a:latin typeface="+mj-lt"/>
              </a:rPr>
              <a:t> </a:t>
            </a:r>
            <a:r>
              <a:rPr lang="en-US" sz="3200" b="1" dirty="0" err="1" smtClean="0">
                <a:latin typeface="+mj-lt"/>
              </a:rPr>
              <a:t>sonra</a:t>
            </a:r>
            <a:r>
              <a:rPr lang="en-US" sz="3200" b="1" dirty="0" smtClean="0">
                <a:latin typeface="+mj-lt"/>
              </a:rPr>
              <a:t> </a:t>
            </a:r>
            <a:r>
              <a:rPr lang="ar-IQ" sz="3200" b="1" dirty="0" smtClean="0">
                <a:solidFill>
                  <a:srgbClr val="FF0000"/>
                </a:solidFill>
              </a:rPr>
              <a:t>ن</a:t>
            </a:r>
            <a:r>
              <a:rPr lang="ar-IQ" sz="3200" b="1" dirty="0" smtClean="0">
                <a:solidFill>
                  <a:srgbClr val="FF0000"/>
                </a:solidFill>
                <a:latin typeface="+mj-lt"/>
              </a:rPr>
              <a:t>جه</a:t>
            </a:r>
            <a:r>
              <a:rPr lang="ar-IQ" sz="3200" b="1" dirty="0" smtClean="0">
                <a:latin typeface="+mj-lt"/>
              </a:rPr>
              <a:t> </a:t>
            </a:r>
            <a:r>
              <a:rPr lang="en-US" sz="3200" b="1" dirty="0" smtClean="0">
                <a:latin typeface="+mj-lt"/>
              </a:rPr>
              <a:t> </a:t>
            </a:r>
            <a:r>
              <a:rPr lang="tr-TR"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fiillerden</a:t>
            </a:r>
            <a:r>
              <a:rPr lang="en-US" sz="3200" b="1" dirty="0" smtClean="0">
                <a:latin typeface="+mj-lt"/>
              </a:rPr>
              <a:t> </a:t>
            </a:r>
            <a:r>
              <a:rPr lang="en-US" sz="3200" b="1" dirty="0" err="1" smtClean="0">
                <a:latin typeface="+mj-lt"/>
              </a:rPr>
              <a:t>sonra</a:t>
            </a:r>
            <a:r>
              <a:rPr lang="en-US" sz="3200" b="1" dirty="0" smtClean="0">
                <a:latin typeface="+mj-lt"/>
              </a:rPr>
              <a:t> </a:t>
            </a:r>
            <a:r>
              <a:rPr lang="en-US" sz="3200" b="1" dirty="0" err="1" smtClean="0">
                <a:latin typeface="+mj-lt"/>
              </a:rPr>
              <a:t>araya</a:t>
            </a:r>
            <a:r>
              <a:rPr lang="en-US" sz="3200" b="1" dirty="0" smtClean="0">
                <a:latin typeface="+mj-lt"/>
              </a:rPr>
              <a:t> </a:t>
            </a:r>
            <a:r>
              <a:rPr lang="en-US" sz="3200" b="1" dirty="0" err="1" smtClean="0">
                <a:latin typeface="+mj-lt"/>
              </a:rPr>
              <a:t>bir</a:t>
            </a:r>
            <a:r>
              <a:rPr lang="en-US" sz="3200" b="1" dirty="0" smtClean="0">
                <a:latin typeface="+mj-lt"/>
              </a:rPr>
              <a:t> ‘‘ y’’ </a:t>
            </a:r>
            <a:r>
              <a:rPr lang="en-US" sz="3200" b="1" dirty="0" err="1" smtClean="0">
                <a:latin typeface="+mj-lt"/>
              </a:rPr>
              <a:t>getirilerek</a:t>
            </a:r>
            <a:r>
              <a:rPr lang="en-US" sz="3200" b="1" dirty="0" smtClean="0">
                <a:latin typeface="+mj-lt"/>
              </a:rPr>
              <a:t> </a:t>
            </a:r>
            <a:r>
              <a:rPr lang="ar-IQ" sz="3200" b="1" dirty="0" smtClean="0">
                <a:solidFill>
                  <a:srgbClr val="FF0000"/>
                </a:solidFill>
                <a:latin typeface="+mj-lt"/>
              </a:rPr>
              <a:t>ينجه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ar-SA" sz="3200" b="1" dirty="0" smtClean="0">
                <a:solidFill>
                  <a:srgbClr val="0070C0"/>
                </a:solidFill>
                <a:latin typeface="+mj-lt"/>
              </a:rPr>
              <a:t>با</a:t>
            </a:r>
            <a:r>
              <a:rPr lang="ar-IQ" sz="3200" b="1" dirty="0" smtClean="0">
                <a:solidFill>
                  <a:srgbClr val="0070C0"/>
                </a:solidFill>
                <a:latin typeface="+mj-lt"/>
              </a:rPr>
              <a:t>غل</a:t>
            </a:r>
            <a:r>
              <a:rPr lang="ar-IQ" sz="3200" b="1" dirty="0" smtClean="0">
                <a:solidFill>
                  <a:srgbClr val="0070C0"/>
                </a:solidFill>
              </a:rPr>
              <a:t>ا</a:t>
            </a:r>
            <a:r>
              <a:rPr lang="ar-IQ" sz="3200" b="1" dirty="0" smtClean="0">
                <a:solidFill>
                  <a:srgbClr val="FF0000"/>
                </a:solidFill>
                <a:latin typeface="+mj-lt"/>
              </a:rPr>
              <a:t>ينجه </a:t>
            </a:r>
            <a:r>
              <a:rPr lang="en-US" sz="3200" b="1" dirty="0" smtClean="0">
                <a:solidFill>
                  <a:srgbClr val="0070C0"/>
                </a:solidFill>
                <a:latin typeface="+mj-lt"/>
              </a:rPr>
              <a:t> </a:t>
            </a:r>
            <a:r>
              <a:rPr lang="en-US" sz="3200" b="1" dirty="0" err="1" smtClean="0">
                <a:solidFill>
                  <a:srgbClr val="0070C0"/>
                </a:solidFill>
                <a:latin typeface="+mj-lt"/>
              </a:rPr>
              <a:t>bağlay</a:t>
            </a:r>
            <a:r>
              <a:rPr lang="en-US" sz="3200" b="1" dirty="0" err="1" smtClean="0">
                <a:solidFill>
                  <a:srgbClr val="00B050"/>
                </a:solidFill>
                <a:latin typeface="+mj-lt"/>
              </a:rPr>
              <a:t>ınca</a:t>
            </a:r>
            <a:r>
              <a:rPr lang="en-US" sz="3200" b="1" dirty="0" smtClean="0">
                <a:solidFill>
                  <a:srgbClr val="0070C0"/>
                </a:solidFill>
                <a:latin typeface="+mj-lt"/>
              </a:rPr>
              <a:t>     </a:t>
            </a:r>
            <a:r>
              <a:rPr lang="ar-IQ" sz="3200" b="1" dirty="0" smtClean="0">
                <a:solidFill>
                  <a:srgbClr val="0070C0"/>
                </a:solidFill>
                <a:latin typeface="+mj-lt"/>
              </a:rPr>
              <a:t>باشل</a:t>
            </a:r>
            <a:r>
              <a:rPr lang="ar-IQ" sz="3200" b="1" dirty="0" smtClean="0">
                <a:solidFill>
                  <a:srgbClr val="0070C0"/>
                </a:solidFill>
              </a:rPr>
              <a:t>ا</a:t>
            </a:r>
            <a:r>
              <a:rPr lang="ar-IQ" sz="3200" b="1" dirty="0" smtClean="0">
                <a:solidFill>
                  <a:srgbClr val="FF0000"/>
                </a:solidFill>
                <a:latin typeface="+mj-lt"/>
              </a:rPr>
              <a:t>ينجه </a:t>
            </a:r>
            <a:r>
              <a:rPr lang="en-US" sz="3200" b="1" dirty="0" smtClean="0">
                <a:solidFill>
                  <a:srgbClr val="0070C0"/>
                </a:solidFill>
                <a:latin typeface="+mj-lt"/>
              </a:rPr>
              <a:t> </a:t>
            </a:r>
            <a:r>
              <a:rPr lang="en-US" sz="3200" b="1" dirty="0" err="1" smtClean="0">
                <a:solidFill>
                  <a:srgbClr val="0070C0"/>
                </a:solidFill>
                <a:latin typeface="+mj-lt"/>
              </a:rPr>
              <a:t>başlay</a:t>
            </a:r>
            <a:r>
              <a:rPr lang="en-US" sz="3200" b="1" dirty="0" err="1" smtClean="0">
                <a:solidFill>
                  <a:srgbClr val="00B050"/>
                </a:solidFill>
                <a:latin typeface="+mj-lt"/>
              </a:rPr>
              <a:t>ınca</a:t>
            </a:r>
            <a:endParaRPr lang="en-US" sz="3200" b="1" dirty="0" smtClean="0">
              <a:solidFill>
                <a:srgbClr val="00B05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قوش</a:t>
            </a:r>
            <a:r>
              <a:rPr lang="ar-IQ" sz="3200" b="1" dirty="0" smtClean="0">
                <a:solidFill>
                  <a:srgbClr val="FF0000"/>
                </a:solidFill>
                <a:latin typeface="+mj-lt"/>
              </a:rPr>
              <a:t>نجه</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koş</a:t>
            </a:r>
            <a:r>
              <a:rPr lang="en-US" sz="3200" b="1" dirty="0" err="1" smtClean="0">
                <a:solidFill>
                  <a:srgbClr val="00B050"/>
                </a:solidFill>
                <a:latin typeface="+mj-lt"/>
              </a:rPr>
              <a:t>unca</a:t>
            </a:r>
            <a:r>
              <a:rPr lang="en-US" sz="3200" b="1" dirty="0" smtClean="0">
                <a:solidFill>
                  <a:srgbClr val="0070C0"/>
                </a:solidFill>
                <a:latin typeface="+mj-lt"/>
              </a:rPr>
              <a:t>           </a:t>
            </a:r>
            <a:r>
              <a:rPr lang="ar-IQ" sz="3200" b="1" dirty="0" smtClean="0">
                <a:solidFill>
                  <a:srgbClr val="0070C0"/>
                </a:solidFill>
                <a:latin typeface="+mj-lt"/>
              </a:rPr>
              <a:t>كور</a:t>
            </a:r>
            <a:r>
              <a:rPr lang="ar-IQ" sz="3200" b="1" dirty="0" smtClean="0">
                <a:solidFill>
                  <a:srgbClr val="FF0000"/>
                </a:solidFill>
              </a:rPr>
              <a:t>نجه</a:t>
            </a:r>
            <a:r>
              <a:rPr lang="en-US" sz="3200" b="1" dirty="0" smtClean="0">
                <a:solidFill>
                  <a:srgbClr val="0070C0"/>
                </a:solidFill>
                <a:latin typeface="+mj-lt"/>
              </a:rPr>
              <a:t> </a:t>
            </a:r>
            <a:r>
              <a:rPr lang="en-US" sz="3200" b="1" dirty="0" err="1" smtClean="0">
                <a:solidFill>
                  <a:srgbClr val="0070C0"/>
                </a:solidFill>
                <a:latin typeface="+mj-lt"/>
              </a:rPr>
              <a:t>gör</a:t>
            </a:r>
            <a:r>
              <a:rPr lang="en-US" sz="3200" b="1" dirty="0" err="1" smtClean="0">
                <a:solidFill>
                  <a:srgbClr val="00B050"/>
                </a:solidFill>
                <a:latin typeface="+mj-lt"/>
              </a:rPr>
              <a:t>ünce</a:t>
            </a:r>
            <a:endParaRPr lang="en-US" sz="3200" b="1" dirty="0" smtClean="0">
              <a:solidFill>
                <a:srgbClr val="00B050"/>
              </a:solidFill>
              <a:latin typeface="+mj-lt"/>
            </a:endParaRPr>
          </a:p>
        </p:txBody>
      </p:sp>
    </p:spTree>
    <p:extLst>
      <p:ext uri="{BB962C8B-B14F-4D97-AF65-F5344CB8AC3E}">
        <p14:creationId xmlns:p14="http://schemas.microsoft.com/office/powerpoint/2010/main" val="1709249413"/>
      </p:ext>
    </p:extLst>
  </p:cSld>
  <p:clrMapOvr>
    <a:masterClrMapping/>
  </p:clrMapOvr>
  <p:transition spd="med">
    <p:checke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500042"/>
            <a:ext cx="8496300" cy="6001643"/>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smtClean="0">
                <a:latin typeface="+mj-lt"/>
              </a:rPr>
              <a:t>3. </a:t>
            </a:r>
            <a:r>
              <a:rPr lang="en-US" sz="3200" b="1" dirty="0" smtClean="0">
                <a:solidFill>
                  <a:srgbClr val="00B050"/>
                </a:solidFill>
                <a:latin typeface="+mj-lt"/>
              </a:rPr>
              <a:t>-</a:t>
            </a:r>
            <a:r>
              <a:rPr lang="en-US" sz="3200" b="1" dirty="0" err="1" smtClean="0">
                <a:solidFill>
                  <a:srgbClr val="00B050"/>
                </a:solidFill>
                <a:latin typeface="+mj-lt"/>
              </a:rPr>
              <a:t>arak</a:t>
            </a:r>
            <a:r>
              <a:rPr lang="en-US" sz="3200" b="1" dirty="0" smtClean="0">
                <a:solidFill>
                  <a:srgbClr val="00B050"/>
                </a:solidFill>
                <a:latin typeface="+mj-lt"/>
              </a:rPr>
              <a:t>, -</a:t>
            </a:r>
            <a:r>
              <a:rPr lang="en-US" sz="3200" b="1" dirty="0" err="1" smtClean="0">
                <a:solidFill>
                  <a:srgbClr val="00B050"/>
                </a:solidFill>
                <a:latin typeface="+mj-lt"/>
              </a:rPr>
              <a:t>erek</a:t>
            </a:r>
            <a:r>
              <a:rPr lang="en-US" sz="3200" b="1" dirty="0" smtClean="0">
                <a:solidFill>
                  <a:srgbClr val="00B050"/>
                </a:solidFill>
                <a:latin typeface="+mj-lt"/>
              </a:rPr>
              <a:t> </a:t>
            </a:r>
            <a:r>
              <a:rPr lang="en-US" sz="3200" b="1" dirty="0" err="1" smtClean="0">
                <a:latin typeface="+mj-lt"/>
              </a:rPr>
              <a:t>ekleri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اراق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rPr>
              <a:t>ه رك </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a:t>
            </a:r>
            <a:r>
              <a:rPr lang="en-US" sz="3200" b="1" dirty="0" smtClean="0">
                <a:latin typeface="+mj-lt"/>
              </a:rPr>
              <a:t> </a:t>
            </a:r>
            <a:r>
              <a:rPr lang="en-US" sz="3200" b="1" dirty="0" err="1" smtClean="0">
                <a:latin typeface="+mj-lt"/>
              </a:rPr>
              <a:t>araya</a:t>
            </a:r>
            <a:r>
              <a:rPr lang="en-US" sz="3200" b="1" dirty="0" smtClean="0">
                <a:latin typeface="+mj-lt"/>
              </a:rPr>
              <a:t> ‘‘y’’ </a:t>
            </a:r>
            <a:r>
              <a:rPr lang="en-US" sz="3200" b="1" dirty="0" err="1" smtClean="0">
                <a:latin typeface="+mj-lt"/>
              </a:rPr>
              <a:t>getirilir</a:t>
            </a:r>
            <a:r>
              <a:rPr lang="en-US" sz="3200" b="1" dirty="0" smtClean="0">
                <a:latin typeface="+mj-lt"/>
              </a:rPr>
              <a:t>. </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ar-IQ" sz="3200" b="1" dirty="0" smtClean="0">
                <a:solidFill>
                  <a:srgbClr val="0070C0"/>
                </a:solidFill>
                <a:latin typeface="+mj-lt"/>
              </a:rPr>
              <a:t>أكله ي</a:t>
            </a:r>
            <a:r>
              <a:rPr lang="ar-IQ" sz="3200" b="1" dirty="0" smtClean="0">
                <a:solidFill>
                  <a:srgbClr val="FF0000"/>
                </a:solidFill>
                <a:latin typeface="+mj-lt"/>
              </a:rPr>
              <a:t>ه رك </a:t>
            </a:r>
            <a:r>
              <a:rPr lang="en-US" sz="3200" b="1" dirty="0" smtClean="0">
                <a:solidFill>
                  <a:srgbClr val="FF0000"/>
                </a:solidFill>
                <a:latin typeface="+mj-lt"/>
              </a:rPr>
              <a:t> </a:t>
            </a:r>
            <a:r>
              <a:rPr lang="en-US" sz="3200" b="1" dirty="0" err="1" smtClean="0">
                <a:solidFill>
                  <a:srgbClr val="0070C0"/>
                </a:solidFill>
                <a:latin typeface="+mj-lt"/>
              </a:rPr>
              <a:t>ekley</a:t>
            </a:r>
            <a:r>
              <a:rPr lang="en-US" sz="3200" b="1" dirty="0" err="1" smtClean="0">
                <a:solidFill>
                  <a:srgbClr val="00B050"/>
                </a:solidFill>
                <a:latin typeface="+mj-lt"/>
              </a:rPr>
              <a:t>erek</a:t>
            </a:r>
            <a:r>
              <a:rPr lang="en-US" sz="3200" b="1" dirty="0" smtClean="0">
                <a:solidFill>
                  <a:srgbClr val="0070C0"/>
                </a:solidFill>
                <a:latin typeface="+mj-lt"/>
              </a:rPr>
              <a:t>    </a:t>
            </a:r>
            <a:r>
              <a:rPr lang="ar-IQ" sz="3200" b="1" dirty="0" smtClean="0">
                <a:solidFill>
                  <a:srgbClr val="0070C0"/>
                </a:solidFill>
                <a:latin typeface="+mj-lt"/>
              </a:rPr>
              <a:t>قوش</a:t>
            </a:r>
            <a:r>
              <a:rPr lang="ar-IQ" sz="3200" b="1" dirty="0" smtClean="0">
                <a:solidFill>
                  <a:srgbClr val="FF0000"/>
                </a:solidFill>
                <a:latin typeface="+mj-lt"/>
              </a:rPr>
              <a:t>اراق</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koş</a:t>
            </a:r>
            <a:r>
              <a:rPr lang="en-US" sz="3200" b="1" dirty="0" err="1" smtClean="0">
                <a:solidFill>
                  <a:srgbClr val="00B050"/>
                </a:solidFill>
                <a:latin typeface="+mj-lt"/>
              </a:rPr>
              <a:t>arak</a:t>
            </a:r>
            <a:endParaRPr lang="en-US" sz="3200" b="1" dirty="0" smtClean="0">
              <a:solidFill>
                <a:srgbClr val="00B05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اچ</a:t>
            </a:r>
            <a:r>
              <a:rPr lang="ar-IQ" sz="3200" b="1" dirty="0" smtClean="0">
                <a:solidFill>
                  <a:srgbClr val="FF0000"/>
                </a:solidFill>
                <a:latin typeface="+mj-lt"/>
              </a:rPr>
              <a:t>اراق</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aç</a:t>
            </a:r>
            <a:r>
              <a:rPr lang="en-US" sz="3200" b="1" dirty="0" err="1" smtClean="0">
                <a:solidFill>
                  <a:srgbClr val="00B050"/>
                </a:solidFill>
                <a:latin typeface="+mj-lt"/>
              </a:rPr>
              <a:t>arak</a:t>
            </a:r>
            <a:r>
              <a:rPr lang="en-US" sz="3200" b="1" dirty="0" smtClean="0">
                <a:solidFill>
                  <a:srgbClr val="00B050"/>
                </a:solidFill>
                <a:latin typeface="+mj-lt"/>
              </a:rPr>
              <a:t> </a:t>
            </a:r>
            <a:r>
              <a:rPr lang="en-US" sz="3200" b="1" dirty="0" smtClean="0">
                <a:solidFill>
                  <a:srgbClr val="0070C0"/>
                </a:solidFill>
                <a:latin typeface="+mj-lt"/>
              </a:rPr>
              <a:t>              </a:t>
            </a:r>
            <a:r>
              <a:rPr lang="ar-IQ" sz="3200" b="1" dirty="0" smtClean="0">
                <a:solidFill>
                  <a:srgbClr val="0070C0"/>
                </a:solidFill>
                <a:latin typeface="+mj-lt"/>
              </a:rPr>
              <a:t>كل</a:t>
            </a:r>
            <a:r>
              <a:rPr lang="ar-IQ" sz="3200" b="1" dirty="0" smtClean="0">
                <a:solidFill>
                  <a:srgbClr val="FF0000"/>
                </a:solidFill>
                <a:latin typeface="+mj-lt"/>
              </a:rPr>
              <a:t>ه رك </a:t>
            </a:r>
            <a:r>
              <a:rPr lang="en-US" sz="3200" b="1" dirty="0" smtClean="0">
                <a:solidFill>
                  <a:srgbClr val="FF0000"/>
                </a:solidFill>
                <a:latin typeface="+mj-lt"/>
              </a:rPr>
              <a:t> </a:t>
            </a:r>
            <a:r>
              <a:rPr lang="en-US" sz="3200" b="1" dirty="0" err="1" smtClean="0">
                <a:solidFill>
                  <a:srgbClr val="0070C0"/>
                </a:solidFill>
                <a:latin typeface="+mj-lt"/>
              </a:rPr>
              <a:t>gel</a:t>
            </a:r>
            <a:r>
              <a:rPr lang="en-US" sz="3200" b="1" dirty="0" err="1" smtClean="0">
                <a:solidFill>
                  <a:srgbClr val="00B050"/>
                </a:solidFill>
                <a:latin typeface="+mj-lt"/>
              </a:rPr>
              <a:t>erek</a:t>
            </a:r>
            <a:r>
              <a:rPr lang="en-US" sz="3200" b="1" dirty="0" smtClean="0">
                <a:solidFill>
                  <a:srgbClr val="0070C0"/>
                </a:solidFill>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4. -</a:t>
            </a:r>
            <a:r>
              <a:rPr lang="en-US" sz="3200" b="1" dirty="0" smtClean="0">
                <a:solidFill>
                  <a:srgbClr val="00B050"/>
                </a:solidFill>
                <a:latin typeface="+mj-lt"/>
              </a:rPr>
              <a:t>a, -e </a:t>
            </a:r>
            <a:r>
              <a:rPr lang="en-US" sz="3200" b="1" dirty="0" err="1" smtClean="0">
                <a:latin typeface="+mj-lt"/>
              </a:rPr>
              <a:t>ekleri</a:t>
            </a:r>
            <a:r>
              <a:rPr lang="en-US" sz="3200" b="1" dirty="0" smtClean="0">
                <a:latin typeface="+mj-lt"/>
              </a:rPr>
              <a:t> </a:t>
            </a:r>
            <a:r>
              <a:rPr lang="ar-IQ" sz="3200" b="1" dirty="0" smtClean="0">
                <a:solidFill>
                  <a:srgbClr val="FF0000"/>
                </a:solidFill>
              </a:rPr>
              <a:t>ا</a:t>
            </a:r>
            <a:r>
              <a:rPr lang="en-US" sz="3200" b="1" dirty="0" smtClean="0">
                <a:latin typeface="+mj-lt"/>
              </a:rPr>
              <a:t> </a:t>
            </a:r>
            <a:r>
              <a:rPr lang="en-US" sz="3200" b="1" dirty="0" err="1" smtClean="0">
                <a:latin typeface="+mj-lt"/>
              </a:rPr>
              <a:t>ve</a:t>
            </a:r>
            <a:r>
              <a:rPr lang="en-US" sz="3200" b="1" dirty="0" smtClean="0">
                <a:latin typeface="+mj-lt"/>
              </a:rPr>
              <a:t> </a:t>
            </a:r>
            <a:r>
              <a:rPr lang="ar-IQ" sz="3200" b="1" dirty="0" smtClean="0">
                <a:solidFill>
                  <a:srgbClr val="FF0000"/>
                </a:solidFill>
              </a:rPr>
              <a:t>ه</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a:t>
            </a:r>
            <a:r>
              <a:rPr lang="en-US" sz="3200" b="1" dirty="0" smtClean="0">
                <a:latin typeface="+mj-lt"/>
              </a:rPr>
              <a:t> </a:t>
            </a:r>
            <a:r>
              <a:rPr lang="en-US" sz="3200" b="1" dirty="0" err="1" smtClean="0">
                <a:latin typeface="+mj-lt"/>
              </a:rPr>
              <a:t>araya</a:t>
            </a:r>
            <a:r>
              <a:rPr lang="en-US" sz="3200" b="1" dirty="0" smtClean="0">
                <a:latin typeface="+mj-lt"/>
              </a:rPr>
              <a:t> ‘‘y’’ </a:t>
            </a:r>
            <a:r>
              <a:rPr lang="en-US" sz="3200" b="1" dirty="0" err="1" smtClean="0">
                <a:latin typeface="+mj-lt"/>
              </a:rPr>
              <a:t>getirilir</a:t>
            </a:r>
            <a:r>
              <a:rPr lang="en-US" sz="3200" b="1" dirty="0" smtClean="0">
                <a:latin typeface="+mj-lt"/>
              </a:rPr>
              <a:t>.</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سو</a:t>
            </a:r>
            <a:r>
              <a:rPr lang="ar-IQ" sz="3200" b="1" dirty="0" smtClean="0">
                <a:solidFill>
                  <a:srgbClr val="FF0000"/>
                </a:solidFill>
                <a:latin typeface="+mj-lt"/>
              </a:rPr>
              <a:t>ه</a:t>
            </a:r>
            <a:r>
              <a:rPr lang="ar-IQ" sz="3200" b="1" dirty="0" smtClean="0">
                <a:solidFill>
                  <a:srgbClr val="0070C0"/>
                </a:solidFill>
                <a:latin typeface="+mj-lt"/>
              </a:rPr>
              <a:t> سو</a:t>
            </a:r>
            <a:r>
              <a:rPr lang="ar-IQ" sz="3200" b="1" dirty="0" smtClean="0">
                <a:solidFill>
                  <a:srgbClr val="FF0000"/>
                </a:solidFill>
                <a:latin typeface="+mj-lt"/>
              </a:rPr>
              <a:t>ه</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sev</a:t>
            </a:r>
            <a:r>
              <a:rPr lang="en-US" sz="3200" b="1" dirty="0" err="1" smtClean="0">
                <a:solidFill>
                  <a:srgbClr val="00B050"/>
                </a:solidFill>
                <a:latin typeface="+mj-lt"/>
              </a:rPr>
              <a:t>e</a:t>
            </a:r>
            <a:r>
              <a:rPr lang="en-US" sz="3200" b="1" dirty="0" smtClean="0">
                <a:solidFill>
                  <a:srgbClr val="0070C0"/>
                </a:solidFill>
                <a:latin typeface="+mj-lt"/>
              </a:rPr>
              <a:t> </a:t>
            </a:r>
            <a:r>
              <a:rPr lang="en-US" sz="3200" b="1" dirty="0" err="1" smtClean="0">
                <a:solidFill>
                  <a:srgbClr val="0070C0"/>
                </a:solidFill>
                <a:latin typeface="+mj-lt"/>
              </a:rPr>
              <a:t>sev</a:t>
            </a:r>
            <a:r>
              <a:rPr lang="en-US" sz="3200" b="1" dirty="0" err="1" smtClean="0">
                <a:solidFill>
                  <a:srgbClr val="00B050"/>
                </a:solidFill>
                <a:latin typeface="+mj-lt"/>
              </a:rPr>
              <a:t>e</a:t>
            </a:r>
            <a:r>
              <a:rPr lang="en-US" sz="3200" b="1" dirty="0" smtClean="0">
                <a:solidFill>
                  <a:srgbClr val="0070C0"/>
                </a:solidFill>
                <a:latin typeface="+mj-lt"/>
              </a:rPr>
              <a:t>      </a:t>
            </a:r>
            <a:r>
              <a:rPr lang="ar-IQ" sz="3200" b="1" dirty="0" smtClean="0">
                <a:solidFill>
                  <a:srgbClr val="0070C0"/>
                </a:solidFill>
                <a:latin typeface="+mj-lt"/>
              </a:rPr>
              <a:t>كول</a:t>
            </a:r>
            <a:r>
              <a:rPr lang="ar-IQ" sz="3200" b="1" dirty="0" smtClean="0">
                <a:solidFill>
                  <a:srgbClr val="FF0000"/>
                </a:solidFill>
                <a:latin typeface="+mj-lt"/>
              </a:rPr>
              <a:t>ه</a:t>
            </a:r>
            <a:r>
              <a:rPr lang="en-US" sz="3200" b="1" dirty="0" smtClean="0">
                <a:solidFill>
                  <a:srgbClr val="0070C0"/>
                </a:solidFill>
                <a:latin typeface="+mj-lt"/>
              </a:rPr>
              <a:t> </a:t>
            </a:r>
            <a:r>
              <a:rPr lang="ar-IQ" sz="3200" b="1" dirty="0" smtClean="0">
                <a:solidFill>
                  <a:srgbClr val="0070C0"/>
                </a:solidFill>
                <a:latin typeface="+mj-lt"/>
              </a:rPr>
              <a:t>كول</a:t>
            </a:r>
            <a:r>
              <a:rPr lang="ar-IQ" sz="3200" b="1" dirty="0" smtClean="0">
                <a:solidFill>
                  <a:srgbClr val="FF0000"/>
                </a:solidFill>
                <a:latin typeface="+mj-lt"/>
              </a:rPr>
              <a:t>ه </a:t>
            </a:r>
            <a:r>
              <a:rPr lang="en-US" sz="3200" b="1" dirty="0" smtClean="0">
                <a:solidFill>
                  <a:srgbClr val="0070C0"/>
                </a:solidFill>
                <a:latin typeface="+mj-lt"/>
              </a:rPr>
              <a:t> </a:t>
            </a:r>
            <a:r>
              <a:rPr lang="en-US" sz="3200" b="1" dirty="0" err="1" smtClean="0">
                <a:solidFill>
                  <a:srgbClr val="0070C0"/>
                </a:solidFill>
                <a:latin typeface="+mj-lt"/>
              </a:rPr>
              <a:t>gül</a:t>
            </a:r>
            <a:r>
              <a:rPr lang="en-US" sz="3200" b="1" dirty="0" err="1" smtClean="0">
                <a:solidFill>
                  <a:srgbClr val="00B050"/>
                </a:solidFill>
                <a:latin typeface="+mj-lt"/>
              </a:rPr>
              <a:t>e</a:t>
            </a:r>
            <a:r>
              <a:rPr lang="en-US" sz="3200" b="1" dirty="0" smtClean="0">
                <a:solidFill>
                  <a:srgbClr val="0070C0"/>
                </a:solidFill>
                <a:latin typeface="+mj-lt"/>
              </a:rPr>
              <a:t> </a:t>
            </a:r>
            <a:r>
              <a:rPr lang="en-US" sz="3200" b="1" dirty="0" err="1" smtClean="0">
                <a:solidFill>
                  <a:srgbClr val="0070C0"/>
                </a:solidFill>
                <a:latin typeface="+mj-lt"/>
              </a:rPr>
              <a:t>gül</a:t>
            </a:r>
            <a:r>
              <a:rPr lang="en-US" sz="3200" b="1" dirty="0" err="1" smtClean="0">
                <a:solidFill>
                  <a:srgbClr val="00B050"/>
                </a:solidFill>
                <a:latin typeface="+mj-lt"/>
              </a:rPr>
              <a:t>e</a:t>
            </a:r>
            <a:endParaRPr lang="en-US" sz="3200" b="1" dirty="0" smtClean="0">
              <a:solidFill>
                <a:srgbClr val="00B05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يات</a:t>
            </a:r>
            <a:r>
              <a:rPr lang="ar-IQ" sz="3200" b="1" dirty="0" smtClean="0">
                <a:solidFill>
                  <a:srgbClr val="FF0000"/>
                </a:solidFill>
                <a:latin typeface="+mj-lt"/>
              </a:rPr>
              <a:t>ا</a:t>
            </a:r>
            <a:r>
              <a:rPr lang="ar-IQ" sz="3200" b="1" dirty="0" smtClean="0">
                <a:solidFill>
                  <a:srgbClr val="0070C0"/>
                </a:solidFill>
                <a:latin typeface="+mj-lt"/>
              </a:rPr>
              <a:t> يات</a:t>
            </a:r>
            <a:r>
              <a:rPr lang="ar-IQ" sz="3200" b="1" dirty="0" smtClean="0">
                <a:solidFill>
                  <a:srgbClr val="FF0000"/>
                </a:solidFill>
                <a:latin typeface="+mj-lt"/>
              </a:rPr>
              <a:t>ا</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yat</a:t>
            </a:r>
            <a:r>
              <a:rPr lang="en-US" sz="3200" b="1" dirty="0" err="1" smtClean="0">
                <a:solidFill>
                  <a:srgbClr val="00B050"/>
                </a:solidFill>
                <a:latin typeface="+mj-lt"/>
              </a:rPr>
              <a:t>a</a:t>
            </a:r>
            <a:r>
              <a:rPr lang="en-US" sz="3200" b="1" dirty="0" smtClean="0">
                <a:solidFill>
                  <a:srgbClr val="0070C0"/>
                </a:solidFill>
                <a:latin typeface="+mj-lt"/>
              </a:rPr>
              <a:t> </a:t>
            </a:r>
            <a:r>
              <a:rPr lang="en-US" sz="3200" b="1" dirty="0" err="1" smtClean="0">
                <a:solidFill>
                  <a:srgbClr val="0070C0"/>
                </a:solidFill>
                <a:latin typeface="+mj-lt"/>
              </a:rPr>
              <a:t>yat</a:t>
            </a:r>
            <a:r>
              <a:rPr lang="en-US" sz="3200" b="1" dirty="0" err="1" smtClean="0">
                <a:solidFill>
                  <a:srgbClr val="00B050"/>
                </a:solidFill>
                <a:latin typeface="+mj-lt"/>
              </a:rPr>
              <a:t>a</a:t>
            </a:r>
            <a:r>
              <a:rPr lang="en-US" sz="3200" b="1" dirty="0" smtClean="0">
                <a:solidFill>
                  <a:srgbClr val="0070C0"/>
                </a:solidFill>
                <a:latin typeface="+mj-lt"/>
              </a:rPr>
              <a:t>         </a:t>
            </a:r>
            <a:r>
              <a:rPr lang="ar-IQ" sz="3200" b="1" dirty="0" smtClean="0">
                <a:solidFill>
                  <a:srgbClr val="0070C0"/>
                </a:solidFill>
                <a:latin typeface="+mj-lt"/>
              </a:rPr>
              <a:t>آت</a:t>
            </a:r>
            <a:r>
              <a:rPr lang="ar-IQ" sz="3200" b="1" dirty="0" smtClean="0">
                <a:solidFill>
                  <a:srgbClr val="FF0000"/>
                </a:solidFill>
                <a:latin typeface="+mj-lt"/>
              </a:rPr>
              <a:t>ا</a:t>
            </a:r>
            <a:r>
              <a:rPr lang="ar-IQ" sz="3200" b="1" dirty="0" smtClean="0">
                <a:solidFill>
                  <a:srgbClr val="0070C0"/>
                </a:solidFill>
                <a:latin typeface="+mj-lt"/>
              </a:rPr>
              <a:t> آت</a:t>
            </a:r>
            <a:r>
              <a:rPr lang="ar-IQ" sz="3200" b="1" dirty="0" smtClean="0">
                <a:solidFill>
                  <a:srgbClr val="FF0000"/>
                </a:solidFill>
                <a:latin typeface="+mj-lt"/>
              </a:rPr>
              <a:t>ا </a:t>
            </a:r>
            <a:r>
              <a:rPr lang="en-US" sz="3200" b="1" dirty="0" err="1" smtClean="0">
                <a:solidFill>
                  <a:srgbClr val="0070C0"/>
                </a:solidFill>
                <a:latin typeface="+mj-lt"/>
              </a:rPr>
              <a:t>at</a:t>
            </a:r>
            <a:r>
              <a:rPr lang="en-US" sz="3200" b="1" dirty="0" err="1" smtClean="0">
                <a:solidFill>
                  <a:srgbClr val="00B050"/>
                </a:solidFill>
                <a:latin typeface="+mj-lt"/>
              </a:rPr>
              <a:t>a</a:t>
            </a:r>
            <a:r>
              <a:rPr lang="en-US" sz="3200" b="1" dirty="0" smtClean="0">
                <a:solidFill>
                  <a:srgbClr val="0070C0"/>
                </a:solidFill>
                <a:latin typeface="+mj-lt"/>
              </a:rPr>
              <a:t> </a:t>
            </a:r>
            <a:r>
              <a:rPr lang="en-US" sz="3200" b="1" dirty="0" err="1" smtClean="0">
                <a:solidFill>
                  <a:srgbClr val="0070C0"/>
                </a:solidFill>
                <a:latin typeface="+mj-lt"/>
              </a:rPr>
              <a:t>at</a:t>
            </a:r>
            <a:r>
              <a:rPr lang="en-US" sz="3200" b="1" dirty="0" err="1" smtClean="0">
                <a:solidFill>
                  <a:srgbClr val="00B050"/>
                </a:solidFill>
                <a:latin typeface="+mj-lt"/>
              </a:rPr>
              <a:t>a</a:t>
            </a:r>
            <a:r>
              <a:rPr lang="en-US" sz="3200" b="1" dirty="0" smtClean="0">
                <a:solidFill>
                  <a:srgbClr val="0070C0"/>
                </a:solidFill>
                <a:latin typeface="+mj-lt"/>
              </a:rPr>
              <a:t> </a:t>
            </a:r>
          </a:p>
        </p:txBody>
      </p:sp>
    </p:spTree>
    <p:extLst>
      <p:ext uri="{BB962C8B-B14F-4D97-AF65-F5344CB8AC3E}">
        <p14:creationId xmlns:p14="http://schemas.microsoft.com/office/powerpoint/2010/main" val="626664695"/>
      </p:ext>
    </p:extLst>
  </p:cSld>
  <p:clrMapOvr>
    <a:masterClrMapping/>
  </p:clrMapOvr>
  <p:transition spd="med">
    <p:checke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5720" y="1285860"/>
            <a:ext cx="8496300" cy="3046988"/>
          </a:xfrm>
          <a:prstGeom prst="rect">
            <a:avLst/>
          </a:prstGeom>
          <a:noFill/>
          <a:ln w="9525">
            <a:noFill/>
            <a:miter lim="800000"/>
            <a:headEnd/>
            <a:tailEnd/>
          </a:ln>
        </p:spPr>
        <p:txBody>
          <a:bodyPr anchor="ctr">
            <a:spAutoFit/>
          </a:bodyPr>
          <a:lstStyle/>
          <a:p>
            <a:pPr algn="l" rtl="0" fontAlgn="base">
              <a:spcBef>
                <a:spcPct val="0"/>
              </a:spcBef>
              <a:spcAft>
                <a:spcPct val="0"/>
              </a:spcAft>
            </a:pPr>
            <a:r>
              <a:rPr lang="en-US" sz="3200" b="1" dirty="0" smtClean="0">
                <a:latin typeface="+mj-lt"/>
              </a:rPr>
              <a:t>5. </a:t>
            </a:r>
            <a:r>
              <a:rPr lang="en-US" sz="3200" b="1" dirty="0" smtClean="0">
                <a:solidFill>
                  <a:srgbClr val="00B050"/>
                </a:solidFill>
                <a:latin typeface="+mj-lt"/>
              </a:rPr>
              <a:t>-</a:t>
            </a:r>
            <a:r>
              <a:rPr lang="en-US" sz="3200" b="1" dirty="0" err="1" smtClean="0">
                <a:solidFill>
                  <a:srgbClr val="00B050"/>
                </a:solidFill>
                <a:latin typeface="+mj-lt"/>
              </a:rPr>
              <a:t>dıkça</a:t>
            </a:r>
            <a:r>
              <a:rPr lang="en-US" sz="3200" b="1" dirty="0" smtClean="0">
                <a:solidFill>
                  <a:srgbClr val="00B050"/>
                </a:solidFill>
                <a:latin typeface="+mj-lt"/>
              </a:rPr>
              <a:t>, -</a:t>
            </a:r>
            <a:r>
              <a:rPr lang="en-US" sz="3200" b="1" dirty="0" err="1" smtClean="0">
                <a:solidFill>
                  <a:srgbClr val="00B050"/>
                </a:solidFill>
                <a:latin typeface="+mj-lt"/>
              </a:rPr>
              <a:t>dikçe</a:t>
            </a:r>
            <a:r>
              <a:rPr lang="en-US" sz="3200" b="1" dirty="0" smtClean="0">
                <a:solidFill>
                  <a:srgbClr val="00B050"/>
                </a:solidFill>
                <a:latin typeface="+mj-lt"/>
              </a:rPr>
              <a:t> </a:t>
            </a:r>
            <a:r>
              <a:rPr lang="en-US" sz="3200" b="1" dirty="0" err="1" smtClean="0">
                <a:latin typeface="+mj-lt"/>
              </a:rPr>
              <a:t>ekleri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دقجه</a:t>
            </a:r>
            <a:r>
              <a:rPr lang="ar-IQ" sz="3200" b="1" dirty="0" smtClean="0">
                <a:latin typeface="+mj-lt"/>
              </a:rPr>
              <a:t>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دكجه</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Ses</a:t>
            </a:r>
            <a:r>
              <a:rPr lang="en-US" sz="3200" b="1" dirty="0" smtClean="0">
                <a:latin typeface="+mj-lt"/>
              </a:rPr>
              <a:t> </a:t>
            </a:r>
            <a:r>
              <a:rPr lang="en-US" sz="3200" b="1" dirty="0" err="1" smtClean="0">
                <a:latin typeface="+mj-lt"/>
              </a:rPr>
              <a:t>uyumuna</a:t>
            </a:r>
            <a:r>
              <a:rPr lang="en-US" sz="3200" b="1" dirty="0" smtClean="0">
                <a:latin typeface="+mj-lt"/>
              </a:rPr>
              <a:t> </a:t>
            </a:r>
            <a:r>
              <a:rPr lang="en-US" sz="3200" b="1" dirty="0" err="1" smtClean="0">
                <a:latin typeface="+mj-lt"/>
              </a:rPr>
              <a:t>göre</a:t>
            </a:r>
            <a:r>
              <a:rPr lang="en-US" sz="3200" b="1" dirty="0" smtClean="0">
                <a:latin typeface="+mj-lt"/>
              </a:rPr>
              <a:t> </a:t>
            </a:r>
            <a:r>
              <a:rPr lang="en-US" sz="3200" b="1" dirty="0" err="1" smtClean="0">
                <a:latin typeface="+mj-lt"/>
              </a:rPr>
              <a:t>okunur</a:t>
            </a:r>
            <a:r>
              <a:rPr lang="en-US" sz="3200" b="1" dirty="0" smtClean="0">
                <a:latin typeface="+mj-lt"/>
              </a:rPr>
              <a:t>.</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كور</a:t>
            </a:r>
            <a:r>
              <a:rPr lang="ar-IQ" sz="3200" b="1" dirty="0" smtClean="0">
                <a:solidFill>
                  <a:srgbClr val="FF0000"/>
                </a:solidFill>
                <a:latin typeface="+mj-lt"/>
              </a:rPr>
              <a:t>دكجه</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gör</a:t>
            </a:r>
            <a:r>
              <a:rPr lang="en-US" sz="3200" b="1" dirty="0" err="1" smtClean="0">
                <a:solidFill>
                  <a:srgbClr val="00B050"/>
                </a:solidFill>
                <a:latin typeface="+mj-lt"/>
              </a:rPr>
              <a:t>dükçe</a:t>
            </a:r>
            <a:r>
              <a:rPr lang="en-US" sz="3200" b="1" dirty="0" smtClean="0">
                <a:solidFill>
                  <a:srgbClr val="0070C0"/>
                </a:solidFill>
                <a:latin typeface="+mj-lt"/>
              </a:rPr>
              <a:t>    </a:t>
            </a:r>
            <a:r>
              <a:rPr lang="ar-IQ" sz="3200" b="1" dirty="0" smtClean="0">
                <a:solidFill>
                  <a:srgbClr val="0070C0"/>
                </a:solidFill>
                <a:latin typeface="+mj-lt"/>
              </a:rPr>
              <a:t>ياشا</a:t>
            </a:r>
            <a:r>
              <a:rPr lang="ar-IQ" sz="3200" b="1" dirty="0" smtClean="0">
                <a:solidFill>
                  <a:srgbClr val="FF0000"/>
                </a:solidFill>
                <a:latin typeface="+mj-lt"/>
              </a:rPr>
              <a:t>دقجه</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yaşa</a:t>
            </a:r>
            <a:r>
              <a:rPr lang="en-US" sz="3200" b="1" dirty="0" err="1" smtClean="0">
                <a:solidFill>
                  <a:srgbClr val="00B050"/>
                </a:solidFill>
                <a:latin typeface="+mj-lt"/>
              </a:rPr>
              <a:t>dıkça</a:t>
            </a:r>
            <a:r>
              <a:rPr lang="en-US" sz="3200" b="1" dirty="0" smtClean="0">
                <a:solidFill>
                  <a:srgbClr val="0070C0"/>
                </a:solidFill>
                <a:latin typeface="+mj-lt"/>
              </a:rPr>
              <a:t> </a:t>
            </a:r>
          </a:p>
          <a:p>
            <a:pPr algn="l" rtl="0" fontAlgn="base">
              <a:spcBef>
                <a:spcPct val="0"/>
              </a:spcBef>
              <a:spcAft>
                <a:spcPct val="0"/>
              </a:spcAft>
            </a:pPr>
            <a:r>
              <a:rPr lang="ar-IQ" sz="3200" b="1" dirty="0" smtClean="0">
                <a:solidFill>
                  <a:srgbClr val="0070C0"/>
                </a:solidFill>
                <a:latin typeface="+mj-lt"/>
              </a:rPr>
              <a:t>اوقو</a:t>
            </a:r>
            <a:r>
              <a:rPr lang="ar-IQ" sz="3200" b="1" dirty="0" smtClean="0">
                <a:solidFill>
                  <a:srgbClr val="FF0000"/>
                </a:solidFill>
                <a:latin typeface="+mj-lt"/>
              </a:rPr>
              <a:t>دقجه </a:t>
            </a:r>
            <a:r>
              <a:rPr lang="en-US" sz="3200" b="1" dirty="0" smtClean="0">
                <a:solidFill>
                  <a:srgbClr val="0070C0"/>
                </a:solidFill>
                <a:latin typeface="+mj-lt"/>
              </a:rPr>
              <a:t> </a:t>
            </a:r>
            <a:r>
              <a:rPr lang="en-US" sz="3200" b="1" dirty="0" err="1" smtClean="0">
                <a:solidFill>
                  <a:srgbClr val="0070C0"/>
                </a:solidFill>
                <a:latin typeface="+mj-lt"/>
              </a:rPr>
              <a:t>oku</a:t>
            </a:r>
            <a:r>
              <a:rPr lang="en-US" sz="3200" b="1" dirty="0" err="1" smtClean="0">
                <a:solidFill>
                  <a:srgbClr val="00B050"/>
                </a:solidFill>
                <a:latin typeface="+mj-lt"/>
              </a:rPr>
              <a:t>dukça</a:t>
            </a:r>
            <a:endParaRPr lang="en-US" sz="3200" b="1" dirty="0" smtClean="0">
              <a:solidFill>
                <a:srgbClr val="00B050"/>
              </a:solidFill>
              <a:latin typeface="+mj-lt"/>
            </a:endParaRPr>
          </a:p>
        </p:txBody>
      </p:sp>
    </p:spTree>
    <p:extLst>
      <p:ext uri="{BB962C8B-B14F-4D97-AF65-F5344CB8AC3E}">
        <p14:creationId xmlns:p14="http://schemas.microsoft.com/office/powerpoint/2010/main" val="2760536056"/>
      </p:ext>
    </p:extLst>
  </p:cSld>
  <p:clrMapOvr>
    <a:masterClrMapping/>
  </p:clrMapOvr>
  <p:transition spd="med">
    <p:checke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857232"/>
            <a:ext cx="8496300" cy="6001643"/>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6. -</a:t>
            </a:r>
            <a:r>
              <a:rPr lang="en-US" sz="3200" b="1" dirty="0" err="1" smtClean="0">
                <a:solidFill>
                  <a:srgbClr val="00B050"/>
                </a:solidFill>
                <a:latin typeface="+mj-lt"/>
              </a:rPr>
              <a:t>alı</a:t>
            </a:r>
            <a:r>
              <a:rPr lang="en-US" sz="3200" b="1" dirty="0" smtClean="0">
                <a:solidFill>
                  <a:srgbClr val="00B050"/>
                </a:solidFill>
                <a:latin typeface="+mj-lt"/>
              </a:rPr>
              <a:t>, -</a:t>
            </a:r>
            <a:r>
              <a:rPr lang="en-US" sz="3200" b="1" dirty="0" err="1" smtClean="0">
                <a:solidFill>
                  <a:srgbClr val="00B050"/>
                </a:solidFill>
                <a:latin typeface="+mj-lt"/>
              </a:rPr>
              <a:t>eli</a:t>
            </a:r>
            <a:r>
              <a:rPr lang="en-US" sz="3200" b="1" dirty="0" smtClean="0">
                <a:solidFill>
                  <a:srgbClr val="00B050"/>
                </a:solidFill>
                <a:latin typeface="+mj-lt"/>
              </a:rPr>
              <a:t> </a:t>
            </a:r>
            <a:r>
              <a:rPr lang="en-US" sz="3200" b="1" dirty="0" err="1" smtClean="0">
                <a:latin typeface="+mj-lt"/>
              </a:rPr>
              <a:t>ekleri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ال</a:t>
            </a:r>
            <a:r>
              <a:rPr lang="ar-IQ" sz="3200" b="1" dirty="0" smtClean="0">
                <a:solidFill>
                  <a:srgbClr val="FF0000"/>
                </a:solidFill>
              </a:rPr>
              <a:t>ى</a:t>
            </a:r>
            <a:r>
              <a:rPr lang="ar-IQ" sz="3200" b="1" dirty="0" smtClean="0">
                <a:latin typeface="+mj-lt"/>
              </a:rPr>
              <a:t> </a:t>
            </a:r>
            <a:r>
              <a:rPr lang="en-US" sz="3200" b="1" dirty="0" smtClean="0">
                <a:latin typeface="+mj-lt"/>
              </a:rPr>
              <a:t>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fillerde</a:t>
            </a:r>
            <a:r>
              <a:rPr lang="en-US" sz="3200" b="1" dirty="0" smtClean="0">
                <a:latin typeface="+mj-lt"/>
              </a:rPr>
              <a:t> </a:t>
            </a:r>
            <a:r>
              <a:rPr lang="ar-KW" sz="3200" b="1" dirty="0" smtClean="0">
                <a:solidFill>
                  <a:srgbClr val="FF0000"/>
                </a:solidFill>
                <a:latin typeface="+mj-lt"/>
              </a:rPr>
              <a:t>ه‌</a:t>
            </a:r>
            <a:r>
              <a:rPr lang="ar-IQ" sz="3200" b="1" dirty="0" smtClean="0">
                <a:solidFill>
                  <a:srgbClr val="FF0000"/>
                </a:solidFill>
                <a:latin typeface="+mj-lt"/>
              </a:rPr>
              <a:t>ل</a:t>
            </a:r>
            <a:r>
              <a:rPr lang="ar-IQ" sz="3200" b="1" dirty="0" smtClean="0">
                <a:solidFill>
                  <a:srgbClr val="FF0000"/>
                </a:solidFill>
              </a:rPr>
              <a:t>ى</a:t>
            </a:r>
            <a:r>
              <a:rPr lang="ar-IQ" sz="3200" b="1" dirty="0" smtClean="0">
                <a:solidFill>
                  <a:srgbClr val="FF0000"/>
                </a:solidFill>
                <a:latin typeface="+mj-lt"/>
              </a:rPr>
              <a:t> </a:t>
            </a:r>
            <a:r>
              <a:rPr lang="en-US" sz="3200" b="1" dirty="0" smtClean="0">
                <a:solidFill>
                  <a:srgbClr val="FF0000"/>
                </a:solidFill>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a:t>
            </a:r>
            <a:r>
              <a:rPr lang="en-US" sz="3200" b="1" dirty="0" smtClean="0">
                <a:latin typeface="+mj-lt"/>
              </a:rPr>
              <a:t> </a:t>
            </a:r>
            <a:r>
              <a:rPr lang="en-US" sz="3200" b="1" dirty="0" err="1" smtClean="0">
                <a:latin typeface="+mj-lt"/>
              </a:rPr>
              <a:t>araya</a:t>
            </a:r>
            <a:r>
              <a:rPr lang="en-US" sz="3200" b="1" dirty="0" smtClean="0">
                <a:latin typeface="+mj-lt"/>
              </a:rPr>
              <a:t> ‘‘y’’ </a:t>
            </a:r>
            <a:r>
              <a:rPr lang="en-US" sz="3200" b="1" dirty="0" err="1" smtClean="0">
                <a:latin typeface="+mj-lt"/>
              </a:rPr>
              <a:t>getirilir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اكل</a:t>
            </a:r>
            <a:r>
              <a:rPr lang="ar-IQ" sz="3200" b="1" dirty="0" smtClean="0"/>
              <a:t>ا</a:t>
            </a:r>
            <a:r>
              <a:rPr lang="ar-IQ" sz="3200" b="1" dirty="0" smtClean="0">
                <a:latin typeface="+mj-lt"/>
              </a:rPr>
              <a:t>ي</a:t>
            </a:r>
            <a:r>
              <a:rPr lang="ar-IQ" sz="3200" b="1" dirty="0" smtClean="0">
                <a:solidFill>
                  <a:srgbClr val="FF0000"/>
                </a:solidFill>
                <a:latin typeface="+mj-lt"/>
              </a:rPr>
              <a:t>الى</a:t>
            </a:r>
            <a:r>
              <a:rPr lang="ar-IQ" sz="3200" b="1" dirty="0" smtClean="0">
                <a:latin typeface="+mj-lt"/>
              </a:rPr>
              <a:t> </a:t>
            </a:r>
            <a:r>
              <a:rPr lang="en-US" sz="3200" b="1" dirty="0" smtClean="0">
                <a:latin typeface="+mj-lt"/>
              </a:rPr>
              <a:t> </a:t>
            </a:r>
            <a:r>
              <a:rPr lang="en-US" sz="3200" b="1" dirty="0" err="1" smtClean="0">
                <a:latin typeface="+mj-lt"/>
              </a:rPr>
              <a:t>anlay</a:t>
            </a:r>
            <a:r>
              <a:rPr lang="en-US" sz="3200" b="1" dirty="0" err="1" smtClean="0">
                <a:solidFill>
                  <a:srgbClr val="00B050"/>
                </a:solidFill>
                <a:latin typeface="+mj-lt"/>
              </a:rPr>
              <a:t>alı</a:t>
            </a:r>
            <a:r>
              <a:rPr lang="en-US" sz="3200" b="1" dirty="0" smtClean="0">
                <a:latin typeface="+mj-lt"/>
              </a:rPr>
              <a:t>    </a:t>
            </a:r>
            <a:r>
              <a:rPr lang="ar-IQ" sz="3200" b="1" dirty="0" smtClean="0">
                <a:latin typeface="+mj-lt"/>
              </a:rPr>
              <a:t>آل</a:t>
            </a:r>
            <a:r>
              <a:rPr lang="ar-IQ" sz="3200" b="1" dirty="0" smtClean="0">
                <a:solidFill>
                  <a:srgbClr val="FF0000"/>
                </a:solidFill>
              </a:rPr>
              <a:t>ا</a:t>
            </a:r>
            <a:r>
              <a:rPr lang="ar-IQ" sz="3200" b="1" dirty="0" smtClean="0">
                <a:solidFill>
                  <a:srgbClr val="FF0000"/>
                </a:solidFill>
                <a:latin typeface="+mj-lt"/>
              </a:rPr>
              <a:t>لى</a:t>
            </a:r>
            <a:r>
              <a:rPr lang="ar-IQ" sz="3200" b="1" dirty="0" smtClean="0">
                <a:latin typeface="+mj-lt"/>
              </a:rPr>
              <a:t> </a:t>
            </a:r>
            <a:r>
              <a:rPr lang="en-US" sz="3200" b="1" dirty="0" smtClean="0">
                <a:latin typeface="+mj-lt"/>
              </a:rPr>
              <a:t> </a:t>
            </a:r>
            <a:r>
              <a:rPr lang="en-US" sz="3200" b="1" dirty="0" err="1" smtClean="0">
                <a:latin typeface="+mj-lt"/>
              </a:rPr>
              <a:t>al</a:t>
            </a:r>
            <a:r>
              <a:rPr lang="en-US" sz="3200" b="1" dirty="0" err="1" smtClean="0">
                <a:solidFill>
                  <a:srgbClr val="00B050"/>
                </a:solidFill>
                <a:latin typeface="+mj-lt"/>
              </a:rPr>
              <a:t>alı</a:t>
            </a:r>
            <a:r>
              <a:rPr lang="en-US" sz="3200" b="1" dirty="0" smtClean="0">
                <a:latin typeface="+mj-lt"/>
              </a:rPr>
              <a:t> </a:t>
            </a:r>
            <a:r>
              <a:rPr lang="ar-IQ" sz="3200" b="1" dirty="0" smtClean="0">
                <a:latin typeface="+mj-lt"/>
              </a:rPr>
              <a:t>كور</a:t>
            </a:r>
            <a:r>
              <a:rPr lang="ar-KW" sz="3200" b="1" dirty="0" smtClean="0">
                <a:solidFill>
                  <a:srgbClr val="FF0000"/>
                </a:solidFill>
                <a:latin typeface="+mj-lt"/>
              </a:rPr>
              <a:t>ه‌</a:t>
            </a:r>
            <a:r>
              <a:rPr lang="ar-IQ" sz="3200" b="1" dirty="0" smtClean="0">
                <a:solidFill>
                  <a:srgbClr val="FF0000"/>
                </a:solidFill>
                <a:latin typeface="+mj-lt"/>
              </a:rPr>
              <a:t>لى </a:t>
            </a:r>
            <a:r>
              <a:rPr lang="en-US" sz="3200" b="1" dirty="0" smtClean="0">
                <a:solidFill>
                  <a:srgbClr val="FF0000"/>
                </a:solidFill>
                <a:latin typeface="+mj-lt"/>
              </a:rPr>
              <a:t> </a:t>
            </a:r>
            <a:r>
              <a:rPr lang="en-US" sz="3200" b="1" dirty="0" err="1" smtClean="0">
                <a:latin typeface="+mj-lt"/>
              </a:rPr>
              <a:t>gör</a:t>
            </a:r>
            <a:r>
              <a:rPr lang="en-US" sz="3200" b="1" dirty="0" err="1" smtClean="0">
                <a:solidFill>
                  <a:srgbClr val="00B050"/>
                </a:solidFill>
                <a:latin typeface="+mj-lt"/>
              </a:rPr>
              <a:t>eli</a:t>
            </a:r>
            <a:r>
              <a:rPr lang="en-US" sz="3200" b="1" dirty="0" smtClean="0">
                <a:solidFill>
                  <a:srgbClr val="00B050"/>
                </a:solidFill>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err="1" smtClean="0">
                <a:latin typeface="+mj-lt"/>
              </a:rPr>
              <a:t>Bunlar</a:t>
            </a:r>
            <a:r>
              <a:rPr lang="en-US" sz="3200" b="1" dirty="0" smtClean="0">
                <a:latin typeface="+mj-lt"/>
              </a:rPr>
              <a:t> </a:t>
            </a:r>
            <a:r>
              <a:rPr lang="en-US" sz="3200" b="1" dirty="0" err="1" smtClean="0">
                <a:latin typeface="+mj-lt"/>
              </a:rPr>
              <a:t>umumiyetle</a:t>
            </a:r>
            <a:r>
              <a:rPr lang="en-US" sz="3200" b="1" dirty="0" smtClean="0">
                <a:latin typeface="+mj-lt"/>
              </a:rPr>
              <a:t> </a:t>
            </a:r>
            <a:r>
              <a:rPr lang="en-US" sz="3200" b="1" dirty="0" err="1" smtClean="0">
                <a:latin typeface="+mj-lt"/>
              </a:rPr>
              <a:t>beri</a:t>
            </a:r>
            <a:r>
              <a:rPr lang="ar-IQ" sz="3200" b="1" dirty="0" smtClean="0">
                <a:solidFill>
                  <a:srgbClr val="FF0000"/>
                </a:solidFill>
                <a:latin typeface="+mj-lt"/>
              </a:rPr>
              <a:t>برو - برى </a:t>
            </a:r>
            <a:r>
              <a:rPr lang="ar-IQ" sz="3200" b="1" dirty="0" smtClean="0">
                <a:latin typeface="+mj-lt"/>
              </a:rPr>
              <a:t>) </a:t>
            </a:r>
            <a:r>
              <a:rPr lang="en-US" sz="3200" b="1" dirty="0" smtClean="0">
                <a:latin typeface="+mj-lt"/>
              </a:rPr>
              <a:t> </a:t>
            </a:r>
            <a:r>
              <a:rPr lang="ar-SA" sz="3200" b="1" dirty="0" smtClean="0">
                <a:latin typeface="+mj-lt"/>
              </a:rPr>
              <a:t>(</a:t>
            </a:r>
            <a:r>
              <a:rPr lang="en-US" sz="3200" b="1" dirty="0" err="1" smtClean="0">
                <a:latin typeface="+mj-lt"/>
              </a:rPr>
              <a:t>edatıyla</a:t>
            </a:r>
            <a:r>
              <a:rPr lang="en-US" sz="3200" b="1" dirty="0" smtClean="0">
                <a:latin typeface="+mj-lt"/>
              </a:rPr>
              <a:t> </a:t>
            </a:r>
            <a:r>
              <a:rPr lang="en-US" sz="3200" b="1" dirty="0" err="1" smtClean="0">
                <a:latin typeface="+mj-lt"/>
              </a:rPr>
              <a:t>birlikte</a:t>
            </a:r>
            <a:r>
              <a:rPr lang="en-US" sz="3200" b="1" dirty="0" smtClean="0">
                <a:latin typeface="+mj-lt"/>
              </a:rPr>
              <a:t> </a:t>
            </a:r>
            <a:r>
              <a:rPr lang="en-US" sz="3200" b="1" dirty="0" err="1" smtClean="0">
                <a:latin typeface="+mj-lt"/>
              </a:rPr>
              <a:t>kullanılır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آل</a:t>
            </a:r>
            <a:r>
              <a:rPr lang="ar-IQ" sz="3200" b="1" dirty="0" smtClean="0">
                <a:solidFill>
                  <a:srgbClr val="FF0000"/>
                </a:solidFill>
              </a:rPr>
              <a:t>ا</a:t>
            </a:r>
            <a:r>
              <a:rPr lang="ar-IQ" sz="3200" b="1" dirty="0" smtClean="0">
                <a:solidFill>
                  <a:srgbClr val="FF0000"/>
                </a:solidFill>
                <a:latin typeface="+mj-lt"/>
              </a:rPr>
              <a:t>ل</a:t>
            </a:r>
            <a:r>
              <a:rPr lang="ar-IQ" sz="3200" b="1" dirty="0" smtClean="0">
                <a:solidFill>
                  <a:srgbClr val="FF0000"/>
                </a:solidFill>
              </a:rPr>
              <a:t>ى</a:t>
            </a:r>
            <a:r>
              <a:rPr lang="ar-IQ" sz="3200" b="1" dirty="0" smtClean="0">
                <a:solidFill>
                  <a:srgbClr val="FF0000"/>
                </a:solidFill>
                <a:latin typeface="+mj-lt"/>
              </a:rPr>
              <a:t> برى( برو ) </a:t>
            </a:r>
            <a:r>
              <a:rPr lang="en-US" sz="3200" b="1" dirty="0" smtClean="0">
                <a:solidFill>
                  <a:srgbClr val="FF0000"/>
                </a:solidFill>
                <a:latin typeface="+mj-lt"/>
              </a:rPr>
              <a:t>      </a:t>
            </a:r>
            <a:r>
              <a:rPr lang="en-US" sz="3200" b="1" dirty="0" err="1" smtClean="0">
                <a:latin typeface="+mj-lt"/>
              </a:rPr>
              <a:t>al</a:t>
            </a:r>
            <a:r>
              <a:rPr lang="en-US" sz="3200" b="1" dirty="0" err="1" smtClean="0">
                <a:solidFill>
                  <a:srgbClr val="00B050"/>
                </a:solidFill>
                <a:latin typeface="+mj-lt"/>
              </a:rPr>
              <a:t>alı</a:t>
            </a:r>
            <a:r>
              <a:rPr lang="en-US" sz="3200" b="1" dirty="0" smtClean="0">
                <a:solidFill>
                  <a:srgbClr val="00B050"/>
                </a:solidFill>
                <a:latin typeface="+mj-lt"/>
              </a:rPr>
              <a:t> </a:t>
            </a:r>
            <a:r>
              <a:rPr lang="en-US" sz="3200" b="1" dirty="0" err="1" smtClean="0">
                <a:solidFill>
                  <a:srgbClr val="00B050"/>
                </a:solidFill>
                <a:latin typeface="+mj-lt"/>
              </a:rPr>
              <a:t>beri</a:t>
            </a:r>
            <a:endParaRPr lang="en-US" sz="3200" b="1" dirty="0" smtClean="0">
              <a:solidFill>
                <a:srgbClr val="00B050"/>
              </a:solidFill>
              <a:latin typeface="+mj-lt"/>
            </a:endParaRPr>
          </a:p>
          <a:p>
            <a:pPr algn="l" rtl="0" fontAlgn="base">
              <a:spcBef>
                <a:spcPct val="0"/>
              </a:spcBef>
              <a:spcAft>
                <a:spcPct val="0"/>
              </a:spcAft>
            </a:pPr>
            <a:r>
              <a:rPr lang="en-US" sz="3200" b="1" dirty="0" smtClean="0"/>
              <a:t> </a:t>
            </a:r>
            <a:r>
              <a:rPr lang="ar-IQ" sz="3200" b="1" dirty="0" smtClean="0"/>
              <a:t>وير</a:t>
            </a:r>
            <a:r>
              <a:rPr lang="ar-KW" sz="3200" b="1" dirty="0" smtClean="0">
                <a:solidFill>
                  <a:srgbClr val="FF0000"/>
                </a:solidFill>
              </a:rPr>
              <a:t>ه‌</a:t>
            </a:r>
            <a:r>
              <a:rPr lang="ar-IQ" sz="3200" b="1" dirty="0" smtClean="0">
                <a:solidFill>
                  <a:srgbClr val="FF0000"/>
                </a:solidFill>
              </a:rPr>
              <a:t>لى برى( برو ) </a:t>
            </a:r>
            <a:r>
              <a:rPr lang="en-US" sz="3200" b="1" dirty="0" smtClean="0">
                <a:solidFill>
                  <a:srgbClr val="FF0000"/>
                </a:solidFill>
              </a:rPr>
              <a:t>   </a:t>
            </a:r>
            <a:r>
              <a:rPr lang="en-US" sz="3200" b="1" dirty="0" err="1" smtClean="0"/>
              <a:t>ver</a:t>
            </a:r>
            <a:r>
              <a:rPr lang="en-US" sz="3200" b="1" dirty="0" err="1" smtClean="0">
                <a:solidFill>
                  <a:srgbClr val="00B050"/>
                </a:solidFill>
              </a:rPr>
              <a:t>eli</a:t>
            </a:r>
            <a:r>
              <a:rPr lang="en-US" sz="3200" b="1" dirty="0" smtClean="0">
                <a:solidFill>
                  <a:srgbClr val="00B050"/>
                </a:solidFill>
              </a:rPr>
              <a:t> </a:t>
            </a:r>
            <a:r>
              <a:rPr lang="en-US" sz="3200" b="1" dirty="0" err="1" smtClean="0">
                <a:solidFill>
                  <a:srgbClr val="00B050"/>
                </a:solidFill>
              </a:rPr>
              <a:t>beri</a:t>
            </a:r>
            <a:r>
              <a:rPr lang="en-US" sz="3200" b="1" dirty="0" smtClean="0">
                <a:solidFill>
                  <a:srgbClr val="00B050"/>
                </a:solidFill>
              </a:rPr>
              <a:t> </a:t>
            </a:r>
          </a:p>
          <a:p>
            <a:pPr algn="l" rtl="0" fontAlgn="base">
              <a:spcBef>
                <a:spcPct val="0"/>
              </a:spcBef>
              <a:spcAft>
                <a:spcPct val="0"/>
              </a:spcAft>
            </a:pPr>
            <a:endParaRPr lang="en-US" sz="3200" b="1" dirty="0" smtClean="0">
              <a:solidFill>
                <a:srgbClr val="00B050"/>
              </a:solidFill>
              <a:latin typeface="+mj-lt"/>
            </a:endParaRPr>
          </a:p>
        </p:txBody>
      </p:sp>
    </p:spTree>
    <p:extLst>
      <p:ext uri="{BB962C8B-B14F-4D97-AF65-F5344CB8AC3E}">
        <p14:creationId xmlns:p14="http://schemas.microsoft.com/office/powerpoint/2010/main" val="3706992314"/>
      </p:ext>
    </p:extLst>
  </p:cSld>
  <p:clrMapOvr>
    <a:masterClrMapping/>
  </p:clrMapOvr>
  <p:transition spd="med">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28625" y="428625"/>
            <a:ext cx="8496300" cy="6186488"/>
          </a:xfrm>
          <a:prstGeom prst="rect">
            <a:avLst/>
          </a:prstGeom>
          <a:noFill/>
          <a:ln w="9525">
            <a:noFill/>
            <a:miter lim="800000"/>
            <a:headEnd/>
            <a:tailEnd/>
          </a:ln>
        </p:spPr>
        <p:txBody>
          <a:bodyPr anchor="ctr">
            <a:spAutoFit/>
          </a:bodyPr>
          <a:lstStyle/>
          <a:p>
            <a:pPr algn="l" rtl="0" fontAlgn="base">
              <a:spcBef>
                <a:spcPct val="0"/>
              </a:spcBef>
              <a:spcAft>
                <a:spcPct val="0"/>
              </a:spcAft>
              <a:defRPr/>
            </a:pPr>
            <a:r>
              <a:rPr lang="tr-TR" sz="3600" b="1" dirty="0" smtClean="0">
                <a:solidFill>
                  <a:srgbClr val="FF0000"/>
                </a:solidFill>
                <a:latin typeface="Arial" pitchFamily="34" charset="0"/>
                <a:cs typeface="Arial" pitchFamily="34" charset="0"/>
              </a:rPr>
              <a:t>- İsim </a:t>
            </a:r>
            <a:r>
              <a:rPr lang="tr-TR" sz="3600" b="1" dirty="0">
                <a:solidFill>
                  <a:srgbClr val="FF0000"/>
                </a:solidFill>
                <a:latin typeface="Arial" pitchFamily="34" charset="0"/>
                <a:cs typeface="Arial" pitchFamily="34" charset="0"/>
              </a:rPr>
              <a:t>Yapım Ekleri</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–lık,-lik, -luk, lük</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-lı, -li, -lu, -lü</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-sız, -siz, -suz, -süz</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-ca, -ce, -ça, -çe</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-ki eki</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-cık, -cik, -cuk, -cük, -çık, -çik, -çuk, -çük </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-cağız, -çeğiz </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-ıncı, -inci, -uncu, -üncü</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-mak, -mek </a:t>
            </a:r>
          </a:p>
        </p:txBody>
      </p:sp>
    </p:spTree>
  </p:cSld>
  <p:clrMapOvr>
    <a:masterClrMapping/>
  </p:clrMapOvr>
  <p:transition spd="med">
    <p:checke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5720" y="714356"/>
            <a:ext cx="8639176" cy="550920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7. </a:t>
            </a:r>
            <a:r>
              <a:rPr lang="en-US" sz="3200" b="1" dirty="0" smtClean="0">
                <a:solidFill>
                  <a:srgbClr val="00B050"/>
                </a:solidFill>
                <a:latin typeface="+mj-lt"/>
              </a:rPr>
              <a:t>-</a:t>
            </a:r>
            <a:r>
              <a:rPr lang="en-US" sz="3200" b="1" dirty="0" err="1" smtClean="0">
                <a:solidFill>
                  <a:srgbClr val="00B050"/>
                </a:solidFill>
                <a:latin typeface="+mj-lt"/>
              </a:rPr>
              <a:t>madan</a:t>
            </a:r>
            <a:r>
              <a:rPr lang="en-US" sz="3200" b="1" dirty="0" smtClean="0">
                <a:solidFill>
                  <a:srgbClr val="00B050"/>
                </a:solidFill>
                <a:latin typeface="+mj-lt"/>
              </a:rPr>
              <a:t>, -</a:t>
            </a:r>
            <a:r>
              <a:rPr lang="en-US" sz="3200" b="1" dirty="0" err="1" smtClean="0">
                <a:solidFill>
                  <a:srgbClr val="00B050"/>
                </a:solidFill>
                <a:latin typeface="+mj-lt"/>
              </a:rPr>
              <a:t>meden</a:t>
            </a:r>
            <a:r>
              <a:rPr lang="en-US" sz="3200" b="1" dirty="0" smtClean="0">
                <a:solidFill>
                  <a:srgbClr val="00B050"/>
                </a:solidFill>
                <a:latin typeface="+mj-lt"/>
              </a:rPr>
              <a:t> </a:t>
            </a:r>
            <a:r>
              <a:rPr lang="en-US" sz="3200" b="1" dirty="0" err="1" smtClean="0">
                <a:latin typeface="+mj-lt"/>
              </a:rPr>
              <a:t>ekleri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 </a:t>
            </a:r>
            <a:r>
              <a:rPr lang="ar-IQ" sz="3200" b="1" dirty="0" smtClean="0">
                <a:solidFill>
                  <a:srgbClr val="FF0000"/>
                </a:solidFill>
                <a:latin typeface="+mj-lt"/>
              </a:rPr>
              <a:t>مادن</a:t>
            </a:r>
            <a:r>
              <a:rPr lang="ar-IQ" sz="3200" b="1" dirty="0" smtClean="0">
                <a:latin typeface="+mj-lt"/>
              </a:rPr>
              <a:t> </a:t>
            </a:r>
            <a:r>
              <a:rPr lang="en-US" sz="3200" b="1" dirty="0" smtClean="0">
                <a:latin typeface="+mj-lt"/>
              </a:rPr>
              <a:t>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مدن</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solidFill>
                  <a:srgbClr val="0070C0"/>
                </a:solidFill>
                <a:latin typeface="+mj-lt"/>
              </a:rPr>
              <a:t>اكل</a:t>
            </a:r>
            <a:r>
              <a:rPr lang="ar-IQ" sz="3200" b="1" dirty="0" smtClean="0">
                <a:solidFill>
                  <a:srgbClr val="0070C0"/>
                </a:solidFill>
              </a:rPr>
              <a:t>ا</a:t>
            </a:r>
            <a:r>
              <a:rPr lang="ar-IQ" sz="3200" b="1" dirty="0" smtClean="0">
                <a:solidFill>
                  <a:srgbClr val="FF0000"/>
                </a:solidFill>
                <a:latin typeface="+mj-lt"/>
              </a:rPr>
              <a:t>مادن</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anla</a:t>
            </a:r>
            <a:r>
              <a:rPr lang="en-US" sz="3200" b="1" dirty="0" err="1" smtClean="0">
                <a:solidFill>
                  <a:srgbClr val="00B050"/>
                </a:solidFill>
                <a:latin typeface="+mj-lt"/>
              </a:rPr>
              <a:t>madan</a:t>
            </a:r>
            <a:r>
              <a:rPr lang="en-US" sz="3200" b="1" dirty="0" smtClean="0">
                <a:solidFill>
                  <a:srgbClr val="0070C0"/>
                </a:solidFill>
                <a:latin typeface="+mj-lt"/>
              </a:rPr>
              <a:t>    </a:t>
            </a:r>
            <a:r>
              <a:rPr lang="ar-IQ" sz="3200" b="1" dirty="0" smtClean="0">
                <a:solidFill>
                  <a:srgbClr val="0070C0"/>
                </a:solidFill>
                <a:latin typeface="+mj-lt"/>
              </a:rPr>
              <a:t>صور</a:t>
            </a:r>
            <a:r>
              <a:rPr lang="ar-IQ" sz="3200" b="1" dirty="0" smtClean="0">
                <a:solidFill>
                  <a:srgbClr val="FF0000"/>
                </a:solidFill>
                <a:latin typeface="+mj-lt"/>
              </a:rPr>
              <a:t>مادن</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sor</a:t>
            </a:r>
            <a:r>
              <a:rPr lang="en-US" sz="3200" b="1" dirty="0" err="1" smtClean="0">
                <a:solidFill>
                  <a:srgbClr val="00B050"/>
                </a:solidFill>
                <a:latin typeface="+mj-lt"/>
              </a:rPr>
              <a:t>madan</a:t>
            </a:r>
            <a:endParaRPr lang="en-US" sz="3200" b="1" dirty="0" smtClean="0">
              <a:solidFill>
                <a:srgbClr val="00B05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كور</a:t>
            </a:r>
            <a:r>
              <a:rPr lang="ar-IQ" sz="3200" b="1" dirty="0" smtClean="0">
                <a:solidFill>
                  <a:srgbClr val="FF0000"/>
                </a:solidFill>
                <a:latin typeface="+mj-lt"/>
              </a:rPr>
              <a:t>مدن</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gör</a:t>
            </a:r>
            <a:r>
              <a:rPr lang="en-US" sz="3200" b="1" dirty="0" err="1" smtClean="0">
                <a:solidFill>
                  <a:srgbClr val="00B050"/>
                </a:solidFill>
                <a:latin typeface="+mj-lt"/>
              </a:rPr>
              <a:t>meden</a:t>
            </a:r>
            <a:r>
              <a:rPr lang="en-US" sz="3200" b="1" dirty="0" smtClean="0">
                <a:solidFill>
                  <a:srgbClr val="0070C0"/>
                </a:solidFill>
                <a:latin typeface="+mj-lt"/>
              </a:rPr>
              <a:t>     </a:t>
            </a:r>
            <a:r>
              <a:rPr lang="ar-IQ" sz="3200" b="1" dirty="0" smtClean="0">
                <a:solidFill>
                  <a:srgbClr val="0070C0"/>
                </a:solidFill>
                <a:latin typeface="+mj-lt"/>
              </a:rPr>
              <a:t>بيل</a:t>
            </a:r>
            <a:r>
              <a:rPr lang="ar-IQ" sz="3200" b="1" dirty="0" smtClean="0">
                <a:solidFill>
                  <a:srgbClr val="FF0000"/>
                </a:solidFill>
                <a:latin typeface="+mj-lt"/>
              </a:rPr>
              <a:t>مدن</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bil</a:t>
            </a:r>
            <a:r>
              <a:rPr lang="en-US" sz="3200" b="1" dirty="0" err="1" smtClean="0">
                <a:solidFill>
                  <a:srgbClr val="00B050"/>
                </a:solidFill>
                <a:latin typeface="+mj-lt"/>
              </a:rPr>
              <a:t>meden</a:t>
            </a:r>
            <a:endParaRPr lang="en-US" sz="3200" b="1" dirty="0" smtClean="0">
              <a:solidFill>
                <a:srgbClr val="00B050"/>
              </a:solidFill>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8. </a:t>
            </a:r>
            <a:r>
              <a:rPr lang="en-US" sz="3200" b="1" dirty="0" smtClean="0">
                <a:solidFill>
                  <a:srgbClr val="00B050"/>
                </a:solidFill>
                <a:latin typeface="+mj-lt"/>
              </a:rPr>
              <a:t>-</a:t>
            </a:r>
            <a:r>
              <a:rPr lang="en-US" sz="3200" b="1" dirty="0" err="1" smtClean="0">
                <a:solidFill>
                  <a:srgbClr val="00B050"/>
                </a:solidFill>
                <a:latin typeface="+mj-lt"/>
              </a:rPr>
              <a:t>iken</a:t>
            </a:r>
            <a:r>
              <a:rPr lang="en-US" sz="3200" b="1" dirty="0" smtClean="0">
                <a:solidFill>
                  <a:srgbClr val="00B050"/>
                </a:solidFill>
                <a:latin typeface="+mj-lt"/>
              </a:rPr>
              <a:t>, -ken </a:t>
            </a:r>
            <a:r>
              <a:rPr lang="en-US" sz="3200" b="1" dirty="0" err="1" smtClean="0">
                <a:latin typeface="+mj-lt"/>
              </a:rPr>
              <a:t>eki</a:t>
            </a:r>
            <a:r>
              <a:rPr lang="en-US" sz="3200" b="1" dirty="0" smtClean="0">
                <a:latin typeface="+mj-lt"/>
              </a:rPr>
              <a:t> </a:t>
            </a:r>
            <a:r>
              <a:rPr lang="ar-IQ" sz="3200" b="1" dirty="0" smtClean="0">
                <a:solidFill>
                  <a:srgbClr val="FF0000"/>
                </a:solidFill>
                <a:latin typeface="+mj-lt"/>
              </a:rPr>
              <a:t>ايكن</a:t>
            </a:r>
            <a:r>
              <a:rPr lang="ar-IQ" sz="3200" b="1" dirty="0" smtClean="0">
                <a:latin typeface="+mj-lt"/>
              </a:rPr>
              <a:t> </a:t>
            </a:r>
            <a:r>
              <a:rPr lang="en-US" sz="3200" b="1" dirty="0" smtClean="0">
                <a:latin typeface="+mj-lt"/>
              </a:rPr>
              <a:t> </a:t>
            </a:r>
            <a:r>
              <a:rPr lang="en-US" sz="3200" b="1" dirty="0" err="1" smtClean="0">
                <a:latin typeface="+mj-lt"/>
              </a:rPr>
              <a:t>veya</a:t>
            </a:r>
            <a:r>
              <a:rPr lang="en-US" sz="3200" b="1" dirty="0" smtClean="0">
                <a:latin typeface="+mj-lt"/>
              </a:rPr>
              <a:t> </a:t>
            </a:r>
            <a:r>
              <a:rPr lang="ar-IQ" sz="3200" b="1" dirty="0" smtClean="0">
                <a:solidFill>
                  <a:srgbClr val="FF0000"/>
                </a:solidFill>
                <a:latin typeface="+mj-lt"/>
              </a:rPr>
              <a:t>كن</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iki</a:t>
            </a:r>
            <a:r>
              <a:rPr lang="en-US" sz="3200" b="1" dirty="0" smtClean="0">
                <a:latin typeface="+mj-lt"/>
              </a:rPr>
              <a:t> </a:t>
            </a:r>
            <a:r>
              <a:rPr lang="en-US" sz="3200" b="1" dirty="0" err="1" smtClean="0">
                <a:latin typeface="+mj-lt"/>
              </a:rPr>
              <a:t>türlü</a:t>
            </a:r>
            <a:r>
              <a:rPr lang="en-US" sz="3200" b="1" dirty="0" smtClean="0">
                <a:latin typeface="+mj-lt"/>
              </a:rPr>
              <a:t> de </a:t>
            </a:r>
            <a:r>
              <a:rPr lang="en-US" sz="3200" b="1" dirty="0" err="1" smtClean="0">
                <a:latin typeface="+mj-lt"/>
              </a:rPr>
              <a:t>yazılır</a:t>
            </a:r>
            <a:r>
              <a:rPr lang="en-US" sz="3200" b="1" dirty="0" smtClean="0">
                <a:latin typeface="+mj-lt"/>
              </a:rPr>
              <a:t>. </a:t>
            </a:r>
            <a:r>
              <a:rPr lang="en-US" sz="3200" b="1" dirty="0" err="1" smtClean="0">
                <a:latin typeface="+mj-lt"/>
              </a:rPr>
              <a:t>Ünlü</a:t>
            </a:r>
            <a:r>
              <a:rPr lang="en-US" sz="3200" b="1" dirty="0" smtClean="0">
                <a:latin typeface="+mj-lt"/>
              </a:rPr>
              <a:t> </a:t>
            </a:r>
            <a:r>
              <a:rPr lang="en-US" sz="3200" b="1" dirty="0" err="1" smtClean="0">
                <a:latin typeface="+mj-lt"/>
              </a:rPr>
              <a:t>uyumuna</a:t>
            </a:r>
            <a:r>
              <a:rPr lang="en-US" sz="3200" b="1" dirty="0" smtClean="0">
                <a:latin typeface="+mj-lt"/>
              </a:rPr>
              <a:t> </a:t>
            </a:r>
            <a:r>
              <a:rPr lang="en-US" sz="3200" b="1" dirty="0" err="1" smtClean="0">
                <a:latin typeface="+mj-lt"/>
              </a:rPr>
              <a:t>uymaz</a:t>
            </a:r>
            <a:r>
              <a:rPr lang="en-US" sz="3200" b="1" dirty="0" smtClean="0">
                <a:latin typeface="+mj-lt"/>
              </a:rPr>
              <a:t>.</a:t>
            </a:r>
          </a:p>
          <a:p>
            <a:pPr algn="l" rtl="0" fontAlgn="base">
              <a:spcBef>
                <a:spcPct val="0"/>
              </a:spcBef>
              <a:spcAft>
                <a:spcPct val="0"/>
              </a:spcAft>
            </a:pPr>
            <a:r>
              <a:rPr lang="en-US" sz="3200" b="1" dirty="0" smtClean="0">
                <a:latin typeface="+mj-lt"/>
              </a:rPr>
              <a:t> </a:t>
            </a:r>
            <a:endParaRPr lang="en-US" sz="3200" b="1" dirty="0" smtClean="0">
              <a:solidFill>
                <a:srgbClr val="0070C0"/>
              </a:solidFill>
              <a:latin typeface="+mj-lt"/>
            </a:endParaRPr>
          </a:p>
          <a:p>
            <a:pPr algn="l" rtl="0" fontAlgn="base">
              <a:spcBef>
                <a:spcPct val="0"/>
              </a:spcBef>
              <a:spcAft>
                <a:spcPct val="0"/>
              </a:spcAft>
            </a:pPr>
            <a:r>
              <a:rPr lang="ar-IQ" sz="3200" b="1" dirty="0" smtClean="0">
                <a:solidFill>
                  <a:srgbClr val="0070C0"/>
                </a:solidFill>
                <a:latin typeface="+mj-lt"/>
              </a:rPr>
              <a:t>بكلش</a:t>
            </a:r>
            <a:r>
              <a:rPr lang="ar-IQ" sz="3200" b="1" dirty="0" smtClean="0">
                <a:solidFill>
                  <a:srgbClr val="0070C0"/>
                </a:solidFill>
              </a:rPr>
              <a:t>ي</a:t>
            </a:r>
            <a:r>
              <a:rPr lang="ar-IQ" sz="3200" b="1" dirty="0" smtClean="0">
                <a:solidFill>
                  <a:srgbClr val="0070C0"/>
                </a:solidFill>
                <a:latin typeface="+mj-lt"/>
              </a:rPr>
              <a:t>ر</a:t>
            </a:r>
            <a:r>
              <a:rPr lang="ar-IQ" sz="3200" b="1" dirty="0" smtClean="0">
                <a:solidFill>
                  <a:srgbClr val="00B050"/>
                </a:solidFill>
                <a:latin typeface="+mj-lt"/>
              </a:rPr>
              <a:t>كن</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bekleşirken</a:t>
            </a:r>
            <a:r>
              <a:rPr lang="en-US" sz="3200" b="1" dirty="0" smtClean="0">
                <a:solidFill>
                  <a:srgbClr val="0070C0"/>
                </a:solidFill>
                <a:latin typeface="+mj-lt"/>
              </a:rPr>
              <a:t>       </a:t>
            </a:r>
            <a:r>
              <a:rPr lang="ar-IQ" sz="3200" b="1" dirty="0" smtClean="0">
                <a:solidFill>
                  <a:srgbClr val="0070C0"/>
                </a:solidFill>
                <a:latin typeface="+mj-lt"/>
              </a:rPr>
              <a:t>بكلش</a:t>
            </a:r>
            <a:r>
              <a:rPr lang="ar-IQ" sz="3200" b="1" dirty="0" smtClean="0">
                <a:solidFill>
                  <a:srgbClr val="0070C0"/>
                </a:solidFill>
              </a:rPr>
              <a:t>ي</a:t>
            </a:r>
            <a:r>
              <a:rPr lang="ar-IQ" sz="3200" b="1" dirty="0" smtClean="0">
                <a:solidFill>
                  <a:srgbClr val="0070C0"/>
                </a:solidFill>
                <a:latin typeface="+mj-lt"/>
              </a:rPr>
              <a:t>ر </a:t>
            </a:r>
            <a:r>
              <a:rPr lang="ar-IQ" sz="3200" b="1" dirty="0" smtClean="0">
                <a:solidFill>
                  <a:srgbClr val="00B050"/>
                </a:solidFill>
                <a:latin typeface="+mj-lt"/>
              </a:rPr>
              <a:t>ايكن </a:t>
            </a:r>
            <a:r>
              <a:rPr lang="en-US" sz="3200" b="1" dirty="0" smtClean="0">
                <a:solidFill>
                  <a:srgbClr val="0070C0"/>
                </a:solidFill>
                <a:latin typeface="+mj-lt"/>
              </a:rPr>
              <a:t> </a:t>
            </a:r>
            <a:r>
              <a:rPr lang="en-US" sz="3200" b="1" dirty="0" err="1" smtClean="0">
                <a:solidFill>
                  <a:srgbClr val="0070C0"/>
                </a:solidFill>
                <a:latin typeface="+mj-lt"/>
              </a:rPr>
              <a:t>bekleşir</a:t>
            </a:r>
            <a:r>
              <a:rPr lang="en-US" sz="3200" b="1" dirty="0" smtClean="0">
                <a:solidFill>
                  <a:srgbClr val="0070C0"/>
                </a:solidFill>
                <a:latin typeface="+mj-lt"/>
              </a:rPr>
              <a:t> </a:t>
            </a:r>
            <a:r>
              <a:rPr lang="en-US" sz="3200" b="1" dirty="0" err="1" smtClean="0">
                <a:solidFill>
                  <a:srgbClr val="0070C0"/>
                </a:solidFill>
                <a:latin typeface="+mj-lt"/>
              </a:rPr>
              <a:t>iken</a:t>
            </a:r>
            <a:r>
              <a:rPr lang="en-US" sz="3200" b="1" dirty="0" smtClean="0">
                <a:solidFill>
                  <a:srgbClr val="0070C0"/>
                </a:solidFill>
                <a:latin typeface="+mj-lt"/>
              </a:rPr>
              <a:t> </a:t>
            </a:r>
            <a:r>
              <a:rPr lang="ar-IQ" sz="3200" b="1" dirty="0" smtClean="0">
                <a:solidFill>
                  <a:srgbClr val="0070C0"/>
                </a:solidFill>
                <a:latin typeface="+mj-lt"/>
              </a:rPr>
              <a:t>قونوشور</a:t>
            </a:r>
            <a:r>
              <a:rPr lang="ar-IQ" sz="3200" b="1" dirty="0" smtClean="0">
                <a:solidFill>
                  <a:srgbClr val="00B050"/>
                </a:solidFill>
                <a:latin typeface="+mj-lt"/>
              </a:rPr>
              <a:t>كن</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konuşurken</a:t>
            </a:r>
            <a:r>
              <a:rPr lang="en-US" sz="3200" b="1" dirty="0" smtClean="0">
                <a:solidFill>
                  <a:srgbClr val="0070C0"/>
                </a:solidFill>
                <a:latin typeface="+mj-lt"/>
              </a:rPr>
              <a:t>   </a:t>
            </a:r>
            <a:r>
              <a:rPr lang="ar-IQ" sz="3200" b="1" dirty="0" smtClean="0">
                <a:solidFill>
                  <a:srgbClr val="0070C0"/>
                </a:solidFill>
                <a:latin typeface="+mj-lt"/>
              </a:rPr>
              <a:t>قونوشور </a:t>
            </a:r>
            <a:r>
              <a:rPr lang="ar-IQ" sz="3200" b="1" dirty="0" smtClean="0">
                <a:solidFill>
                  <a:srgbClr val="00B050"/>
                </a:solidFill>
                <a:latin typeface="+mj-lt"/>
              </a:rPr>
              <a:t>ايكن</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konuşur</a:t>
            </a:r>
            <a:r>
              <a:rPr lang="en-US" sz="3200" b="1" dirty="0" smtClean="0">
                <a:solidFill>
                  <a:srgbClr val="0070C0"/>
                </a:solidFill>
                <a:latin typeface="+mj-lt"/>
              </a:rPr>
              <a:t> </a:t>
            </a:r>
            <a:r>
              <a:rPr lang="en-US" sz="3200" b="1" dirty="0" err="1" smtClean="0">
                <a:solidFill>
                  <a:srgbClr val="0070C0"/>
                </a:solidFill>
                <a:latin typeface="+mj-lt"/>
              </a:rPr>
              <a:t>iken</a:t>
            </a:r>
            <a:endParaRPr lang="en-US" sz="3200" b="1" dirty="0" smtClean="0">
              <a:solidFill>
                <a:srgbClr val="0070C0"/>
              </a:solidFill>
              <a:latin typeface="+mj-lt"/>
            </a:endParaRPr>
          </a:p>
        </p:txBody>
      </p:sp>
    </p:spTree>
    <p:extLst>
      <p:ext uri="{BB962C8B-B14F-4D97-AF65-F5344CB8AC3E}">
        <p14:creationId xmlns:p14="http://schemas.microsoft.com/office/powerpoint/2010/main" val="47191270"/>
      </p:ext>
    </p:extLst>
  </p:cSld>
  <p:clrMapOvr>
    <a:masterClrMapping/>
  </p:clrMapOvr>
  <p:transition spd="med">
    <p:checke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857232"/>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400" b="1" dirty="0" smtClean="0">
                <a:solidFill>
                  <a:srgbClr val="FF0000"/>
                </a:solidFill>
                <a:latin typeface="+mj-lt"/>
              </a:rPr>
              <a:t>S</a:t>
            </a:r>
            <a:r>
              <a:rPr lang="tr-TR" sz="4400" b="1" dirty="0" smtClean="0">
                <a:solidFill>
                  <a:srgbClr val="FF0000"/>
                </a:solidFill>
                <a:latin typeface="+mj-lt"/>
              </a:rPr>
              <a:t>ıfat </a:t>
            </a:r>
            <a:r>
              <a:rPr lang="en-US" sz="4400" b="1" dirty="0" err="1" smtClean="0">
                <a:solidFill>
                  <a:srgbClr val="FF0000"/>
                </a:solidFill>
                <a:latin typeface="+mj-lt"/>
              </a:rPr>
              <a:t>Fiil</a:t>
            </a:r>
            <a:r>
              <a:rPr lang="en-US" sz="4400" b="1" dirty="0" smtClean="0">
                <a:solidFill>
                  <a:srgbClr val="FF0000"/>
                </a:solidFill>
                <a:latin typeface="+mj-lt"/>
              </a:rPr>
              <a:t> </a:t>
            </a:r>
            <a:r>
              <a:rPr lang="en-US" sz="4400" b="1" dirty="0" err="1" smtClean="0">
                <a:solidFill>
                  <a:srgbClr val="FF0000"/>
                </a:solidFill>
                <a:latin typeface="+mj-lt"/>
              </a:rPr>
              <a:t>Ekleri</a:t>
            </a:r>
            <a:r>
              <a:rPr lang="en-US" sz="4400" b="1" dirty="0" smtClean="0">
                <a:solidFill>
                  <a:srgbClr val="FF0000"/>
                </a:solidFill>
                <a:latin typeface="+mj-lt"/>
              </a:rPr>
              <a:t> </a:t>
            </a:r>
          </a:p>
        </p:txBody>
      </p:sp>
      <p:sp>
        <p:nvSpPr>
          <p:cNvPr id="5" name="Text Box 2"/>
          <p:cNvSpPr txBox="1">
            <a:spLocks noChangeArrowheads="1"/>
          </p:cNvSpPr>
          <p:nvPr/>
        </p:nvSpPr>
        <p:spPr bwMode="auto">
          <a:xfrm>
            <a:off x="285720" y="2143116"/>
            <a:ext cx="8643998" cy="304698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1. </a:t>
            </a:r>
            <a:r>
              <a:rPr lang="en-US" sz="3200" b="1" dirty="0" smtClean="0">
                <a:solidFill>
                  <a:srgbClr val="00B050"/>
                </a:solidFill>
                <a:latin typeface="+mj-lt"/>
              </a:rPr>
              <a:t> -an, -en </a:t>
            </a:r>
            <a:r>
              <a:rPr lang="en-US" sz="3200" b="1" dirty="0" err="1" smtClean="0">
                <a:latin typeface="+mj-lt"/>
              </a:rPr>
              <a:t>eki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ان</a:t>
            </a:r>
            <a:r>
              <a:rPr lang="ar-IQ" sz="3200" b="1" dirty="0" smtClean="0">
                <a:latin typeface="+mj-lt"/>
              </a:rPr>
              <a:t> </a:t>
            </a:r>
            <a:r>
              <a:rPr lang="en-US" sz="3200" b="1" dirty="0" smtClean="0">
                <a:latin typeface="+mj-lt"/>
              </a:rPr>
              <a:t>,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ن</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a:t>
            </a:r>
            <a:r>
              <a:rPr lang="en-US" sz="3200" b="1" dirty="0" smtClean="0">
                <a:latin typeface="+mj-lt"/>
              </a:rPr>
              <a:t> </a:t>
            </a:r>
            <a:r>
              <a:rPr lang="en-US" sz="3200" b="1" dirty="0" err="1" smtClean="0">
                <a:latin typeface="+mj-lt"/>
              </a:rPr>
              <a:t>araya</a:t>
            </a:r>
            <a:r>
              <a:rPr lang="en-US" sz="3200" b="1" dirty="0" smtClean="0">
                <a:latin typeface="+mj-lt"/>
              </a:rPr>
              <a:t> </a:t>
            </a:r>
            <a:r>
              <a:rPr lang="en-US" sz="3200" b="1" dirty="0" err="1" smtClean="0">
                <a:latin typeface="+mj-lt"/>
              </a:rPr>
              <a:t>bir</a:t>
            </a:r>
            <a:r>
              <a:rPr lang="en-US" sz="3200" b="1" dirty="0" smtClean="0">
                <a:latin typeface="+mj-lt"/>
              </a:rPr>
              <a:t> ‘‘y’’ </a:t>
            </a:r>
            <a:r>
              <a:rPr lang="en-US" sz="3200" b="1" dirty="0" err="1" smtClean="0">
                <a:latin typeface="+mj-lt"/>
              </a:rPr>
              <a:t>sesi</a:t>
            </a:r>
            <a:r>
              <a:rPr lang="en-US" sz="3200" b="1" dirty="0" smtClean="0">
                <a:latin typeface="+mj-lt"/>
              </a:rPr>
              <a:t> </a:t>
            </a:r>
            <a:r>
              <a:rPr lang="en-US" sz="3200" b="1" dirty="0" err="1" smtClean="0">
                <a:latin typeface="+mj-lt"/>
              </a:rPr>
              <a:t>gelir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باشل</a:t>
            </a:r>
            <a:r>
              <a:rPr lang="ar-IQ" sz="3200" b="1" dirty="0" smtClean="0"/>
              <a:t>ا</a:t>
            </a:r>
            <a:r>
              <a:rPr lang="ar-IQ" sz="3200" b="1" dirty="0" smtClean="0">
                <a:latin typeface="+mj-lt"/>
              </a:rPr>
              <a:t>ي</a:t>
            </a:r>
            <a:r>
              <a:rPr lang="ar-IQ" sz="3200" b="1" dirty="0" smtClean="0">
                <a:solidFill>
                  <a:srgbClr val="FF0000"/>
                </a:solidFill>
                <a:latin typeface="+mj-lt"/>
              </a:rPr>
              <a:t>ان</a:t>
            </a:r>
            <a:r>
              <a:rPr lang="ar-IQ" sz="3200" b="1" dirty="0" smtClean="0">
                <a:latin typeface="+mj-lt"/>
              </a:rPr>
              <a:t> </a:t>
            </a:r>
            <a:r>
              <a:rPr lang="en-US" sz="3200" b="1" dirty="0" smtClean="0">
                <a:latin typeface="+mj-lt"/>
              </a:rPr>
              <a:t> </a:t>
            </a:r>
            <a:r>
              <a:rPr lang="en-US" sz="3200" b="1" dirty="0" err="1" smtClean="0">
                <a:latin typeface="+mj-lt"/>
              </a:rPr>
              <a:t>başlay</a:t>
            </a:r>
            <a:r>
              <a:rPr lang="en-US" sz="3200" b="1" dirty="0" err="1" smtClean="0">
                <a:solidFill>
                  <a:srgbClr val="00B050"/>
                </a:solidFill>
                <a:latin typeface="+mj-lt"/>
              </a:rPr>
              <a:t>an</a:t>
            </a:r>
            <a:r>
              <a:rPr lang="en-US" sz="3200" b="1" dirty="0" smtClean="0">
                <a:latin typeface="+mj-lt"/>
              </a:rPr>
              <a:t>     </a:t>
            </a:r>
            <a:r>
              <a:rPr lang="ar-IQ" sz="3200" b="1" dirty="0" smtClean="0">
                <a:latin typeface="+mj-lt"/>
              </a:rPr>
              <a:t>كت</a:t>
            </a:r>
            <a:r>
              <a:rPr lang="ar-IQ" sz="3200" b="1" dirty="0" smtClean="0"/>
              <a:t>ي</a:t>
            </a:r>
            <a:r>
              <a:rPr lang="ar-IQ" sz="3200" b="1" dirty="0" smtClean="0">
                <a:latin typeface="+mj-lt"/>
              </a:rPr>
              <a:t>ر</a:t>
            </a:r>
            <a:r>
              <a:rPr lang="ar-IQ" sz="3200" b="1" dirty="0" smtClean="0">
                <a:solidFill>
                  <a:srgbClr val="FF0000"/>
                </a:solidFill>
                <a:latin typeface="+mj-lt"/>
              </a:rPr>
              <a:t>ن</a:t>
            </a:r>
            <a:r>
              <a:rPr lang="ar-IQ" sz="3200" b="1" dirty="0" smtClean="0">
                <a:latin typeface="+mj-lt"/>
              </a:rPr>
              <a:t> </a:t>
            </a:r>
            <a:r>
              <a:rPr lang="en-US" sz="3200" b="1" dirty="0" smtClean="0">
                <a:latin typeface="+mj-lt"/>
              </a:rPr>
              <a:t> </a:t>
            </a:r>
            <a:r>
              <a:rPr lang="en-US" sz="3200" b="1" dirty="0" err="1" smtClean="0">
                <a:latin typeface="+mj-lt"/>
              </a:rPr>
              <a:t>getir</a:t>
            </a:r>
            <a:r>
              <a:rPr lang="en-US" sz="3200" b="1" dirty="0" err="1" smtClean="0">
                <a:solidFill>
                  <a:srgbClr val="00B050"/>
                </a:solidFill>
                <a:latin typeface="+mj-lt"/>
              </a:rPr>
              <a:t>en</a:t>
            </a:r>
            <a:r>
              <a:rPr lang="en-US" sz="3200" b="1" dirty="0" smtClean="0">
                <a:latin typeface="+mj-lt"/>
              </a:rPr>
              <a:t> </a:t>
            </a:r>
          </a:p>
          <a:p>
            <a:pPr algn="l" rtl="0" fontAlgn="base">
              <a:spcBef>
                <a:spcPct val="0"/>
              </a:spcBef>
              <a:spcAft>
                <a:spcPct val="0"/>
              </a:spcAft>
            </a:pPr>
            <a:r>
              <a:rPr lang="ar-IQ" sz="3200" b="1" dirty="0" smtClean="0">
                <a:latin typeface="+mj-lt"/>
              </a:rPr>
              <a:t>كيد</a:t>
            </a:r>
            <a:r>
              <a:rPr lang="ar-IQ" sz="3200" b="1" dirty="0" smtClean="0">
                <a:solidFill>
                  <a:srgbClr val="FF0000"/>
                </a:solidFill>
                <a:latin typeface="+mj-lt"/>
              </a:rPr>
              <a:t>ن</a:t>
            </a:r>
            <a:r>
              <a:rPr lang="ar-IQ" sz="3200" b="1" dirty="0" smtClean="0">
                <a:latin typeface="+mj-lt"/>
              </a:rPr>
              <a:t> </a:t>
            </a:r>
            <a:r>
              <a:rPr lang="en-US" sz="3200" b="1" dirty="0" smtClean="0">
                <a:latin typeface="+mj-lt"/>
              </a:rPr>
              <a:t> </a:t>
            </a:r>
            <a:r>
              <a:rPr lang="en-US" sz="3200" b="1" dirty="0" err="1" smtClean="0">
                <a:latin typeface="+mj-lt"/>
              </a:rPr>
              <a:t>gid</a:t>
            </a:r>
            <a:r>
              <a:rPr lang="en-US" sz="3200" b="1" dirty="0" err="1" smtClean="0">
                <a:solidFill>
                  <a:srgbClr val="00B050"/>
                </a:solidFill>
                <a:latin typeface="+mj-lt"/>
              </a:rPr>
              <a:t>en</a:t>
            </a:r>
            <a:r>
              <a:rPr lang="en-US" sz="3200" b="1" dirty="0" smtClean="0">
                <a:latin typeface="+mj-lt"/>
              </a:rPr>
              <a:t>               </a:t>
            </a:r>
            <a:r>
              <a:rPr lang="ar-IQ" sz="3200" b="1" dirty="0" smtClean="0">
                <a:latin typeface="+mj-lt"/>
              </a:rPr>
              <a:t>يا</a:t>
            </a:r>
            <a:r>
              <a:rPr lang="ar-SA" sz="3200" b="1" dirty="0" smtClean="0">
                <a:latin typeface="+mj-lt"/>
              </a:rPr>
              <a:t>ط</a:t>
            </a:r>
            <a:r>
              <a:rPr lang="ar-IQ" sz="3200" b="1" dirty="0" smtClean="0">
                <a:solidFill>
                  <a:srgbClr val="FF0000"/>
                </a:solidFill>
                <a:latin typeface="+mj-lt"/>
              </a:rPr>
              <a:t>ان</a:t>
            </a:r>
            <a:r>
              <a:rPr lang="ar-IQ" sz="3200" b="1" dirty="0" smtClean="0">
                <a:latin typeface="+mj-lt"/>
              </a:rPr>
              <a:t> </a:t>
            </a:r>
            <a:r>
              <a:rPr lang="en-US" sz="3200" b="1" dirty="0" smtClean="0">
                <a:latin typeface="+mj-lt"/>
              </a:rPr>
              <a:t> </a:t>
            </a:r>
            <a:r>
              <a:rPr lang="en-US" sz="3200" b="1" dirty="0" err="1" smtClean="0">
                <a:latin typeface="+mj-lt"/>
              </a:rPr>
              <a:t>yat</a:t>
            </a:r>
            <a:r>
              <a:rPr lang="en-US" sz="3200" b="1" dirty="0" err="1" smtClean="0">
                <a:solidFill>
                  <a:srgbClr val="00B050"/>
                </a:solidFill>
                <a:latin typeface="+mj-lt"/>
              </a:rPr>
              <a:t>an</a:t>
            </a:r>
            <a:endParaRPr lang="en-US" sz="3200" b="1" dirty="0" smtClean="0">
              <a:solidFill>
                <a:srgbClr val="00B050"/>
              </a:solidFill>
              <a:latin typeface="+mj-lt"/>
            </a:endParaRPr>
          </a:p>
        </p:txBody>
      </p:sp>
    </p:spTree>
    <p:extLst>
      <p:ext uri="{BB962C8B-B14F-4D97-AF65-F5344CB8AC3E}">
        <p14:creationId xmlns:p14="http://schemas.microsoft.com/office/powerpoint/2010/main" val="4037494259"/>
      </p:ext>
    </p:extLst>
  </p:cSld>
  <p:clrMapOvr>
    <a:masterClrMapping/>
  </p:clrMapOvr>
  <p:transition spd="med">
    <p:checke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14282" y="857232"/>
            <a:ext cx="8639176" cy="452431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2. </a:t>
            </a:r>
            <a:r>
              <a:rPr lang="en-US" sz="3200" b="1" dirty="0" smtClean="0">
                <a:solidFill>
                  <a:srgbClr val="00B050"/>
                </a:solidFill>
                <a:latin typeface="+mj-lt"/>
              </a:rPr>
              <a:t>-</a:t>
            </a:r>
            <a:r>
              <a:rPr lang="en-US" sz="3200" b="1" dirty="0" err="1" smtClean="0">
                <a:solidFill>
                  <a:srgbClr val="00B050"/>
                </a:solidFill>
                <a:latin typeface="+mj-lt"/>
              </a:rPr>
              <a:t>dık</a:t>
            </a:r>
            <a:r>
              <a:rPr lang="en-US" sz="3200" b="1" dirty="0" smtClean="0">
                <a:solidFill>
                  <a:srgbClr val="00B050"/>
                </a:solidFill>
                <a:latin typeface="+mj-lt"/>
              </a:rPr>
              <a:t>, -</a:t>
            </a:r>
            <a:r>
              <a:rPr lang="en-US" sz="3200" b="1" dirty="0" err="1" smtClean="0">
                <a:solidFill>
                  <a:srgbClr val="00B050"/>
                </a:solidFill>
                <a:latin typeface="+mj-lt"/>
              </a:rPr>
              <a:t>dik</a:t>
            </a:r>
            <a:r>
              <a:rPr lang="en-US" sz="3200" b="1" dirty="0" smtClean="0">
                <a:solidFill>
                  <a:srgbClr val="00B050"/>
                </a:solidFill>
                <a:latin typeface="+mj-lt"/>
              </a:rPr>
              <a:t>, -</a:t>
            </a:r>
            <a:r>
              <a:rPr lang="en-US" sz="3200" b="1" dirty="0" err="1" smtClean="0">
                <a:solidFill>
                  <a:srgbClr val="00B050"/>
                </a:solidFill>
                <a:latin typeface="+mj-lt"/>
              </a:rPr>
              <a:t>duk</a:t>
            </a:r>
            <a:r>
              <a:rPr lang="en-US" sz="3200" b="1" dirty="0" smtClean="0">
                <a:solidFill>
                  <a:srgbClr val="00B050"/>
                </a:solidFill>
                <a:latin typeface="+mj-lt"/>
              </a:rPr>
              <a:t>, -</a:t>
            </a:r>
            <a:r>
              <a:rPr lang="en-US" sz="3200" b="1" dirty="0" err="1" smtClean="0">
                <a:solidFill>
                  <a:srgbClr val="00B050"/>
                </a:solidFill>
                <a:latin typeface="+mj-lt"/>
              </a:rPr>
              <a:t>dük</a:t>
            </a:r>
            <a:r>
              <a:rPr lang="en-US" sz="3200" b="1" dirty="0" smtClean="0">
                <a:solidFill>
                  <a:srgbClr val="00B050"/>
                </a:solidFill>
                <a:latin typeface="+mj-lt"/>
              </a:rPr>
              <a:t> (-</a:t>
            </a:r>
            <a:r>
              <a:rPr lang="en-US" sz="3200" b="1" dirty="0" err="1" smtClean="0">
                <a:solidFill>
                  <a:srgbClr val="00B050"/>
                </a:solidFill>
                <a:latin typeface="+mj-lt"/>
              </a:rPr>
              <a:t>tık</a:t>
            </a:r>
            <a:r>
              <a:rPr lang="en-US" sz="3200" b="1" dirty="0" smtClean="0">
                <a:solidFill>
                  <a:srgbClr val="00B050"/>
                </a:solidFill>
                <a:latin typeface="+mj-lt"/>
              </a:rPr>
              <a:t>, -</a:t>
            </a:r>
            <a:r>
              <a:rPr lang="en-US" sz="3200" b="1" dirty="0" err="1" smtClean="0">
                <a:solidFill>
                  <a:srgbClr val="00B050"/>
                </a:solidFill>
                <a:latin typeface="+mj-lt"/>
              </a:rPr>
              <a:t>tik</a:t>
            </a:r>
            <a:r>
              <a:rPr lang="en-US" sz="3200" b="1" dirty="0" smtClean="0">
                <a:solidFill>
                  <a:srgbClr val="00B050"/>
                </a:solidFill>
                <a:latin typeface="+mj-lt"/>
              </a:rPr>
              <a:t>, </a:t>
            </a:r>
            <a:r>
              <a:rPr lang="en-US" sz="3200" b="1" dirty="0" err="1" smtClean="0">
                <a:solidFill>
                  <a:srgbClr val="00B050"/>
                </a:solidFill>
                <a:latin typeface="+mj-lt"/>
              </a:rPr>
              <a:t>tuk</a:t>
            </a:r>
            <a:r>
              <a:rPr lang="en-US" sz="3200" b="1" dirty="0" smtClean="0">
                <a:solidFill>
                  <a:srgbClr val="00B050"/>
                </a:solidFill>
                <a:latin typeface="+mj-lt"/>
              </a:rPr>
              <a:t>, -</a:t>
            </a:r>
            <a:r>
              <a:rPr lang="en-US" sz="3200" b="1" dirty="0" err="1" smtClean="0">
                <a:solidFill>
                  <a:srgbClr val="00B050"/>
                </a:solidFill>
                <a:latin typeface="+mj-lt"/>
              </a:rPr>
              <a:t>tük</a:t>
            </a:r>
            <a:r>
              <a:rPr lang="en-US" sz="3200" b="1" dirty="0" smtClean="0">
                <a:solidFill>
                  <a:srgbClr val="00B050"/>
                </a:solidFill>
                <a:latin typeface="+mj-lt"/>
              </a:rPr>
              <a:t>) </a:t>
            </a:r>
            <a:r>
              <a:rPr lang="en-US" sz="3200" b="1" dirty="0" err="1" smtClean="0">
                <a:latin typeface="+mj-lt"/>
              </a:rPr>
              <a:t>ekleri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دق</a:t>
            </a:r>
            <a:r>
              <a:rPr lang="ar-IQ" sz="3200" b="1" dirty="0" smtClean="0">
                <a:latin typeface="+mj-lt"/>
              </a:rPr>
              <a:t> </a:t>
            </a:r>
            <a:r>
              <a:rPr lang="en-US" sz="3200" b="1" dirty="0" smtClean="0">
                <a:latin typeface="+mj-lt"/>
              </a:rPr>
              <a:t> ,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دك</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Bu </a:t>
            </a:r>
            <a:r>
              <a:rPr lang="en-US" sz="3200" b="1" dirty="0" err="1" smtClean="0">
                <a:latin typeface="+mj-lt"/>
              </a:rPr>
              <a:t>ek</a:t>
            </a:r>
            <a:r>
              <a:rPr lang="en-US" sz="3200" b="1" dirty="0" smtClean="0">
                <a:latin typeface="+mj-lt"/>
              </a:rPr>
              <a:t> </a:t>
            </a:r>
            <a:r>
              <a:rPr lang="en-US" sz="3200" b="1" dirty="0" err="1" smtClean="0">
                <a:latin typeface="+mj-lt"/>
              </a:rPr>
              <a:t>ekseriyetle</a:t>
            </a:r>
            <a:r>
              <a:rPr lang="en-US" sz="3200" b="1" dirty="0" smtClean="0">
                <a:latin typeface="+mj-lt"/>
              </a:rPr>
              <a:t> </a:t>
            </a:r>
            <a:r>
              <a:rPr lang="en-US" sz="3200" b="1" dirty="0" err="1" smtClean="0">
                <a:latin typeface="+mj-lt"/>
              </a:rPr>
              <a:t>iyelik</a:t>
            </a:r>
            <a:r>
              <a:rPr lang="en-US" sz="3200" b="1" dirty="0" smtClean="0">
                <a:latin typeface="+mj-lt"/>
              </a:rPr>
              <a:t> </a:t>
            </a:r>
            <a:r>
              <a:rPr lang="en-US" sz="3200" b="1" dirty="0" err="1" smtClean="0">
                <a:latin typeface="+mj-lt"/>
              </a:rPr>
              <a:t>ekleriyle</a:t>
            </a:r>
            <a:r>
              <a:rPr lang="en-US" sz="3200" b="1" dirty="0" smtClean="0">
                <a:latin typeface="+mj-lt"/>
              </a:rPr>
              <a:t> </a:t>
            </a:r>
            <a:r>
              <a:rPr lang="en-US" sz="3200" b="1" dirty="0" err="1" smtClean="0">
                <a:latin typeface="+mj-lt"/>
              </a:rPr>
              <a:t>kullanılır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IQ" sz="3200" b="1" dirty="0" smtClean="0">
                <a:latin typeface="+mj-lt"/>
              </a:rPr>
              <a:t>ديكل</a:t>
            </a:r>
            <a:r>
              <a:rPr lang="ar-IQ" sz="3200" b="1" dirty="0" smtClean="0">
                <a:solidFill>
                  <a:srgbClr val="FF0000"/>
                </a:solidFill>
                <a:latin typeface="+mj-lt"/>
              </a:rPr>
              <a:t>دك</a:t>
            </a:r>
            <a:r>
              <a:rPr lang="ar-IQ" sz="3200" b="1" dirty="0" smtClean="0">
                <a:latin typeface="+mj-lt"/>
              </a:rPr>
              <a:t> </a:t>
            </a:r>
            <a:r>
              <a:rPr lang="en-US" sz="3200" b="1" dirty="0" smtClean="0">
                <a:latin typeface="+mj-lt"/>
              </a:rPr>
              <a:t> </a:t>
            </a:r>
            <a:r>
              <a:rPr lang="en-US" sz="3200" b="1" dirty="0" err="1" smtClean="0">
                <a:latin typeface="+mj-lt"/>
              </a:rPr>
              <a:t>dinle</a:t>
            </a:r>
            <a:r>
              <a:rPr lang="en-US" sz="3200" b="1" dirty="0" err="1" smtClean="0">
                <a:solidFill>
                  <a:srgbClr val="00B050"/>
                </a:solidFill>
                <a:latin typeface="+mj-lt"/>
              </a:rPr>
              <a:t>dik</a:t>
            </a:r>
            <a:r>
              <a:rPr lang="en-US" sz="3200" b="1" dirty="0" smtClean="0">
                <a:solidFill>
                  <a:srgbClr val="00B050"/>
                </a:solidFill>
                <a:latin typeface="+mj-lt"/>
              </a:rPr>
              <a:t>    </a:t>
            </a:r>
            <a:r>
              <a:rPr lang="ar-IQ" sz="3200" b="1" dirty="0" smtClean="0">
                <a:latin typeface="+mj-lt"/>
              </a:rPr>
              <a:t>ديكل</a:t>
            </a:r>
            <a:r>
              <a:rPr lang="ar-IQ" sz="3200" b="1" dirty="0" smtClean="0">
                <a:solidFill>
                  <a:srgbClr val="FF0000"/>
                </a:solidFill>
                <a:latin typeface="+mj-lt"/>
              </a:rPr>
              <a:t>ديك</a:t>
            </a:r>
            <a:r>
              <a:rPr lang="ar-IQ" sz="3200" b="1" dirty="0" smtClean="0">
                <a:latin typeface="+mj-lt"/>
              </a:rPr>
              <a:t>ى </a:t>
            </a:r>
            <a:r>
              <a:rPr lang="en-US" sz="3200" b="1" dirty="0" smtClean="0">
                <a:latin typeface="+mj-lt"/>
              </a:rPr>
              <a:t> </a:t>
            </a:r>
            <a:r>
              <a:rPr lang="en-US" sz="3200" b="1" dirty="0" err="1" smtClean="0">
                <a:latin typeface="+mj-lt"/>
              </a:rPr>
              <a:t>dinle</a:t>
            </a:r>
            <a:r>
              <a:rPr lang="en-US" sz="3200" b="1" dirty="0" err="1" smtClean="0">
                <a:solidFill>
                  <a:srgbClr val="00B050"/>
                </a:solidFill>
                <a:latin typeface="+mj-lt"/>
              </a:rPr>
              <a:t>diğ</a:t>
            </a:r>
            <a:r>
              <a:rPr lang="en-US" sz="3200" b="1" dirty="0" err="1" smtClean="0">
                <a:latin typeface="+mj-lt"/>
              </a:rPr>
              <a:t>i</a:t>
            </a:r>
            <a:endParaRPr lang="en-US" sz="3200" b="1" dirty="0" smtClean="0">
              <a:latin typeface="+mj-lt"/>
            </a:endParaRPr>
          </a:p>
          <a:p>
            <a:pPr algn="l" rtl="0" fontAlgn="base">
              <a:spcBef>
                <a:spcPct val="0"/>
              </a:spcBef>
              <a:spcAft>
                <a:spcPct val="0"/>
              </a:spcAft>
            </a:pPr>
            <a:r>
              <a:rPr lang="ar-IQ" sz="3200" b="1" dirty="0" smtClean="0">
                <a:latin typeface="+mj-lt"/>
              </a:rPr>
              <a:t>آل</a:t>
            </a:r>
            <a:r>
              <a:rPr lang="ar-IQ" sz="3200" b="1" dirty="0" smtClean="0">
                <a:solidFill>
                  <a:srgbClr val="FF0000"/>
                </a:solidFill>
                <a:latin typeface="+mj-lt"/>
              </a:rPr>
              <a:t>دق</a:t>
            </a:r>
            <a:r>
              <a:rPr lang="ar-IQ" sz="3200" b="1" dirty="0" smtClean="0">
                <a:latin typeface="+mj-lt"/>
              </a:rPr>
              <a:t> </a:t>
            </a:r>
            <a:r>
              <a:rPr lang="en-US" sz="3200" b="1" dirty="0" smtClean="0">
                <a:latin typeface="+mj-lt"/>
              </a:rPr>
              <a:t> </a:t>
            </a:r>
            <a:r>
              <a:rPr lang="en-US" sz="3200" b="1" dirty="0" err="1" smtClean="0">
                <a:latin typeface="+mj-lt"/>
              </a:rPr>
              <a:t>al</a:t>
            </a:r>
            <a:r>
              <a:rPr lang="en-US" sz="3200" b="1" dirty="0" err="1" smtClean="0">
                <a:solidFill>
                  <a:srgbClr val="00B050"/>
                </a:solidFill>
                <a:latin typeface="+mj-lt"/>
              </a:rPr>
              <a:t>dık</a:t>
            </a:r>
            <a:r>
              <a:rPr lang="en-US" sz="3200" b="1" dirty="0" smtClean="0">
                <a:solidFill>
                  <a:srgbClr val="00B050"/>
                </a:solidFill>
                <a:latin typeface="+mj-lt"/>
              </a:rPr>
              <a:t>             </a:t>
            </a:r>
            <a:r>
              <a:rPr lang="ar-IQ" sz="3200" b="1" dirty="0" smtClean="0">
                <a:latin typeface="+mj-lt"/>
              </a:rPr>
              <a:t>آل</a:t>
            </a:r>
            <a:r>
              <a:rPr lang="ar-IQ" sz="3200" b="1" dirty="0" smtClean="0">
                <a:solidFill>
                  <a:srgbClr val="FF0000"/>
                </a:solidFill>
                <a:latin typeface="+mj-lt"/>
              </a:rPr>
              <a:t>ديغ</a:t>
            </a:r>
            <a:r>
              <a:rPr lang="ar-IQ" sz="3200" b="1" dirty="0" smtClean="0">
                <a:latin typeface="+mj-lt"/>
              </a:rPr>
              <a:t>ى </a:t>
            </a:r>
            <a:r>
              <a:rPr lang="en-US" sz="3200" b="1" dirty="0" smtClean="0">
                <a:latin typeface="+mj-lt"/>
              </a:rPr>
              <a:t> </a:t>
            </a:r>
            <a:r>
              <a:rPr lang="en-US" sz="3200" b="1" dirty="0" err="1" smtClean="0">
                <a:latin typeface="+mj-lt"/>
              </a:rPr>
              <a:t>al</a:t>
            </a:r>
            <a:r>
              <a:rPr lang="en-US" sz="3200" b="1" dirty="0" err="1" smtClean="0">
                <a:solidFill>
                  <a:srgbClr val="00B050"/>
                </a:solidFill>
                <a:latin typeface="+mj-lt"/>
              </a:rPr>
              <a:t>dığ</a:t>
            </a:r>
            <a:r>
              <a:rPr lang="en-US" sz="3200" b="1" dirty="0" err="1" smtClean="0">
                <a:latin typeface="+mj-lt"/>
              </a:rPr>
              <a:t>ı</a:t>
            </a:r>
            <a:endParaRPr lang="en-US" sz="3200" b="1" dirty="0" smtClean="0">
              <a:latin typeface="+mj-lt"/>
            </a:endParaRPr>
          </a:p>
          <a:p>
            <a:pPr algn="l" rtl="0" fontAlgn="base">
              <a:spcBef>
                <a:spcPct val="0"/>
              </a:spcBef>
              <a:spcAft>
                <a:spcPct val="0"/>
              </a:spcAft>
            </a:pPr>
            <a:r>
              <a:rPr lang="en-US" sz="3200" b="1" dirty="0" smtClean="0">
                <a:latin typeface="+mj-lt"/>
              </a:rPr>
              <a:t> </a:t>
            </a:r>
            <a:endParaRPr lang="en-US" sz="3200" b="1" dirty="0" smtClean="0">
              <a:solidFill>
                <a:srgbClr val="00B050"/>
              </a:solidFill>
              <a:latin typeface="+mj-lt"/>
            </a:endParaRPr>
          </a:p>
          <a:p>
            <a:pPr algn="l" rtl="0" fontAlgn="base">
              <a:spcBef>
                <a:spcPct val="0"/>
              </a:spcBef>
              <a:spcAft>
                <a:spcPct val="0"/>
              </a:spcAft>
            </a:pPr>
            <a:r>
              <a:rPr lang="en-US" sz="3200" b="1" dirty="0" smtClean="0">
                <a:latin typeface="+mj-lt"/>
              </a:rPr>
              <a:t> </a:t>
            </a:r>
            <a:endParaRPr lang="en-US" sz="3200" b="1" dirty="0" smtClean="0">
              <a:solidFill>
                <a:srgbClr val="00B050"/>
              </a:solidFill>
              <a:latin typeface="+mj-lt"/>
            </a:endParaRPr>
          </a:p>
        </p:txBody>
      </p:sp>
    </p:spTree>
    <p:extLst>
      <p:ext uri="{BB962C8B-B14F-4D97-AF65-F5344CB8AC3E}">
        <p14:creationId xmlns:p14="http://schemas.microsoft.com/office/powerpoint/2010/main" val="4227861077"/>
      </p:ext>
    </p:extLst>
  </p:cSld>
  <p:clrMapOvr>
    <a:masterClrMapping/>
  </p:clrMapOvr>
  <p:transition spd="med">
    <p:checke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5720" y="1071546"/>
            <a:ext cx="8639176" cy="492442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3. </a:t>
            </a:r>
            <a:r>
              <a:rPr lang="en-US" sz="3200" b="1" dirty="0" smtClean="0">
                <a:solidFill>
                  <a:srgbClr val="00B050"/>
                </a:solidFill>
                <a:latin typeface="+mj-lt"/>
              </a:rPr>
              <a:t>-</a:t>
            </a:r>
            <a:r>
              <a:rPr lang="en-US" sz="3200" b="1" dirty="0" err="1" smtClean="0">
                <a:solidFill>
                  <a:srgbClr val="00B050"/>
                </a:solidFill>
                <a:latin typeface="+mj-lt"/>
              </a:rPr>
              <a:t>acak</a:t>
            </a:r>
            <a:r>
              <a:rPr lang="en-US" sz="3200" b="1" dirty="0" smtClean="0">
                <a:solidFill>
                  <a:srgbClr val="00B050"/>
                </a:solidFill>
                <a:latin typeface="+mj-lt"/>
              </a:rPr>
              <a:t>, -</a:t>
            </a:r>
            <a:r>
              <a:rPr lang="en-US" sz="3200" b="1" dirty="0" err="1" smtClean="0">
                <a:solidFill>
                  <a:srgbClr val="00B050"/>
                </a:solidFill>
                <a:latin typeface="+mj-lt"/>
              </a:rPr>
              <a:t>ecek</a:t>
            </a:r>
            <a:r>
              <a:rPr lang="en-US" sz="3200" b="1" dirty="0" smtClean="0">
                <a:solidFill>
                  <a:srgbClr val="00B050"/>
                </a:solidFill>
                <a:latin typeface="+mj-lt"/>
              </a:rPr>
              <a:t> </a:t>
            </a:r>
            <a:r>
              <a:rPr lang="en-US" sz="3200" b="1" dirty="0" err="1" smtClean="0">
                <a:latin typeface="+mj-lt"/>
              </a:rPr>
              <a:t>ekleri</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FF0000"/>
                </a:solidFill>
                <a:latin typeface="+mj-lt"/>
              </a:rPr>
              <a:t>اجق</a:t>
            </a:r>
            <a:r>
              <a:rPr lang="en-US" sz="3200" b="1" dirty="0" smtClean="0">
                <a:solidFill>
                  <a:srgbClr val="FF0000"/>
                </a:solidFill>
                <a:latin typeface="+mj-lt"/>
              </a:rPr>
              <a:t> </a:t>
            </a:r>
            <a:r>
              <a:rPr lang="en-US" sz="3200" b="1" dirty="0" smtClean="0">
                <a:latin typeface="+mj-lt"/>
              </a:rPr>
              <a:t>,</a:t>
            </a:r>
            <a:r>
              <a:rPr lang="en-US" sz="3200" b="1" dirty="0" smtClean="0">
                <a:solidFill>
                  <a:srgbClr val="FF0000"/>
                </a:solidFill>
                <a:latin typeface="+mj-lt"/>
              </a:rPr>
              <a:t> </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fiillerde</a:t>
            </a:r>
            <a:r>
              <a:rPr lang="en-US" sz="3200" b="1" dirty="0" smtClean="0">
                <a:latin typeface="+mj-lt"/>
              </a:rPr>
              <a:t> </a:t>
            </a:r>
            <a:r>
              <a:rPr lang="ar-KW" sz="3200" b="1" dirty="0" smtClean="0">
                <a:solidFill>
                  <a:srgbClr val="FF0000"/>
                </a:solidFill>
                <a:latin typeface="+mj-lt"/>
              </a:rPr>
              <a:t>ه‌</a:t>
            </a:r>
            <a:r>
              <a:rPr lang="ar-IQ" sz="3200" b="1" dirty="0" smtClean="0">
                <a:solidFill>
                  <a:srgbClr val="FF0000"/>
                </a:solidFill>
                <a:latin typeface="+mj-lt"/>
              </a:rPr>
              <a:t>جك</a:t>
            </a:r>
            <a:r>
              <a:rPr lang="ar-KW" sz="3200" b="1" dirty="0" smtClean="0">
                <a:solidFill>
                  <a:srgbClr val="FF0000"/>
                </a:solidFill>
                <a:latin typeface="+mj-lt"/>
              </a:rPr>
              <a:t>‌</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IQ" sz="3000" b="1" dirty="0" smtClean="0">
                <a:solidFill>
                  <a:srgbClr val="0070C0"/>
                </a:solidFill>
                <a:latin typeface="+mj-lt"/>
              </a:rPr>
              <a:t>ياپ</a:t>
            </a:r>
            <a:r>
              <a:rPr lang="ar-IQ" sz="3000" b="1" dirty="0" smtClean="0">
                <a:solidFill>
                  <a:srgbClr val="FF0000"/>
                </a:solidFill>
                <a:latin typeface="+mj-lt"/>
              </a:rPr>
              <a:t>اجق</a:t>
            </a:r>
            <a:r>
              <a:rPr lang="ar-IQ" sz="3000" b="1" dirty="0" smtClean="0">
                <a:solidFill>
                  <a:srgbClr val="0070C0"/>
                </a:solidFill>
                <a:latin typeface="+mj-lt"/>
              </a:rPr>
              <a:t> </a:t>
            </a:r>
            <a:r>
              <a:rPr lang="en-US" sz="3000" b="1" dirty="0" smtClean="0">
                <a:solidFill>
                  <a:srgbClr val="0070C0"/>
                </a:solidFill>
                <a:latin typeface="+mj-lt"/>
              </a:rPr>
              <a:t> </a:t>
            </a:r>
            <a:r>
              <a:rPr lang="en-US" sz="3000" b="1" dirty="0" err="1" smtClean="0">
                <a:solidFill>
                  <a:srgbClr val="0070C0"/>
                </a:solidFill>
                <a:latin typeface="+mj-lt"/>
              </a:rPr>
              <a:t>yap</a:t>
            </a:r>
            <a:r>
              <a:rPr lang="en-US" sz="3000" b="1" dirty="0" err="1" smtClean="0">
                <a:solidFill>
                  <a:srgbClr val="00B050"/>
                </a:solidFill>
                <a:latin typeface="+mj-lt"/>
              </a:rPr>
              <a:t>acak</a:t>
            </a:r>
            <a:r>
              <a:rPr lang="en-US" sz="3000" b="1" dirty="0" smtClean="0">
                <a:solidFill>
                  <a:srgbClr val="00B050"/>
                </a:solidFill>
                <a:latin typeface="+mj-lt"/>
              </a:rPr>
              <a:t>             </a:t>
            </a:r>
            <a:r>
              <a:rPr lang="ar-IQ" sz="3000" b="1" dirty="0" smtClean="0">
                <a:solidFill>
                  <a:srgbClr val="0070C0"/>
                </a:solidFill>
              </a:rPr>
              <a:t>سويله ي</a:t>
            </a:r>
            <a:r>
              <a:rPr lang="ar-IQ" sz="3000" b="1" dirty="0" smtClean="0">
                <a:solidFill>
                  <a:srgbClr val="FF0000"/>
                </a:solidFill>
              </a:rPr>
              <a:t>ه جك </a:t>
            </a:r>
            <a:r>
              <a:rPr lang="en-US" sz="3000" b="1" dirty="0" smtClean="0">
                <a:solidFill>
                  <a:srgbClr val="FF0000"/>
                </a:solidFill>
              </a:rPr>
              <a:t> </a:t>
            </a:r>
            <a:r>
              <a:rPr lang="en-US" sz="3000" b="1" dirty="0" err="1" smtClean="0">
                <a:solidFill>
                  <a:srgbClr val="0070C0"/>
                </a:solidFill>
                <a:latin typeface="+mj-lt"/>
              </a:rPr>
              <a:t>söyley</a:t>
            </a:r>
            <a:r>
              <a:rPr lang="en-US" sz="3000" b="1" dirty="0" err="1" smtClean="0">
                <a:solidFill>
                  <a:srgbClr val="00B050"/>
                </a:solidFill>
                <a:latin typeface="+mj-lt"/>
              </a:rPr>
              <a:t>ecek</a:t>
            </a:r>
            <a:r>
              <a:rPr lang="en-US" sz="3000" b="1" dirty="0" smtClean="0">
                <a:solidFill>
                  <a:srgbClr val="00B050"/>
                </a:solidFill>
                <a:latin typeface="+mj-lt"/>
              </a:rPr>
              <a:t>     </a:t>
            </a:r>
          </a:p>
          <a:p>
            <a:pPr algn="l" rtl="0" fontAlgn="base">
              <a:spcBef>
                <a:spcPct val="0"/>
              </a:spcBef>
              <a:spcAft>
                <a:spcPct val="0"/>
              </a:spcAft>
            </a:pPr>
            <a:r>
              <a:rPr lang="en-US" sz="3000" b="1" dirty="0" smtClean="0">
                <a:solidFill>
                  <a:srgbClr val="00B050"/>
                </a:solidFill>
                <a:latin typeface="+mj-lt"/>
              </a:rPr>
              <a:t> </a:t>
            </a:r>
            <a:r>
              <a:rPr lang="ar-IQ" sz="3000" b="1" dirty="0" smtClean="0">
                <a:solidFill>
                  <a:srgbClr val="0070C0"/>
                </a:solidFill>
                <a:latin typeface="+mj-lt"/>
              </a:rPr>
              <a:t>ياپ</a:t>
            </a:r>
            <a:r>
              <a:rPr lang="ar-IQ" sz="3000" b="1" dirty="0" smtClean="0">
                <a:solidFill>
                  <a:srgbClr val="FF0000"/>
                </a:solidFill>
                <a:latin typeface="+mj-lt"/>
              </a:rPr>
              <a:t>اجغ</a:t>
            </a:r>
            <a:r>
              <a:rPr lang="ar-IQ" sz="3000" b="1" dirty="0" smtClean="0">
                <a:solidFill>
                  <a:srgbClr val="0070C0"/>
                </a:solidFill>
                <a:latin typeface="+mj-lt"/>
              </a:rPr>
              <a:t>م </a:t>
            </a:r>
            <a:r>
              <a:rPr lang="en-US" sz="3000" b="1" dirty="0" smtClean="0">
                <a:solidFill>
                  <a:srgbClr val="0070C0"/>
                </a:solidFill>
                <a:latin typeface="+mj-lt"/>
              </a:rPr>
              <a:t> </a:t>
            </a:r>
            <a:r>
              <a:rPr lang="en-US" sz="3000" b="1" dirty="0" err="1" smtClean="0">
                <a:solidFill>
                  <a:srgbClr val="0070C0"/>
                </a:solidFill>
                <a:latin typeface="+mj-lt"/>
              </a:rPr>
              <a:t>yap</a:t>
            </a:r>
            <a:r>
              <a:rPr lang="en-US" sz="3000" b="1" dirty="0" err="1" smtClean="0">
                <a:solidFill>
                  <a:srgbClr val="00B050"/>
                </a:solidFill>
                <a:latin typeface="+mj-lt"/>
              </a:rPr>
              <a:t>acağ</a:t>
            </a:r>
            <a:r>
              <a:rPr lang="en-US" sz="3000" b="1" dirty="0" err="1" smtClean="0">
                <a:solidFill>
                  <a:srgbClr val="0070C0"/>
                </a:solidFill>
                <a:latin typeface="+mj-lt"/>
              </a:rPr>
              <a:t>ım</a:t>
            </a:r>
            <a:r>
              <a:rPr lang="en-US" sz="3000" b="1" dirty="0" smtClean="0">
                <a:solidFill>
                  <a:srgbClr val="0070C0"/>
                </a:solidFill>
                <a:latin typeface="+mj-lt"/>
              </a:rPr>
              <a:t>     </a:t>
            </a:r>
            <a:r>
              <a:rPr lang="ar-IQ" sz="3000" b="1" dirty="0" smtClean="0">
                <a:solidFill>
                  <a:srgbClr val="0070C0"/>
                </a:solidFill>
              </a:rPr>
              <a:t>سويله </a:t>
            </a:r>
            <a:r>
              <a:rPr lang="ar-IQ" sz="3000" b="1" dirty="0" smtClean="0">
                <a:solidFill>
                  <a:srgbClr val="FF0000"/>
                </a:solidFill>
              </a:rPr>
              <a:t>يه جك</a:t>
            </a:r>
            <a:r>
              <a:rPr lang="ar-IQ" sz="3000" b="1" dirty="0" smtClean="0">
                <a:solidFill>
                  <a:srgbClr val="0070C0"/>
                </a:solidFill>
              </a:rPr>
              <a:t>م </a:t>
            </a:r>
            <a:r>
              <a:rPr lang="en-US" sz="3000" b="1" dirty="0" smtClean="0">
                <a:solidFill>
                  <a:srgbClr val="0070C0"/>
                </a:solidFill>
              </a:rPr>
              <a:t> </a:t>
            </a:r>
            <a:r>
              <a:rPr lang="en-US" sz="3000" b="1" dirty="0" err="1" smtClean="0">
                <a:solidFill>
                  <a:srgbClr val="0070C0"/>
                </a:solidFill>
                <a:latin typeface="+mj-lt"/>
              </a:rPr>
              <a:t>söyley</a:t>
            </a:r>
            <a:r>
              <a:rPr lang="en-US" sz="3000" b="1" dirty="0" err="1" smtClean="0">
                <a:solidFill>
                  <a:srgbClr val="00B050"/>
                </a:solidFill>
                <a:latin typeface="+mj-lt"/>
              </a:rPr>
              <a:t>eceğ</a:t>
            </a:r>
            <a:r>
              <a:rPr lang="en-US" sz="3000" b="1" dirty="0" err="1" smtClean="0">
                <a:solidFill>
                  <a:srgbClr val="0070C0"/>
                </a:solidFill>
                <a:latin typeface="+mj-lt"/>
              </a:rPr>
              <a:t>im</a:t>
            </a:r>
            <a:endParaRPr lang="en-US" sz="3000" b="1" dirty="0" smtClean="0">
              <a:solidFill>
                <a:srgbClr val="00B050"/>
              </a:solidFill>
              <a:latin typeface="+mj-lt"/>
            </a:endParaRPr>
          </a:p>
          <a:p>
            <a:pPr algn="l" rtl="0" fontAlgn="base">
              <a:spcBef>
                <a:spcPct val="0"/>
              </a:spcBef>
              <a:spcAft>
                <a:spcPct val="0"/>
              </a:spcAft>
            </a:pPr>
            <a:endParaRPr lang="en-US" sz="3000" b="1" dirty="0" smtClean="0">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4. </a:t>
            </a:r>
            <a:r>
              <a:rPr lang="en-US" sz="3200" b="1" dirty="0" smtClean="0">
                <a:solidFill>
                  <a:srgbClr val="00B050"/>
                </a:solidFill>
                <a:latin typeface="+mj-lt"/>
              </a:rPr>
              <a:t>-</a:t>
            </a:r>
            <a:r>
              <a:rPr lang="en-US" sz="3200" b="1" dirty="0" err="1" smtClean="0">
                <a:solidFill>
                  <a:srgbClr val="00B050"/>
                </a:solidFill>
                <a:latin typeface="+mj-lt"/>
              </a:rPr>
              <a:t>mış</a:t>
            </a:r>
            <a:r>
              <a:rPr lang="en-US" sz="3200" b="1" dirty="0" smtClean="0">
                <a:solidFill>
                  <a:srgbClr val="00B050"/>
                </a:solidFill>
                <a:latin typeface="+mj-lt"/>
              </a:rPr>
              <a:t>, -</a:t>
            </a:r>
            <a:r>
              <a:rPr lang="en-US" sz="3200" b="1" dirty="0" err="1" smtClean="0">
                <a:solidFill>
                  <a:srgbClr val="00B050"/>
                </a:solidFill>
                <a:latin typeface="+mj-lt"/>
              </a:rPr>
              <a:t>miş</a:t>
            </a:r>
            <a:r>
              <a:rPr lang="en-US" sz="3200" b="1" dirty="0" smtClean="0">
                <a:solidFill>
                  <a:srgbClr val="00B050"/>
                </a:solidFill>
                <a:latin typeface="+mj-lt"/>
              </a:rPr>
              <a:t> </a:t>
            </a:r>
            <a:r>
              <a:rPr lang="en-US" sz="3200" b="1" dirty="0" err="1" smtClean="0">
                <a:latin typeface="+mj-lt"/>
              </a:rPr>
              <a:t>eki</a:t>
            </a:r>
            <a:r>
              <a:rPr lang="ar-IQ" sz="3200" b="1" dirty="0" smtClean="0">
                <a:solidFill>
                  <a:srgbClr val="FF0000"/>
                </a:solidFill>
                <a:latin typeface="+mj-lt"/>
              </a:rPr>
              <a:t>مش</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a:t>
            </a:r>
          </a:p>
          <a:p>
            <a:pPr algn="l" rtl="0" fontAlgn="base">
              <a:spcBef>
                <a:spcPct val="0"/>
              </a:spcBef>
              <a:spcAft>
                <a:spcPct val="0"/>
              </a:spcAft>
            </a:pPr>
            <a:endParaRPr lang="en-US" sz="3200" b="1" dirty="0" smtClean="0">
              <a:solidFill>
                <a:srgbClr val="0070C0"/>
              </a:solidFill>
              <a:latin typeface="+mj-lt"/>
            </a:endParaRPr>
          </a:p>
          <a:p>
            <a:pPr algn="l" rtl="0" fontAlgn="base">
              <a:spcBef>
                <a:spcPct val="0"/>
              </a:spcBef>
              <a:spcAft>
                <a:spcPct val="0"/>
              </a:spcAft>
            </a:pPr>
            <a:r>
              <a:rPr lang="en-US" sz="3200" b="1" dirty="0" smtClean="0">
                <a:solidFill>
                  <a:srgbClr val="0070C0"/>
                </a:solidFill>
                <a:latin typeface="+mj-lt"/>
              </a:rPr>
              <a:t> </a:t>
            </a:r>
            <a:r>
              <a:rPr lang="ar-IQ" sz="3200" b="1" dirty="0" smtClean="0">
                <a:solidFill>
                  <a:srgbClr val="0070C0"/>
                </a:solidFill>
                <a:latin typeface="+mj-lt"/>
              </a:rPr>
              <a:t>سچيل</a:t>
            </a:r>
            <a:r>
              <a:rPr lang="ar-IQ" sz="3200" b="1" dirty="0" smtClean="0">
                <a:solidFill>
                  <a:srgbClr val="FF0000"/>
                </a:solidFill>
                <a:latin typeface="+mj-lt"/>
              </a:rPr>
              <a:t>مش</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seçil</a:t>
            </a:r>
            <a:r>
              <a:rPr lang="en-US" sz="3200" b="1" dirty="0" err="1" smtClean="0">
                <a:solidFill>
                  <a:srgbClr val="00B050"/>
                </a:solidFill>
                <a:latin typeface="+mj-lt"/>
              </a:rPr>
              <a:t>miş</a:t>
            </a:r>
            <a:r>
              <a:rPr lang="en-US" sz="3200" b="1" dirty="0" smtClean="0">
                <a:solidFill>
                  <a:srgbClr val="0070C0"/>
                </a:solidFill>
                <a:latin typeface="+mj-lt"/>
              </a:rPr>
              <a:t> </a:t>
            </a:r>
            <a:r>
              <a:rPr lang="ar-IQ" sz="3200" b="1" dirty="0" smtClean="0">
                <a:solidFill>
                  <a:srgbClr val="0070C0"/>
                </a:solidFill>
                <a:latin typeface="+mj-lt"/>
              </a:rPr>
              <a:t>آتل</a:t>
            </a:r>
            <a:r>
              <a:rPr lang="ar-IQ" sz="3200" b="1" dirty="0" smtClean="0">
                <a:solidFill>
                  <a:srgbClr val="FF0000"/>
                </a:solidFill>
                <a:latin typeface="+mj-lt"/>
              </a:rPr>
              <a:t>مش</a:t>
            </a:r>
            <a:r>
              <a:rPr lang="ar-IQ" sz="3200" b="1" dirty="0" smtClean="0">
                <a:solidFill>
                  <a:srgbClr val="0070C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atıl</a:t>
            </a:r>
            <a:r>
              <a:rPr lang="en-US" sz="3200" b="1" dirty="0" err="1" smtClean="0">
                <a:solidFill>
                  <a:srgbClr val="00B050"/>
                </a:solidFill>
                <a:latin typeface="+mj-lt"/>
              </a:rPr>
              <a:t>mış</a:t>
            </a:r>
            <a:endParaRPr lang="en-US" sz="3200" b="1" dirty="0" smtClean="0">
              <a:solidFill>
                <a:srgbClr val="00B050"/>
              </a:solidFill>
              <a:latin typeface="+mj-lt"/>
            </a:endParaRPr>
          </a:p>
        </p:txBody>
      </p:sp>
    </p:spTree>
    <p:extLst>
      <p:ext uri="{BB962C8B-B14F-4D97-AF65-F5344CB8AC3E}">
        <p14:creationId xmlns:p14="http://schemas.microsoft.com/office/powerpoint/2010/main" val="359035534"/>
      </p:ext>
    </p:extLst>
  </p:cSld>
  <p:clrMapOvr>
    <a:masterClrMapping/>
  </p:clrMapOvr>
  <p:transition spd="med">
    <p:checke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857232"/>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400" b="1" dirty="0" smtClean="0">
                <a:solidFill>
                  <a:srgbClr val="FF0000"/>
                </a:solidFill>
                <a:latin typeface="+mj-lt"/>
              </a:rPr>
              <a:t>Bildirme </a:t>
            </a:r>
            <a:r>
              <a:rPr lang="en-US" sz="4400" b="1" dirty="0" err="1" smtClean="0">
                <a:solidFill>
                  <a:srgbClr val="FF0000"/>
                </a:solidFill>
                <a:latin typeface="+mj-lt"/>
              </a:rPr>
              <a:t>Ekleri</a:t>
            </a:r>
            <a:r>
              <a:rPr lang="en-US" sz="4400" b="1" dirty="0" smtClean="0">
                <a:solidFill>
                  <a:srgbClr val="FF0000"/>
                </a:solidFill>
                <a:latin typeface="+mj-lt"/>
              </a:rPr>
              <a:t> </a:t>
            </a:r>
          </a:p>
        </p:txBody>
      </p:sp>
      <p:sp>
        <p:nvSpPr>
          <p:cNvPr id="5" name="Text Box 2"/>
          <p:cNvSpPr txBox="1">
            <a:spLocks noChangeArrowheads="1"/>
          </p:cNvSpPr>
          <p:nvPr/>
        </p:nvSpPr>
        <p:spPr bwMode="auto">
          <a:xfrm>
            <a:off x="285720" y="2143116"/>
            <a:ext cx="8643998" cy="4031873"/>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Bildirme</a:t>
            </a:r>
            <a:r>
              <a:rPr lang="en-US" sz="3200" b="1" dirty="0" smtClean="0">
                <a:latin typeface="+mj-lt"/>
              </a:rPr>
              <a:t> </a:t>
            </a:r>
            <a:r>
              <a:rPr lang="en-US" sz="3200" b="1" dirty="0" err="1" smtClean="0">
                <a:latin typeface="+mj-lt"/>
              </a:rPr>
              <a:t>ekleri</a:t>
            </a:r>
            <a:r>
              <a:rPr lang="en-US" sz="3200" b="1" dirty="0" smtClean="0">
                <a:latin typeface="+mj-lt"/>
              </a:rPr>
              <a:t>, </a:t>
            </a:r>
            <a:r>
              <a:rPr lang="en-US" sz="3200" b="1" dirty="0" err="1" smtClean="0">
                <a:latin typeface="+mj-lt"/>
              </a:rPr>
              <a:t>Türkçede</a:t>
            </a:r>
            <a:r>
              <a:rPr lang="en-US" sz="3200" b="1" dirty="0" smtClean="0">
                <a:latin typeface="+mj-lt"/>
              </a:rPr>
              <a:t> </a:t>
            </a:r>
            <a:r>
              <a:rPr lang="en-US" sz="3200" b="1" dirty="0" err="1" smtClean="0">
                <a:latin typeface="+mj-lt"/>
              </a:rPr>
              <a:t>isim</a:t>
            </a:r>
            <a:r>
              <a:rPr lang="en-US" sz="3200" b="1" dirty="0" smtClean="0">
                <a:latin typeface="+mj-lt"/>
              </a:rPr>
              <a:t> </a:t>
            </a:r>
            <a:r>
              <a:rPr lang="en-US" sz="3200" b="1" dirty="0" err="1" smtClean="0">
                <a:latin typeface="+mj-lt"/>
              </a:rPr>
              <a:t>cümlelerinin</a:t>
            </a:r>
            <a:r>
              <a:rPr lang="en-US" sz="3200" b="1" dirty="0" smtClean="0">
                <a:latin typeface="+mj-lt"/>
              </a:rPr>
              <a:t> </a:t>
            </a:r>
            <a:r>
              <a:rPr lang="en-US" sz="3200" b="1" dirty="0" err="1" smtClean="0">
                <a:latin typeface="+mj-lt"/>
              </a:rPr>
              <a:t>yüklemini</a:t>
            </a:r>
            <a:r>
              <a:rPr lang="en-US" sz="3200" b="1" dirty="0" smtClean="0">
                <a:latin typeface="+mj-lt"/>
              </a:rPr>
              <a:t> </a:t>
            </a:r>
            <a:r>
              <a:rPr lang="en-US" sz="3200" b="1" dirty="0" err="1" smtClean="0">
                <a:latin typeface="+mj-lt"/>
              </a:rPr>
              <a:t>oluşturmak</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bir</a:t>
            </a:r>
            <a:r>
              <a:rPr lang="en-US" sz="3200" b="1" dirty="0" smtClean="0">
                <a:latin typeface="+mj-lt"/>
              </a:rPr>
              <a:t> </a:t>
            </a:r>
            <a:r>
              <a:rPr lang="en-US" sz="3200" b="1" dirty="0" err="1" smtClean="0">
                <a:latin typeface="+mj-lt"/>
              </a:rPr>
              <a:t>isme</a:t>
            </a:r>
            <a:r>
              <a:rPr lang="en-US" sz="3200" b="1" dirty="0" smtClean="0">
                <a:latin typeface="+mj-lt"/>
              </a:rPr>
              <a:t> </a:t>
            </a:r>
            <a:r>
              <a:rPr lang="en-US" sz="3200" b="1" dirty="0" err="1" smtClean="0">
                <a:latin typeface="+mj-lt"/>
              </a:rPr>
              <a:t>getirilen</a:t>
            </a:r>
            <a:r>
              <a:rPr lang="en-US" sz="3200" b="1" dirty="0" smtClean="0">
                <a:latin typeface="+mj-lt"/>
              </a:rPr>
              <a:t> </a:t>
            </a:r>
            <a:r>
              <a:rPr lang="en-US" sz="3200" b="1" dirty="0" err="1" smtClean="0">
                <a:latin typeface="+mj-lt"/>
              </a:rPr>
              <a:t>eklerdir</a:t>
            </a:r>
            <a:r>
              <a:rPr lang="en-US" sz="3200" b="1" dirty="0" smtClean="0">
                <a:latin typeface="+mj-lt"/>
              </a:rPr>
              <a:t>. </a:t>
            </a:r>
            <a:r>
              <a:rPr lang="en-US" sz="3200" b="1" dirty="0" err="1" smtClean="0">
                <a:latin typeface="+mj-lt"/>
              </a:rPr>
              <a:t>Eklerin</a:t>
            </a:r>
            <a:r>
              <a:rPr lang="en-US" sz="3200" b="1" dirty="0" smtClean="0">
                <a:latin typeface="+mj-lt"/>
              </a:rPr>
              <a:t> </a:t>
            </a:r>
            <a:r>
              <a:rPr lang="en-US" sz="3200" b="1" dirty="0" err="1" smtClean="0">
                <a:latin typeface="+mj-lt"/>
              </a:rPr>
              <a:t>ünlüleri</a:t>
            </a:r>
            <a:r>
              <a:rPr lang="en-US" sz="3200" b="1" dirty="0" smtClean="0">
                <a:latin typeface="+mj-lt"/>
              </a:rPr>
              <a:t> </a:t>
            </a:r>
            <a:r>
              <a:rPr lang="en-US" sz="3200" b="1" dirty="0" err="1" smtClean="0">
                <a:latin typeface="+mj-lt"/>
              </a:rPr>
              <a:t>yazılmaz</a:t>
            </a:r>
            <a:r>
              <a:rPr lang="en-US" sz="3200" b="1" dirty="0" smtClean="0">
                <a:latin typeface="+mj-lt"/>
              </a:rPr>
              <a:t>. </a:t>
            </a:r>
            <a:r>
              <a:rPr lang="en-US" sz="3200" b="1" dirty="0" err="1" smtClean="0">
                <a:latin typeface="+mj-lt"/>
              </a:rPr>
              <a:t>Kelime</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bitiyorsa</a:t>
            </a:r>
            <a:r>
              <a:rPr lang="en-US" sz="3200" b="1" dirty="0" smtClean="0">
                <a:latin typeface="+mj-lt"/>
              </a:rPr>
              <a:t> 1. </a:t>
            </a:r>
            <a:r>
              <a:rPr lang="en-US" sz="3200" b="1" dirty="0" err="1" smtClean="0">
                <a:latin typeface="+mj-lt"/>
              </a:rPr>
              <a:t>şahısta</a:t>
            </a:r>
            <a:r>
              <a:rPr lang="en-US" sz="3200" b="1" dirty="0" smtClean="0">
                <a:latin typeface="+mj-lt"/>
              </a:rPr>
              <a:t> </a:t>
            </a:r>
            <a:r>
              <a:rPr lang="en-US" sz="3200" b="1" dirty="0" err="1" smtClean="0">
                <a:latin typeface="+mj-lt"/>
              </a:rPr>
              <a:t>yardımcı</a:t>
            </a:r>
            <a:r>
              <a:rPr lang="en-US" sz="3200" b="1" dirty="0" smtClean="0">
                <a:latin typeface="+mj-lt"/>
              </a:rPr>
              <a:t> ‘‘y’’ </a:t>
            </a:r>
            <a:r>
              <a:rPr lang="en-US" sz="3200" b="1" dirty="0" err="1" smtClean="0">
                <a:latin typeface="+mj-lt"/>
              </a:rPr>
              <a:t>ünlüsü</a:t>
            </a:r>
            <a:r>
              <a:rPr lang="en-US" sz="3200" b="1" dirty="0" smtClean="0">
                <a:latin typeface="+mj-lt"/>
              </a:rPr>
              <a:t> </a:t>
            </a:r>
            <a:r>
              <a:rPr lang="en-US" sz="3200" b="1" dirty="0" err="1" smtClean="0">
                <a:latin typeface="+mj-lt"/>
              </a:rPr>
              <a:t>yazılır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err="1" smtClean="0">
                <a:latin typeface="+mj-lt"/>
              </a:rPr>
              <a:t>Ekler</a:t>
            </a:r>
            <a:r>
              <a:rPr lang="en-US" sz="3200" b="1" dirty="0" smtClean="0">
                <a:latin typeface="+mj-lt"/>
              </a:rPr>
              <a:t> </a:t>
            </a:r>
            <a:r>
              <a:rPr lang="en-US" sz="3200" b="1" dirty="0" err="1" smtClean="0">
                <a:latin typeface="+mj-lt"/>
              </a:rPr>
              <a:t>şunlardır</a:t>
            </a:r>
            <a:r>
              <a:rPr lang="en-US" sz="3200" b="1" dirty="0" smtClean="0">
                <a:latin typeface="+mj-lt"/>
              </a:rPr>
              <a:t>:</a:t>
            </a:r>
          </a:p>
          <a:p>
            <a:pPr algn="l" rtl="0" fontAlgn="base">
              <a:spcBef>
                <a:spcPct val="0"/>
              </a:spcBef>
              <a:spcAft>
                <a:spcPct val="0"/>
              </a:spcAft>
            </a:pPr>
            <a:endParaRPr lang="en-US" sz="3200" b="1" dirty="0" smtClean="0">
              <a:solidFill>
                <a:srgbClr val="00B050"/>
              </a:solidFill>
              <a:latin typeface="+mj-lt"/>
            </a:endParaRPr>
          </a:p>
          <a:p>
            <a:pPr algn="l" rtl="0" fontAlgn="base">
              <a:spcBef>
                <a:spcPct val="0"/>
              </a:spcBef>
              <a:spcAft>
                <a:spcPct val="0"/>
              </a:spcAft>
            </a:pPr>
            <a:endParaRPr lang="en-US" sz="3200" b="1" dirty="0" smtClean="0">
              <a:solidFill>
                <a:srgbClr val="00B050"/>
              </a:solidFill>
              <a:latin typeface="+mj-lt"/>
            </a:endParaRPr>
          </a:p>
        </p:txBody>
      </p:sp>
    </p:spTree>
    <p:extLst>
      <p:ext uri="{BB962C8B-B14F-4D97-AF65-F5344CB8AC3E}">
        <p14:creationId xmlns:p14="http://schemas.microsoft.com/office/powerpoint/2010/main" val="1214601945"/>
      </p:ext>
    </p:extLst>
  </p:cSld>
  <p:clrMapOvr>
    <a:masterClrMapping/>
  </p:clrMapOvr>
  <p:transition spd="med">
    <p:checke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14348" y="121442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tr-TR" sz="2800" b="1" dirty="0" smtClean="0">
                          <a:solidFill>
                            <a:srgbClr val="FFFF00"/>
                          </a:solidFill>
                          <a:latin typeface="+mj-lt"/>
                        </a:rPr>
                        <a:t>EKLER</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SA" sz="3200" b="1" dirty="0" smtClean="0">
                          <a:solidFill>
                            <a:srgbClr val="FF0000"/>
                          </a:solidFill>
                        </a:rPr>
                        <a:t>م</a:t>
                      </a:r>
                      <a:r>
                        <a:rPr lang="ar-SA" sz="3200" b="1" baseline="0" dirty="0" smtClean="0">
                          <a:solidFill>
                            <a:srgbClr val="FF0000"/>
                          </a:solidFill>
                        </a:rPr>
                        <a:t> – يم</a:t>
                      </a:r>
                      <a:endParaRPr lang="ar-IQ" sz="3200" b="1" dirty="0">
                        <a:solidFill>
                          <a:srgbClr val="FF0000"/>
                        </a:solidFill>
                      </a:endParaRPr>
                    </a:p>
                  </a:txBody>
                  <a:tcPr/>
                </a:tc>
                <a:tc>
                  <a:txBody>
                    <a:bodyPr/>
                    <a:lstStyle/>
                    <a:p>
                      <a:pPr algn="ctr" rtl="1"/>
                      <a:r>
                        <a:rPr lang="tr-TR" sz="2800" b="1" dirty="0" smtClean="0">
                          <a:latin typeface="+mj-lt"/>
                        </a:rPr>
                        <a:t>1.TEKLİK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lang="ar-SA" sz="3200" b="1" dirty="0" smtClean="0">
                          <a:solidFill>
                            <a:srgbClr val="FF0000"/>
                          </a:solidFill>
                        </a:rPr>
                        <a:t>سك</a:t>
                      </a:r>
                      <a:endParaRPr lang="ar-IQ" sz="3200" b="1" dirty="0">
                        <a:solidFill>
                          <a:srgbClr val="FF0000"/>
                        </a:solidFill>
                      </a:endParaRPr>
                    </a:p>
                  </a:txBody>
                  <a:tcPr/>
                </a:tc>
                <a:tc>
                  <a:txBody>
                    <a:bodyPr/>
                    <a:lstStyle/>
                    <a:p>
                      <a:pPr algn="ctr" rtl="1"/>
                      <a:r>
                        <a:rPr lang="tr-TR" sz="2800" b="1" dirty="0" smtClean="0">
                          <a:latin typeface="+mj-lt"/>
                        </a:rPr>
                        <a:t>2.TEKLİK ŞAHIS</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lang="ar-SA" sz="3200" b="1" dirty="0" smtClean="0">
                          <a:solidFill>
                            <a:srgbClr val="FF0000"/>
                          </a:solidFill>
                        </a:rPr>
                        <a:t>در</a:t>
                      </a:r>
                      <a:endParaRPr lang="ar-IQ" sz="3200" b="1" dirty="0">
                        <a:solidFill>
                          <a:srgbClr val="FF0000"/>
                        </a:solidFill>
                      </a:endParaRPr>
                    </a:p>
                  </a:txBody>
                  <a:tcPr/>
                </a:tc>
                <a:tc>
                  <a:txBody>
                    <a:bodyPr/>
                    <a:lstStyle/>
                    <a:p>
                      <a:pPr algn="ctr" rtl="1"/>
                      <a:r>
                        <a:rPr lang="tr-TR" sz="2800" b="1" dirty="0" smtClean="0">
                          <a:latin typeface="+mj-lt"/>
                        </a:rPr>
                        <a:t>3.TEKLİK ŞAHIS</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lang="ar-SA" sz="3200" b="1" dirty="0" smtClean="0">
                          <a:solidFill>
                            <a:srgbClr val="FF0000"/>
                          </a:solidFill>
                        </a:rPr>
                        <a:t>ز- يز</a:t>
                      </a:r>
                      <a:endParaRPr lang="ar-IQ" sz="3200" b="1" dirty="0">
                        <a:solidFill>
                          <a:srgbClr val="FF0000"/>
                        </a:solidFill>
                      </a:endParaRPr>
                    </a:p>
                  </a:txBody>
                  <a:tcPr/>
                </a:tc>
                <a:tc>
                  <a:txBody>
                    <a:bodyPr/>
                    <a:lstStyle/>
                    <a:p>
                      <a:pPr algn="ctr" rtl="1"/>
                      <a:r>
                        <a:rPr lang="tr-TR" sz="2800" b="1" dirty="0" smtClean="0">
                          <a:latin typeface="+mj-lt"/>
                        </a:rPr>
                        <a:t>1.ÇOKLUK ŞAHIS</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lang="ar-SA" sz="3200" b="1" dirty="0" smtClean="0">
                          <a:solidFill>
                            <a:srgbClr val="FF0000"/>
                          </a:solidFill>
                        </a:rPr>
                        <a:t>سكز</a:t>
                      </a:r>
                      <a:endParaRPr lang="en-US" sz="3200" b="1" dirty="0" smtClean="0">
                        <a:solidFill>
                          <a:srgbClr val="FF0000"/>
                        </a:solidFill>
                      </a:endParaRPr>
                    </a:p>
                  </a:txBody>
                  <a:tcPr/>
                </a:tc>
                <a:tc>
                  <a:txBody>
                    <a:bodyPr/>
                    <a:lstStyle/>
                    <a:p>
                      <a:pPr algn="ctr" rtl="1"/>
                      <a:r>
                        <a:rPr lang="tr-TR" sz="2800" b="1" dirty="0" smtClean="0">
                          <a:latin typeface="+mj-lt"/>
                        </a:rPr>
                        <a:t>2.ÇOKLUK ŞAHIS</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lang="ar-SA" sz="3200" b="1" dirty="0" smtClean="0">
                          <a:solidFill>
                            <a:srgbClr val="FF0000"/>
                          </a:solidFill>
                        </a:rPr>
                        <a:t>درلر</a:t>
                      </a:r>
                      <a:endParaRPr lang="en-US" sz="3200" b="1" dirty="0" smtClean="0">
                        <a:solidFill>
                          <a:srgbClr val="FF0000"/>
                        </a:solidFill>
                      </a:endParaRPr>
                    </a:p>
                  </a:txBody>
                  <a:tcPr/>
                </a:tc>
                <a:tc>
                  <a:txBody>
                    <a:bodyPr/>
                    <a:lstStyle/>
                    <a:p>
                      <a:pPr algn="ctr" rtl="1"/>
                      <a:r>
                        <a:rPr lang="tr-TR" sz="2800" b="1" dirty="0" smtClean="0">
                          <a:latin typeface="+mj-lt"/>
                        </a:rPr>
                        <a:t>3.ÇOKLUK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527153185"/>
      </p:ext>
    </p:extLst>
  </p:cSld>
  <p:clrMapOvr>
    <a:masterClrMapping/>
  </p:clrMapOvr>
  <p:transition spd="med">
    <p:checke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1214422"/>
            <a:ext cx="8358246" cy="415498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Aç</a:t>
            </a:r>
            <a:r>
              <a:rPr lang="tr-TR" sz="4400" b="1" dirty="0" smtClean="0">
                <a:solidFill>
                  <a:srgbClr val="FF0000"/>
                </a:solidFill>
                <a:latin typeface="+mj-lt"/>
              </a:rPr>
              <a:t>ım     </a:t>
            </a:r>
            <a:r>
              <a:rPr lang="tr-TR" sz="4400" b="1" dirty="0" smtClean="0">
                <a:solidFill>
                  <a:srgbClr val="00B050"/>
                </a:solidFill>
                <a:latin typeface="+mj-lt"/>
              </a:rPr>
              <a:t> </a:t>
            </a:r>
            <a:r>
              <a:rPr lang="ar-SA" sz="4400" b="1" dirty="0" smtClean="0"/>
              <a:t>آ</a:t>
            </a:r>
            <a:r>
              <a:rPr lang="ar-KW" sz="4400" b="1" dirty="0" smtClean="0">
                <a:latin typeface="+mj-lt"/>
              </a:rPr>
              <a:t>چ</a:t>
            </a:r>
            <a:r>
              <a:rPr lang="ar-SA" sz="4400" b="1" dirty="0" smtClean="0">
                <a:solidFill>
                  <a:srgbClr val="FF0000"/>
                </a:solidFill>
                <a:latin typeface="+mj-lt"/>
              </a:rPr>
              <a:t>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Aç</a:t>
            </a:r>
            <a:r>
              <a:rPr lang="tr-TR" sz="4400" b="1" dirty="0" smtClean="0">
                <a:solidFill>
                  <a:srgbClr val="FF0000"/>
                </a:solidFill>
                <a:latin typeface="+mj-lt"/>
              </a:rPr>
              <a:t>sın       </a:t>
            </a:r>
            <a:r>
              <a:rPr lang="ar-SA" sz="4400" b="1" dirty="0" smtClean="0"/>
              <a:t>آ</a:t>
            </a:r>
            <a:r>
              <a:rPr lang="ar-KW" sz="4400" b="1" dirty="0" smtClean="0"/>
              <a:t>چ</a:t>
            </a:r>
            <a:r>
              <a:rPr lang="ar-KW" sz="4400" b="1" dirty="0" smtClean="0">
                <a:solidFill>
                  <a:srgbClr val="FF0000"/>
                </a:solidFill>
              </a:rPr>
              <a:t>س</a:t>
            </a:r>
            <a:r>
              <a:rPr lang="ar-SA" sz="4400" b="1" dirty="0" smtClean="0">
                <a:solidFill>
                  <a:srgbClr val="FF0000"/>
                </a:solidFill>
              </a:rPr>
              <a:t>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Aç</a:t>
            </a:r>
            <a:r>
              <a:rPr lang="tr-TR" sz="4400" b="1" dirty="0" smtClean="0">
                <a:solidFill>
                  <a:srgbClr val="FF0000"/>
                </a:solidFill>
                <a:latin typeface="+mj-lt"/>
              </a:rPr>
              <a:t>tır       </a:t>
            </a:r>
            <a:r>
              <a:rPr lang="ar-SA" sz="4400" b="1" dirty="0" smtClean="0"/>
              <a:t>آ</a:t>
            </a:r>
            <a:r>
              <a:rPr lang="ar-KW" sz="4400" b="1" dirty="0" smtClean="0"/>
              <a:t>چ</a:t>
            </a:r>
            <a:r>
              <a:rPr lang="ar-SA" sz="4400" b="1" dirty="0" smtClean="0">
                <a:solidFill>
                  <a:srgbClr val="FF0000"/>
                </a:solidFill>
              </a:rPr>
              <a:t>در</a:t>
            </a:r>
            <a:r>
              <a:rPr lang="ar-SA" sz="4400" b="1" dirty="0" smtClean="0">
                <a:solidFill>
                  <a:srgbClr val="00B050"/>
                </a:solidFill>
              </a:rPr>
              <a:t> </a:t>
            </a:r>
            <a:r>
              <a:rPr lang="tr-TR" sz="4400" b="1" dirty="0" smtClean="0">
                <a:solidFill>
                  <a:srgbClr val="00B050"/>
                </a:solidFill>
              </a:rPr>
              <a:t>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smtClean="0">
                <a:solidFill>
                  <a:srgbClr val="00B050"/>
                </a:solidFill>
                <a:latin typeface="+mj-lt"/>
              </a:rPr>
              <a:t>Aç</a:t>
            </a:r>
            <a:r>
              <a:rPr lang="tr-TR" sz="4400" b="1" dirty="0" smtClean="0">
                <a:solidFill>
                  <a:srgbClr val="FF0000"/>
                </a:solidFill>
                <a:latin typeface="+mj-lt"/>
              </a:rPr>
              <a:t>ız         </a:t>
            </a:r>
            <a:r>
              <a:rPr lang="ar-SA" sz="4400" b="1" dirty="0" smtClean="0"/>
              <a:t>آ</a:t>
            </a:r>
            <a:r>
              <a:rPr lang="ar-KW" sz="4400" b="1" dirty="0" smtClean="0"/>
              <a:t>چ</a:t>
            </a:r>
            <a:r>
              <a:rPr lang="ar-SA" sz="4400" b="1" dirty="0" smtClean="0">
                <a:solidFill>
                  <a:srgbClr val="FF0000"/>
                </a:solidFill>
              </a:rPr>
              <a:t>ز</a:t>
            </a:r>
            <a:r>
              <a:rPr lang="ar-SA" sz="4400" b="1" dirty="0" smtClean="0">
                <a:solidFill>
                  <a:srgbClr val="00B050"/>
                </a:solidFill>
              </a:rPr>
              <a:t> </a:t>
            </a:r>
            <a:r>
              <a:rPr lang="tr-TR" sz="4400" b="1" dirty="0" smtClean="0">
                <a:solidFill>
                  <a:srgbClr val="00B050"/>
                </a:solidFill>
              </a:rPr>
              <a:t>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Aç</a:t>
            </a:r>
            <a:r>
              <a:rPr lang="tr-TR" sz="4400" b="1" dirty="0" smtClean="0">
                <a:solidFill>
                  <a:srgbClr val="FF0000"/>
                </a:solidFill>
                <a:latin typeface="+mj-lt"/>
              </a:rPr>
              <a:t>sınız      </a:t>
            </a:r>
            <a:r>
              <a:rPr lang="ar-SA" sz="4400" b="1" dirty="0" smtClean="0"/>
              <a:t>آ</a:t>
            </a:r>
            <a:r>
              <a:rPr lang="ar-KW" sz="4400" b="1" dirty="0" smtClean="0"/>
              <a:t>چ</a:t>
            </a:r>
            <a:r>
              <a:rPr lang="ar-KW" sz="4400" b="1" dirty="0" smtClean="0">
                <a:solidFill>
                  <a:srgbClr val="FF0000"/>
                </a:solidFill>
              </a:rPr>
              <a:t>س</a:t>
            </a:r>
            <a:r>
              <a:rPr lang="ar-SA" sz="4400" b="1" dirty="0" smtClean="0">
                <a:solidFill>
                  <a:srgbClr val="FF0000"/>
                </a:solidFill>
              </a:rPr>
              <a:t>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Aç</a:t>
            </a:r>
            <a:r>
              <a:rPr lang="tr-TR" sz="4400" b="1" dirty="0" smtClean="0">
                <a:solidFill>
                  <a:srgbClr val="FF0000"/>
                </a:solidFill>
                <a:latin typeface="+mj-lt"/>
              </a:rPr>
              <a:t>tırlar </a:t>
            </a:r>
            <a:r>
              <a:rPr lang="ar-SA" sz="4400" b="1" dirty="0" smtClean="0"/>
              <a:t>آ</a:t>
            </a:r>
            <a:r>
              <a:rPr lang="ar-KW" sz="4400" b="1" dirty="0" smtClean="0"/>
              <a:t>چ</a:t>
            </a:r>
            <a:r>
              <a:rPr lang="ar-SA" sz="4400" b="1" dirty="0" smtClean="0">
                <a:solidFill>
                  <a:srgbClr val="FF0000"/>
                </a:solidFill>
              </a:rPr>
              <a:t>درلر</a:t>
            </a:r>
            <a:r>
              <a:rPr lang="ar-SA" sz="4400" b="1" dirty="0" smtClean="0">
                <a:solidFill>
                  <a:srgbClr val="00B050"/>
                </a:solidFill>
              </a:rPr>
              <a:t>   </a:t>
            </a:r>
            <a:endParaRPr lang="tr-TR" sz="4400" b="1" dirty="0" smtClean="0">
              <a:solidFill>
                <a:srgbClr val="FF0000"/>
              </a:solidFill>
              <a:latin typeface="+mj-lt"/>
            </a:endParaRPr>
          </a:p>
        </p:txBody>
      </p:sp>
    </p:spTree>
    <p:extLst>
      <p:ext uri="{BB962C8B-B14F-4D97-AF65-F5344CB8AC3E}">
        <p14:creationId xmlns:p14="http://schemas.microsoft.com/office/powerpoint/2010/main" val="2869288269"/>
      </p:ext>
    </p:extLst>
  </p:cSld>
  <p:clrMapOvr>
    <a:masterClrMapping/>
  </p:clrMapOvr>
  <p:transition spd="med">
    <p:checke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85720" y="1214422"/>
            <a:ext cx="8643998" cy="415498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Talebey</a:t>
            </a:r>
            <a:r>
              <a:rPr lang="tr-TR" sz="4400" b="1" dirty="0" smtClean="0">
                <a:solidFill>
                  <a:srgbClr val="FF0000"/>
                </a:solidFill>
                <a:latin typeface="+mj-lt"/>
              </a:rPr>
              <a:t>im     </a:t>
            </a:r>
            <a:r>
              <a:rPr lang="tr-TR" sz="4400" b="1" dirty="0" smtClean="0">
                <a:solidFill>
                  <a:srgbClr val="00B050"/>
                </a:solidFill>
                <a:latin typeface="+mj-lt"/>
              </a:rPr>
              <a:t> </a:t>
            </a:r>
            <a:r>
              <a:rPr lang="ar-SA" sz="4400" b="1" dirty="0" smtClean="0">
                <a:latin typeface="+mj-lt"/>
              </a:rPr>
              <a:t>طلبه </a:t>
            </a:r>
            <a:r>
              <a:rPr lang="ar-SA" sz="4400" b="1" dirty="0" smtClean="0">
                <a:solidFill>
                  <a:srgbClr val="FF0000"/>
                </a:solidFill>
                <a:latin typeface="+mj-lt"/>
              </a:rPr>
              <a:t>يم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Talebe</a:t>
            </a:r>
            <a:r>
              <a:rPr lang="tr-TR" sz="4400" b="1" dirty="0" smtClean="0">
                <a:solidFill>
                  <a:srgbClr val="FF0000"/>
                </a:solidFill>
                <a:latin typeface="+mj-lt"/>
              </a:rPr>
              <a:t>sin     </a:t>
            </a:r>
            <a:r>
              <a:rPr lang="ar-SA" sz="4400" b="1" dirty="0" smtClean="0"/>
              <a:t>طلبه </a:t>
            </a:r>
            <a:r>
              <a:rPr lang="ar-KW" sz="4400" b="1" dirty="0" smtClean="0">
                <a:solidFill>
                  <a:srgbClr val="FF0000"/>
                </a:solidFill>
              </a:rPr>
              <a:t>س</a:t>
            </a:r>
            <a:r>
              <a:rPr lang="ar-SA" sz="4400" b="1" dirty="0" smtClean="0">
                <a:solidFill>
                  <a:srgbClr val="FF0000"/>
                </a:solidFill>
              </a:rPr>
              <a:t>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Talebe</a:t>
            </a:r>
            <a:r>
              <a:rPr lang="tr-TR" sz="4400" b="1" dirty="0" smtClean="0">
                <a:solidFill>
                  <a:srgbClr val="FF0000"/>
                </a:solidFill>
                <a:latin typeface="+mj-lt"/>
              </a:rPr>
              <a:t>dir       </a:t>
            </a:r>
            <a:r>
              <a:rPr lang="ar-SA" sz="4400" b="1" dirty="0" smtClean="0"/>
              <a:t>طلبه </a:t>
            </a:r>
            <a:r>
              <a:rPr lang="ar-SA" sz="4400" b="1" dirty="0" smtClean="0">
                <a:solidFill>
                  <a:srgbClr val="FF0000"/>
                </a:solidFill>
              </a:rPr>
              <a:t>در</a:t>
            </a:r>
            <a:r>
              <a:rPr lang="ar-SA" sz="4400" b="1" dirty="0" smtClean="0">
                <a:solidFill>
                  <a:srgbClr val="00B050"/>
                </a:solidFill>
              </a:rPr>
              <a:t> </a:t>
            </a:r>
            <a:r>
              <a:rPr lang="tr-TR" sz="4400" b="1" dirty="0" smtClean="0">
                <a:solidFill>
                  <a:srgbClr val="00B050"/>
                </a:solidFill>
              </a:rPr>
              <a:t>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smtClean="0">
                <a:solidFill>
                  <a:srgbClr val="00B050"/>
                </a:solidFill>
                <a:latin typeface="+mj-lt"/>
                <a:cs typeface="+mj-cs"/>
              </a:rPr>
              <a:t>Talebey</a:t>
            </a:r>
            <a:r>
              <a:rPr lang="tr-TR" sz="4400" b="1" dirty="0" smtClean="0">
                <a:solidFill>
                  <a:srgbClr val="FF0000"/>
                </a:solidFill>
                <a:latin typeface="+mj-lt"/>
                <a:cs typeface="+mj-cs"/>
              </a:rPr>
              <a:t>iz</a:t>
            </a:r>
            <a:r>
              <a:rPr lang="tr-TR" sz="4400" b="1" dirty="0" smtClean="0">
                <a:solidFill>
                  <a:srgbClr val="FF0000"/>
                </a:solidFill>
                <a:latin typeface="+mj-lt"/>
              </a:rPr>
              <a:t> </a:t>
            </a:r>
            <a:r>
              <a:rPr lang="ar-SA" sz="4400" b="1" dirty="0" smtClean="0"/>
              <a:t>طلبه </a:t>
            </a:r>
            <a:r>
              <a:rPr lang="ar-SA" sz="4400" b="1" dirty="0" smtClean="0">
                <a:solidFill>
                  <a:srgbClr val="FF0000"/>
                </a:solidFill>
              </a:rPr>
              <a:t>يز      </a:t>
            </a:r>
            <a:r>
              <a:rPr lang="ar-SA" sz="4400" b="1" dirty="0" smtClean="0">
                <a:solidFill>
                  <a:srgbClr val="00B050"/>
                </a:solidFill>
              </a:rPr>
              <a:t> </a:t>
            </a:r>
            <a:r>
              <a:rPr lang="tr-TR" sz="4400" b="1" dirty="0" smtClean="0">
                <a:solidFill>
                  <a:srgbClr val="00B050"/>
                </a:solidFill>
              </a:rPr>
              <a:t>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Talebe</a:t>
            </a:r>
            <a:r>
              <a:rPr lang="tr-TR" sz="4400" b="1" dirty="0" smtClean="0">
                <a:solidFill>
                  <a:srgbClr val="FF0000"/>
                </a:solidFill>
                <a:latin typeface="+mj-lt"/>
              </a:rPr>
              <a:t>siniz   </a:t>
            </a:r>
            <a:r>
              <a:rPr lang="ar-SA" sz="4400" b="1" dirty="0" smtClean="0"/>
              <a:t>طلبه </a:t>
            </a:r>
            <a:r>
              <a:rPr lang="ar-KW" sz="4400" b="1" dirty="0" smtClean="0">
                <a:solidFill>
                  <a:srgbClr val="FF0000"/>
                </a:solidFill>
              </a:rPr>
              <a:t>س</a:t>
            </a:r>
            <a:r>
              <a:rPr lang="ar-SA" sz="4400" b="1" dirty="0" smtClean="0">
                <a:solidFill>
                  <a:srgbClr val="FF0000"/>
                </a:solidFill>
              </a:rPr>
              <a:t>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Talebe</a:t>
            </a:r>
            <a:r>
              <a:rPr lang="tr-TR" sz="4400" b="1" dirty="0" smtClean="0">
                <a:solidFill>
                  <a:srgbClr val="FF0000"/>
                </a:solidFill>
                <a:latin typeface="+mj-lt"/>
              </a:rPr>
              <a:t>dirler </a:t>
            </a:r>
            <a:r>
              <a:rPr lang="ar-SA" sz="4400" b="1" dirty="0" smtClean="0"/>
              <a:t>طلبه </a:t>
            </a:r>
            <a:r>
              <a:rPr lang="ar-SA" sz="4400" b="1" dirty="0" smtClean="0">
                <a:solidFill>
                  <a:srgbClr val="FF0000"/>
                </a:solidFill>
              </a:rPr>
              <a:t>درلر</a:t>
            </a:r>
            <a:r>
              <a:rPr lang="ar-SA" sz="4400" b="1" dirty="0" smtClean="0">
                <a:solidFill>
                  <a:srgbClr val="00B050"/>
                </a:solidFill>
              </a:rPr>
              <a:t> </a:t>
            </a:r>
            <a:endParaRPr lang="tr-TR" sz="4400" b="1" dirty="0" smtClean="0">
              <a:solidFill>
                <a:srgbClr val="FF0000"/>
              </a:solidFill>
              <a:latin typeface="+mj-lt"/>
            </a:endParaRPr>
          </a:p>
        </p:txBody>
      </p:sp>
    </p:spTree>
    <p:extLst>
      <p:ext uri="{BB962C8B-B14F-4D97-AF65-F5344CB8AC3E}">
        <p14:creationId xmlns:p14="http://schemas.microsoft.com/office/powerpoint/2010/main" val="2154407290"/>
      </p:ext>
    </p:extLst>
  </p:cSld>
  <p:clrMapOvr>
    <a:masterClrMapping/>
  </p:clrMapOvr>
  <p:transition spd="med">
    <p:checke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400" b="1" dirty="0" smtClean="0">
                <a:solidFill>
                  <a:srgbClr val="FF0000"/>
                </a:solidFill>
                <a:latin typeface="+mj-lt"/>
              </a:rPr>
              <a:t>Hal </a:t>
            </a:r>
            <a:r>
              <a:rPr lang="en-US" sz="4400" b="1" dirty="0" err="1" smtClean="0">
                <a:solidFill>
                  <a:srgbClr val="FF0000"/>
                </a:solidFill>
                <a:latin typeface="+mj-lt"/>
              </a:rPr>
              <a:t>Ekleri</a:t>
            </a:r>
            <a:r>
              <a:rPr lang="en-US" sz="4400" b="1" dirty="0" smtClean="0">
                <a:solidFill>
                  <a:srgbClr val="FF0000"/>
                </a:solidFill>
                <a:latin typeface="+mj-lt"/>
              </a:rPr>
              <a:t> </a:t>
            </a:r>
          </a:p>
        </p:txBody>
      </p:sp>
      <p:sp>
        <p:nvSpPr>
          <p:cNvPr id="5" name="Text Box 2"/>
          <p:cNvSpPr txBox="1">
            <a:spLocks noChangeArrowheads="1"/>
          </p:cNvSpPr>
          <p:nvPr/>
        </p:nvSpPr>
        <p:spPr bwMode="auto">
          <a:xfrm>
            <a:off x="285720" y="1571612"/>
            <a:ext cx="8643998" cy="4585871"/>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Hal </a:t>
            </a:r>
            <a:r>
              <a:rPr lang="en-US" sz="3200" b="1" dirty="0" err="1" smtClean="0">
                <a:latin typeface="+mj-lt"/>
              </a:rPr>
              <a:t>ekleri</a:t>
            </a:r>
            <a:r>
              <a:rPr lang="en-US" sz="3200" b="1" dirty="0" smtClean="0">
                <a:latin typeface="+mj-lt"/>
              </a:rPr>
              <a:t> </a:t>
            </a:r>
            <a:r>
              <a:rPr lang="en-US" sz="3200" b="1" dirty="0" err="1" smtClean="0">
                <a:latin typeface="+mj-lt"/>
              </a:rPr>
              <a:t>isim</a:t>
            </a:r>
            <a:r>
              <a:rPr lang="en-US" sz="3200" b="1" dirty="0" smtClean="0">
                <a:latin typeface="+mj-lt"/>
              </a:rPr>
              <a:t> </a:t>
            </a:r>
            <a:r>
              <a:rPr lang="en-US" sz="3200" b="1" dirty="0" err="1" smtClean="0">
                <a:latin typeface="+mj-lt"/>
              </a:rPr>
              <a:t>çekim</a:t>
            </a:r>
            <a:r>
              <a:rPr lang="en-US" sz="3200" b="1" dirty="0" smtClean="0">
                <a:latin typeface="+mj-lt"/>
              </a:rPr>
              <a:t> </a:t>
            </a:r>
            <a:r>
              <a:rPr lang="en-US" sz="3200" b="1" dirty="0" err="1" smtClean="0">
                <a:latin typeface="+mj-lt"/>
              </a:rPr>
              <a:t>ekleridir</a:t>
            </a:r>
            <a:r>
              <a:rPr lang="en-US" sz="3200" b="1" dirty="0" smtClean="0">
                <a:latin typeface="+mj-lt"/>
              </a:rPr>
              <a:t>. </a:t>
            </a:r>
            <a:r>
              <a:rPr lang="en-US" sz="3200" b="1" dirty="0" err="1" smtClean="0">
                <a:latin typeface="+mj-lt"/>
              </a:rPr>
              <a:t>Çok</a:t>
            </a:r>
            <a:r>
              <a:rPr lang="en-US" sz="3200" b="1" dirty="0" smtClean="0">
                <a:latin typeface="+mj-lt"/>
              </a:rPr>
              <a:t> </a:t>
            </a:r>
            <a:r>
              <a:rPr lang="en-US" sz="3200" b="1" dirty="0" err="1" smtClean="0">
                <a:latin typeface="+mj-lt"/>
              </a:rPr>
              <a:t>kullanılan</a:t>
            </a:r>
            <a:r>
              <a:rPr lang="en-US" sz="3200" b="1" dirty="0" smtClean="0">
                <a:latin typeface="+mj-lt"/>
              </a:rPr>
              <a:t> </a:t>
            </a:r>
            <a:r>
              <a:rPr lang="en-US" sz="3200" b="1" dirty="0" err="1" smtClean="0">
                <a:latin typeface="+mj-lt"/>
              </a:rPr>
              <a:t>bu</a:t>
            </a:r>
            <a:r>
              <a:rPr lang="en-US" sz="3200" b="1" dirty="0" smtClean="0">
                <a:latin typeface="+mj-lt"/>
              </a:rPr>
              <a:t> </a:t>
            </a:r>
            <a:r>
              <a:rPr lang="en-US" sz="3200" b="1" dirty="0" err="1" smtClean="0">
                <a:latin typeface="+mj-lt"/>
              </a:rPr>
              <a:t>eklerin</a:t>
            </a:r>
            <a:r>
              <a:rPr lang="en-US" sz="3200" b="1" dirty="0" smtClean="0">
                <a:latin typeface="+mj-lt"/>
              </a:rPr>
              <a:t> </a:t>
            </a:r>
            <a:r>
              <a:rPr lang="en-US" sz="3200" b="1" dirty="0" err="1" smtClean="0">
                <a:latin typeface="+mj-lt"/>
              </a:rPr>
              <a:t>nasıl</a:t>
            </a:r>
            <a:r>
              <a:rPr lang="en-US" sz="3200" b="1" dirty="0" smtClean="0">
                <a:latin typeface="+mj-lt"/>
              </a:rPr>
              <a:t> </a:t>
            </a:r>
            <a:r>
              <a:rPr lang="en-US" sz="3200" b="1" dirty="0" err="1" smtClean="0">
                <a:latin typeface="+mj-lt"/>
              </a:rPr>
              <a:t>yazıldığını</a:t>
            </a:r>
            <a:r>
              <a:rPr lang="en-US" sz="3200" b="1" dirty="0" smtClean="0">
                <a:latin typeface="+mj-lt"/>
              </a:rPr>
              <a:t> </a:t>
            </a:r>
            <a:r>
              <a:rPr lang="en-US" sz="3200" b="1" dirty="0" err="1" smtClean="0">
                <a:latin typeface="+mj-lt"/>
              </a:rPr>
              <a:t>bilmek</a:t>
            </a:r>
            <a:r>
              <a:rPr lang="en-US" sz="3200" b="1" dirty="0" smtClean="0">
                <a:latin typeface="+mj-lt"/>
              </a:rPr>
              <a:t>, </a:t>
            </a:r>
            <a:r>
              <a:rPr lang="en-US" sz="3200" b="1" dirty="0" err="1" smtClean="0">
                <a:latin typeface="+mj-lt"/>
              </a:rPr>
              <a:t>doğru</a:t>
            </a:r>
            <a:r>
              <a:rPr lang="en-US" sz="3200" b="1" dirty="0" smtClean="0">
                <a:latin typeface="+mj-lt"/>
              </a:rPr>
              <a:t> </a:t>
            </a:r>
            <a:r>
              <a:rPr lang="en-US" sz="3200" b="1" dirty="0" err="1" smtClean="0">
                <a:latin typeface="+mj-lt"/>
              </a:rPr>
              <a:t>okuma</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yazma</a:t>
            </a:r>
            <a:r>
              <a:rPr lang="en-US" sz="3200" b="1" dirty="0" smtClean="0">
                <a:latin typeface="+mj-lt"/>
              </a:rPr>
              <a:t> </a:t>
            </a:r>
            <a:r>
              <a:rPr lang="en-US" sz="3200" b="1" dirty="0" err="1" smtClean="0">
                <a:latin typeface="+mj-lt"/>
              </a:rPr>
              <a:t>için</a:t>
            </a:r>
            <a:r>
              <a:rPr lang="en-US" sz="3200" b="1" dirty="0" smtClean="0">
                <a:latin typeface="+mj-lt"/>
              </a:rPr>
              <a:t> son </a:t>
            </a:r>
            <a:r>
              <a:rPr lang="en-US" sz="3200" b="1" dirty="0" err="1" smtClean="0">
                <a:latin typeface="+mj-lt"/>
              </a:rPr>
              <a:t>derece</a:t>
            </a:r>
            <a:r>
              <a:rPr lang="en-US" sz="3200" b="1" dirty="0" smtClean="0">
                <a:latin typeface="+mj-lt"/>
              </a:rPr>
              <a:t> </a:t>
            </a:r>
            <a:r>
              <a:rPr lang="en-US" sz="3200" b="1" dirty="0" err="1" smtClean="0">
                <a:latin typeface="+mj-lt"/>
              </a:rPr>
              <a:t>önemlidir</a:t>
            </a:r>
            <a:r>
              <a:rPr lang="en-US" sz="3200" b="1" dirty="0" smtClean="0">
                <a:latin typeface="+mj-lt"/>
              </a:rPr>
              <a:t>. </a:t>
            </a:r>
            <a:r>
              <a:rPr lang="en-US" sz="3200" b="1" dirty="0" err="1" smtClean="0">
                <a:latin typeface="+mj-lt"/>
              </a:rPr>
              <a:t>Sırayla</a:t>
            </a:r>
            <a:r>
              <a:rPr lang="en-US" sz="3200" b="1" dirty="0" smtClean="0">
                <a:latin typeface="+mj-lt"/>
              </a:rPr>
              <a:t> </a:t>
            </a:r>
            <a:r>
              <a:rPr lang="en-US" sz="3200" b="1" dirty="0" err="1" smtClean="0">
                <a:latin typeface="+mj-lt"/>
              </a:rPr>
              <a:t>görelim</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solidFill>
                  <a:srgbClr val="FF0000"/>
                </a:solidFill>
                <a:latin typeface="+mj-lt"/>
              </a:rPr>
              <a:t>1-  </a:t>
            </a:r>
            <a:r>
              <a:rPr lang="en-US" sz="3200" b="1" dirty="0" err="1" smtClean="0">
                <a:solidFill>
                  <a:srgbClr val="FF0000"/>
                </a:solidFill>
                <a:latin typeface="+mj-lt"/>
              </a:rPr>
              <a:t>Yapma</a:t>
            </a:r>
            <a:r>
              <a:rPr lang="en-US" sz="3200" b="1" dirty="0" smtClean="0">
                <a:solidFill>
                  <a:srgbClr val="FF0000"/>
                </a:solidFill>
                <a:latin typeface="+mj-lt"/>
              </a:rPr>
              <a:t> (</a:t>
            </a:r>
            <a:r>
              <a:rPr lang="en-US" sz="3200" b="1" dirty="0" err="1" smtClean="0">
                <a:solidFill>
                  <a:srgbClr val="FF0000"/>
                </a:solidFill>
                <a:latin typeface="+mj-lt"/>
              </a:rPr>
              <a:t>Yükleme</a:t>
            </a:r>
            <a:r>
              <a:rPr lang="en-US" sz="3200" b="1" dirty="0" smtClean="0">
                <a:solidFill>
                  <a:srgbClr val="FF0000"/>
                </a:solidFill>
                <a:latin typeface="+mj-lt"/>
              </a:rPr>
              <a:t>) </a:t>
            </a:r>
            <a:r>
              <a:rPr lang="en-US" sz="3200" b="1" dirty="0" err="1" smtClean="0">
                <a:solidFill>
                  <a:srgbClr val="FF0000"/>
                </a:solidFill>
                <a:latin typeface="+mj-lt"/>
              </a:rPr>
              <a:t>Hâli</a:t>
            </a:r>
            <a:r>
              <a:rPr lang="en-US" sz="3200" b="1" dirty="0" smtClean="0">
                <a:solidFill>
                  <a:srgbClr val="FF0000"/>
                </a:solidFill>
                <a:latin typeface="+mj-lt"/>
              </a:rPr>
              <a:t> </a:t>
            </a:r>
            <a:r>
              <a:rPr lang="en-US" sz="3200" b="1" dirty="0" err="1" smtClean="0">
                <a:solidFill>
                  <a:srgbClr val="FF0000"/>
                </a:solidFill>
                <a:latin typeface="+mj-lt"/>
              </a:rPr>
              <a:t>Eki</a:t>
            </a:r>
            <a:r>
              <a:rPr lang="en-US" sz="3200" b="1" dirty="0" smtClean="0">
                <a:solidFill>
                  <a:srgbClr val="FF0000"/>
                </a:solidFill>
                <a:latin typeface="+mj-lt"/>
              </a:rPr>
              <a:t> </a:t>
            </a:r>
            <a:r>
              <a:rPr lang="en-US" sz="3200" b="1" dirty="0" smtClean="0">
                <a:latin typeface="+mj-lt"/>
              </a:rPr>
              <a:t>: </a:t>
            </a:r>
            <a:r>
              <a:rPr lang="en-US" sz="3200" b="1" dirty="0" smtClean="0">
                <a:solidFill>
                  <a:srgbClr val="0070C0"/>
                </a:solidFill>
                <a:latin typeface="+mj-lt"/>
              </a:rPr>
              <a:t>-ı, -</a:t>
            </a:r>
            <a:r>
              <a:rPr lang="en-US" sz="3200" b="1" dirty="0" err="1" smtClean="0">
                <a:solidFill>
                  <a:srgbClr val="0070C0"/>
                </a:solidFill>
                <a:latin typeface="+mj-lt"/>
              </a:rPr>
              <a:t>i</a:t>
            </a:r>
            <a:r>
              <a:rPr lang="en-US" sz="3200" b="1" dirty="0" smtClean="0">
                <a:solidFill>
                  <a:srgbClr val="0070C0"/>
                </a:solidFill>
                <a:latin typeface="+mj-lt"/>
              </a:rPr>
              <a:t>, -u, -ü, -</a:t>
            </a:r>
            <a:r>
              <a:rPr lang="en-US" sz="3200" b="1" dirty="0" err="1" smtClean="0">
                <a:solidFill>
                  <a:srgbClr val="0070C0"/>
                </a:solidFill>
                <a:latin typeface="+mj-lt"/>
              </a:rPr>
              <a:t>yı</a:t>
            </a:r>
            <a:r>
              <a:rPr lang="en-US" sz="3200" b="1" dirty="0" smtClean="0">
                <a:solidFill>
                  <a:srgbClr val="0070C0"/>
                </a:solidFill>
                <a:latin typeface="+mj-lt"/>
              </a:rPr>
              <a:t>, -</a:t>
            </a:r>
            <a:r>
              <a:rPr lang="en-US" sz="3200" b="1" dirty="0" err="1" smtClean="0">
                <a:solidFill>
                  <a:srgbClr val="0070C0"/>
                </a:solidFill>
                <a:latin typeface="+mj-lt"/>
              </a:rPr>
              <a:t>yi</a:t>
            </a:r>
            <a:r>
              <a:rPr lang="en-US" sz="3200" b="1" dirty="0" smtClean="0">
                <a:solidFill>
                  <a:srgbClr val="0070C0"/>
                </a:solidFill>
                <a:latin typeface="+mj-lt"/>
              </a:rPr>
              <a:t>, </a:t>
            </a:r>
          </a:p>
          <a:p>
            <a:pPr algn="l" rtl="0" fontAlgn="base">
              <a:spcBef>
                <a:spcPct val="0"/>
              </a:spcBef>
              <a:spcAft>
                <a:spcPct val="0"/>
              </a:spcAft>
            </a:pPr>
            <a:r>
              <a:rPr lang="en-US" sz="3200" b="1" dirty="0" smtClean="0">
                <a:solidFill>
                  <a:srgbClr val="0070C0"/>
                </a:solidFill>
                <a:latin typeface="+mj-lt"/>
              </a:rPr>
              <a:t>-</a:t>
            </a:r>
            <a:r>
              <a:rPr lang="en-US" sz="3200" b="1" dirty="0" err="1" smtClean="0">
                <a:solidFill>
                  <a:srgbClr val="0070C0"/>
                </a:solidFill>
                <a:latin typeface="+mj-lt"/>
              </a:rPr>
              <a:t>yu</a:t>
            </a:r>
            <a:r>
              <a:rPr lang="en-US" sz="3200" b="1" dirty="0" smtClean="0">
                <a:solidFill>
                  <a:srgbClr val="0070C0"/>
                </a:solidFill>
                <a:latin typeface="+mj-lt"/>
              </a:rPr>
              <a:t>, -</a:t>
            </a:r>
            <a:r>
              <a:rPr lang="en-US" sz="3200" b="1" dirty="0" err="1" smtClean="0">
                <a:solidFill>
                  <a:srgbClr val="0070C0"/>
                </a:solidFill>
                <a:latin typeface="+mj-lt"/>
              </a:rPr>
              <a:t>yü</a:t>
            </a:r>
            <a:r>
              <a:rPr lang="en-US" sz="3200" b="1" dirty="0" smtClean="0">
                <a:latin typeface="+mj-lt"/>
              </a:rPr>
              <a:t>  </a:t>
            </a:r>
            <a:r>
              <a:rPr lang="ar-IQ" sz="3600" b="1" dirty="0" smtClean="0">
                <a:solidFill>
                  <a:srgbClr val="00B050"/>
                </a:solidFill>
                <a:latin typeface="+mj-lt"/>
              </a:rPr>
              <a:t>ى</a:t>
            </a:r>
            <a:r>
              <a:rPr lang="ar-IQ" sz="3200" b="1" dirty="0" smtClean="0">
                <a:latin typeface="+mj-lt"/>
              </a:rPr>
              <a:t> </a:t>
            </a:r>
            <a:r>
              <a:rPr lang="en-US" sz="3200" b="1" dirty="0" smtClean="0">
                <a:latin typeface="+mj-lt"/>
              </a:rPr>
              <a:t> </a:t>
            </a:r>
            <a:r>
              <a:rPr lang="en-US" sz="3200" b="1" dirty="0" err="1" smtClean="0">
                <a:latin typeface="+mj-lt"/>
              </a:rPr>
              <a:t>ve</a:t>
            </a:r>
            <a:r>
              <a:rPr lang="en-US" sz="3200" b="1" dirty="0" smtClean="0">
                <a:latin typeface="+mj-lt"/>
              </a:rPr>
              <a:t> </a:t>
            </a:r>
            <a:r>
              <a:rPr lang="ar-IQ" sz="3600" b="1" dirty="0" smtClean="0">
                <a:solidFill>
                  <a:srgbClr val="00B050"/>
                </a:solidFill>
                <a:latin typeface="+mj-lt"/>
              </a:rPr>
              <a:t>ي</a:t>
            </a:r>
            <a:r>
              <a:rPr lang="ar-IQ" sz="3600" b="1" dirty="0" smtClean="0">
                <a:solidFill>
                  <a:srgbClr val="00B050"/>
                </a:solidFill>
              </a:rPr>
              <a:t>ى</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SA" sz="3200" b="1" dirty="0" smtClean="0">
                <a:latin typeface="+mj-lt"/>
              </a:rPr>
              <a:t>ا</a:t>
            </a:r>
            <a:r>
              <a:rPr lang="ar-IQ" sz="3200" b="1" dirty="0" smtClean="0">
                <a:latin typeface="+mj-lt"/>
              </a:rPr>
              <a:t>و</a:t>
            </a:r>
            <a:r>
              <a:rPr lang="ar-IQ" sz="3200" b="1" dirty="0" smtClean="0">
                <a:solidFill>
                  <a:srgbClr val="00B050"/>
                </a:solidFill>
                <a:latin typeface="+mj-lt"/>
              </a:rPr>
              <a:t>ى</a:t>
            </a:r>
            <a:r>
              <a:rPr lang="ar-IQ" sz="3200" b="1" dirty="0" smtClean="0">
                <a:latin typeface="+mj-lt"/>
              </a:rPr>
              <a:t> </a:t>
            </a:r>
            <a:r>
              <a:rPr lang="en-US" sz="3200" b="1" dirty="0" smtClean="0">
                <a:latin typeface="+mj-lt"/>
              </a:rPr>
              <a:t> </a:t>
            </a:r>
            <a:r>
              <a:rPr lang="en-US" sz="3200" b="1" dirty="0" err="1" smtClean="0">
                <a:latin typeface="+mj-lt"/>
              </a:rPr>
              <a:t>ev</a:t>
            </a:r>
            <a:r>
              <a:rPr lang="en-US" sz="3200" b="1" dirty="0" err="1" smtClean="0">
                <a:solidFill>
                  <a:srgbClr val="FF0000"/>
                </a:solidFill>
                <a:latin typeface="+mj-lt"/>
              </a:rPr>
              <a:t>i</a:t>
            </a:r>
            <a:r>
              <a:rPr lang="en-US" sz="3200" b="1" dirty="0" smtClean="0">
                <a:latin typeface="+mj-lt"/>
              </a:rPr>
              <a:t>     </a:t>
            </a:r>
            <a:r>
              <a:rPr lang="ar-IQ" sz="3200" b="1" dirty="0" smtClean="0">
                <a:latin typeface="+mj-lt"/>
              </a:rPr>
              <a:t>سود</a:t>
            </a:r>
            <a:r>
              <a:rPr lang="ar-IQ" sz="3200" b="1" dirty="0" smtClean="0">
                <a:solidFill>
                  <a:srgbClr val="00B050"/>
                </a:solidFill>
                <a:latin typeface="+mj-lt"/>
              </a:rPr>
              <a:t>ى</a:t>
            </a:r>
            <a:r>
              <a:rPr lang="ar-IQ" sz="3200" b="1" dirty="0" smtClean="0">
                <a:latin typeface="+mj-lt"/>
              </a:rPr>
              <a:t> </a:t>
            </a:r>
            <a:r>
              <a:rPr lang="en-US" sz="3200" b="1" dirty="0" smtClean="0">
                <a:latin typeface="+mj-lt"/>
              </a:rPr>
              <a:t> </a:t>
            </a:r>
            <a:r>
              <a:rPr lang="en-US" sz="3200" b="1" dirty="0" err="1" smtClean="0">
                <a:latin typeface="+mj-lt"/>
              </a:rPr>
              <a:t>süd</a:t>
            </a:r>
            <a:r>
              <a:rPr lang="en-US" sz="3200" b="1" dirty="0" err="1" smtClean="0">
                <a:solidFill>
                  <a:srgbClr val="FF0000"/>
                </a:solidFill>
                <a:latin typeface="+mj-lt"/>
              </a:rPr>
              <a:t>ü</a:t>
            </a:r>
            <a:r>
              <a:rPr lang="en-US" sz="3200" b="1" dirty="0" smtClean="0">
                <a:solidFill>
                  <a:srgbClr val="FF0000"/>
                </a:solidFill>
                <a:latin typeface="+mj-lt"/>
              </a:rPr>
              <a:t>         </a:t>
            </a:r>
            <a:r>
              <a:rPr lang="ar-IQ" sz="3200" b="1" dirty="0" smtClean="0"/>
              <a:t>ب</a:t>
            </a:r>
            <a:r>
              <a:rPr lang="ar-IQ" sz="3200" b="1" dirty="0" smtClean="0">
                <a:latin typeface="+mj-lt"/>
              </a:rPr>
              <a:t>ابا</a:t>
            </a:r>
            <a:r>
              <a:rPr lang="ar-IQ" sz="3200" b="1" dirty="0" smtClean="0">
                <a:solidFill>
                  <a:srgbClr val="00B050"/>
                </a:solidFill>
                <a:latin typeface="+mj-lt"/>
              </a:rPr>
              <a:t>يى</a:t>
            </a:r>
            <a:r>
              <a:rPr lang="ar-IQ" sz="3200" b="1" dirty="0" smtClean="0">
                <a:latin typeface="+mj-lt"/>
              </a:rPr>
              <a:t> </a:t>
            </a:r>
            <a:r>
              <a:rPr lang="en-US" sz="3200" b="1" dirty="0" smtClean="0">
                <a:latin typeface="+mj-lt"/>
              </a:rPr>
              <a:t> </a:t>
            </a:r>
            <a:r>
              <a:rPr lang="en-US" sz="3200" b="1" dirty="0" err="1" smtClean="0">
                <a:latin typeface="+mj-lt"/>
              </a:rPr>
              <a:t>baba</a:t>
            </a:r>
            <a:r>
              <a:rPr lang="en-US" sz="3200" b="1" dirty="0" err="1" smtClean="0">
                <a:solidFill>
                  <a:srgbClr val="FF0000"/>
                </a:solidFill>
                <a:latin typeface="+mj-lt"/>
              </a:rPr>
              <a:t>yı</a:t>
            </a:r>
            <a:r>
              <a:rPr lang="en-US" sz="3200" b="1" dirty="0" smtClean="0">
                <a:latin typeface="+mj-lt"/>
              </a:rPr>
              <a:t> </a:t>
            </a:r>
            <a:endParaRPr lang="en-US" sz="3200" b="1" dirty="0" smtClean="0">
              <a:solidFill>
                <a:srgbClr val="FF0000"/>
              </a:solidFill>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قوزو</a:t>
            </a:r>
            <a:r>
              <a:rPr lang="ar-IQ" sz="3200" b="1" dirty="0" smtClean="0">
                <a:solidFill>
                  <a:srgbClr val="00B050"/>
                </a:solidFill>
                <a:latin typeface="+mj-lt"/>
              </a:rPr>
              <a:t>ي</a:t>
            </a:r>
            <a:r>
              <a:rPr lang="ar-IQ" sz="3200" b="1" dirty="0" smtClean="0">
                <a:solidFill>
                  <a:srgbClr val="00B050"/>
                </a:solidFill>
              </a:rPr>
              <a:t>ى</a:t>
            </a:r>
            <a:r>
              <a:rPr lang="ar-IQ" sz="3200" b="1" dirty="0" smtClean="0">
                <a:latin typeface="+mj-lt"/>
              </a:rPr>
              <a:t> </a:t>
            </a:r>
            <a:r>
              <a:rPr lang="en-US" sz="3200" b="1" dirty="0" smtClean="0">
                <a:latin typeface="+mj-lt"/>
              </a:rPr>
              <a:t> </a:t>
            </a:r>
            <a:r>
              <a:rPr lang="en-US" sz="3200" b="1" dirty="0" err="1" smtClean="0">
                <a:latin typeface="+mj-lt"/>
              </a:rPr>
              <a:t>kuzu</a:t>
            </a:r>
            <a:r>
              <a:rPr lang="en-US" sz="3200" b="1" dirty="0" err="1" smtClean="0">
                <a:solidFill>
                  <a:srgbClr val="FF0000"/>
                </a:solidFill>
                <a:latin typeface="+mj-lt"/>
              </a:rPr>
              <a:t>yu</a:t>
            </a:r>
            <a:r>
              <a:rPr lang="en-US" sz="3200" b="1" dirty="0" smtClean="0">
                <a:latin typeface="+mj-lt"/>
              </a:rPr>
              <a:t>       </a:t>
            </a:r>
            <a:r>
              <a:rPr lang="ar-IQ" sz="3200" b="1" dirty="0" smtClean="0">
                <a:latin typeface="+mj-lt"/>
              </a:rPr>
              <a:t>چوجوغ</a:t>
            </a:r>
            <a:r>
              <a:rPr lang="ar-IQ" sz="3200" b="1" dirty="0" smtClean="0">
                <a:solidFill>
                  <a:srgbClr val="00B050"/>
                </a:solidFill>
                <a:latin typeface="+mj-lt"/>
              </a:rPr>
              <a:t>ى</a:t>
            </a:r>
            <a:r>
              <a:rPr lang="ar-IQ" sz="3200" b="1" dirty="0" smtClean="0">
                <a:latin typeface="+mj-lt"/>
              </a:rPr>
              <a:t> </a:t>
            </a:r>
            <a:r>
              <a:rPr lang="en-US" sz="3200" b="1" dirty="0" smtClean="0">
                <a:latin typeface="+mj-lt"/>
              </a:rPr>
              <a:t> </a:t>
            </a:r>
            <a:r>
              <a:rPr lang="en-US" sz="3200" b="1" dirty="0" err="1" smtClean="0">
                <a:latin typeface="+mj-lt"/>
              </a:rPr>
              <a:t>çocuğ</a:t>
            </a:r>
            <a:r>
              <a:rPr lang="en-US" sz="3200" b="1" dirty="0" err="1" smtClean="0">
                <a:solidFill>
                  <a:srgbClr val="FF0000"/>
                </a:solidFill>
                <a:latin typeface="+mj-lt"/>
              </a:rPr>
              <a:t>u</a:t>
            </a:r>
            <a:endParaRPr lang="en-US" sz="3200" b="1" dirty="0" smtClean="0">
              <a:solidFill>
                <a:srgbClr val="00B050"/>
              </a:solidFill>
              <a:latin typeface="+mj-lt"/>
            </a:endParaRPr>
          </a:p>
        </p:txBody>
      </p:sp>
    </p:spTree>
    <p:extLst>
      <p:ext uri="{BB962C8B-B14F-4D97-AF65-F5344CB8AC3E}">
        <p14:creationId xmlns:p14="http://schemas.microsoft.com/office/powerpoint/2010/main" val="4036414113"/>
      </p:ext>
    </p:extLst>
  </p:cSld>
  <p:clrMapOvr>
    <a:masterClrMapping/>
  </p:clrMapOvr>
  <p:transition spd="med">
    <p:checke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071546"/>
            <a:ext cx="8643998" cy="501675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solidFill>
                  <a:srgbClr val="FF0000"/>
                </a:solidFill>
                <a:latin typeface="+mj-lt"/>
              </a:rPr>
              <a:t>2. </a:t>
            </a:r>
            <a:r>
              <a:rPr lang="en-US" sz="3200" b="1" dirty="0" err="1" smtClean="0">
                <a:solidFill>
                  <a:srgbClr val="FF0000"/>
                </a:solidFill>
                <a:latin typeface="+mj-lt"/>
              </a:rPr>
              <a:t>Yaklaşma</a:t>
            </a:r>
            <a:r>
              <a:rPr lang="en-US" sz="3200" b="1" dirty="0" smtClean="0">
                <a:solidFill>
                  <a:srgbClr val="FF0000"/>
                </a:solidFill>
                <a:latin typeface="+mj-lt"/>
              </a:rPr>
              <a:t> (</a:t>
            </a:r>
            <a:r>
              <a:rPr lang="en-US" sz="3200" b="1" dirty="0" err="1" smtClean="0">
                <a:solidFill>
                  <a:srgbClr val="FF0000"/>
                </a:solidFill>
                <a:latin typeface="+mj-lt"/>
              </a:rPr>
              <a:t>Yönelme</a:t>
            </a:r>
            <a:r>
              <a:rPr lang="en-US" sz="3200" b="1" dirty="0" smtClean="0">
                <a:solidFill>
                  <a:srgbClr val="FF0000"/>
                </a:solidFill>
                <a:latin typeface="+mj-lt"/>
              </a:rPr>
              <a:t>) </a:t>
            </a:r>
            <a:r>
              <a:rPr lang="en-US" sz="3200" b="1" dirty="0" err="1" smtClean="0">
                <a:solidFill>
                  <a:srgbClr val="FF0000"/>
                </a:solidFill>
                <a:latin typeface="+mj-lt"/>
              </a:rPr>
              <a:t>Hâli</a:t>
            </a:r>
            <a:r>
              <a:rPr lang="en-US" sz="3200" b="1" dirty="0" smtClean="0">
                <a:solidFill>
                  <a:srgbClr val="FF0000"/>
                </a:solidFill>
                <a:latin typeface="+mj-lt"/>
              </a:rPr>
              <a:t> </a:t>
            </a:r>
            <a:r>
              <a:rPr lang="en-US" sz="3200" b="1" dirty="0" err="1" smtClean="0">
                <a:solidFill>
                  <a:srgbClr val="FF0000"/>
                </a:solidFill>
                <a:latin typeface="+mj-lt"/>
              </a:rPr>
              <a:t>Eki</a:t>
            </a:r>
            <a:r>
              <a:rPr lang="en-US" sz="3200" b="1" dirty="0" smtClean="0">
                <a:solidFill>
                  <a:srgbClr val="FF0000"/>
                </a:solidFill>
                <a:latin typeface="+mj-lt"/>
              </a:rPr>
              <a:t> : </a:t>
            </a:r>
            <a:r>
              <a:rPr lang="en-US" sz="3200" b="1" dirty="0" smtClean="0">
                <a:solidFill>
                  <a:srgbClr val="0070C0"/>
                </a:solidFill>
                <a:latin typeface="+mj-lt"/>
              </a:rPr>
              <a:t>-a, -e, -</a:t>
            </a:r>
            <a:r>
              <a:rPr lang="en-US" sz="3200" b="1" dirty="0" err="1" smtClean="0">
                <a:solidFill>
                  <a:srgbClr val="0070C0"/>
                </a:solidFill>
                <a:latin typeface="+mj-lt"/>
              </a:rPr>
              <a:t>ya</a:t>
            </a:r>
            <a:r>
              <a:rPr lang="en-US" sz="3200" b="1" dirty="0" smtClean="0">
                <a:solidFill>
                  <a:srgbClr val="0070C0"/>
                </a:solidFill>
                <a:latin typeface="+mj-lt"/>
              </a:rPr>
              <a:t>, -ye </a:t>
            </a:r>
            <a:r>
              <a:rPr lang="ar-IQ" sz="3200" b="1" dirty="0" smtClean="0">
                <a:solidFill>
                  <a:srgbClr val="00B050"/>
                </a:solidFill>
                <a:latin typeface="+mj-lt"/>
              </a:rPr>
              <a:t>ه</a:t>
            </a:r>
            <a:r>
              <a:rPr lang="ar-IQ" sz="3200" b="1" dirty="0" smtClean="0">
                <a:latin typeface="+mj-lt"/>
              </a:rPr>
              <a:t> </a:t>
            </a:r>
            <a:r>
              <a:rPr lang="en-US" sz="3200" b="1" dirty="0" smtClean="0">
                <a:latin typeface="+mj-lt"/>
              </a:rPr>
              <a:t> </a:t>
            </a:r>
            <a:r>
              <a:rPr lang="en-US" sz="3200" b="1" dirty="0" err="1" smtClean="0">
                <a:latin typeface="+mj-lt"/>
              </a:rPr>
              <a:t>ve</a:t>
            </a:r>
            <a:r>
              <a:rPr lang="en-US" sz="3200" b="1" dirty="0" smtClean="0">
                <a:latin typeface="+mj-lt"/>
              </a:rPr>
              <a:t> </a:t>
            </a:r>
            <a:r>
              <a:rPr lang="ar-IQ" sz="3200" b="1" dirty="0" smtClean="0">
                <a:solidFill>
                  <a:srgbClr val="00B050"/>
                </a:solidFill>
                <a:latin typeface="+mj-lt"/>
              </a:rPr>
              <a:t>يه</a:t>
            </a:r>
            <a:r>
              <a:rPr lang="ar-IQ" sz="3200" b="1" dirty="0" smtClean="0">
                <a:latin typeface="+mj-lt"/>
              </a:rPr>
              <a:t> </a:t>
            </a:r>
            <a:r>
              <a:rPr lang="en-US"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IQ" sz="3200" b="1" dirty="0" smtClean="0">
                <a:latin typeface="+mj-lt"/>
              </a:rPr>
              <a:t>آننه </a:t>
            </a:r>
            <a:r>
              <a:rPr lang="ar-IQ" sz="3200" b="1" dirty="0" smtClean="0">
                <a:solidFill>
                  <a:srgbClr val="00B050"/>
                </a:solidFill>
                <a:latin typeface="+mj-lt"/>
              </a:rPr>
              <a:t>يه</a:t>
            </a:r>
            <a:r>
              <a:rPr lang="ar-IQ" sz="3200" b="1" dirty="0" smtClean="0">
                <a:latin typeface="+mj-lt"/>
              </a:rPr>
              <a:t> </a:t>
            </a:r>
            <a:r>
              <a:rPr lang="en-US" sz="3200" b="1" dirty="0" smtClean="0">
                <a:latin typeface="+mj-lt"/>
              </a:rPr>
              <a:t> </a:t>
            </a:r>
            <a:r>
              <a:rPr lang="en-US" sz="3200" b="1" dirty="0" err="1" smtClean="0">
                <a:latin typeface="+mj-lt"/>
              </a:rPr>
              <a:t>anne</a:t>
            </a:r>
            <a:r>
              <a:rPr lang="en-US" sz="3200" b="1" dirty="0" err="1" smtClean="0">
                <a:solidFill>
                  <a:srgbClr val="FF0000"/>
                </a:solidFill>
                <a:latin typeface="+mj-lt"/>
              </a:rPr>
              <a:t>ye</a:t>
            </a:r>
            <a:r>
              <a:rPr lang="en-US" sz="3200" b="1" dirty="0" smtClean="0">
                <a:latin typeface="+mj-lt"/>
              </a:rPr>
              <a:t>          </a:t>
            </a:r>
            <a:r>
              <a:rPr lang="ar-IQ" sz="3200" b="1" dirty="0" smtClean="0">
                <a:latin typeface="+mj-lt"/>
              </a:rPr>
              <a:t>سوز</a:t>
            </a:r>
            <a:r>
              <a:rPr lang="ar-IQ" sz="3200" b="1" dirty="0" smtClean="0">
                <a:solidFill>
                  <a:srgbClr val="00B050"/>
                </a:solidFill>
                <a:latin typeface="+mj-lt"/>
              </a:rPr>
              <a:t>ه</a:t>
            </a:r>
            <a:r>
              <a:rPr lang="ar-IQ" sz="3200" b="1" dirty="0" smtClean="0">
                <a:latin typeface="+mj-lt"/>
              </a:rPr>
              <a:t> </a:t>
            </a:r>
            <a:r>
              <a:rPr lang="en-US" sz="3200" b="1" dirty="0" smtClean="0">
                <a:latin typeface="+mj-lt"/>
              </a:rPr>
              <a:t> </a:t>
            </a:r>
            <a:r>
              <a:rPr lang="en-US" sz="3200" b="1" dirty="0" err="1" smtClean="0">
                <a:latin typeface="+mj-lt"/>
              </a:rPr>
              <a:t>söz</a:t>
            </a:r>
            <a:r>
              <a:rPr lang="en-US" sz="3200" b="1" dirty="0" err="1" smtClean="0">
                <a:solidFill>
                  <a:srgbClr val="FF0000"/>
                </a:solidFill>
                <a:latin typeface="+mj-lt"/>
              </a:rPr>
              <a:t>e</a:t>
            </a:r>
            <a:endParaRPr lang="en-US" sz="3200" b="1" dirty="0" smtClean="0">
              <a:solidFill>
                <a:srgbClr val="FF0000"/>
              </a:solidFill>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چشمه </a:t>
            </a:r>
            <a:r>
              <a:rPr lang="ar-IQ" sz="3200" b="1" dirty="0" smtClean="0">
                <a:solidFill>
                  <a:srgbClr val="00B050"/>
                </a:solidFill>
                <a:latin typeface="+mj-lt"/>
              </a:rPr>
              <a:t>يه</a:t>
            </a:r>
            <a:r>
              <a:rPr lang="ar-IQ" sz="3200" b="1" dirty="0" smtClean="0">
                <a:latin typeface="+mj-lt"/>
              </a:rPr>
              <a:t> </a:t>
            </a:r>
            <a:r>
              <a:rPr lang="en-US" sz="3200" b="1" dirty="0" smtClean="0">
                <a:latin typeface="+mj-lt"/>
              </a:rPr>
              <a:t> </a:t>
            </a:r>
            <a:r>
              <a:rPr lang="en-US" sz="3200" b="1" dirty="0" err="1" smtClean="0">
                <a:latin typeface="+mj-lt"/>
              </a:rPr>
              <a:t>çeşme</a:t>
            </a:r>
            <a:r>
              <a:rPr lang="en-US" sz="3200" b="1" dirty="0" err="1" smtClean="0">
                <a:solidFill>
                  <a:srgbClr val="FF0000"/>
                </a:solidFill>
                <a:latin typeface="+mj-lt"/>
              </a:rPr>
              <a:t>ye</a:t>
            </a:r>
            <a:r>
              <a:rPr lang="en-US" sz="3200" b="1" dirty="0" smtClean="0">
                <a:latin typeface="+mj-lt"/>
              </a:rPr>
              <a:t>    </a:t>
            </a:r>
            <a:r>
              <a:rPr lang="ar-IQ" sz="3200" b="1" dirty="0" smtClean="0">
                <a:latin typeface="+mj-lt"/>
              </a:rPr>
              <a:t>كتاب</a:t>
            </a:r>
            <a:r>
              <a:rPr lang="ar-IQ" sz="3200" b="1" dirty="0" smtClean="0">
                <a:solidFill>
                  <a:srgbClr val="00B050"/>
                </a:solidFill>
                <a:latin typeface="+mj-lt"/>
              </a:rPr>
              <a:t>ه</a:t>
            </a:r>
            <a:r>
              <a:rPr lang="ar-IQ" sz="3200" b="1" dirty="0" smtClean="0">
                <a:latin typeface="+mj-lt"/>
              </a:rPr>
              <a:t> </a:t>
            </a:r>
            <a:r>
              <a:rPr lang="en-US" sz="3200" b="1" dirty="0" smtClean="0">
                <a:latin typeface="+mj-lt"/>
              </a:rPr>
              <a:t> </a:t>
            </a:r>
            <a:r>
              <a:rPr lang="en-US" sz="3200" b="1" dirty="0" err="1" smtClean="0">
                <a:latin typeface="+mj-lt"/>
              </a:rPr>
              <a:t>kitab</a:t>
            </a:r>
            <a:r>
              <a:rPr lang="en-US" sz="3200" b="1" dirty="0" err="1" smtClean="0">
                <a:solidFill>
                  <a:srgbClr val="FF0000"/>
                </a:solidFill>
                <a:latin typeface="+mj-lt"/>
              </a:rPr>
              <a:t>a</a:t>
            </a:r>
            <a:endParaRPr lang="en-US" sz="3200" b="1" dirty="0" smtClean="0">
              <a:solidFill>
                <a:srgbClr val="FF0000"/>
              </a:solidFill>
              <a:latin typeface="+mj-lt"/>
            </a:endParaRPr>
          </a:p>
          <a:p>
            <a:pPr algn="l" rtl="0" fontAlgn="base">
              <a:spcBef>
                <a:spcPct val="0"/>
              </a:spcBef>
              <a:spcAft>
                <a:spcPct val="0"/>
              </a:spcAft>
            </a:pPr>
            <a:endParaRPr lang="en-US" sz="3200" b="1" dirty="0" smtClean="0">
              <a:solidFill>
                <a:srgbClr val="00B050"/>
              </a:solidFill>
              <a:latin typeface="+mj-lt"/>
            </a:endParaRPr>
          </a:p>
          <a:p>
            <a:pPr algn="l" rtl="0" fontAlgn="base">
              <a:spcBef>
                <a:spcPct val="0"/>
              </a:spcBef>
              <a:spcAft>
                <a:spcPct val="0"/>
              </a:spcAft>
            </a:pPr>
            <a:r>
              <a:rPr lang="en-US" sz="3200" b="1" dirty="0" err="1" smtClean="0">
                <a:solidFill>
                  <a:srgbClr val="0070C0"/>
                </a:solidFill>
                <a:latin typeface="+mj-lt"/>
              </a:rPr>
              <a:t>Şahıs</a:t>
            </a:r>
            <a:r>
              <a:rPr lang="en-US" sz="3200" b="1" dirty="0" smtClean="0">
                <a:solidFill>
                  <a:srgbClr val="0070C0"/>
                </a:solidFill>
                <a:latin typeface="+mj-lt"/>
              </a:rPr>
              <a:t> </a:t>
            </a:r>
            <a:r>
              <a:rPr lang="en-US" sz="3200" b="1" dirty="0" err="1" smtClean="0">
                <a:solidFill>
                  <a:srgbClr val="0070C0"/>
                </a:solidFill>
                <a:latin typeface="+mj-lt"/>
              </a:rPr>
              <a:t>ve</a:t>
            </a:r>
            <a:r>
              <a:rPr lang="en-US" sz="3200" b="1" dirty="0" smtClean="0">
                <a:solidFill>
                  <a:srgbClr val="0070C0"/>
                </a:solidFill>
                <a:latin typeface="+mj-lt"/>
              </a:rPr>
              <a:t> </a:t>
            </a:r>
            <a:r>
              <a:rPr lang="en-US" sz="3200" b="1" dirty="0" err="1" smtClean="0">
                <a:solidFill>
                  <a:srgbClr val="0070C0"/>
                </a:solidFill>
                <a:latin typeface="+mj-lt"/>
              </a:rPr>
              <a:t>işaret</a:t>
            </a:r>
            <a:r>
              <a:rPr lang="en-US" sz="3200" b="1" dirty="0" smtClean="0">
                <a:solidFill>
                  <a:srgbClr val="0070C0"/>
                </a:solidFill>
                <a:latin typeface="+mj-lt"/>
              </a:rPr>
              <a:t> </a:t>
            </a:r>
            <a:r>
              <a:rPr lang="en-US" sz="3200" b="1" dirty="0" err="1" smtClean="0">
                <a:solidFill>
                  <a:srgbClr val="0070C0"/>
                </a:solidFill>
                <a:latin typeface="+mj-lt"/>
              </a:rPr>
              <a:t>zamirlerinin</a:t>
            </a:r>
            <a:r>
              <a:rPr lang="en-US" sz="3200" b="1" dirty="0" smtClean="0">
                <a:solidFill>
                  <a:srgbClr val="0070C0"/>
                </a:solidFill>
                <a:latin typeface="+mj-lt"/>
              </a:rPr>
              <a:t> </a:t>
            </a:r>
            <a:r>
              <a:rPr lang="en-US" sz="3200" b="1" dirty="0" err="1" smtClean="0">
                <a:solidFill>
                  <a:srgbClr val="0070C0"/>
                </a:solidFill>
                <a:latin typeface="+mj-lt"/>
              </a:rPr>
              <a:t>yaklaşma</a:t>
            </a:r>
            <a:r>
              <a:rPr lang="en-US" sz="3200" b="1" dirty="0" smtClean="0">
                <a:solidFill>
                  <a:srgbClr val="0070C0"/>
                </a:solidFill>
                <a:latin typeface="+mj-lt"/>
              </a:rPr>
              <a:t> </a:t>
            </a:r>
            <a:r>
              <a:rPr lang="en-US" sz="3200" b="1" dirty="0" err="1" smtClean="0">
                <a:solidFill>
                  <a:srgbClr val="0070C0"/>
                </a:solidFill>
                <a:latin typeface="+mj-lt"/>
              </a:rPr>
              <a:t>halleri</a:t>
            </a:r>
            <a:r>
              <a:rPr lang="en-US" sz="3200" b="1" dirty="0" smtClean="0">
                <a:solidFill>
                  <a:srgbClr val="0070C0"/>
                </a:solidFill>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بك</a:t>
            </a:r>
            <a:r>
              <a:rPr lang="ar-IQ" sz="3200" b="1" dirty="0" smtClean="0">
                <a:solidFill>
                  <a:srgbClr val="00B050"/>
                </a:solidFill>
                <a:latin typeface="+mj-lt"/>
              </a:rPr>
              <a:t>ا</a:t>
            </a:r>
            <a:r>
              <a:rPr lang="ar-IQ" sz="3200" b="1" dirty="0" smtClean="0">
                <a:latin typeface="+mj-lt"/>
              </a:rPr>
              <a:t> </a:t>
            </a:r>
            <a:r>
              <a:rPr lang="en-US" sz="3200" b="1" dirty="0" smtClean="0">
                <a:latin typeface="+mj-lt"/>
              </a:rPr>
              <a:t> </a:t>
            </a:r>
            <a:r>
              <a:rPr lang="en-US" sz="3200" b="1" dirty="0" err="1" smtClean="0">
                <a:latin typeface="+mj-lt"/>
              </a:rPr>
              <a:t>ban</a:t>
            </a:r>
            <a:r>
              <a:rPr lang="en-US" sz="3200" b="1" dirty="0" err="1" smtClean="0">
                <a:solidFill>
                  <a:srgbClr val="FF0000"/>
                </a:solidFill>
                <a:latin typeface="+mj-lt"/>
              </a:rPr>
              <a:t>a</a:t>
            </a:r>
            <a:r>
              <a:rPr lang="en-US" sz="3200" b="1" dirty="0" smtClean="0">
                <a:solidFill>
                  <a:srgbClr val="FF0000"/>
                </a:solidFill>
                <a:latin typeface="+mj-lt"/>
              </a:rPr>
              <a:t>       </a:t>
            </a:r>
            <a:r>
              <a:rPr lang="en-US" sz="3200" b="1" dirty="0" smtClean="0">
                <a:latin typeface="+mj-lt"/>
              </a:rPr>
              <a:t> </a:t>
            </a:r>
            <a:r>
              <a:rPr lang="ar-IQ" sz="3200" b="1" dirty="0" smtClean="0">
                <a:latin typeface="+mj-lt"/>
              </a:rPr>
              <a:t>سك</a:t>
            </a:r>
            <a:r>
              <a:rPr lang="ar-IQ" sz="3200" b="1" dirty="0" smtClean="0">
                <a:solidFill>
                  <a:srgbClr val="00B050"/>
                </a:solidFill>
                <a:latin typeface="+mj-lt"/>
              </a:rPr>
              <a:t>ا</a:t>
            </a:r>
            <a:r>
              <a:rPr lang="ar-IQ" sz="3200" b="1" dirty="0" smtClean="0">
                <a:latin typeface="+mj-lt"/>
              </a:rPr>
              <a:t> </a:t>
            </a:r>
            <a:r>
              <a:rPr lang="en-US" sz="3200" b="1" dirty="0" smtClean="0">
                <a:latin typeface="+mj-lt"/>
              </a:rPr>
              <a:t> </a:t>
            </a:r>
            <a:r>
              <a:rPr lang="en-US" sz="3200" b="1" dirty="0" err="1" smtClean="0">
                <a:latin typeface="+mj-lt"/>
              </a:rPr>
              <a:t>san</a:t>
            </a:r>
            <a:r>
              <a:rPr lang="en-US" sz="3200" b="1" dirty="0" err="1" smtClean="0">
                <a:solidFill>
                  <a:srgbClr val="FF0000"/>
                </a:solidFill>
                <a:latin typeface="+mj-lt"/>
              </a:rPr>
              <a:t>a</a:t>
            </a:r>
            <a:r>
              <a:rPr lang="en-US" sz="3200" b="1" dirty="0" smtClean="0">
                <a:solidFill>
                  <a:srgbClr val="FF0000"/>
                </a:solidFill>
                <a:latin typeface="+mj-lt"/>
              </a:rPr>
              <a:t>       </a:t>
            </a:r>
            <a:r>
              <a:rPr lang="en-US" sz="3200" b="1" dirty="0" smtClean="0">
                <a:latin typeface="+mj-lt"/>
              </a:rPr>
              <a:t> </a:t>
            </a:r>
            <a:r>
              <a:rPr lang="ar-IQ" sz="3200" b="1" dirty="0" smtClean="0">
                <a:latin typeface="+mj-lt"/>
              </a:rPr>
              <a:t>اوك</a:t>
            </a:r>
            <a:r>
              <a:rPr lang="ar-IQ" sz="3200" b="1" dirty="0" smtClean="0">
                <a:solidFill>
                  <a:srgbClr val="00B050"/>
                </a:solidFill>
                <a:latin typeface="+mj-lt"/>
              </a:rPr>
              <a:t>ا </a:t>
            </a:r>
            <a:r>
              <a:rPr lang="en-US" sz="3200" b="1" dirty="0" smtClean="0">
                <a:latin typeface="+mj-lt"/>
              </a:rPr>
              <a:t> </a:t>
            </a:r>
            <a:r>
              <a:rPr lang="en-US" sz="3200" b="1" dirty="0" err="1" smtClean="0">
                <a:latin typeface="+mj-lt"/>
              </a:rPr>
              <a:t>on</a:t>
            </a:r>
            <a:r>
              <a:rPr lang="en-US" sz="3200" b="1" dirty="0" err="1" smtClean="0">
                <a:solidFill>
                  <a:srgbClr val="FF0000"/>
                </a:solidFill>
                <a:latin typeface="+mj-lt"/>
              </a:rPr>
              <a:t>a</a:t>
            </a:r>
            <a:endParaRPr lang="en-US" sz="3200" b="1" dirty="0" smtClean="0">
              <a:solidFill>
                <a:srgbClr val="FF0000"/>
              </a:solidFill>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بوك</a:t>
            </a:r>
            <a:r>
              <a:rPr lang="ar-IQ" sz="3200" b="1" dirty="0" smtClean="0">
                <a:solidFill>
                  <a:srgbClr val="00B050"/>
                </a:solidFill>
                <a:latin typeface="+mj-lt"/>
              </a:rPr>
              <a:t>ا</a:t>
            </a:r>
            <a:r>
              <a:rPr lang="ar-IQ" sz="3200" b="1" dirty="0" smtClean="0">
                <a:latin typeface="+mj-lt"/>
              </a:rPr>
              <a:t> </a:t>
            </a:r>
            <a:r>
              <a:rPr lang="en-US" sz="3200" b="1" dirty="0" smtClean="0">
                <a:latin typeface="+mj-lt"/>
              </a:rPr>
              <a:t> </a:t>
            </a:r>
            <a:r>
              <a:rPr lang="en-US" sz="3200" b="1" dirty="0" err="1" smtClean="0">
                <a:latin typeface="+mj-lt"/>
              </a:rPr>
              <a:t>bun</a:t>
            </a:r>
            <a:r>
              <a:rPr lang="en-US" sz="3200" b="1" dirty="0" err="1" smtClean="0">
                <a:solidFill>
                  <a:srgbClr val="FF0000"/>
                </a:solidFill>
                <a:latin typeface="+mj-lt"/>
              </a:rPr>
              <a:t>a</a:t>
            </a:r>
            <a:r>
              <a:rPr lang="en-US" sz="3200" b="1" dirty="0" smtClean="0">
                <a:solidFill>
                  <a:srgbClr val="FF0000"/>
                </a:solidFill>
                <a:latin typeface="+mj-lt"/>
              </a:rPr>
              <a:t>    </a:t>
            </a:r>
            <a:r>
              <a:rPr lang="en-US" sz="3200" b="1" dirty="0" smtClean="0">
                <a:latin typeface="+mj-lt"/>
              </a:rPr>
              <a:t>  </a:t>
            </a:r>
            <a:r>
              <a:rPr lang="ar-IQ" sz="3200" b="1" dirty="0" smtClean="0">
                <a:latin typeface="+mj-lt"/>
              </a:rPr>
              <a:t>شوك</a:t>
            </a:r>
            <a:r>
              <a:rPr lang="ar-IQ" sz="3200" b="1" dirty="0" smtClean="0">
                <a:solidFill>
                  <a:srgbClr val="00B050"/>
                </a:solidFill>
                <a:latin typeface="+mj-lt"/>
              </a:rPr>
              <a:t>ا</a:t>
            </a:r>
            <a:r>
              <a:rPr lang="ar-IQ" sz="3200" b="1" dirty="0" smtClean="0">
                <a:latin typeface="+mj-lt"/>
              </a:rPr>
              <a:t> </a:t>
            </a:r>
            <a:r>
              <a:rPr lang="en-US" sz="3200" b="1" dirty="0" smtClean="0">
                <a:latin typeface="+mj-lt"/>
              </a:rPr>
              <a:t> </a:t>
            </a:r>
            <a:r>
              <a:rPr lang="en-US" sz="3200" b="1" dirty="0" err="1" smtClean="0">
                <a:latin typeface="+mj-lt"/>
              </a:rPr>
              <a:t>şun</a:t>
            </a:r>
            <a:r>
              <a:rPr lang="en-US" sz="3200" b="1" dirty="0" err="1" smtClean="0">
                <a:solidFill>
                  <a:srgbClr val="FF0000"/>
                </a:solidFill>
                <a:latin typeface="+mj-lt"/>
              </a:rPr>
              <a:t>a</a:t>
            </a:r>
            <a:endParaRPr lang="en-US" sz="3200" b="1" dirty="0" smtClean="0">
              <a:solidFill>
                <a:srgbClr val="FF0000"/>
              </a:solidFill>
              <a:latin typeface="+mj-lt"/>
            </a:endParaRPr>
          </a:p>
        </p:txBody>
      </p:sp>
    </p:spTree>
    <p:extLst>
      <p:ext uri="{BB962C8B-B14F-4D97-AF65-F5344CB8AC3E}">
        <p14:creationId xmlns:p14="http://schemas.microsoft.com/office/powerpoint/2010/main" val="1294730158"/>
      </p:ext>
    </p:extLst>
  </p:cSld>
  <p:clrMapOvr>
    <a:masterClrMapping/>
  </p:clrMapOvr>
  <p:transition spd="med">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4313" y="928688"/>
            <a:ext cx="8496300" cy="6740525"/>
          </a:xfrm>
          <a:prstGeom prst="rect">
            <a:avLst/>
          </a:prstGeom>
          <a:noFill/>
          <a:ln w="9525">
            <a:noFill/>
            <a:miter lim="800000"/>
            <a:headEnd/>
            <a:tailEnd/>
          </a:ln>
        </p:spPr>
        <p:txBody>
          <a:bodyPr anchor="ctr">
            <a:spAutoFit/>
          </a:bodyPr>
          <a:lstStyle/>
          <a:p>
            <a:pPr algn="l" rtl="0" fontAlgn="base">
              <a:spcBef>
                <a:spcPct val="0"/>
              </a:spcBef>
              <a:spcAft>
                <a:spcPct val="0"/>
              </a:spcAft>
              <a:defRPr/>
            </a:pPr>
            <a:r>
              <a:rPr lang="tr-TR" sz="3600" b="1" dirty="0">
                <a:latin typeface="Arial" pitchFamily="34" charset="0"/>
                <a:cs typeface="Arial" pitchFamily="34" charset="0"/>
              </a:rPr>
              <a:t>10. –ma, -me</a:t>
            </a:r>
          </a:p>
          <a:p>
            <a:pPr algn="l" rtl="0" fontAlgn="base">
              <a:spcBef>
                <a:spcPct val="0"/>
              </a:spcBef>
              <a:spcAft>
                <a:spcPct val="0"/>
              </a:spcAft>
              <a:defRPr/>
            </a:pPr>
            <a:r>
              <a:rPr lang="tr-TR" sz="3600" b="1" dirty="0">
                <a:latin typeface="Arial" pitchFamily="34" charset="0"/>
                <a:cs typeface="Arial" pitchFamily="34" charset="0"/>
              </a:rPr>
              <a:t>11. –la, -le</a:t>
            </a:r>
          </a:p>
          <a:p>
            <a:pPr algn="l" rtl="0" fontAlgn="base">
              <a:spcBef>
                <a:spcPct val="0"/>
              </a:spcBef>
              <a:spcAft>
                <a:spcPct val="0"/>
              </a:spcAft>
              <a:defRPr/>
            </a:pPr>
            <a:r>
              <a:rPr lang="tr-TR" sz="3600" b="1" dirty="0">
                <a:latin typeface="Arial" pitchFamily="34" charset="0"/>
                <a:cs typeface="Arial" pitchFamily="34" charset="0"/>
              </a:rPr>
              <a:t>12. –ıcı, -ici, -ucu, -ücü</a:t>
            </a:r>
          </a:p>
          <a:p>
            <a:pPr algn="l" rtl="0" fontAlgn="base">
              <a:spcBef>
                <a:spcPct val="0"/>
              </a:spcBef>
              <a:spcAft>
                <a:spcPct val="0"/>
              </a:spcAft>
              <a:defRPr/>
            </a:pPr>
            <a:endParaRPr lang="tr-TR" sz="3600" b="1" dirty="0">
              <a:solidFill>
                <a:srgbClr val="FF0000"/>
              </a:solidFill>
              <a:latin typeface="Arial" pitchFamily="34" charset="0"/>
              <a:cs typeface="Arial" pitchFamily="34" charset="0"/>
            </a:endParaRPr>
          </a:p>
          <a:p>
            <a:pPr algn="l" rtl="0" fontAlgn="base">
              <a:spcBef>
                <a:spcPct val="0"/>
              </a:spcBef>
              <a:spcAft>
                <a:spcPct val="0"/>
              </a:spcAft>
              <a:defRPr/>
            </a:pPr>
            <a:r>
              <a:rPr lang="tr-TR" sz="3600" b="1" dirty="0" smtClean="0">
                <a:solidFill>
                  <a:srgbClr val="FF0000"/>
                </a:solidFill>
                <a:latin typeface="Arial" pitchFamily="34" charset="0"/>
                <a:cs typeface="Arial" pitchFamily="34" charset="0"/>
              </a:rPr>
              <a:t>- Fiil </a:t>
            </a:r>
            <a:r>
              <a:rPr lang="tr-TR" sz="3600" b="1" dirty="0">
                <a:solidFill>
                  <a:srgbClr val="FF0000"/>
                </a:solidFill>
                <a:latin typeface="Arial" pitchFamily="34" charset="0"/>
                <a:cs typeface="Arial" pitchFamily="34" charset="0"/>
              </a:rPr>
              <a:t>Yapım Ekleri</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–dır, -dir, -dur, -dür (-tır, -tir, -tur, -tür)</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-ıl, -il</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 ış, -iş, -uş, -üş</a:t>
            </a:r>
          </a:p>
          <a:p>
            <a:pPr marL="742950" indent="-742950" algn="l" rtl="0" fontAlgn="base">
              <a:spcBef>
                <a:spcPct val="0"/>
              </a:spcBef>
              <a:spcAft>
                <a:spcPct val="0"/>
              </a:spcAft>
              <a:defRPr/>
            </a:pPr>
            <a:r>
              <a:rPr lang="tr-TR" sz="3600" b="1" dirty="0">
                <a:latin typeface="Arial" pitchFamily="34" charset="0"/>
                <a:cs typeface="Arial" pitchFamily="34" charset="0"/>
              </a:rPr>
              <a:t> </a:t>
            </a:r>
          </a:p>
          <a:p>
            <a:pPr marL="742950" indent="-742950" algn="l" rtl="0" fontAlgn="base">
              <a:spcBef>
                <a:spcPct val="0"/>
              </a:spcBef>
              <a:spcAft>
                <a:spcPct val="0"/>
              </a:spcAft>
              <a:buFontTx/>
              <a:buAutoNum type="arabicPeriod"/>
              <a:defRPr/>
            </a:pPr>
            <a:endParaRPr lang="tr-TR" sz="3600" b="1" dirty="0">
              <a:latin typeface="Arial" pitchFamily="34" charset="0"/>
              <a:cs typeface="Arial" pitchFamily="34" charset="0"/>
            </a:endParaRPr>
          </a:p>
          <a:p>
            <a:pPr algn="l" rtl="0" fontAlgn="base">
              <a:spcBef>
                <a:spcPct val="0"/>
              </a:spcBef>
              <a:spcAft>
                <a:spcPct val="0"/>
              </a:spcAft>
              <a:defRPr/>
            </a:pPr>
            <a:endParaRPr lang="tr-TR" sz="3600" b="1" dirty="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500042"/>
            <a:ext cx="8643998" cy="550920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solidFill>
                  <a:srgbClr val="FF0000"/>
                </a:solidFill>
                <a:latin typeface="+mj-lt"/>
              </a:rPr>
              <a:t>3.Uzaklaşma (</a:t>
            </a:r>
            <a:r>
              <a:rPr lang="en-US" sz="3200" b="1" dirty="0" err="1" smtClean="0">
                <a:solidFill>
                  <a:srgbClr val="FF0000"/>
                </a:solidFill>
                <a:latin typeface="+mj-lt"/>
              </a:rPr>
              <a:t>Ayrılma</a:t>
            </a:r>
            <a:r>
              <a:rPr lang="en-US" sz="3200" b="1" dirty="0" smtClean="0">
                <a:solidFill>
                  <a:srgbClr val="FF0000"/>
                </a:solidFill>
                <a:latin typeface="+mj-lt"/>
              </a:rPr>
              <a:t>) </a:t>
            </a:r>
            <a:r>
              <a:rPr lang="en-US" sz="3200" b="1" dirty="0" err="1" smtClean="0">
                <a:solidFill>
                  <a:srgbClr val="FF0000"/>
                </a:solidFill>
                <a:latin typeface="+mj-lt"/>
              </a:rPr>
              <a:t>Hali</a:t>
            </a:r>
            <a:r>
              <a:rPr lang="en-US" sz="3200" b="1" dirty="0" smtClean="0">
                <a:solidFill>
                  <a:srgbClr val="FF0000"/>
                </a:solidFill>
                <a:latin typeface="+mj-lt"/>
              </a:rPr>
              <a:t> </a:t>
            </a:r>
            <a:r>
              <a:rPr lang="en-US" sz="3200" b="1" dirty="0" err="1" smtClean="0">
                <a:solidFill>
                  <a:srgbClr val="FF0000"/>
                </a:solidFill>
                <a:latin typeface="+mj-lt"/>
              </a:rPr>
              <a:t>Eki</a:t>
            </a:r>
            <a:r>
              <a:rPr lang="en-US" sz="3200" b="1" dirty="0" smtClean="0">
                <a:solidFill>
                  <a:srgbClr val="FF0000"/>
                </a:solidFill>
                <a:latin typeface="+mj-lt"/>
              </a:rPr>
              <a:t> : </a:t>
            </a:r>
            <a:r>
              <a:rPr lang="en-US" sz="3200" b="1" dirty="0" smtClean="0">
                <a:solidFill>
                  <a:srgbClr val="0070C0"/>
                </a:solidFill>
                <a:latin typeface="+mj-lt"/>
              </a:rPr>
              <a:t>-</a:t>
            </a:r>
            <a:r>
              <a:rPr lang="en-US" sz="3200" b="1" dirty="0" err="1" smtClean="0">
                <a:solidFill>
                  <a:srgbClr val="0070C0"/>
                </a:solidFill>
                <a:latin typeface="+mj-lt"/>
              </a:rPr>
              <a:t>dan</a:t>
            </a:r>
            <a:r>
              <a:rPr lang="en-US" sz="3200" b="1" dirty="0" smtClean="0">
                <a:solidFill>
                  <a:srgbClr val="0070C0"/>
                </a:solidFill>
                <a:latin typeface="+mj-lt"/>
              </a:rPr>
              <a:t>, -den, -tan,</a:t>
            </a:r>
          </a:p>
          <a:p>
            <a:pPr algn="l" rtl="0" fontAlgn="base">
              <a:spcBef>
                <a:spcPct val="0"/>
              </a:spcBef>
              <a:spcAft>
                <a:spcPct val="0"/>
              </a:spcAft>
            </a:pPr>
            <a:r>
              <a:rPr lang="en-US" sz="3200" b="1" dirty="0" smtClean="0">
                <a:solidFill>
                  <a:srgbClr val="0070C0"/>
                </a:solidFill>
                <a:latin typeface="+mj-lt"/>
              </a:rPr>
              <a:t> -ten</a:t>
            </a:r>
            <a:r>
              <a:rPr lang="en-US" sz="3200" b="1" dirty="0" smtClean="0">
                <a:latin typeface="+mj-lt"/>
              </a:rPr>
              <a:t> </a:t>
            </a:r>
            <a:r>
              <a:rPr lang="ar-IQ" sz="3200" b="1" dirty="0" smtClean="0">
                <a:solidFill>
                  <a:srgbClr val="00B050"/>
                </a:solidFill>
                <a:latin typeface="+mj-lt"/>
              </a:rPr>
              <a:t>دن </a:t>
            </a:r>
            <a:r>
              <a:rPr lang="en-US" sz="3200" b="1" dirty="0" smtClean="0">
                <a:latin typeface="+mj-lt"/>
              </a:rPr>
              <a:t> </a:t>
            </a:r>
            <a:r>
              <a:rPr lang="en-US" sz="3200" b="1" dirty="0" err="1" smtClean="0">
                <a:latin typeface="+mj-lt"/>
              </a:rPr>
              <a:t>şeklindedir</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IQ" sz="3200" b="1" dirty="0" smtClean="0">
                <a:latin typeface="+mj-lt"/>
              </a:rPr>
              <a:t>كوي</a:t>
            </a:r>
            <a:r>
              <a:rPr lang="ar-IQ" sz="3200" b="1" dirty="0" smtClean="0">
                <a:solidFill>
                  <a:srgbClr val="00B050"/>
                </a:solidFill>
                <a:latin typeface="+mj-lt"/>
              </a:rPr>
              <a:t>دن</a:t>
            </a:r>
            <a:r>
              <a:rPr lang="ar-IQ" sz="3200" b="1" dirty="0" smtClean="0">
                <a:latin typeface="+mj-lt"/>
              </a:rPr>
              <a:t> </a:t>
            </a:r>
            <a:r>
              <a:rPr lang="en-US" sz="3200" b="1" dirty="0" smtClean="0">
                <a:latin typeface="+mj-lt"/>
              </a:rPr>
              <a:t> </a:t>
            </a:r>
            <a:r>
              <a:rPr lang="en-US" sz="3200" b="1" dirty="0" err="1" smtClean="0">
                <a:latin typeface="+mj-lt"/>
              </a:rPr>
              <a:t>köy</a:t>
            </a:r>
            <a:r>
              <a:rPr lang="en-US" sz="3200" b="1" dirty="0" err="1" smtClean="0">
                <a:solidFill>
                  <a:srgbClr val="FF0000"/>
                </a:solidFill>
                <a:latin typeface="+mj-lt"/>
              </a:rPr>
              <a:t>den</a:t>
            </a:r>
            <a:r>
              <a:rPr lang="en-US" sz="3200" b="1" dirty="0" smtClean="0">
                <a:latin typeface="+mj-lt"/>
              </a:rPr>
              <a:t>          </a:t>
            </a:r>
            <a:r>
              <a:rPr lang="ar-IQ" sz="3200" b="1" dirty="0" smtClean="0">
                <a:latin typeface="+mj-lt"/>
              </a:rPr>
              <a:t>باغ</a:t>
            </a:r>
            <a:r>
              <a:rPr lang="ar-IQ" sz="3200" b="1" dirty="0" smtClean="0">
                <a:solidFill>
                  <a:srgbClr val="00B050"/>
                </a:solidFill>
                <a:latin typeface="+mj-lt"/>
              </a:rPr>
              <a:t>دن</a:t>
            </a:r>
            <a:r>
              <a:rPr lang="ar-IQ" sz="3200" b="1" dirty="0" smtClean="0">
                <a:latin typeface="+mj-lt"/>
              </a:rPr>
              <a:t> </a:t>
            </a:r>
            <a:r>
              <a:rPr lang="en-US" sz="3200" b="1" dirty="0" smtClean="0">
                <a:latin typeface="+mj-lt"/>
              </a:rPr>
              <a:t>  </a:t>
            </a:r>
            <a:r>
              <a:rPr lang="en-US" sz="3200" b="1" dirty="0" err="1" smtClean="0">
                <a:latin typeface="+mj-lt"/>
              </a:rPr>
              <a:t>bağ</a:t>
            </a:r>
            <a:r>
              <a:rPr lang="en-US" sz="3200" b="1" dirty="0" err="1" smtClean="0">
                <a:solidFill>
                  <a:srgbClr val="FF0000"/>
                </a:solidFill>
                <a:latin typeface="+mj-lt"/>
              </a:rPr>
              <a:t>dan</a:t>
            </a:r>
            <a:endParaRPr lang="en-US" sz="3200" b="1" dirty="0" smtClean="0">
              <a:solidFill>
                <a:srgbClr val="FF0000"/>
              </a:solidFill>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باش</a:t>
            </a:r>
            <a:r>
              <a:rPr lang="ar-IQ" sz="3200" b="1" dirty="0" smtClean="0">
                <a:solidFill>
                  <a:srgbClr val="00B050"/>
                </a:solidFill>
                <a:latin typeface="+mj-lt"/>
              </a:rPr>
              <a:t>دن</a:t>
            </a:r>
            <a:r>
              <a:rPr lang="ar-IQ" sz="3200" b="1" dirty="0" smtClean="0">
                <a:latin typeface="+mj-lt"/>
              </a:rPr>
              <a:t> </a:t>
            </a:r>
            <a:r>
              <a:rPr lang="en-US" sz="3200" b="1" dirty="0" smtClean="0">
                <a:latin typeface="+mj-lt"/>
              </a:rPr>
              <a:t>  </a:t>
            </a:r>
            <a:r>
              <a:rPr lang="en-US" sz="3200" b="1" dirty="0" err="1" smtClean="0">
                <a:latin typeface="+mj-lt"/>
              </a:rPr>
              <a:t>baş</a:t>
            </a:r>
            <a:r>
              <a:rPr lang="en-US" sz="3200" b="1" dirty="0" err="1" smtClean="0">
                <a:solidFill>
                  <a:srgbClr val="FF0000"/>
                </a:solidFill>
                <a:latin typeface="+mj-lt"/>
              </a:rPr>
              <a:t>tan</a:t>
            </a:r>
            <a:r>
              <a:rPr lang="en-US" sz="3200" b="1" dirty="0" smtClean="0">
                <a:latin typeface="+mj-lt"/>
              </a:rPr>
              <a:t>         </a:t>
            </a:r>
            <a:r>
              <a:rPr lang="ar-IQ" sz="3200" b="1" dirty="0" smtClean="0">
                <a:latin typeface="+mj-lt"/>
              </a:rPr>
              <a:t>كتاب</a:t>
            </a:r>
            <a:r>
              <a:rPr lang="ar-IQ" sz="3200" b="1" dirty="0" smtClean="0">
                <a:solidFill>
                  <a:srgbClr val="00B050"/>
                </a:solidFill>
                <a:latin typeface="+mj-lt"/>
              </a:rPr>
              <a:t>دن</a:t>
            </a:r>
            <a:r>
              <a:rPr lang="ar-IQ" sz="3200" b="1" dirty="0" smtClean="0">
                <a:latin typeface="+mj-lt"/>
              </a:rPr>
              <a:t> </a:t>
            </a:r>
            <a:r>
              <a:rPr lang="en-US" sz="3200" b="1" dirty="0" smtClean="0">
                <a:latin typeface="+mj-lt"/>
              </a:rPr>
              <a:t> </a:t>
            </a:r>
            <a:r>
              <a:rPr lang="en-US" sz="3200" b="1" dirty="0" err="1" smtClean="0">
                <a:latin typeface="+mj-lt"/>
              </a:rPr>
              <a:t>kitap</a:t>
            </a:r>
            <a:r>
              <a:rPr lang="en-US" sz="3200" b="1" dirty="0" err="1" smtClean="0">
                <a:solidFill>
                  <a:srgbClr val="FF0000"/>
                </a:solidFill>
                <a:latin typeface="+mj-lt"/>
              </a:rPr>
              <a:t>tan</a:t>
            </a:r>
            <a:endParaRPr lang="en-US" sz="3200" b="1" dirty="0" smtClean="0">
              <a:solidFill>
                <a:srgbClr val="FF0000"/>
              </a:solidFill>
              <a:latin typeface="+mj-lt"/>
            </a:endParaRPr>
          </a:p>
          <a:p>
            <a:pPr algn="l" rtl="0" fontAlgn="base">
              <a:spcBef>
                <a:spcPct val="0"/>
              </a:spcBef>
              <a:spcAft>
                <a:spcPct val="0"/>
              </a:spcAft>
            </a:pPr>
            <a:endParaRPr lang="en-US" sz="3200" b="1" dirty="0" smtClean="0">
              <a:solidFill>
                <a:srgbClr val="FF0000"/>
              </a:solidFill>
              <a:latin typeface="+mj-lt"/>
            </a:endParaRPr>
          </a:p>
          <a:p>
            <a:pPr algn="l" rtl="0" fontAlgn="base">
              <a:spcBef>
                <a:spcPct val="0"/>
              </a:spcBef>
              <a:spcAft>
                <a:spcPct val="0"/>
              </a:spcAft>
            </a:pPr>
            <a:endParaRPr lang="en-US" sz="3200" b="1" dirty="0" smtClean="0">
              <a:solidFill>
                <a:srgbClr val="FF0000"/>
              </a:solidFill>
              <a:latin typeface="+mj-lt"/>
            </a:endParaRPr>
          </a:p>
          <a:p>
            <a:pPr algn="l" rtl="0" fontAlgn="base">
              <a:spcBef>
                <a:spcPct val="0"/>
              </a:spcBef>
              <a:spcAft>
                <a:spcPct val="0"/>
              </a:spcAft>
            </a:pPr>
            <a:r>
              <a:rPr lang="en-US" sz="3200" b="1" dirty="0" smtClean="0">
                <a:solidFill>
                  <a:srgbClr val="FF0000"/>
                </a:solidFill>
                <a:latin typeface="+mj-lt"/>
              </a:rPr>
              <a:t>4. </a:t>
            </a:r>
            <a:r>
              <a:rPr lang="en-US" sz="3200" b="1" dirty="0" err="1" smtClean="0">
                <a:solidFill>
                  <a:srgbClr val="FF0000"/>
                </a:solidFill>
                <a:latin typeface="+mj-lt"/>
              </a:rPr>
              <a:t>Bulunma</a:t>
            </a:r>
            <a:r>
              <a:rPr lang="en-US" sz="3200" b="1" dirty="0" smtClean="0">
                <a:solidFill>
                  <a:srgbClr val="FF0000"/>
                </a:solidFill>
                <a:latin typeface="+mj-lt"/>
              </a:rPr>
              <a:t> </a:t>
            </a:r>
            <a:r>
              <a:rPr lang="en-US" sz="3200" b="1" dirty="0" err="1" smtClean="0">
                <a:solidFill>
                  <a:srgbClr val="FF0000"/>
                </a:solidFill>
                <a:latin typeface="+mj-lt"/>
              </a:rPr>
              <a:t>hâli</a:t>
            </a:r>
            <a:r>
              <a:rPr lang="en-US" sz="3200" b="1" dirty="0" smtClean="0">
                <a:solidFill>
                  <a:srgbClr val="FF0000"/>
                </a:solidFill>
                <a:latin typeface="+mj-lt"/>
              </a:rPr>
              <a:t> </a:t>
            </a:r>
            <a:r>
              <a:rPr lang="en-US" sz="3200" b="1" dirty="0" err="1" smtClean="0">
                <a:solidFill>
                  <a:srgbClr val="FF0000"/>
                </a:solidFill>
                <a:latin typeface="+mj-lt"/>
              </a:rPr>
              <a:t>eki</a:t>
            </a:r>
            <a:r>
              <a:rPr lang="en-US" sz="3200" b="1" dirty="0" smtClean="0">
                <a:solidFill>
                  <a:srgbClr val="FF0000"/>
                </a:solidFill>
                <a:latin typeface="+mj-lt"/>
              </a:rPr>
              <a:t> : </a:t>
            </a:r>
            <a:r>
              <a:rPr lang="en-US" sz="3200" b="1" dirty="0" smtClean="0">
                <a:solidFill>
                  <a:srgbClr val="0070C0"/>
                </a:solidFill>
                <a:latin typeface="+mj-lt"/>
              </a:rPr>
              <a:t>-</a:t>
            </a:r>
            <a:r>
              <a:rPr lang="en-US" sz="3200" b="1" dirty="0" err="1" smtClean="0">
                <a:solidFill>
                  <a:srgbClr val="0070C0"/>
                </a:solidFill>
                <a:latin typeface="+mj-lt"/>
              </a:rPr>
              <a:t>da</a:t>
            </a:r>
            <a:r>
              <a:rPr lang="en-US" sz="3200" b="1" dirty="0" smtClean="0">
                <a:solidFill>
                  <a:srgbClr val="0070C0"/>
                </a:solidFill>
                <a:latin typeface="+mj-lt"/>
              </a:rPr>
              <a:t>, -de, -</a:t>
            </a:r>
            <a:r>
              <a:rPr lang="en-US" sz="3200" b="1" dirty="0" err="1" smtClean="0">
                <a:solidFill>
                  <a:srgbClr val="0070C0"/>
                </a:solidFill>
                <a:latin typeface="+mj-lt"/>
              </a:rPr>
              <a:t>ta</a:t>
            </a:r>
            <a:r>
              <a:rPr lang="en-US" sz="3200" b="1" dirty="0" smtClean="0">
                <a:solidFill>
                  <a:srgbClr val="0070C0"/>
                </a:solidFill>
                <a:latin typeface="+mj-lt"/>
              </a:rPr>
              <a:t>, -</a:t>
            </a:r>
            <a:r>
              <a:rPr lang="en-US" sz="3200" b="1" dirty="0" err="1" smtClean="0">
                <a:solidFill>
                  <a:srgbClr val="0070C0"/>
                </a:solidFill>
                <a:latin typeface="+mj-lt"/>
              </a:rPr>
              <a:t>te</a:t>
            </a:r>
            <a:r>
              <a:rPr lang="en-US" sz="3200" b="1" dirty="0" smtClean="0">
                <a:solidFill>
                  <a:srgbClr val="0070C0"/>
                </a:solidFill>
                <a:latin typeface="+mj-lt"/>
              </a:rPr>
              <a:t> </a:t>
            </a:r>
            <a:r>
              <a:rPr lang="ar-IQ" sz="3200" b="1" dirty="0" smtClean="0">
                <a:solidFill>
                  <a:srgbClr val="00B050"/>
                </a:solidFill>
                <a:latin typeface="+mj-lt"/>
              </a:rPr>
              <a:t>ده</a:t>
            </a:r>
            <a:r>
              <a:rPr lang="ar-IQ" sz="3200" b="1" dirty="0" smtClean="0">
                <a:latin typeface="+mj-lt"/>
              </a:rPr>
              <a:t> </a:t>
            </a:r>
            <a:r>
              <a:rPr lang="en-US" sz="3200" b="1" dirty="0" smtClean="0">
                <a:latin typeface="+mj-lt"/>
              </a:rPr>
              <a:t> </a:t>
            </a:r>
            <a:r>
              <a:rPr lang="en-US" sz="2800" b="1" dirty="0" err="1" smtClean="0">
                <a:latin typeface="+mj-lt"/>
              </a:rPr>
              <a:t>şeklindedir</a:t>
            </a:r>
            <a:r>
              <a:rPr lang="en-US" sz="28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ير</a:t>
            </a:r>
            <a:r>
              <a:rPr lang="ar-IQ" sz="3200" b="1" dirty="0" smtClean="0">
                <a:solidFill>
                  <a:srgbClr val="00B050"/>
                </a:solidFill>
                <a:latin typeface="+mj-lt"/>
              </a:rPr>
              <a:t>ده</a:t>
            </a:r>
            <a:r>
              <a:rPr lang="ar-IQ" sz="3200" b="1" dirty="0" smtClean="0">
                <a:latin typeface="+mj-lt"/>
              </a:rPr>
              <a:t> </a:t>
            </a:r>
            <a:r>
              <a:rPr lang="en-US" sz="3200" b="1" dirty="0" smtClean="0">
                <a:latin typeface="+mj-lt"/>
              </a:rPr>
              <a:t> </a:t>
            </a:r>
            <a:r>
              <a:rPr lang="en-US" sz="3200" b="1" dirty="0" err="1" smtClean="0">
                <a:latin typeface="+mj-lt"/>
              </a:rPr>
              <a:t>yer</a:t>
            </a:r>
            <a:r>
              <a:rPr lang="en-US" sz="3200" b="1" dirty="0" err="1" smtClean="0">
                <a:solidFill>
                  <a:srgbClr val="FF0000"/>
                </a:solidFill>
                <a:latin typeface="+mj-lt"/>
              </a:rPr>
              <a:t>de</a:t>
            </a:r>
            <a:r>
              <a:rPr lang="en-US" sz="3200" b="1" dirty="0" smtClean="0">
                <a:latin typeface="+mj-lt"/>
              </a:rPr>
              <a:t>              </a:t>
            </a:r>
            <a:r>
              <a:rPr lang="ar-IQ" sz="3200" b="1" dirty="0" smtClean="0">
                <a:latin typeface="+mj-lt"/>
              </a:rPr>
              <a:t>ديوان</a:t>
            </a:r>
            <a:r>
              <a:rPr lang="ar-IQ" sz="3200" b="1" dirty="0" smtClean="0">
                <a:solidFill>
                  <a:srgbClr val="00B050"/>
                </a:solidFill>
                <a:latin typeface="+mj-lt"/>
              </a:rPr>
              <a:t>ده </a:t>
            </a:r>
            <a:r>
              <a:rPr lang="en-US" sz="3200" b="1" dirty="0" smtClean="0">
                <a:latin typeface="+mj-lt"/>
              </a:rPr>
              <a:t> </a:t>
            </a:r>
            <a:r>
              <a:rPr lang="en-US" sz="3200" b="1" dirty="0" err="1" smtClean="0">
                <a:latin typeface="+mj-lt"/>
              </a:rPr>
              <a:t>divan</a:t>
            </a:r>
            <a:r>
              <a:rPr lang="en-US" sz="3200" b="1" dirty="0" err="1" smtClean="0">
                <a:solidFill>
                  <a:srgbClr val="FF0000"/>
                </a:solidFill>
                <a:latin typeface="+mj-lt"/>
              </a:rPr>
              <a:t>da</a:t>
            </a:r>
            <a:r>
              <a:rPr lang="en-US" sz="3200" b="1" dirty="0" smtClean="0">
                <a:latin typeface="+mj-lt"/>
              </a:rPr>
              <a:t> </a:t>
            </a:r>
          </a:p>
          <a:p>
            <a:pPr algn="l" rtl="0" fontAlgn="base">
              <a:spcBef>
                <a:spcPct val="0"/>
              </a:spcBef>
              <a:spcAft>
                <a:spcPct val="0"/>
              </a:spcAft>
            </a:pPr>
            <a:r>
              <a:rPr lang="en-US" sz="3200" b="1" dirty="0" smtClean="0">
                <a:latin typeface="+mj-lt"/>
              </a:rPr>
              <a:t> </a:t>
            </a:r>
            <a:r>
              <a:rPr lang="ar-IQ" sz="3200" b="1" dirty="0" smtClean="0">
                <a:latin typeface="+mj-lt"/>
              </a:rPr>
              <a:t>جنت</a:t>
            </a:r>
            <a:r>
              <a:rPr lang="ar-IQ" sz="3200" b="1" dirty="0" smtClean="0">
                <a:solidFill>
                  <a:srgbClr val="00B050"/>
                </a:solidFill>
                <a:latin typeface="+mj-lt"/>
              </a:rPr>
              <a:t>ده</a:t>
            </a:r>
            <a:r>
              <a:rPr lang="ar-IQ" sz="3200" b="1" dirty="0" smtClean="0">
                <a:latin typeface="+mj-lt"/>
              </a:rPr>
              <a:t> </a:t>
            </a:r>
            <a:r>
              <a:rPr lang="en-US" sz="3200" b="1" dirty="0" smtClean="0">
                <a:latin typeface="+mj-lt"/>
              </a:rPr>
              <a:t> </a:t>
            </a:r>
            <a:r>
              <a:rPr lang="en-US" sz="3200" b="1" dirty="0" err="1" smtClean="0">
                <a:latin typeface="+mj-lt"/>
              </a:rPr>
              <a:t>cennet</a:t>
            </a:r>
            <a:r>
              <a:rPr lang="en-US" sz="3200" b="1" dirty="0" err="1" smtClean="0">
                <a:solidFill>
                  <a:srgbClr val="FF0000"/>
                </a:solidFill>
                <a:latin typeface="+mj-lt"/>
              </a:rPr>
              <a:t>te</a:t>
            </a:r>
            <a:r>
              <a:rPr lang="en-US" sz="3200" b="1" dirty="0" smtClean="0">
                <a:latin typeface="+mj-lt"/>
              </a:rPr>
              <a:t>       </a:t>
            </a:r>
            <a:r>
              <a:rPr lang="ar-IQ" sz="3200" b="1" dirty="0" smtClean="0">
                <a:latin typeface="+mj-lt"/>
              </a:rPr>
              <a:t>آغاچ</a:t>
            </a:r>
            <a:r>
              <a:rPr lang="ar-IQ" sz="3200" b="1" dirty="0" smtClean="0">
                <a:solidFill>
                  <a:srgbClr val="00B050"/>
                </a:solidFill>
                <a:latin typeface="+mj-lt"/>
              </a:rPr>
              <a:t>ده</a:t>
            </a:r>
            <a:r>
              <a:rPr lang="ar-IQ" sz="3200" b="1" dirty="0" smtClean="0">
                <a:latin typeface="+mj-lt"/>
              </a:rPr>
              <a:t> </a:t>
            </a:r>
            <a:r>
              <a:rPr lang="en-US" sz="3200" b="1" dirty="0" smtClean="0">
                <a:latin typeface="+mj-lt"/>
              </a:rPr>
              <a:t> </a:t>
            </a:r>
            <a:r>
              <a:rPr lang="en-US" sz="3200" b="1" dirty="0" err="1" smtClean="0">
                <a:latin typeface="+mj-lt"/>
              </a:rPr>
              <a:t>ağaç</a:t>
            </a:r>
            <a:r>
              <a:rPr lang="en-US" sz="3200" b="1" dirty="0" err="1" smtClean="0">
                <a:solidFill>
                  <a:srgbClr val="FF0000"/>
                </a:solidFill>
                <a:latin typeface="+mj-lt"/>
              </a:rPr>
              <a:t>ta</a:t>
            </a:r>
            <a:r>
              <a:rPr lang="en-US" sz="3200" b="1" dirty="0" smtClean="0">
                <a:latin typeface="+mj-lt"/>
              </a:rPr>
              <a:t> </a:t>
            </a:r>
          </a:p>
        </p:txBody>
      </p:sp>
    </p:spTree>
    <p:extLst>
      <p:ext uri="{BB962C8B-B14F-4D97-AF65-F5344CB8AC3E}">
        <p14:creationId xmlns:p14="http://schemas.microsoft.com/office/powerpoint/2010/main" val="386819671"/>
      </p:ext>
    </p:extLst>
  </p:cSld>
  <p:clrMapOvr>
    <a:masterClrMapping/>
  </p:clrMapOvr>
  <p:transition spd="med">
    <p:checke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363915"/>
            <a:ext cx="8643998" cy="649408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solidFill>
                  <a:srgbClr val="FF0000"/>
                </a:solidFill>
                <a:latin typeface="+mj-lt"/>
              </a:rPr>
              <a:t>5. </a:t>
            </a:r>
            <a:r>
              <a:rPr lang="en-US" sz="3200" b="1" dirty="0" err="1" smtClean="0">
                <a:solidFill>
                  <a:srgbClr val="FF0000"/>
                </a:solidFill>
                <a:latin typeface="+mj-lt"/>
              </a:rPr>
              <a:t>İlgi</a:t>
            </a:r>
            <a:r>
              <a:rPr lang="en-US" sz="3200" b="1" dirty="0" smtClean="0">
                <a:solidFill>
                  <a:srgbClr val="FF0000"/>
                </a:solidFill>
                <a:latin typeface="+mj-lt"/>
              </a:rPr>
              <a:t> </a:t>
            </a:r>
            <a:r>
              <a:rPr lang="en-US" sz="3200" b="1" dirty="0" err="1" smtClean="0">
                <a:solidFill>
                  <a:srgbClr val="FF0000"/>
                </a:solidFill>
                <a:latin typeface="+mj-lt"/>
              </a:rPr>
              <a:t>Hâli</a:t>
            </a:r>
            <a:r>
              <a:rPr lang="en-US" sz="3200" b="1" dirty="0" smtClean="0">
                <a:solidFill>
                  <a:srgbClr val="FF0000"/>
                </a:solidFill>
                <a:latin typeface="+mj-lt"/>
              </a:rPr>
              <a:t> </a:t>
            </a:r>
            <a:r>
              <a:rPr lang="en-US" sz="3200" b="1" dirty="0" err="1" smtClean="0">
                <a:solidFill>
                  <a:srgbClr val="FF0000"/>
                </a:solidFill>
                <a:latin typeface="+mj-lt"/>
              </a:rPr>
              <a:t>Eki</a:t>
            </a:r>
            <a:r>
              <a:rPr lang="en-US" sz="3200" b="1" dirty="0" smtClean="0">
                <a:solidFill>
                  <a:srgbClr val="FF0000"/>
                </a:solidFill>
                <a:latin typeface="+mj-lt"/>
              </a:rPr>
              <a:t> </a:t>
            </a:r>
            <a:r>
              <a:rPr lang="en-US" sz="3200" b="1" dirty="0" smtClean="0">
                <a:solidFill>
                  <a:srgbClr val="0070C0"/>
                </a:solidFill>
                <a:latin typeface="+mj-lt"/>
              </a:rPr>
              <a:t>: -</a:t>
            </a:r>
            <a:r>
              <a:rPr lang="en-US" sz="3200" b="1" dirty="0" err="1" smtClean="0">
                <a:solidFill>
                  <a:srgbClr val="0070C0"/>
                </a:solidFill>
                <a:latin typeface="+mj-lt"/>
              </a:rPr>
              <a:t>ın</a:t>
            </a:r>
            <a:r>
              <a:rPr lang="en-US" sz="3200" b="1" dirty="0" smtClean="0">
                <a:solidFill>
                  <a:srgbClr val="0070C0"/>
                </a:solidFill>
                <a:latin typeface="+mj-lt"/>
              </a:rPr>
              <a:t>, -in, -un, -</a:t>
            </a:r>
            <a:r>
              <a:rPr lang="en-US" sz="3200" b="1" dirty="0" err="1" smtClean="0">
                <a:solidFill>
                  <a:srgbClr val="0070C0"/>
                </a:solidFill>
                <a:latin typeface="+mj-lt"/>
              </a:rPr>
              <a:t>ün</a:t>
            </a:r>
            <a:r>
              <a:rPr lang="en-US" sz="3200" b="1" dirty="0" smtClean="0">
                <a:solidFill>
                  <a:srgbClr val="0070C0"/>
                </a:solidFill>
                <a:latin typeface="+mj-lt"/>
              </a:rPr>
              <a:t>, (-</a:t>
            </a:r>
            <a:r>
              <a:rPr lang="en-US" sz="3200" b="1" dirty="0" err="1" smtClean="0">
                <a:solidFill>
                  <a:srgbClr val="0070C0"/>
                </a:solidFill>
                <a:latin typeface="+mj-lt"/>
              </a:rPr>
              <a:t>nın</a:t>
            </a:r>
            <a:r>
              <a:rPr lang="en-US" sz="3200" b="1" dirty="0" smtClean="0">
                <a:solidFill>
                  <a:srgbClr val="0070C0"/>
                </a:solidFill>
                <a:latin typeface="+mj-lt"/>
              </a:rPr>
              <a:t>, -</a:t>
            </a:r>
            <a:r>
              <a:rPr lang="en-US" sz="3200" b="1" dirty="0" err="1" smtClean="0">
                <a:solidFill>
                  <a:srgbClr val="0070C0"/>
                </a:solidFill>
                <a:latin typeface="+mj-lt"/>
              </a:rPr>
              <a:t>nin</a:t>
            </a:r>
            <a:r>
              <a:rPr lang="en-US" sz="3200" b="1" dirty="0" smtClean="0">
                <a:solidFill>
                  <a:srgbClr val="0070C0"/>
                </a:solidFill>
                <a:latin typeface="+mj-lt"/>
              </a:rPr>
              <a:t>, -nun, -</a:t>
            </a:r>
            <a:r>
              <a:rPr lang="en-US" sz="3200" b="1" dirty="0" err="1" smtClean="0">
                <a:solidFill>
                  <a:srgbClr val="0070C0"/>
                </a:solidFill>
                <a:latin typeface="+mj-lt"/>
              </a:rPr>
              <a:t>nün</a:t>
            </a:r>
            <a:r>
              <a:rPr lang="en-US" sz="3200" b="1" dirty="0" smtClean="0">
                <a:solidFill>
                  <a:srgbClr val="0070C0"/>
                </a:solidFill>
                <a:latin typeface="+mj-lt"/>
              </a:rPr>
              <a:t>) </a:t>
            </a:r>
            <a:r>
              <a:rPr lang="en-US" sz="3200" b="1" dirty="0" err="1" smtClean="0">
                <a:latin typeface="+mj-lt"/>
              </a:rPr>
              <a:t>ünsüzle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kelimelerde</a:t>
            </a:r>
            <a:r>
              <a:rPr lang="en-US" sz="3200" b="1" dirty="0" smtClean="0">
                <a:latin typeface="+mj-lt"/>
              </a:rPr>
              <a:t> </a:t>
            </a:r>
            <a:r>
              <a:rPr lang="ar-IQ" sz="3200" b="1" dirty="0" smtClean="0">
                <a:solidFill>
                  <a:srgbClr val="00B050"/>
                </a:solidFill>
                <a:latin typeface="+mj-lt"/>
              </a:rPr>
              <a:t>ك</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kelimelerde</a:t>
            </a:r>
            <a:r>
              <a:rPr lang="en-US" sz="3200" b="1" dirty="0" smtClean="0">
                <a:latin typeface="+mj-lt"/>
              </a:rPr>
              <a:t> </a:t>
            </a:r>
            <a:r>
              <a:rPr lang="ar-IQ" sz="3200" b="1" dirty="0" smtClean="0">
                <a:solidFill>
                  <a:srgbClr val="00B050"/>
                </a:solidFill>
                <a:latin typeface="+mj-lt"/>
              </a:rPr>
              <a:t>نك</a:t>
            </a:r>
            <a:r>
              <a:rPr lang="ar-IQ" sz="3200" b="1" dirty="0" smtClean="0">
                <a:latin typeface="+mj-lt"/>
              </a:rPr>
              <a:t> </a:t>
            </a:r>
            <a:r>
              <a:rPr lang="en-US" sz="3200" b="1" dirty="0" smtClean="0">
                <a:latin typeface="+mj-lt"/>
              </a:rPr>
              <a:t> </a:t>
            </a:r>
            <a:r>
              <a:rPr lang="en-US" sz="3200" b="1" dirty="0" err="1" smtClean="0">
                <a:latin typeface="+mj-lt"/>
              </a:rPr>
              <a:t>eki</a:t>
            </a:r>
            <a:r>
              <a:rPr lang="en-US" sz="3200" b="1" dirty="0" smtClean="0">
                <a:latin typeface="+mj-lt"/>
              </a:rPr>
              <a:t> </a:t>
            </a:r>
            <a:r>
              <a:rPr lang="en-US" sz="3200" b="1" dirty="0" err="1" smtClean="0">
                <a:latin typeface="+mj-lt"/>
              </a:rPr>
              <a:t>kullanılır</a:t>
            </a:r>
            <a:r>
              <a:rPr lang="en-US" sz="3200" b="1" dirty="0" smtClean="0">
                <a:latin typeface="+mj-lt"/>
              </a:rPr>
              <a:t>. </a:t>
            </a:r>
            <a:r>
              <a:rPr lang="en-US" sz="3200" b="1" dirty="0" err="1" smtClean="0">
                <a:latin typeface="+mj-lt"/>
              </a:rPr>
              <a:t>Ek</a:t>
            </a:r>
            <a:r>
              <a:rPr lang="en-US" sz="3200" b="1" dirty="0" smtClean="0">
                <a:latin typeface="+mj-lt"/>
              </a:rPr>
              <a:t> </a:t>
            </a:r>
            <a:r>
              <a:rPr lang="en-US" sz="3200" b="1" dirty="0" err="1" smtClean="0">
                <a:latin typeface="+mj-lt"/>
              </a:rPr>
              <a:t>ünlüsü</a:t>
            </a:r>
            <a:r>
              <a:rPr lang="en-US" sz="3200" b="1" dirty="0" smtClean="0">
                <a:latin typeface="+mj-lt"/>
              </a:rPr>
              <a:t> </a:t>
            </a:r>
            <a:r>
              <a:rPr lang="en-US" sz="3200" b="1" dirty="0" err="1" smtClean="0">
                <a:latin typeface="+mj-lt"/>
              </a:rPr>
              <a:t>yazılmaz</a:t>
            </a:r>
            <a:r>
              <a:rPr lang="en-US" sz="3200" b="1" dirty="0" smtClean="0">
                <a:latin typeface="+mj-lt"/>
              </a:rPr>
              <a:t>.</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أوك </a:t>
            </a:r>
            <a:r>
              <a:rPr lang="en-US" sz="3200" b="1" dirty="0" smtClean="0">
                <a:latin typeface="+mj-lt"/>
              </a:rPr>
              <a:t> </a:t>
            </a:r>
            <a:r>
              <a:rPr lang="en-US" sz="3200" b="1" dirty="0" err="1" smtClean="0">
                <a:latin typeface="+mj-lt"/>
              </a:rPr>
              <a:t>evin</a:t>
            </a:r>
            <a:r>
              <a:rPr lang="en-US" sz="3200" b="1" dirty="0" smtClean="0">
                <a:latin typeface="+mj-lt"/>
              </a:rPr>
              <a:t>                  </a:t>
            </a:r>
            <a:r>
              <a:rPr lang="ar-IQ" sz="3200" b="1" dirty="0" smtClean="0">
                <a:latin typeface="+mj-lt"/>
              </a:rPr>
              <a:t>كوشكك </a:t>
            </a:r>
            <a:r>
              <a:rPr lang="en-US" sz="3200" b="1" dirty="0" smtClean="0">
                <a:latin typeface="+mj-lt"/>
              </a:rPr>
              <a:t> </a:t>
            </a:r>
            <a:r>
              <a:rPr lang="en-US" sz="3200" b="1" dirty="0" err="1" smtClean="0">
                <a:latin typeface="+mj-lt"/>
              </a:rPr>
              <a:t>köşkün</a:t>
            </a: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آننه نك </a:t>
            </a:r>
            <a:r>
              <a:rPr lang="en-US" sz="3200" b="1" dirty="0" smtClean="0">
                <a:latin typeface="+mj-lt"/>
              </a:rPr>
              <a:t>  </a:t>
            </a:r>
            <a:r>
              <a:rPr lang="en-US" sz="3200" b="1" dirty="0" err="1" smtClean="0">
                <a:latin typeface="+mj-lt"/>
              </a:rPr>
              <a:t>annenin</a:t>
            </a:r>
            <a:r>
              <a:rPr lang="en-US" sz="3200" b="1" dirty="0" smtClean="0">
                <a:latin typeface="+mj-lt"/>
              </a:rPr>
              <a:t>      </a:t>
            </a:r>
            <a:r>
              <a:rPr lang="ar-IQ" sz="3200" b="1" dirty="0" smtClean="0">
                <a:latin typeface="+mj-lt"/>
              </a:rPr>
              <a:t>بابانك </a:t>
            </a:r>
            <a:r>
              <a:rPr lang="en-US" sz="3200" b="1" dirty="0" smtClean="0">
                <a:latin typeface="+mj-lt"/>
              </a:rPr>
              <a:t> </a:t>
            </a:r>
            <a:r>
              <a:rPr lang="en-US" sz="3200" b="1" dirty="0" err="1" smtClean="0">
                <a:latin typeface="+mj-lt"/>
              </a:rPr>
              <a:t>babanın</a:t>
            </a:r>
            <a:r>
              <a:rPr lang="en-US" sz="3200" b="1" dirty="0" smtClean="0">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en-US" sz="3200" b="1" dirty="0" smtClean="0">
                <a:solidFill>
                  <a:srgbClr val="FF0000"/>
                </a:solidFill>
                <a:latin typeface="+mj-lt"/>
              </a:rPr>
              <a:t>6. </a:t>
            </a:r>
            <a:r>
              <a:rPr lang="en-US" sz="3200" b="1" dirty="0" err="1" smtClean="0">
                <a:solidFill>
                  <a:srgbClr val="FF0000"/>
                </a:solidFill>
                <a:latin typeface="+mj-lt"/>
              </a:rPr>
              <a:t>Vasıta</a:t>
            </a:r>
            <a:r>
              <a:rPr lang="en-US" sz="3200" b="1" dirty="0" smtClean="0">
                <a:solidFill>
                  <a:srgbClr val="FF0000"/>
                </a:solidFill>
                <a:latin typeface="+mj-lt"/>
              </a:rPr>
              <a:t> </a:t>
            </a:r>
            <a:r>
              <a:rPr lang="en-US" sz="3200" b="1" dirty="0" err="1" smtClean="0">
                <a:solidFill>
                  <a:srgbClr val="FF0000"/>
                </a:solidFill>
                <a:latin typeface="+mj-lt"/>
              </a:rPr>
              <a:t>Hâli</a:t>
            </a:r>
            <a:r>
              <a:rPr lang="en-US" sz="3200" b="1" dirty="0" smtClean="0">
                <a:solidFill>
                  <a:srgbClr val="FF0000"/>
                </a:solidFill>
                <a:latin typeface="+mj-lt"/>
              </a:rPr>
              <a:t> </a:t>
            </a:r>
            <a:r>
              <a:rPr lang="en-US" sz="3200" b="1" dirty="0" err="1" smtClean="0">
                <a:solidFill>
                  <a:srgbClr val="FF0000"/>
                </a:solidFill>
                <a:latin typeface="+mj-lt"/>
              </a:rPr>
              <a:t>Eki</a:t>
            </a:r>
            <a:r>
              <a:rPr lang="en-US" sz="3200" b="1" dirty="0" smtClean="0">
                <a:solidFill>
                  <a:srgbClr val="FF0000"/>
                </a:solidFill>
                <a:latin typeface="+mj-lt"/>
              </a:rPr>
              <a:t> : </a:t>
            </a:r>
            <a:r>
              <a:rPr lang="en-US" sz="3200" b="1" dirty="0" smtClean="0">
                <a:solidFill>
                  <a:srgbClr val="0070C0"/>
                </a:solidFill>
                <a:latin typeface="+mj-lt"/>
              </a:rPr>
              <a:t>-la, -le, -</a:t>
            </a:r>
            <a:r>
              <a:rPr lang="en-US" sz="3200" b="1" dirty="0" err="1" smtClean="0">
                <a:solidFill>
                  <a:srgbClr val="0070C0"/>
                </a:solidFill>
                <a:latin typeface="+mj-lt"/>
              </a:rPr>
              <a:t>yla</a:t>
            </a:r>
            <a:r>
              <a:rPr lang="en-US" sz="3200" b="1" dirty="0" smtClean="0">
                <a:solidFill>
                  <a:srgbClr val="0070C0"/>
                </a:solidFill>
                <a:latin typeface="+mj-lt"/>
              </a:rPr>
              <a:t>, -</a:t>
            </a:r>
            <a:r>
              <a:rPr lang="en-US" sz="3200" b="1" dirty="0" err="1" smtClean="0">
                <a:solidFill>
                  <a:srgbClr val="0070C0"/>
                </a:solidFill>
                <a:latin typeface="+mj-lt"/>
              </a:rPr>
              <a:t>yle</a:t>
            </a:r>
            <a:r>
              <a:rPr lang="en-US" sz="3200" b="1" dirty="0" smtClean="0">
                <a:solidFill>
                  <a:srgbClr val="0070C0"/>
                </a:solidFill>
                <a:latin typeface="+mj-lt"/>
              </a:rPr>
              <a:t> </a:t>
            </a:r>
            <a:r>
              <a:rPr lang="ar-IQ" sz="3200" b="1" dirty="0" smtClean="0">
                <a:solidFill>
                  <a:srgbClr val="00B050"/>
                </a:solidFill>
                <a:latin typeface="+mj-lt"/>
              </a:rPr>
              <a:t>يله</a:t>
            </a:r>
            <a:r>
              <a:rPr lang="en-US" sz="3200" b="1" dirty="0" smtClean="0">
                <a:solidFill>
                  <a:srgbClr val="00B050"/>
                </a:solidFill>
                <a:latin typeface="+mj-lt"/>
              </a:rPr>
              <a:t> </a:t>
            </a:r>
            <a:r>
              <a:rPr lang="ar-IQ" sz="3200" b="1" dirty="0" smtClean="0">
                <a:solidFill>
                  <a:srgbClr val="00B050"/>
                </a:solidFill>
              </a:rPr>
              <a:t>له</a:t>
            </a:r>
            <a:r>
              <a:rPr lang="ar-IQ" sz="3200" b="1" dirty="0" smtClean="0"/>
              <a:t> </a:t>
            </a:r>
            <a:r>
              <a:rPr lang="ar-SA" sz="3200" b="1" smtClean="0"/>
              <a:t>&amp;</a:t>
            </a:r>
            <a:r>
              <a:rPr lang="en-US" sz="3200" b="1" smtClean="0"/>
              <a:t> </a:t>
            </a:r>
            <a:r>
              <a:rPr lang="en-US" sz="3200" b="1" dirty="0" err="1" smtClean="0">
                <a:latin typeface="+mj-lt"/>
              </a:rPr>
              <a:t>şeklinde</a:t>
            </a:r>
            <a:r>
              <a:rPr lang="en-US" sz="3200" b="1" dirty="0" smtClean="0">
                <a:latin typeface="+mj-lt"/>
              </a:rPr>
              <a:t> </a:t>
            </a:r>
            <a:r>
              <a:rPr lang="en-US" sz="3200" b="1" dirty="0" err="1" smtClean="0">
                <a:latin typeface="+mj-lt"/>
              </a:rPr>
              <a:t>yazılmaktadır</a:t>
            </a:r>
            <a:r>
              <a:rPr lang="en-US" sz="3200" b="1" dirty="0" smtClean="0">
                <a:latin typeface="+mj-lt"/>
              </a:rPr>
              <a:t>. Bu </a:t>
            </a:r>
            <a:r>
              <a:rPr lang="en-US" sz="3200" b="1" dirty="0" err="1" smtClean="0">
                <a:latin typeface="+mj-lt"/>
              </a:rPr>
              <a:t>ek</a:t>
            </a:r>
            <a:r>
              <a:rPr lang="en-US" sz="3200" b="1" dirty="0" smtClean="0">
                <a:latin typeface="+mj-lt"/>
              </a:rPr>
              <a:t> </a:t>
            </a:r>
            <a:r>
              <a:rPr lang="en-US" sz="3200" b="1" dirty="0" err="1" smtClean="0">
                <a:latin typeface="+mj-lt"/>
              </a:rPr>
              <a:t>ayrı</a:t>
            </a:r>
            <a:r>
              <a:rPr lang="en-US" sz="3200" b="1" dirty="0" smtClean="0">
                <a:latin typeface="+mj-lt"/>
              </a:rPr>
              <a:t> </a:t>
            </a:r>
            <a:r>
              <a:rPr lang="en-US" sz="3200" b="1" dirty="0" err="1" smtClean="0">
                <a:latin typeface="+mj-lt"/>
              </a:rPr>
              <a:t>da</a:t>
            </a:r>
            <a:r>
              <a:rPr lang="en-US" sz="3200" b="1" dirty="0" smtClean="0">
                <a:latin typeface="+mj-lt"/>
              </a:rPr>
              <a:t> </a:t>
            </a:r>
            <a:r>
              <a:rPr lang="en-US" sz="3200" b="1" dirty="0" err="1" smtClean="0">
                <a:latin typeface="+mj-lt"/>
              </a:rPr>
              <a:t>yazılabilir</a:t>
            </a:r>
            <a:r>
              <a:rPr lang="en-US" sz="3200" b="1" dirty="0" smtClean="0">
                <a:latin typeface="+mj-lt"/>
              </a:rPr>
              <a:t>. </a:t>
            </a:r>
          </a:p>
          <a:p>
            <a:pPr algn="l" rtl="0" fontAlgn="base">
              <a:spcBef>
                <a:spcPct val="0"/>
              </a:spcBef>
              <a:spcAft>
                <a:spcPct val="0"/>
              </a:spcAft>
            </a:pPr>
            <a:endParaRPr lang="en-US" sz="3200" b="1" dirty="0" smtClean="0">
              <a:latin typeface="+mj-lt"/>
            </a:endParaRPr>
          </a:p>
          <a:p>
            <a:pPr algn="l" rtl="0" fontAlgn="base">
              <a:spcBef>
                <a:spcPct val="0"/>
              </a:spcBef>
              <a:spcAft>
                <a:spcPct val="0"/>
              </a:spcAft>
            </a:pPr>
            <a:r>
              <a:rPr lang="ar-IQ" sz="3200" b="1" dirty="0" smtClean="0">
                <a:latin typeface="+mj-lt"/>
              </a:rPr>
              <a:t>قلمله </a:t>
            </a:r>
            <a:r>
              <a:rPr lang="en-US" sz="3200" b="1" dirty="0" smtClean="0">
                <a:latin typeface="+mj-lt"/>
              </a:rPr>
              <a:t> </a:t>
            </a:r>
            <a:r>
              <a:rPr lang="en-US" sz="3200" b="1" dirty="0" err="1" smtClean="0">
                <a:latin typeface="+mj-lt"/>
              </a:rPr>
              <a:t>kalemle</a:t>
            </a:r>
            <a:r>
              <a:rPr lang="en-US" sz="3200" b="1" dirty="0" smtClean="0">
                <a:latin typeface="+mj-lt"/>
              </a:rPr>
              <a:t>            </a:t>
            </a:r>
            <a:r>
              <a:rPr lang="ar-IQ" sz="3200" b="1" dirty="0" smtClean="0">
                <a:latin typeface="+mj-lt"/>
              </a:rPr>
              <a:t>كتابله </a:t>
            </a:r>
            <a:r>
              <a:rPr lang="en-US" sz="3200" b="1" dirty="0" smtClean="0">
                <a:latin typeface="+mj-lt"/>
              </a:rPr>
              <a:t> </a:t>
            </a:r>
            <a:r>
              <a:rPr lang="en-US" sz="3200" b="1" dirty="0" err="1" smtClean="0">
                <a:latin typeface="+mj-lt"/>
              </a:rPr>
              <a:t>kitapla</a:t>
            </a:r>
            <a:endParaRPr lang="en-US" sz="3200" b="1" dirty="0" smtClean="0">
              <a:latin typeface="+mj-lt"/>
            </a:endParaRPr>
          </a:p>
          <a:p>
            <a:pPr algn="l" rtl="0" fontAlgn="base">
              <a:spcBef>
                <a:spcPct val="0"/>
              </a:spcBef>
              <a:spcAft>
                <a:spcPct val="0"/>
              </a:spcAft>
            </a:pPr>
            <a:r>
              <a:rPr lang="en-US" sz="3200" b="1" dirty="0" smtClean="0">
                <a:latin typeface="+mj-lt"/>
              </a:rPr>
              <a:t> </a:t>
            </a:r>
            <a:r>
              <a:rPr lang="ar-IQ" sz="3200" b="1" dirty="0" smtClean="0">
                <a:latin typeface="+mj-lt"/>
              </a:rPr>
              <a:t>سورويله </a:t>
            </a:r>
            <a:r>
              <a:rPr lang="en-US" sz="3200" b="1" dirty="0" smtClean="0">
                <a:latin typeface="+mj-lt"/>
              </a:rPr>
              <a:t> </a:t>
            </a:r>
            <a:r>
              <a:rPr lang="en-US" sz="3200" b="1" dirty="0" err="1" smtClean="0">
                <a:latin typeface="+mj-lt"/>
              </a:rPr>
              <a:t>sürüyle</a:t>
            </a:r>
            <a:r>
              <a:rPr lang="en-US" sz="3200" b="1" dirty="0" smtClean="0">
                <a:latin typeface="+mj-lt"/>
              </a:rPr>
              <a:t>       </a:t>
            </a:r>
            <a:r>
              <a:rPr lang="ar-IQ" sz="3200" b="1" dirty="0" smtClean="0"/>
              <a:t>يله</a:t>
            </a:r>
            <a:r>
              <a:rPr lang="en-US" sz="3200" b="1" dirty="0" smtClean="0">
                <a:latin typeface="+mj-lt"/>
              </a:rPr>
              <a:t> </a:t>
            </a:r>
            <a:r>
              <a:rPr lang="ar-IQ" sz="3200" b="1" dirty="0" smtClean="0">
                <a:latin typeface="+mj-lt"/>
              </a:rPr>
              <a:t>نشئه</a:t>
            </a:r>
            <a:r>
              <a:rPr lang="en-US" sz="3200" b="1" dirty="0" smtClean="0">
                <a:latin typeface="+mj-lt"/>
              </a:rPr>
              <a:t> </a:t>
            </a:r>
            <a:r>
              <a:rPr lang="en-US" sz="3200" b="1" dirty="0" err="1" smtClean="0">
                <a:latin typeface="+mj-lt"/>
              </a:rPr>
              <a:t>neş’eyle</a:t>
            </a:r>
            <a:endParaRPr lang="en-US" sz="3200" b="1" dirty="0" smtClean="0">
              <a:latin typeface="+mj-lt"/>
            </a:endParaRPr>
          </a:p>
        </p:txBody>
      </p:sp>
    </p:spTree>
    <p:extLst>
      <p:ext uri="{BB962C8B-B14F-4D97-AF65-F5344CB8AC3E}">
        <p14:creationId xmlns:p14="http://schemas.microsoft.com/office/powerpoint/2010/main" val="886193297"/>
      </p:ext>
    </p:extLst>
  </p:cSld>
  <p:clrMapOvr>
    <a:masterClrMapping/>
  </p:clrMapOvr>
  <p:transition spd="med">
    <p:checke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tr-TR" sz="2800" b="1" dirty="0" smtClean="0">
                          <a:solidFill>
                            <a:srgbClr val="FFFF00"/>
                          </a:solidFill>
                          <a:latin typeface="+mj-lt"/>
                        </a:rPr>
                        <a:t>EKLER</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SA" sz="3200" b="1" dirty="0" smtClean="0">
                          <a:solidFill>
                            <a:srgbClr val="FF0000"/>
                          </a:solidFill>
                        </a:rPr>
                        <a:t>م</a:t>
                      </a:r>
                      <a:r>
                        <a:rPr lang="ar-SA" sz="3200" b="1" baseline="0" dirty="0" smtClean="0">
                          <a:solidFill>
                            <a:srgbClr val="FF0000"/>
                          </a:solidFill>
                        </a:rPr>
                        <a:t> </a:t>
                      </a:r>
                      <a:endParaRPr lang="ar-IQ" sz="3200" b="1" dirty="0">
                        <a:solidFill>
                          <a:srgbClr val="FF0000"/>
                        </a:solidFill>
                      </a:endParaRPr>
                    </a:p>
                  </a:txBody>
                  <a:tcPr/>
                </a:tc>
                <a:tc>
                  <a:txBody>
                    <a:bodyPr/>
                    <a:lstStyle/>
                    <a:p>
                      <a:pPr algn="ctr" rtl="1"/>
                      <a:r>
                        <a:rPr lang="tr-TR" sz="2800" b="1" dirty="0" smtClean="0">
                          <a:latin typeface="+mj-lt"/>
                        </a:rPr>
                        <a:t>1.TEKLİK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lang="ar-SA" sz="3200" b="1" dirty="0" smtClean="0">
                          <a:solidFill>
                            <a:srgbClr val="FF0000"/>
                          </a:solidFill>
                        </a:rPr>
                        <a:t>ك</a:t>
                      </a:r>
                      <a:endParaRPr lang="ar-IQ" sz="3200" b="1" dirty="0">
                        <a:solidFill>
                          <a:srgbClr val="FF0000"/>
                        </a:solidFill>
                      </a:endParaRPr>
                    </a:p>
                  </a:txBody>
                  <a:tcPr/>
                </a:tc>
                <a:tc>
                  <a:txBody>
                    <a:bodyPr/>
                    <a:lstStyle/>
                    <a:p>
                      <a:pPr algn="ctr" rtl="1"/>
                      <a:r>
                        <a:rPr lang="tr-TR" sz="2800" b="1" dirty="0" smtClean="0">
                          <a:latin typeface="+mj-lt"/>
                        </a:rPr>
                        <a:t>2.TEKLİK ŞAHIS</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lang="ar-SA" sz="3200" b="1" dirty="0" smtClean="0">
                          <a:solidFill>
                            <a:srgbClr val="FF0000"/>
                          </a:solidFill>
                        </a:rPr>
                        <a:t>ى</a:t>
                      </a:r>
                      <a:r>
                        <a:rPr lang="ar-SA" sz="3200" b="1" baseline="0" dirty="0" smtClean="0">
                          <a:solidFill>
                            <a:srgbClr val="FF0000"/>
                          </a:solidFill>
                        </a:rPr>
                        <a:t> - سى</a:t>
                      </a:r>
                      <a:endParaRPr lang="ar-IQ" sz="3200" b="1" dirty="0">
                        <a:solidFill>
                          <a:srgbClr val="FF0000"/>
                        </a:solidFill>
                      </a:endParaRPr>
                    </a:p>
                  </a:txBody>
                  <a:tcPr/>
                </a:tc>
                <a:tc>
                  <a:txBody>
                    <a:bodyPr/>
                    <a:lstStyle/>
                    <a:p>
                      <a:pPr algn="ctr" rtl="1"/>
                      <a:r>
                        <a:rPr lang="tr-TR" sz="2800" b="1" dirty="0" smtClean="0">
                          <a:latin typeface="+mj-lt"/>
                        </a:rPr>
                        <a:t>3.TEKLİK ŞAHIS</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lang="ar-SA" sz="3200" b="1" dirty="0" smtClean="0">
                          <a:solidFill>
                            <a:srgbClr val="FF0000"/>
                          </a:solidFill>
                        </a:rPr>
                        <a:t>مز</a:t>
                      </a:r>
                      <a:endParaRPr lang="ar-IQ" sz="3200" b="1" dirty="0">
                        <a:solidFill>
                          <a:srgbClr val="FF0000"/>
                        </a:solidFill>
                      </a:endParaRPr>
                    </a:p>
                  </a:txBody>
                  <a:tcPr/>
                </a:tc>
                <a:tc>
                  <a:txBody>
                    <a:bodyPr/>
                    <a:lstStyle/>
                    <a:p>
                      <a:pPr algn="ctr" rtl="1"/>
                      <a:r>
                        <a:rPr lang="tr-TR" sz="2800" b="1" dirty="0" smtClean="0">
                          <a:latin typeface="+mj-lt"/>
                        </a:rPr>
                        <a:t>1.ÇOKLUK ŞAHIS</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lang="ar-SA" sz="3200" b="1" dirty="0" smtClean="0">
                          <a:solidFill>
                            <a:srgbClr val="FF0000"/>
                          </a:solidFill>
                        </a:rPr>
                        <a:t>كز</a:t>
                      </a:r>
                      <a:endParaRPr lang="en-US" sz="3200" b="1" dirty="0" smtClean="0">
                        <a:solidFill>
                          <a:srgbClr val="FF0000"/>
                        </a:solidFill>
                      </a:endParaRPr>
                    </a:p>
                  </a:txBody>
                  <a:tcPr/>
                </a:tc>
                <a:tc>
                  <a:txBody>
                    <a:bodyPr/>
                    <a:lstStyle/>
                    <a:p>
                      <a:pPr algn="ctr" rtl="1"/>
                      <a:r>
                        <a:rPr lang="tr-TR" sz="2800" b="1" dirty="0" smtClean="0">
                          <a:latin typeface="+mj-lt"/>
                        </a:rPr>
                        <a:t>2.ÇOKLUK ŞAHIS</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lang="ar-SA" sz="3200" b="1" dirty="0" smtClean="0">
                          <a:solidFill>
                            <a:srgbClr val="FF0000"/>
                          </a:solidFill>
                        </a:rPr>
                        <a:t>لرى</a:t>
                      </a:r>
                      <a:endParaRPr lang="en-US" sz="3200" b="1" dirty="0" smtClean="0">
                        <a:solidFill>
                          <a:srgbClr val="FF0000"/>
                        </a:solidFill>
                      </a:endParaRPr>
                    </a:p>
                  </a:txBody>
                  <a:tcPr/>
                </a:tc>
                <a:tc>
                  <a:txBody>
                    <a:bodyPr/>
                    <a:lstStyle/>
                    <a:p>
                      <a:pPr algn="ctr" rtl="1"/>
                      <a:r>
                        <a:rPr lang="tr-TR" sz="2800" b="1" dirty="0" smtClean="0">
                          <a:latin typeface="+mj-lt"/>
                        </a:rPr>
                        <a:t>3.ÇOKLUK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500034"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İYELİK EKLERİ</a:t>
            </a:r>
            <a:endParaRPr lang="en-US" sz="4000" b="1" dirty="0" smtClean="0">
              <a:solidFill>
                <a:srgbClr val="FF0000"/>
              </a:solidFill>
              <a:latin typeface="+mj-lt"/>
            </a:endParaRPr>
          </a:p>
        </p:txBody>
      </p:sp>
    </p:spTree>
    <p:extLst>
      <p:ext uri="{BB962C8B-B14F-4D97-AF65-F5344CB8AC3E}">
        <p14:creationId xmlns:p14="http://schemas.microsoft.com/office/powerpoint/2010/main" val="3232728522"/>
      </p:ext>
    </p:extLst>
  </p:cSld>
  <p:clrMapOvr>
    <a:masterClrMapping/>
  </p:clrMapOvr>
  <p:transition spd="med">
    <p:checke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1214422"/>
            <a:ext cx="8358246" cy="415498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Baba</a:t>
            </a:r>
            <a:r>
              <a:rPr lang="tr-TR" sz="4400" b="1" dirty="0" smtClean="0">
                <a:solidFill>
                  <a:srgbClr val="FF0000"/>
                </a:solidFill>
                <a:latin typeface="+mj-lt"/>
              </a:rPr>
              <a:t>m     </a:t>
            </a:r>
            <a:r>
              <a:rPr lang="tr-TR" sz="4400" b="1" dirty="0" smtClean="0">
                <a:solidFill>
                  <a:srgbClr val="00B050"/>
                </a:solidFill>
                <a:latin typeface="+mj-lt"/>
              </a:rPr>
              <a:t> </a:t>
            </a:r>
            <a:r>
              <a:rPr lang="ar-SA" sz="4400" b="1" dirty="0" smtClean="0">
                <a:latin typeface="+mj-lt"/>
              </a:rPr>
              <a:t>بابا</a:t>
            </a:r>
            <a:r>
              <a:rPr lang="ar-SA" sz="4400" b="1" dirty="0" smtClean="0">
                <a:solidFill>
                  <a:srgbClr val="FF0000"/>
                </a:solidFill>
                <a:latin typeface="+mj-lt"/>
              </a:rPr>
              <a:t>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Baba</a:t>
            </a:r>
            <a:r>
              <a:rPr lang="tr-TR" sz="4400" b="1" dirty="0" smtClean="0">
                <a:solidFill>
                  <a:srgbClr val="FF0000"/>
                </a:solidFill>
                <a:latin typeface="+mj-lt"/>
              </a:rPr>
              <a:t>n       </a:t>
            </a:r>
            <a:r>
              <a:rPr lang="ar-SA" sz="4400" b="1" dirty="0" smtClean="0"/>
              <a:t>بابا</a:t>
            </a:r>
            <a:r>
              <a:rPr lang="ar-SA" sz="4400" b="1" dirty="0" smtClean="0">
                <a:solidFill>
                  <a:srgbClr val="FF0000"/>
                </a:solidFill>
                <a:latin typeface="+mj-lt"/>
              </a:rPr>
              <a:t>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Baba</a:t>
            </a:r>
            <a:r>
              <a:rPr lang="tr-TR" sz="4400" b="1" dirty="0" smtClean="0">
                <a:solidFill>
                  <a:srgbClr val="FF0000"/>
                </a:solidFill>
                <a:latin typeface="+mj-lt"/>
              </a:rPr>
              <a:t>sı       </a:t>
            </a:r>
            <a:r>
              <a:rPr lang="ar-SA" sz="4400" b="1" dirty="0" smtClean="0"/>
              <a:t>بابا</a:t>
            </a:r>
            <a:r>
              <a:rPr lang="ar-SA" sz="4400" b="1" dirty="0" smtClean="0">
                <a:solidFill>
                  <a:srgbClr val="FF0000"/>
                </a:solidFill>
                <a:latin typeface="+mj-lt"/>
              </a:rPr>
              <a:t>سى</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smtClean="0">
                <a:solidFill>
                  <a:srgbClr val="00B050"/>
                </a:solidFill>
                <a:latin typeface="+mj-lt"/>
              </a:rPr>
              <a:t>Baba</a:t>
            </a:r>
            <a:r>
              <a:rPr lang="tr-TR" sz="4400" b="1" dirty="0" smtClean="0">
                <a:solidFill>
                  <a:srgbClr val="FF0000"/>
                </a:solidFill>
                <a:latin typeface="+mj-lt"/>
              </a:rPr>
              <a:t>mız    </a:t>
            </a:r>
            <a:r>
              <a:rPr lang="ar-SA" sz="4400" b="1" dirty="0" smtClean="0"/>
              <a:t>بابا</a:t>
            </a:r>
            <a:r>
              <a:rPr lang="ar-SA" sz="4400" b="1" dirty="0" smtClean="0">
                <a:solidFill>
                  <a:srgbClr val="FF0000"/>
                </a:solidFill>
                <a:latin typeface="+mj-lt"/>
              </a:rPr>
              <a:t>مز</a:t>
            </a:r>
            <a:r>
              <a:rPr lang="ar-SA" sz="4400" b="1" dirty="0" smtClean="0">
                <a:solidFill>
                  <a:srgbClr val="00B050"/>
                </a:solidFill>
                <a:latin typeface="+mj-lt"/>
              </a:rPr>
              <a:t> </a:t>
            </a:r>
            <a:r>
              <a:rPr lang="tr-TR" sz="4400" b="1" dirty="0" smtClean="0">
                <a:solidFill>
                  <a:srgbClr val="00B050"/>
                </a:solidFill>
                <a:latin typeface="+mj-lt"/>
              </a:rPr>
              <a:t>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Baba</a:t>
            </a:r>
            <a:r>
              <a:rPr lang="tr-TR" sz="4400" b="1" dirty="0" smtClean="0">
                <a:solidFill>
                  <a:srgbClr val="FF0000"/>
                </a:solidFill>
                <a:latin typeface="+mj-lt"/>
              </a:rPr>
              <a:t>nız      </a:t>
            </a:r>
            <a:r>
              <a:rPr lang="ar-SA" sz="4400" b="1" dirty="0" smtClean="0"/>
              <a:t>بابا</a:t>
            </a:r>
            <a:r>
              <a:rPr lang="ar-SA" sz="4400" b="1" dirty="0" smtClean="0">
                <a:solidFill>
                  <a:srgbClr val="FF0000"/>
                </a:solidFill>
              </a:rPr>
              <a:t>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Baba</a:t>
            </a:r>
            <a:r>
              <a:rPr lang="tr-TR" sz="4400" b="1" dirty="0" smtClean="0">
                <a:solidFill>
                  <a:srgbClr val="FF0000"/>
                </a:solidFill>
                <a:latin typeface="+mj-lt"/>
              </a:rPr>
              <a:t>ları </a:t>
            </a:r>
            <a:r>
              <a:rPr lang="ar-SA" sz="4400" b="1" dirty="0" smtClean="0"/>
              <a:t>بابا</a:t>
            </a:r>
            <a:r>
              <a:rPr lang="ar-SA" sz="4400" b="1" dirty="0" smtClean="0">
                <a:solidFill>
                  <a:srgbClr val="FF0000"/>
                </a:solidFill>
              </a:rPr>
              <a:t>لرى</a:t>
            </a:r>
            <a:r>
              <a:rPr lang="ar-SA" sz="4400" b="1" dirty="0" smtClean="0">
                <a:solidFill>
                  <a:srgbClr val="00B050"/>
                </a:solidFill>
              </a:rPr>
              <a:t>   </a:t>
            </a:r>
            <a:endParaRPr lang="tr-TR" sz="4400" b="1" dirty="0" smtClean="0">
              <a:solidFill>
                <a:srgbClr val="FF0000"/>
              </a:solidFill>
              <a:latin typeface="+mj-lt"/>
            </a:endParaRPr>
          </a:p>
        </p:txBody>
      </p:sp>
    </p:spTree>
    <p:extLst>
      <p:ext uri="{BB962C8B-B14F-4D97-AF65-F5344CB8AC3E}">
        <p14:creationId xmlns:p14="http://schemas.microsoft.com/office/powerpoint/2010/main" val="1033844187"/>
      </p:ext>
    </p:extLst>
  </p:cSld>
  <p:clrMapOvr>
    <a:masterClrMapping/>
  </p:clrMapOvr>
  <p:transition spd="med">
    <p:checker dir="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1214422"/>
            <a:ext cx="8358246" cy="415498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Kitab</a:t>
            </a:r>
            <a:r>
              <a:rPr lang="tr-TR" sz="4400" b="1" dirty="0" smtClean="0">
                <a:solidFill>
                  <a:srgbClr val="FF0000"/>
                </a:solidFill>
                <a:latin typeface="+mj-lt"/>
              </a:rPr>
              <a:t>ım     </a:t>
            </a:r>
            <a:r>
              <a:rPr lang="tr-TR" sz="4400" b="1" dirty="0" smtClean="0">
                <a:solidFill>
                  <a:srgbClr val="00B050"/>
                </a:solidFill>
                <a:latin typeface="+mj-lt"/>
              </a:rPr>
              <a:t> </a:t>
            </a:r>
            <a:r>
              <a:rPr lang="ar-SA" sz="4400" b="1" dirty="0" smtClean="0">
                <a:latin typeface="+mj-lt"/>
              </a:rPr>
              <a:t>كتاب</a:t>
            </a:r>
            <a:r>
              <a:rPr lang="ar-SA" sz="4400" b="1" dirty="0" smtClean="0">
                <a:solidFill>
                  <a:srgbClr val="FF0000"/>
                </a:solidFill>
                <a:latin typeface="+mj-lt"/>
              </a:rPr>
              <a:t>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Kitab</a:t>
            </a:r>
            <a:r>
              <a:rPr lang="tr-TR" sz="4400" b="1" dirty="0" smtClean="0">
                <a:solidFill>
                  <a:srgbClr val="FF0000"/>
                </a:solidFill>
                <a:latin typeface="+mj-lt"/>
              </a:rPr>
              <a:t>ın         </a:t>
            </a:r>
            <a:r>
              <a:rPr lang="ar-SA" sz="4400" b="1" dirty="0" smtClean="0">
                <a:latin typeface="+mj-lt"/>
              </a:rPr>
              <a:t>كتاب</a:t>
            </a:r>
            <a:r>
              <a:rPr lang="ar-SA" sz="4400" b="1" dirty="0" smtClean="0">
                <a:solidFill>
                  <a:srgbClr val="FF0000"/>
                </a:solidFill>
                <a:latin typeface="+mj-lt"/>
              </a:rPr>
              <a:t>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Kitab</a:t>
            </a:r>
            <a:r>
              <a:rPr lang="tr-TR" sz="4400" b="1" dirty="0" smtClean="0">
                <a:solidFill>
                  <a:srgbClr val="FF0000"/>
                </a:solidFill>
                <a:latin typeface="+mj-lt"/>
              </a:rPr>
              <a:t>ı            </a:t>
            </a:r>
            <a:r>
              <a:rPr lang="ar-SA" sz="4400" b="1" dirty="0" smtClean="0">
                <a:latin typeface="+mj-lt"/>
              </a:rPr>
              <a:t>كتاب</a:t>
            </a:r>
            <a:r>
              <a:rPr lang="ar-SA" sz="4400" b="1" dirty="0" smtClean="0">
                <a:solidFill>
                  <a:srgbClr val="FF0000"/>
                </a:solidFill>
                <a:latin typeface="+mj-lt"/>
              </a:rPr>
              <a:t>ى</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smtClean="0">
                <a:solidFill>
                  <a:srgbClr val="00B050"/>
                </a:solidFill>
                <a:latin typeface="+mj-lt"/>
              </a:rPr>
              <a:t>Kitab</a:t>
            </a:r>
            <a:r>
              <a:rPr lang="tr-TR" sz="4400" b="1" dirty="0" smtClean="0">
                <a:solidFill>
                  <a:srgbClr val="FF0000"/>
                </a:solidFill>
                <a:latin typeface="+mj-lt"/>
              </a:rPr>
              <a:t>ımız    </a:t>
            </a:r>
            <a:r>
              <a:rPr lang="ar-SA" sz="4400" b="1" dirty="0" smtClean="0">
                <a:latin typeface="+mj-lt"/>
              </a:rPr>
              <a:t>كتاب</a:t>
            </a:r>
            <a:r>
              <a:rPr lang="ar-SA" sz="4400" b="1" dirty="0" smtClean="0">
                <a:solidFill>
                  <a:srgbClr val="FF0000"/>
                </a:solidFill>
                <a:latin typeface="+mj-lt"/>
              </a:rPr>
              <a:t>مز</a:t>
            </a:r>
            <a:r>
              <a:rPr lang="ar-SA" sz="4400" b="1" dirty="0" smtClean="0">
                <a:solidFill>
                  <a:srgbClr val="00B050"/>
                </a:solidFill>
                <a:latin typeface="+mj-lt"/>
              </a:rPr>
              <a:t> </a:t>
            </a:r>
            <a:r>
              <a:rPr lang="tr-TR" sz="4400" b="1" dirty="0" smtClean="0">
                <a:solidFill>
                  <a:srgbClr val="00B050"/>
                </a:solidFill>
                <a:latin typeface="+mj-lt"/>
              </a:rPr>
              <a:t>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Kitab</a:t>
            </a:r>
            <a:r>
              <a:rPr lang="tr-TR" sz="4400" b="1" dirty="0" smtClean="0">
                <a:solidFill>
                  <a:srgbClr val="FF0000"/>
                </a:solidFill>
                <a:latin typeface="+mj-lt"/>
              </a:rPr>
              <a:t>ınız      </a:t>
            </a:r>
            <a:r>
              <a:rPr lang="ar-SA" sz="4400" b="1" dirty="0" smtClean="0">
                <a:latin typeface="+mj-lt"/>
              </a:rPr>
              <a:t>كتاب</a:t>
            </a:r>
            <a:r>
              <a:rPr lang="ar-SA" sz="4400" b="1" dirty="0" smtClean="0">
                <a:solidFill>
                  <a:srgbClr val="FF0000"/>
                </a:solidFill>
                <a:latin typeface="+mj-lt"/>
              </a:rPr>
              <a:t>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Kitap</a:t>
            </a:r>
            <a:r>
              <a:rPr lang="tr-TR" sz="4400" b="1" dirty="0" smtClean="0">
                <a:solidFill>
                  <a:srgbClr val="FF0000"/>
                </a:solidFill>
                <a:latin typeface="+mj-lt"/>
              </a:rPr>
              <a:t>ları </a:t>
            </a:r>
            <a:r>
              <a:rPr lang="ar-SA" sz="4400" b="1" dirty="0" smtClean="0">
                <a:latin typeface="+mj-lt"/>
              </a:rPr>
              <a:t>كتاب</a:t>
            </a:r>
            <a:r>
              <a:rPr lang="ar-SA" sz="4400" b="1" dirty="0" smtClean="0">
                <a:solidFill>
                  <a:srgbClr val="FF0000"/>
                </a:solidFill>
                <a:latin typeface="+mj-lt"/>
              </a:rPr>
              <a:t>لرى</a:t>
            </a:r>
            <a:r>
              <a:rPr lang="ar-SA" sz="4400" b="1" dirty="0" smtClean="0">
                <a:solidFill>
                  <a:srgbClr val="00B050"/>
                </a:solidFill>
                <a:latin typeface="+mj-lt"/>
              </a:rPr>
              <a:t>    </a:t>
            </a:r>
            <a:endParaRPr lang="tr-TR" sz="4400" b="1" dirty="0" smtClean="0">
              <a:solidFill>
                <a:srgbClr val="FF0000"/>
              </a:solidFill>
              <a:latin typeface="+mj-lt"/>
            </a:endParaRPr>
          </a:p>
        </p:txBody>
      </p:sp>
    </p:spTree>
    <p:extLst>
      <p:ext uri="{BB962C8B-B14F-4D97-AF65-F5344CB8AC3E}">
        <p14:creationId xmlns:p14="http://schemas.microsoft.com/office/powerpoint/2010/main" val="2929830768"/>
      </p:ext>
    </p:extLst>
  </p:cSld>
  <p:clrMapOvr>
    <a:masterClrMapping/>
  </p:clrMapOvr>
  <p:transition spd="med">
    <p:checker dir="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714348" y="785794"/>
            <a:ext cx="7056437" cy="773105"/>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ZAMAN EKLERİ</a:t>
            </a:r>
          </a:p>
        </p:txBody>
      </p:sp>
      <p:sp>
        <p:nvSpPr>
          <p:cNvPr id="5" name="Text Box 3"/>
          <p:cNvSpPr txBox="1">
            <a:spLocks noChangeArrowheads="1"/>
          </p:cNvSpPr>
          <p:nvPr/>
        </p:nvSpPr>
        <p:spPr bwMode="auto">
          <a:xfrm>
            <a:off x="0" y="1857364"/>
            <a:ext cx="7929618" cy="844543"/>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3600" b="1" dirty="0" smtClean="0">
                <a:solidFill>
                  <a:srgbClr val="0000FF"/>
                </a:solidFill>
                <a:latin typeface="+mj-lt"/>
              </a:rPr>
              <a:t>1- GÖRÜLEN GEÇİMŞ ZAMAN EKLERİ</a:t>
            </a:r>
            <a:endParaRPr lang="en-US" sz="3600" b="1" dirty="0" smtClean="0">
              <a:solidFill>
                <a:srgbClr val="0000FF"/>
              </a:solidFill>
              <a:latin typeface="+mj-lt"/>
            </a:endParaRPr>
          </a:p>
        </p:txBody>
      </p:sp>
      <p:sp>
        <p:nvSpPr>
          <p:cNvPr id="6" name="Text Box 2"/>
          <p:cNvSpPr txBox="1">
            <a:spLocks noChangeArrowheads="1"/>
          </p:cNvSpPr>
          <p:nvPr/>
        </p:nvSpPr>
        <p:spPr bwMode="auto">
          <a:xfrm>
            <a:off x="214282" y="3286124"/>
            <a:ext cx="8643998" cy="156966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smtClean="0">
                <a:latin typeface="+mj-lt"/>
              </a:rPr>
              <a:t>Bu </a:t>
            </a:r>
            <a:r>
              <a:rPr lang="en-US" sz="3200" b="1" dirty="0" err="1" smtClean="0">
                <a:latin typeface="+mj-lt"/>
              </a:rPr>
              <a:t>zaman</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fiil</a:t>
            </a:r>
            <a:r>
              <a:rPr lang="en-US" sz="3200" b="1" dirty="0" smtClean="0">
                <a:latin typeface="+mj-lt"/>
              </a:rPr>
              <a:t> </a:t>
            </a:r>
            <a:r>
              <a:rPr lang="en-US" sz="3200" b="1" dirty="0" err="1" smtClean="0">
                <a:latin typeface="+mj-lt"/>
              </a:rPr>
              <a:t>gövdesinde</a:t>
            </a:r>
            <a:r>
              <a:rPr lang="en-US" sz="3200" b="1" dirty="0" smtClean="0">
                <a:latin typeface="+mj-lt"/>
              </a:rPr>
              <a:t> </a:t>
            </a:r>
            <a:r>
              <a:rPr lang="en-US" sz="3200" b="1" dirty="0" err="1" smtClean="0">
                <a:latin typeface="+mj-lt"/>
              </a:rPr>
              <a:t>tüm</a:t>
            </a:r>
            <a:r>
              <a:rPr lang="en-US" sz="3200" b="1" dirty="0" smtClean="0">
                <a:latin typeface="+mj-lt"/>
              </a:rPr>
              <a:t> </a:t>
            </a:r>
            <a:r>
              <a:rPr lang="en-US" sz="3200" b="1" dirty="0" err="1" smtClean="0">
                <a:latin typeface="+mj-lt"/>
              </a:rPr>
              <a:t>şahıslarda</a:t>
            </a:r>
            <a:r>
              <a:rPr lang="en-US" sz="3200" b="1" dirty="0" smtClean="0">
                <a:latin typeface="+mj-lt"/>
              </a:rPr>
              <a:t> </a:t>
            </a:r>
            <a:r>
              <a:rPr lang="en-US" sz="3200" b="1" dirty="0" err="1" smtClean="0">
                <a:latin typeface="+mj-lt"/>
              </a:rPr>
              <a:t>ortak</a:t>
            </a:r>
            <a:r>
              <a:rPr lang="en-US" sz="3200" b="1" dirty="0" smtClean="0">
                <a:latin typeface="+mj-lt"/>
              </a:rPr>
              <a:t> </a:t>
            </a:r>
            <a:r>
              <a:rPr lang="en-US" sz="3200" b="1" dirty="0" err="1" smtClean="0">
                <a:latin typeface="+mj-lt"/>
              </a:rPr>
              <a:t>bir</a:t>
            </a:r>
            <a:r>
              <a:rPr lang="en-US" sz="3200" b="1" dirty="0" smtClean="0">
                <a:latin typeface="+mj-lt"/>
              </a:rPr>
              <a:t> </a:t>
            </a:r>
            <a:r>
              <a:rPr lang="ar-IQ" sz="3200" b="1" dirty="0" smtClean="0">
                <a:solidFill>
                  <a:srgbClr val="FF0000"/>
                </a:solidFill>
                <a:latin typeface="+mj-lt"/>
              </a:rPr>
              <a:t>د </a:t>
            </a:r>
            <a:r>
              <a:rPr lang="en-US" sz="3200" b="1" dirty="0" smtClean="0">
                <a:solidFill>
                  <a:srgbClr val="FF0000"/>
                </a:solidFill>
                <a:latin typeface="+mj-lt"/>
              </a:rPr>
              <a:t>  </a:t>
            </a:r>
            <a:r>
              <a:rPr lang="en-US" sz="3200" b="1" dirty="0" smtClean="0">
                <a:solidFill>
                  <a:srgbClr val="0000FF"/>
                </a:solidFill>
                <a:latin typeface="+mj-lt"/>
              </a:rPr>
              <a:t>-d</a:t>
            </a:r>
            <a:r>
              <a:rPr lang="en-US" sz="3200" b="1" dirty="0" smtClean="0">
                <a:latin typeface="+mj-lt"/>
              </a:rPr>
              <a:t> </a:t>
            </a:r>
            <a:r>
              <a:rPr lang="en-US" sz="3200" b="1" dirty="0" err="1" smtClean="0">
                <a:latin typeface="+mj-lt"/>
              </a:rPr>
              <a:t>sesi</a:t>
            </a:r>
            <a:r>
              <a:rPr lang="en-US" sz="3200" b="1" dirty="0" smtClean="0">
                <a:latin typeface="+mj-lt"/>
              </a:rPr>
              <a:t> </a:t>
            </a:r>
            <a:r>
              <a:rPr lang="en-US" sz="3200" b="1" dirty="0" err="1" smtClean="0">
                <a:latin typeface="+mj-lt"/>
              </a:rPr>
              <a:t>getirilir</a:t>
            </a:r>
            <a:r>
              <a:rPr lang="en-US" sz="3200" b="1" dirty="0" smtClean="0">
                <a:latin typeface="+mj-lt"/>
              </a:rPr>
              <a:t>. Bu </a:t>
            </a:r>
            <a:r>
              <a:rPr lang="en-US" sz="3200" b="1" dirty="0" err="1" smtClean="0">
                <a:latin typeface="+mj-lt"/>
              </a:rPr>
              <a:t>sese</a:t>
            </a:r>
            <a:r>
              <a:rPr lang="en-US" sz="3200" b="1" dirty="0" smtClean="0">
                <a:latin typeface="+mj-lt"/>
              </a:rPr>
              <a:t> her </a:t>
            </a:r>
            <a:r>
              <a:rPr lang="en-US" sz="3200" b="1" dirty="0" err="1" smtClean="0">
                <a:latin typeface="+mj-lt"/>
              </a:rPr>
              <a:t>şahıs</a:t>
            </a:r>
            <a:r>
              <a:rPr lang="en-US" sz="3200" b="1" dirty="0" smtClean="0">
                <a:latin typeface="+mj-lt"/>
              </a:rPr>
              <a:t> </a:t>
            </a:r>
            <a:r>
              <a:rPr lang="en-US" sz="3200" b="1" dirty="0" err="1" smtClean="0">
                <a:latin typeface="+mj-lt"/>
              </a:rPr>
              <a:t>için</a:t>
            </a:r>
            <a:r>
              <a:rPr lang="en-US" sz="3200" b="1" dirty="0" smtClean="0">
                <a:latin typeface="+mj-lt"/>
              </a:rPr>
              <a:t> </a:t>
            </a:r>
            <a:r>
              <a:rPr lang="en-US" sz="3200" b="1" dirty="0" err="1" smtClean="0">
                <a:latin typeface="+mj-lt"/>
              </a:rPr>
              <a:t>ayrı</a:t>
            </a:r>
            <a:r>
              <a:rPr lang="en-US" sz="3200" b="1" dirty="0" smtClean="0">
                <a:latin typeface="+mj-lt"/>
              </a:rPr>
              <a:t> </a:t>
            </a:r>
            <a:r>
              <a:rPr lang="en-US" sz="3200" b="1" dirty="0" err="1" smtClean="0">
                <a:latin typeface="+mj-lt"/>
              </a:rPr>
              <a:t>harf</a:t>
            </a:r>
            <a:r>
              <a:rPr lang="en-US" sz="3200" b="1" dirty="0" smtClean="0">
                <a:latin typeface="+mj-lt"/>
              </a:rPr>
              <a:t> </a:t>
            </a:r>
            <a:r>
              <a:rPr lang="en-US" sz="3200" b="1" dirty="0" err="1" smtClean="0">
                <a:latin typeface="+mj-lt"/>
              </a:rPr>
              <a:t>ilâveleri</a:t>
            </a:r>
            <a:r>
              <a:rPr lang="en-US" sz="3200" b="1" dirty="0" smtClean="0">
                <a:latin typeface="+mj-lt"/>
              </a:rPr>
              <a:t> </a:t>
            </a:r>
            <a:r>
              <a:rPr lang="en-US" sz="3200" b="1" dirty="0" err="1" smtClean="0">
                <a:latin typeface="+mj-lt"/>
              </a:rPr>
              <a:t>yapılır</a:t>
            </a:r>
            <a:r>
              <a:rPr lang="en-US" sz="3200" b="1" dirty="0" smtClean="0">
                <a:latin typeface="+mj-lt"/>
              </a:rPr>
              <a:t>. </a:t>
            </a:r>
            <a:r>
              <a:rPr lang="en-US" sz="3200" b="1" dirty="0" err="1" smtClean="0">
                <a:latin typeface="+mj-lt"/>
              </a:rPr>
              <a:t>Bunları</a:t>
            </a:r>
            <a:r>
              <a:rPr lang="en-US" sz="3200" b="1" dirty="0" smtClean="0">
                <a:latin typeface="+mj-lt"/>
              </a:rPr>
              <a:t> </a:t>
            </a:r>
            <a:r>
              <a:rPr lang="en-US" sz="3200" b="1" dirty="0" err="1" smtClean="0">
                <a:latin typeface="+mj-lt"/>
              </a:rPr>
              <a:t>tablo</a:t>
            </a:r>
            <a:r>
              <a:rPr lang="en-US" sz="3200" b="1" dirty="0" smtClean="0">
                <a:latin typeface="+mj-lt"/>
              </a:rPr>
              <a:t> </a:t>
            </a:r>
            <a:r>
              <a:rPr lang="en-US" sz="3200" b="1" dirty="0" err="1" smtClean="0">
                <a:latin typeface="+mj-lt"/>
              </a:rPr>
              <a:t>halinde</a:t>
            </a:r>
            <a:r>
              <a:rPr lang="en-US" sz="3200" b="1" dirty="0" smtClean="0">
                <a:latin typeface="+mj-lt"/>
              </a:rPr>
              <a:t> </a:t>
            </a:r>
            <a:r>
              <a:rPr lang="en-US" sz="3200" b="1" dirty="0" err="1" smtClean="0">
                <a:latin typeface="+mj-lt"/>
              </a:rPr>
              <a:t>görelim</a:t>
            </a:r>
            <a:r>
              <a:rPr lang="en-US" sz="3200" b="1" dirty="0" smtClean="0">
                <a:latin typeface="+mj-lt"/>
              </a:rPr>
              <a:t>:</a:t>
            </a:r>
            <a:endParaRPr lang="en-US" sz="3200" b="1" dirty="0" smtClean="0">
              <a:latin typeface="+mj-lt"/>
              <a:cs typeface="+mj-cs"/>
            </a:endParaRPr>
          </a:p>
        </p:txBody>
      </p:sp>
    </p:spTree>
    <p:extLst>
      <p:ext uri="{BB962C8B-B14F-4D97-AF65-F5344CB8AC3E}">
        <p14:creationId xmlns:p14="http://schemas.microsoft.com/office/powerpoint/2010/main" val="1094503168"/>
      </p:ext>
    </p:extLst>
  </p:cSld>
  <p:clrMapOvr>
    <a:masterClrMapping/>
  </p:clrMapOvr>
  <p:transition spd="med">
    <p:checker dir="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tr-TR" sz="2800" b="1" dirty="0" smtClean="0">
                          <a:solidFill>
                            <a:srgbClr val="FFFF00"/>
                          </a:solidFill>
                          <a:latin typeface="+mj-lt"/>
                        </a:rPr>
                        <a:t>EKLER</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SA" sz="3600" b="1" dirty="0" smtClean="0">
                          <a:solidFill>
                            <a:srgbClr val="FF0000"/>
                          </a:solidFill>
                        </a:rPr>
                        <a:t>دم</a:t>
                      </a:r>
                      <a:r>
                        <a:rPr lang="ar-SA" sz="3600" b="1" baseline="0" dirty="0" smtClean="0">
                          <a:solidFill>
                            <a:srgbClr val="FF0000"/>
                          </a:solidFill>
                        </a:rPr>
                        <a:t> </a:t>
                      </a:r>
                      <a:endParaRPr lang="ar-IQ" sz="3600" b="1" dirty="0">
                        <a:solidFill>
                          <a:srgbClr val="FF0000"/>
                        </a:solidFill>
                      </a:endParaRPr>
                    </a:p>
                  </a:txBody>
                  <a:tcPr/>
                </a:tc>
                <a:tc>
                  <a:txBody>
                    <a:bodyPr/>
                    <a:lstStyle/>
                    <a:p>
                      <a:pPr algn="ctr" rtl="1"/>
                      <a:r>
                        <a:rPr lang="tr-TR" sz="2800" b="1" dirty="0" smtClean="0">
                          <a:latin typeface="+mj-lt"/>
                        </a:rPr>
                        <a:t>1.TEKLİK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lang="ar-SA" sz="3600" b="1" dirty="0" smtClean="0">
                          <a:solidFill>
                            <a:srgbClr val="FF0000"/>
                          </a:solidFill>
                        </a:rPr>
                        <a:t>دك</a:t>
                      </a:r>
                      <a:endParaRPr lang="ar-IQ" sz="3600" b="1" dirty="0">
                        <a:solidFill>
                          <a:srgbClr val="FF0000"/>
                        </a:solidFill>
                      </a:endParaRPr>
                    </a:p>
                  </a:txBody>
                  <a:tcPr/>
                </a:tc>
                <a:tc>
                  <a:txBody>
                    <a:bodyPr/>
                    <a:lstStyle/>
                    <a:p>
                      <a:pPr algn="ctr" rtl="1"/>
                      <a:r>
                        <a:rPr lang="tr-TR" sz="2800" b="1" dirty="0" smtClean="0">
                          <a:latin typeface="+mj-lt"/>
                        </a:rPr>
                        <a:t>2.TEKLİK ŞAHIS</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lang="ar-SA" sz="3600" b="1" dirty="0" smtClean="0">
                          <a:solidFill>
                            <a:srgbClr val="FF0000"/>
                          </a:solidFill>
                        </a:rPr>
                        <a:t>دى</a:t>
                      </a:r>
                      <a:endParaRPr lang="ar-IQ" sz="3600" b="1" dirty="0">
                        <a:solidFill>
                          <a:srgbClr val="FF0000"/>
                        </a:solidFill>
                      </a:endParaRPr>
                    </a:p>
                  </a:txBody>
                  <a:tcPr/>
                </a:tc>
                <a:tc>
                  <a:txBody>
                    <a:bodyPr/>
                    <a:lstStyle/>
                    <a:p>
                      <a:pPr algn="ctr" rtl="1"/>
                      <a:r>
                        <a:rPr lang="tr-TR" sz="2800" b="1" dirty="0" smtClean="0">
                          <a:latin typeface="+mj-lt"/>
                        </a:rPr>
                        <a:t>3.TEKLİK ŞAHIS</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lang="ar-SA" sz="3600" b="1" dirty="0" smtClean="0">
                          <a:solidFill>
                            <a:srgbClr val="FF0000"/>
                          </a:solidFill>
                        </a:rPr>
                        <a:t>دق-</a:t>
                      </a:r>
                      <a:r>
                        <a:rPr lang="ar-SA" sz="3600" b="1" baseline="0" dirty="0" smtClean="0">
                          <a:solidFill>
                            <a:srgbClr val="FF0000"/>
                          </a:solidFill>
                        </a:rPr>
                        <a:t> دك</a:t>
                      </a:r>
                      <a:endParaRPr lang="ar-IQ" sz="3600" b="1" dirty="0">
                        <a:solidFill>
                          <a:srgbClr val="FF0000"/>
                        </a:solidFill>
                      </a:endParaRPr>
                    </a:p>
                  </a:txBody>
                  <a:tcPr/>
                </a:tc>
                <a:tc>
                  <a:txBody>
                    <a:bodyPr/>
                    <a:lstStyle/>
                    <a:p>
                      <a:pPr algn="ctr" rtl="1"/>
                      <a:r>
                        <a:rPr lang="tr-TR" sz="2800" b="1" dirty="0" smtClean="0">
                          <a:latin typeface="+mj-lt"/>
                        </a:rPr>
                        <a:t>1.ÇOKLUK ŞAHIS</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lang="ar-SA" sz="3600" b="1" dirty="0" smtClean="0">
                          <a:solidFill>
                            <a:srgbClr val="FF0000"/>
                          </a:solidFill>
                        </a:rPr>
                        <a:t>دكز</a:t>
                      </a:r>
                      <a:endParaRPr lang="en-US" sz="3600" b="1" dirty="0" smtClean="0">
                        <a:solidFill>
                          <a:srgbClr val="FF0000"/>
                        </a:solidFill>
                      </a:endParaRPr>
                    </a:p>
                  </a:txBody>
                  <a:tcPr/>
                </a:tc>
                <a:tc>
                  <a:txBody>
                    <a:bodyPr/>
                    <a:lstStyle/>
                    <a:p>
                      <a:pPr algn="ctr" rtl="1"/>
                      <a:r>
                        <a:rPr lang="tr-TR" sz="2800" b="1" dirty="0" smtClean="0">
                          <a:latin typeface="+mj-lt"/>
                        </a:rPr>
                        <a:t>2.ÇOKLUK ŞAHIS</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lang="ar-SA" sz="3600" b="1" dirty="0" smtClean="0">
                          <a:solidFill>
                            <a:srgbClr val="FF0000"/>
                          </a:solidFill>
                        </a:rPr>
                        <a:t>ديلر</a:t>
                      </a:r>
                      <a:endParaRPr lang="en-US" sz="3600" b="1" dirty="0" smtClean="0">
                        <a:solidFill>
                          <a:srgbClr val="FF0000"/>
                        </a:solidFill>
                      </a:endParaRPr>
                    </a:p>
                  </a:txBody>
                  <a:tcPr/>
                </a:tc>
                <a:tc>
                  <a:txBody>
                    <a:bodyPr/>
                    <a:lstStyle/>
                    <a:p>
                      <a:pPr algn="ctr" rtl="1"/>
                      <a:r>
                        <a:rPr lang="tr-TR" sz="2800" b="1" dirty="0" smtClean="0">
                          <a:latin typeface="+mj-lt"/>
                        </a:rPr>
                        <a:t>3.ÇOKLUK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3600" b="1" dirty="0" smtClean="0">
                <a:solidFill>
                  <a:srgbClr val="FF0000"/>
                </a:solidFill>
                <a:latin typeface="+mj-lt"/>
              </a:rPr>
              <a:t>GÖRÜLEN</a:t>
            </a:r>
            <a:r>
              <a:rPr lang="tr-TR" sz="4000" b="1" dirty="0" smtClean="0">
                <a:solidFill>
                  <a:srgbClr val="FF0000"/>
                </a:solidFill>
                <a:latin typeface="+mj-lt"/>
              </a:rPr>
              <a:t> GEÇİMŞ ZAMAN </a:t>
            </a:r>
            <a:endParaRPr lang="en-US" sz="4000" b="1" dirty="0" smtClean="0">
              <a:solidFill>
                <a:srgbClr val="FF0000"/>
              </a:solidFill>
              <a:latin typeface="+mj-lt"/>
            </a:endParaRPr>
          </a:p>
        </p:txBody>
      </p:sp>
    </p:spTree>
    <p:extLst>
      <p:ext uri="{BB962C8B-B14F-4D97-AF65-F5344CB8AC3E}">
        <p14:creationId xmlns:p14="http://schemas.microsoft.com/office/powerpoint/2010/main" val="2781262871"/>
      </p:ext>
    </p:extLst>
  </p:cSld>
  <p:clrMapOvr>
    <a:masterClrMapping/>
  </p:clrMapOvr>
  <p:transition spd="med">
    <p:checker dir="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1214422"/>
            <a:ext cx="8358246" cy="415498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Bul</a:t>
            </a:r>
            <a:r>
              <a:rPr lang="tr-TR" sz="4400" b="1" dirty="0" smtClean="0">
                <a:solidFill>
                  <a:srgbClr val="FF0000"/>
                </a:solidFill>
                <a:latin typeface="+mj-lt"/>
              </a:rPr>
              <a:t>dum      </a:t>
            </a:r>
            <a:r>
              <a:rPr lang="tr-TR" sz="4400" b="1" dirty="0" smtClean="0">
                <a:solidFill>
                  <a:srgbClr val="00B050"/>
                </a:solidFill>
                <a:latin typeface="+mj-lt"/>
              </a:rPr>
              <a:t> </a:t>
            </a:r>
            <a:r>
              <a:rPr lang="ar-SA" sz="4400" b="1" dirty="0" smtClean="0">
                <a:latin typeface="+mj-lt"/>
              </a:rPr>
              <a:t>بول</a:t>
            </a:r>
            <a:r>
              <a:rPr lang="ar-SA" sz="4400" b="1" dirty="0" smtClean="0">
                <a:solidFill>
                  <a:srgbClr val="FF0000"/>
                </a:solidFill>
                <a:latin typeface="+mj-lt"/>
              </a:rPr>
              <a:t>دم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Bul</a:t>
            </a:r>
            <a:r>
              <a:rPr lang="tr-TR" sz="4400" b="1" dirty="0" smtClean="0">
                <a:solidFill>
                  <a:srgbClr val="FF0000"/>
                </a:solidFill>
                <a:latin typeface="+mj-lt"/>
              </a:rPr>
              <a:t>dun         </a:t>
            </a:r>
            <a:r>
              <a:rPr lang="ar-SA" sz="4400" b="1" dirty="0" smtClean="0"/>
              <a:t>بول</a:t>
            </a:r>
            <a:r>
              <a:rPr lang="ar-SA" sz="4400" b="1" dirty="0" smtClean="0">
                <a:solidFill>
                  <a:srgbClr val="FF0000"/>
                </a:solidFill>
              </a:rPr>
              <a:t>دك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Bul</a:t>
            </a:r>
            <a:r>
              <a:rPr lang="tr-TR" sz="4400" b="1" dirty="0" smtClean="0">
                <a:solidFill>
                  <a:srgbClr val="FF0000"/>
                </a:solidFill>
                <a:latin typeface="+mj-lt"/>
              </a:rPr>
              <a:t>du             </a:t>
            </a:r>
            <a:r>
              <a:rPr lang="ar-SA" sz="4400" b="1" dirty="0" smtClean="0"/>
              <a:t>بول</a:t>
            </a:r>
            <a:r>
              <a:rPr lang="ar-SA" sz="4400" b="1" dirty="0" smtClean="0">
                <a:solidFill>
                  <a:srgbClr val="FF0000"/>
                </a:solidFill>
              </a:rPr>
              <a:t>دى</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smtClean="0">
                <a:solidFill>
                  <a:srgbClr val="00B050"/>
                </a:solidFill>
                <a:latin typeface="+mj-lt"/>
              </a:rPr>
              <a:t>Bul</a:t>
            </a:r>
            <a:r>
              <a:rPr lang="tr-TR" sz="4400" b="1" dirty="0" smtClean="0">
                <a:solidFill>
                  <a:srgbClr val="FF0000"/>
                </a:solidFill>
                <a:latin typeface="+mj-lt"/>
              </a:rPr>
              <a:t>duk </a:t>
            </a:r>
            <a:r>
              <a:rPr lang="ar-SA" sz="4400" b="1" dirty="0" smtClean="0"/>
              <a:t>بول</a:t>
            </a:r>
            <a:r>
              <a:rPr lang="ar-SA" sz="4400" b="1" dirty="0" smtClean="0">
                <a:solidFill>
                  <a:srgbClr val="FF0000"/>
                </a:solidFill>
              </a:rPr>
              <a:t>دق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Bul</a:t>
            </a:r>
            <a:r>
              <a:rPr lang="tr-TR" sz="4400" b="1" dirty="0" smtClean="0">
                <a:solidFill>
                  <a:srgbClr val="FF0000"/>
                </a:solidFill>
                <a:latin typeface="+mj-lt"/>
              </a:rPr>
              <a:t>dunuz    </a:t>
            </a:r>
            <a:r>
              <a:rPr lang="ar-SA" sz="4400" b="1" dirty="0" smtClean="0"/>
              <a:t>بول</a:t>
            </a:r>
            <a:r>
              <a:rPr lang="ar-SA" sz="4400" b="1" dirty="0" smtClean="0">
                <a:solidFill>
                  <a:srgbClr val="FF0000"/>
                </a:solidFill>
              </a:rPr>
              <a:t>دكز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Bul</a:t>
            </a:r>
            <a:r>
              <a:rPr lang="tr-TR" sz="4400" b="1" dirty="0" smtClean="0">
                <a:solidFill>
                  <a:srgbClr val="FF0000"/>
                </a:solidFill>
                <a:latin typeface="+mj-lt"/>
              </a:rPr>
              <a:t>dular </a:t>
            </a:r>
            <a:r>
              <a:rPr lang="ar-SA" sz="4400" b="1" dirty="0" smtClean="0"/>
              <a:t>بول</a:t>
            </a:r>
            <a:r>
              <a:rPr lang="ar-SA" sz="4400" b="1" dirty="0" smtClean="0">
                <a:solidFill>
                  <a:srgbClr val="FF0000"/>
                </a:solidFill>
              </a:rPr>
              <a:t>ديلر    </a:t>
            </a:r>
            <a:endParaRPr lang="tr-TR" sz="4400" b="1" dirty="0" smtClean="0">
              <a:solidFill>
                <a:srgbClr val="FF0000"/>
              </a:solidFill>
              <a:latin typeface="+mj-lt"/>
            </a:endParaRPr>
          </a:p>
        </p:txBody>
      </p:sp>
    </p:spTree>
    <p:extLst>
      <p:ext uri="{BB962C8B-B14F-4D97-AF65-F5344CB8AC3E}">
        <p14:creationId xmlns:p14="http://schemas.microsoft.com/office/powerpoint/2010/main" val="3997722697"/>
      </p:ext>
    </p:extLst>
  </p:cSld>
  <p:clrMapOvr>
    <a:masterClrMapping/>
  </p:clrMapOvr>
  <p:transition spd="med">
    <p:checker dir="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1214422"/>
            <a:ext cx="8358246" cy="415498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Bil</a:t>
            </a:r>
            <a:r>
              <a:rPr lang="tr-TR" sz="4400" b="1" dirty="0" smtClean="0">
                <a:solidFill>
                  <a:srgbClr val="FF0000"/>
                </a:solidFill>
                <a:latin typeface="+mj-lt"/>
              </a:rPr>
              <a:t>dim      </a:t>
            </a:r>
            <a:r>
              <a:rPr lang="tr-TR" sz="4400" b="1" dirty="0" smtClean="0">
                <a:solidFill>
                  <a:srgbClr val="00B050"/>
                </a:solidFill>
                <a:latin typeface="+mj-lt"/>
              </a:rPr>
              <a:t> </a:t>
            </a:r>
            <a:r>
              <a:rPr lang="ar-SA" sz="4400" b="1" dirty="0" smtClean="0">
                <a:latin typeface="+mj-lt"/>
              </a:rPr>
              <a:t>بيل</a:t>
            </a:r>
            <a:r>
              <a:rPr lang="ar-SA" sz="4400" b="1" dirty="0" smtClean="0">
                <a:solidFill>
                  <a:srgbClr val="FF0000"/>
                </a:solidFill>
                <a:latin typeface="+mj-lt"/>
              </a:rPr>
              <a:t>دم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Bil</a:t>
            </a:r>
            <a:r>
              <a:rPr lang="tr-TR" sz="4400" b="1" dirty="0" smtClean="0">
                <a:solidFill>
                  <a:srgbClr val="FF0000"/>
                </a:solidFill>
                <a:latin typeface="+mj-lt"/>
              </a:rPr>
              <a:t>din         </a:t>
            </a:r>
            <a:r>
              <a:rPr lang="ar-SA" sz="4400" b="1" dirty="0" smtClean="0"/>
              <a:t>بيل</a:t>
            </a:r>
            <a:r>
              <a:rPr lang="ar-SA" sz="4400" b="1" dirty="0" smtClean="0">
                <a:solidFill>
                  <a:srgbClr val="FF0000"/>
                </a:solidFill>
              </a:rPr>
              <a:t>دك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Bil</a:t>
            </a:r>
            <a:r>
              <a:rPr lang="tr-TR" sz="4400" b="1" dirty="0" smtClean="0">
                <a:solidFill>
                  <a:srgbClr val="FF0000"/>
                </a:solidFill>
                <a:latin typeface="+mj-lt"/>
              </a:rPr>
              <a:t>di             </a:t>
            </a:r>
            <a:r>
              <a:rPr lang="ar-SA" sz="4400" b="1" dirty="0" smtClean="0"/>
              <a:t>بيل</a:t>
            </a:r>
            <a:r>
              <a:rPr lang="ar-SA" sz="4400" b="1" dirty="0" smtClean="0">
                <a:solidFill>
                  <a:srgbClr val="FF0000"/>
                </a:solidFill>
              </a:rPr>
              <a:t>دى</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smtClean="0">
                <a:solidFill>
                  <a:srgbClr val="00B050"/>
                </a:solidFill>
                <a:latin typeface="+mj-lt"/>
              </a:rPr>
              <a:t>Bul</a:t>
            </a:r>
            <a:r>
              <a:rPr lang="tr-TR" sz="4400" b="1" dirty="0" smtClean="0">
                <a:solidFill>
                  <a:srgbClr val="FF0000"/>
                </a:solidFill>
                <a:latin typeface="+mj-lt"/>
              </a:rPr>
              <a:t>dik </a:t>
            </a:r>
            <a:r>
              <a:rPr lang="ar-SA" sz="4400" b="1" dirty="0" smtClean="0"/>
              <a:t>بيل</a:t>
            </a:r>
            <a:r>
              <a:rPr lang="ar-SA" sz="4400" b="1" dirty="0" smtClean="0">
                <a:solidFill>
                  <a:srgbClr val="FF0000"/>
                </a:solidFill>
              </a:rPr>
              <a:t>دك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Bil</a:t>
            </a:r>
            <a:r>
              <a:rPr lang="tr-TR" sz="4400" b="1" dirty="0" smtClean="0">
                <a:solidFill>
                  <a:srgbClr val="FF0000"/>
                </a:solidFill>
                <a:latin typeface="+mj-lt"/>
              </a:rPr>
              <a:t>diniz    </a:t>
            </a:r>
            <a:r>
              <a:rPr lang="ar-SA" sz="4400" b="1" dirty="0" smtClean="0"/>
              <a:t>بيل</a:t>
            </a:r>
            <a:r>
              <a:rPr lang="ar-SA" sz="4400" b="1" dirty="0" smtClean="0">
                <a:solidFill>
                  <a:srgbClr val="FF0000"/>
                </a:solidFill>
              </a:rPr>
              <a:t>دكز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Bil</a:t>
            </a:r>
            <a:r>
              <a:rPr lang="tr-TR" sz="4400" b="1" dirty="0" smtClean="0">
                <a:solidFill>
                  <a:srgbClr val="FF0000"/>
                </a:solidFill>
                <a:latin typeface="+mj-lt"/>
              </a:rPr>
              <a:t>diler </a:t>
            </a:r>
            <a:r>
              <a:rPr lang="ar-SA" sz="4400" b="1" dirty="0" smtClean="0"/>
              <a:t>بيل</a:t>
            </a:r>
            <a:r>
              <a:rPr lang="ar-SA" sz="4400" b="1" dirty="0" smtClean="0">
                <a:solidFill>
                  <a:srgbClr val="FF0000"/>
                </a:solidFill>
              </a:rPr>
              <a:t>ديلر    </a:t>
            </a:r>
            <a:endParaRPr lang="tr-TR" sz="4400" b="1" dirty="0" smtClean="0">
              <a:solidFill>
                <a:srgbClr val="FF0000"/>
              </a:solidFill>
              <a:latin typeface="+mj-lt"/>
            </a:endParaRPr>
          </a:p>
        </p:txBody>
      </p:sp>
    </p:spTree>
    <p:extLst>
      <p:ext uri="{BB962C8B-B14F-4D97-AF65-F5344CB8AC3E}">
        <p14:creationId xmlns:p14="http://schemas.microsoft.com/office/powerpoint/2010/main" val="564226095"/>
      </p:ext>
    </p:extLst>
  </p:cSld>
  <p:clrMapOvr>
    <a:masterClrMapping/>
  </p:clrMapOvr>
  <p:transition spd="med">
    <p:checke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1000108"/>
            <a:ext cx="8358246" cy="550920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4400" b="1" dirty="0" err="1" smtClean="0">
                <a:latin typeface="+mj-lt"/>
              </a:rPr>
              <a:t>Görülen</a:t>
            </a:r>
            <a:r>
              <a:rPr lang="en-US" sz="4400" b="1" dirty="0" smtClean="0">
                <a:latin typeface="+mj-lt"/>
              </a:rPr>
              <a:t> </a:t>
            </a:r>
            <a:r>
              <a:rPr lang="en-US" sz="4400" b="1" dirty="0" err="1" smtClean="0">
                <a:latin typeface="+mj-lt"/>
              </a:rPr>
              <a:t>geçmiş</a:t>
            </a:r>
            <a:r>
              <a:rPr lang="en-US" sz="4400" b="1" dirty="0" smtClean="0">
                <a:latin typeface="+mj-lt"/>
              </a:rPr>
              <a:t> </a:t>
            </a:r>
            <a:r>
              <a:rPr lang="en-US" sz="4400" b="1" dirty="0" err="1" smtClean="0">
                <a:latin typeface="+mj-lt"/>
              </a:rPr>
              <a:t>zamanın</a:t>
            </a:r>
            <a:r>
              <a:rPr lang="en-US" sz="4400" b="1" dirty="0" smtClean="0">
                <a:latin typeface="+mj-lt"/>
              </a:rPr>
              <a:t> </a:t>
            </a:r>
            <a:r>
              <a:rPr lang="en-US" sz="4400" b="1" dirty="0" err="1" smtClean="0">
                <a:latin typeface="+mj-lt"/>
              </a:rPr>
              <a:t>olumsuzu</a:t>
            </a:r>
            <a:r>
              <a:rPr lang="en-US" sz="4400" b="1" dirty="0" smtClean="0">
                <a:latin typeface="+mj-lt"/>
              </a:rPr>
              <a:t> </a:t>
            </a:r>
            <a:r>
              <a:rPr lang="en-US" sz="4400" b="1" dirty="0" err="1" smtClean="0">
                <a:latin typeface="+mj-lt"/>
              </a:rPr>
              <a:t>fiil</a:t>
            </a:r>
            <a:r>
              <a:rPr lang="en-US" sz="4400" b="1" dirty="0" smtClean="0">
                <a:latin typeface="+mj-lt"/>
              </a:rPr>
              <a:t> </a:t>
            </a:r>
            <a:r>
              <a:rPr lang="en-US" sz="4400" b="1" dirty="0" err="1" smtClean="0">
                <a:latin typeface="+mj-lt"/>
              </a:rPr>
              <a:t>gövdesine</a:t>
            </a:r>
            <a:r>
              <a:rPr lang="en-US" sz="4400" b="1" dirty="0" smtClean="0">
                <a:latin typeface="+mj-lt"/>
              </a:rPr>
              <a:t> </a:t>
            </a:r>
            <a:r>
              <a:rPr lang="ar-IQ" sz="4400" b="1" dirty="0" smtClean="0">
                <a:solidFill>
                  <a:srgbClr val="FF0000"/>
                </a:solidFill>
                <a:latin typeface="+mj-lt"/>
              </a:rPr>
              <a:t>ما</a:t>
            </a:r>
            <a:r>
              <a:rPr lang="ar-IQ" sz="4400" b="1" dirty="0" smtClean="0">
                <a:latin typeface="+mj-lt"/>
              </a:rPr>
              <a:t> </a:t>
            </a:r>
            <a:r>
              <a:rPr lang="en-US" sz="4400" b="1" dirty="0" smtClean="0">
                <a:latin typeface="+mj-lt"/>
              </a:rPr>
              <a:t> </a:t>
            </a:r>
            <a:r>
              <a:rPr lang="en-US" sz="4400" b="1" dirty="0" err="1" smtClean="0">
                <a:latin typeface="+mj-lt"/>
              </a:rPr>
              <a:t>ve</a:t>
            </a:r>
            <a:r>
              <a:rPr lang="en-US" sz="4400" b="1" dirty="0" smtClean="0">
                <a:latin typeface="+mj-lt"/>
              </a:rPr>
              <a:t> </a:t>
            </a:r>
            <a:r>
              <a:rPr lang="ar-IQ" sz="4400" b="1" dirty="0" smtClean="0">
                <a:solidFill>
                  <a:srgbClr val="FF0000"/>
                </a:solidFill>
                <a:latin typeface="+mj-lt"/>
              </a:rPr>
              <a:t>م</a:t>
            </a:r>
            <a:r>
              <a:rPr lang="ar-IQ" sz="4400" b="1" dirty="0" smtClean="0">
                <a:latin typeface="+mj-lt"/>
              </a:rPr>
              <a:t> </a:t>
            </a:r>
            <a:r>
              <a:rPr lang="en-US" sz="4400" b="1" dirty="0" smtClean="0">
                <a:latin typeface="+mj-lt"/>
              </a:rPr>
              <a:t> </a:t>
            </a:r>
            <a:r>
              <a:rPr lang="en-US" sz="4400" b="1" dirty="0" err="1" smtClean="0">
                <a:latin typeface="+mj-lt"/>
              </a:rPr>
              <a:t>ekleri</a:t>
            </a:r>
            <a:r>
              <a:rPr lang="en-US" sz="4400" b="1" dirty="0" smtClean="0">
                <a:latin typeface="+mj-lt"/>
              </a:rPr>
              <a:t> </a:t>
            </a:r>
            <a:r>
              <a:rPr lang="en-US" sz="4400" b="1" dirty="0" err="1" smtClean="0">
                <a:latin typeface="+mj-lt"/>
              </a:rPr>
              <a:t>getirilerek</a:t>
            </a:r>
            <a:r>
              <a:rPr lang="en-US" sz="4400" b="1" dirty="0" smtClean="0">
                <a:latin typeface="+mj-lt"/>
              </a:rPr>
              <a:t> </a:t>
            </a:r>
            <a:r>
              <a:rPr lang="en-US" sz="4400" b="1" dirty="0" err="1" smtClean="0">
                <a:latin typeface="+mj-lt"/>
              </a:rPr>
              <a:t>yapılır</a:t>
            </a:r>
            <a:r>
              <a:rPr lang="en-US" sz="4400" b="1" dirty="0" smtClean="0">
                <a:latin typeface="+mj-lt"/>
              </a:rPr>
              <a:t>.</a:t>
            </a:r>
          </a:p>
          <a:p>
            <a:pPr algn="l" rtl="0" fontAlgn="base">
              <a:spcBef>
                <a:spcPct val="0"/>
              </a:spcBef>
              <a:spcAft>
                <a:spcPct val="0"/>
              </a:spcAft>
            </a:pPr>
            <a:endParaRPr lang="en-US" sz="4400" b="1" dirty="0" smtClean="0">
              <a:latin typeface="+mj-lt"/>
            </a:endParaRPr>
          </a:p>
          <a:p>
            <a:pPr algn="l" rtl="0" fontAlgn="base">
              <a:spcBef>
                <a:spcPct val="0"/>
              </a:spcBef>
              <a:spcAft>
                <a:spcPct val="0"/>
              </a:spcAft>
            </a:pPr>
            <a:r>
              <a:rPr lang="en-US" sz="4400" b="1" dirty="0" smtClean="0">
                <a:latin typeface="+mj-lt"/>
              </a:rPr>
              <a:t> </a:t>
            </a:r>
            <a:r>
              <a:rPr lang="ar-IQ" sz="4400" b="1" dirty="0" smtClean="0">
                <a:solidFill>
                  <a:srgbClr val="0000FF"/>
                </a:solidFill>
                <a:latin typeface="+mj-lt"/>
              </a:rPr>
              <a:t>صور</a:t>
            </a:r>
            <a:r>
              <a:rPr lang="ar-IQ" sz="4400" b="1" dirty="0" smtClean="0">
                <a:solidFill>
                  <a:srgbClr val="FF0000"/>
                </a:solidFill>
                <a:latin typeface="+mj-lt"/>
              </a:rPr>
              <a:t>ما</a:t>
            </a:r>
            <a:r>
              <a:rPr lang="ar-IQ" sz="4400" b="1" dirty="0" smtClean="0">
                <a:solidFill>
                  <a:srgbClr val="0000FF"/>
                </a:solidFill>
                <a:latin typeface="+mj-lt"/>
              </a:rPr>
              <a:t>ديلر </a:t>
            </a:r>
            <a:r>
              <a:rPr lang="en-US" sz="4400" b="1" dirty="0" smtClean="0">
                <a:solidFill>
                  <a:srgbClr val="0000FF"/>
                </a:solidFill>
                <a:latin typeface="+mj-lt"/>
              </a:rPr>
              <a:t> </a:t>
            </a:r>
            <a:r>
              <a:rPr lang="en-US" sz="4400" b="1" dirty="0" err="1" smtClean="0">
                <a:solidFill>
                  <a:srgbClr val="0000FF"/>
                </a:solidFill>
                <a:latin typeface="+mj-lt"/>
              </a:rPr>
              <a:t>sor</a:t>
            </a:r>
            <a:r>
              <a:rPr lang="en-US" sz="4400" b="1" dirty="0" err="1" smtClean="0">
                <a:solidFill>
                  <a:srgbClr val="FF0000"/>
                </a:solidFill>
                <a:latin typeface="+mj-lt"/>
              </a:rPr>
              <a:t>ma</a:t>
            </a:r>
            <a:r>
              <a:rPr lang="en-US" sz="4400" b="1" dirty="0" err="1" smtClean="0">
                <a:solidFill>
                  <a:srgbClr val="0000FF"/>
                </a:solidFill>
                <a:latin typeface="+mj-lt"/>
              </a:rPr>
              <a:t>dılar</a:t>
            </a:r>
            <a:endParaRPr lang="en-US" sz="4400" b="1" dirty="0" smtClean="0">
              <a:solidFill>
                <a:srgbClr val="0000FF"/>
              </a:solidFill>
              <a:latin typeface="+mj-lt"/>
            </a:endParaRPr>
          </a:p>
          <a:p>
            <a:pPr algn="l" rtl="0" fontAlgn="base">
              <a:spcBef>
                <a:spcPct val="0"/>
              </a:spcBef>
              <a:spcAft>
                <a:spcPct val="0"/>
              </a:spcAft>
            </a:pPr>
            <a:r>
              <a:rPr lang="ar-IQ" sz="4400" b="1" dirty="0" smtClean="0">
                <a:solidFill>
                  <a:srgbClr val="0000FF"/>
                </a:solidFill>
              </a:rPr>
              <a:t>آ</a:t>
            </a:r>
            <a:r>
              <a:rPr lang="ar-SA" sz="4400" b="1" dirty="0" smtClean="0">
                <a:solidFill>
                  <a:srgbClr val="0000FF"/>
                </a:solidFill>
              </a:rPr>
              <a:t>ل</a:t>
            </a:r>
            <a:r>
              <a:rPr lang="ar-IQ" sz="4400" b="1" dirty="0" smtClean="0">
                <a:solidFill>
                  <a:srgbClr val="FF0000"/>
                </a:solidFill>
              </a:rPr>
              <a:t>م</a:t>
            </a:r>
            <a:r>
              <a:rPr lang="ar-SA" sz="4400" b="1" dirty="0" smtClean="0">
                <a:solidFill>
                  <a:srgbClr val="FF0000"/>
                </a:solidFill>
              </a:rPr>
              <a:t>ا</a:t>
            </a:r>
            <a:r>
              <a:rPr lang="ar-IQ" sz="4400" b="1" dirty="0" smtClean="0">
                <a:solidFill>
                  <a:srgbClr val="0000FF"/>
                </a:solidFill>
              </a:rPr>
              <a:t>دك </a:t>
            </a:r>
            <a:r>
              <a:rPr lang="en-US" sz="4400" b="1" dirty="0" smtClean="0">
                <a:solidFill>
                  <a:srgbClr val="0000FF"/>
                </a:solidFill>
              </a:rPr>
              <a:t> </a:t>
            </a:r>
            <a:r>
              <a:rPr lang="en-US" sz="4400" b="1" dirty="0" err="1" smtClean="0">
                <a:solidFill>
                  <a:srgbClr val="0000FF"/>
                </a:solidFill>
                <a:latin typeface="+mj-lt"/>
              </a:rPr>
              <a:t>al</a:t>
            </a:r>
            <a:r>
              <a:rPr lang="en-US" sz="4400" b="1" dirty="0" err="1" smtClean="0">
                <a:solidFill>
                  <a:srgbClr val="FF0000"/>
                </a:solidFill>
                <a:latin typeface="+mj-lt"/>
              </a:rPr>
              <a:t>ma</a:t>
            </a:r>
            <a:r>
              <a:rPr lang="en-US" sz="4400" b="1" dirty="0" err="1" smtClean="0">
                <a:solidFill>
                  <a:srgbClr val="0000FF"/>
                </a:solidFill>
                <a:latin typeface="+mj-lt"/>
              </a:rPr>
              <a:t>dın</a:t>
            </a:r>
            <a:endParaRPr lang="en-US" sz="4400" b="1" dirty="0" smtClean="0">
              <a:solidFill>
                <a:srgbClr val="0000FF"/>
              </a:solidFill>
              <a:latin typeface="+mj-lt"/>
            </a:endParaRPr>
          </a:p>
          <a:p>
            <a:pPr algn="l" rtl="0" fontAlgn="base">
              <a:spcBef>
                <a:spcPct val="0"/>
              </a:spcBef>
              <a:spcAft>
                <a:spcPct val="0"/>
              </a:spcAft>
            </a:pPr>
            <a:r>
              <a:rPr lang="en-US" sz="4400" b="1" dirty="0" smtClean="0">
                <a:solidFill>
                  <a:srgbClr val="0000FF"/>
                </a:solidFill>
                <a:latin typeface="+mj-lt"/>
              </a:rPr>
              <a:t> </a:t>
            </a:r>
            <a:r>
              <a:rPr lang="ar-IQ" sz="4400" b="1" dirty="0" smtClean="0">
                <a:solidFill>
                  <a:srgbClr val="0000FF"/>
                </a:solidFill>
                <a:latin typeface="+mj-lt"/>
              </a:rPr>
              <a:t>ك</a:t>
            </a:r>
            <a:r>
              <a:rPr lang="ar-SA" sz="4400" b="1" dirty="0" smtClean="0">
                <a:solidFill>
                  <a:srgbClr val="0000FF"/>
                </a:solidFill>
                <a:latin typeface="+mj-lt"/>
              </a:rPr>
              <a:t>ي</a:t>
            </a:r>
            <a:r>
              <a:rPr lang="ar-IQ" sz="4400" b="1" dirty="0" smtClean="0">
                <a:solidFill>
                  <a:srgbClr val="0000FF"/>
                </a:solidFill>
                <a:latin typeface="+mj-lt"/>
              </a:rPr>
              <a:t>چ</a:t>
            </a:r>
            <a:r>
              <a:rPr lang="ar-IQ" sz="4400" b="1" dirty="0" smtClean="0">
                <a:solidFill>
                  <a:srgbClr val="FF0000"/>
                </a:solidFill>
                <a:latin typeface="+mj-lt"/>
              </a:rPr>
              <a:t>م</a:t>
            </a:r>
            <a:r>
              <a:rPr lang="ar-IQ" sz="4400" b="1" dirty="0" smtClean="0">
                <a:solidFill>
                  <a:srgbClr val="0000FF"/>
                </a:solidFill>
                <a:latin typeface="+mj-lt"/>
              </a:rPr>
              <a:t>دى </a:t>
            </a:r>
            <a:r>
              <a:rPr lang="en-US" sz="4400" b="1" dirty="0" smtClean="0">
                <a:solidFill>
                  <a:srgbClr val="0000FF"/>
                </a:solidFill>
                <a:latin typeface="+mj-lt"/>
              </a:rPr>
              <a:t> </a:t>
            </a:r>
            <a:r>
              <a:rPr lang="en-US" sz="4400" b="1" dirty="0" err="1" smtClean="0">
                <a:solidFill>
                  <a:srgbClr val="0000FF"/>
                </a:solidFill>
                <a:latin typeface="+mj-lt"/>
              </a:rPr>
              <a:t>geç</a:t>
            </a:r>
            <a:r>
              <a:rPr lang="en-US" sz="4400" b="1" dirty="0" err="1" smtClean="0">
                <a:solidFill>
                  <a:srgbClr val="FF0000"/>
                </a:solidFill>
                <a:latin typeface="+mj-lt"/>
              </a:rPr>
              <a:t>me</a:t>
            </a:r>
            <a:r>
              <a:rPr lang="en-US" sz="4400" b="1" dirty="0" err="1" smtClean="0">
                <a:solidFill>
                  <a:srgbClr val="0000FF"/>
                </a:solidFill>
                <a:latin typeface="+mj-lt"/>
              </a:rPr>
              <a:t>di</a:t>
            </a:r>
            <a:endParaRPr lang="en-US" sz="4400" b="1" dirty="0" smtClean="0">
              <a:solidFill>
                <a:srgbClr val="0000FF"/>
              </a:solidFill>
              <a:latin typeface="+mj-lt"/>
            </a:endParaRPr>
          </a:p>
          <a:p>
            <a:pPr algn="l" rtl="0" fontAlgn="base">
              <a:spcBef>
                <a:spcPct val="0"/>
              </a:spcBef>
              <a:spcAft>
                <a:spcPct val="0"/>
              </a:spcAft>
            </a:pPr>
            <a:r>
              <a:rPr lang="en-US" sz="4400" b="1" dirty="0" smtClean="0">
                <a:solidFill>
                  <a:srgbClr val="0000FF"/>
                </a:solidFill>
                <a:latin typeface="+mj-lt"/>
              </a:rPr>
              <a:t> </a:t>
            </a:r>
            <a:r>
              <a:rPr lang="ar-IQ" sz="4400" b="1" dirty="0" smtClean="0">
                <a:solidFill>
                  <a:srgbClr val="0000FF"/>
                </a:solidFill>
                <a:latin typeface="+mj-lt"/>
              </a:rPr>
              <a:t>كو</a:t>
            </a:r>
            <a:r>
              <a:rPr lang="ar-SA" sz="4400" b="1" dirty="0" smtClean="0">
                <a:solidFill>
                  <a:srgbClr val="0000FF"/>
                </a:solidFill>
                <a:latin typeface="+mj-lt"/>
              </a:rPr>
              <a:t>ل</a:t>
            </a:r>
            <a:r>
              <a:rPr lang="ar-IQ" sz="4400" b="1" dirty="0" smtClean="0">
                <a:solidFill>
                  <a:srgbClr val="FF0000"/>
                </a:solidFill>
                <a:latin typeface="+mj-lt"/>
              </a:rPr>
              <a:t>م</a:t>
            </a:r>
            <a:r>
              <a:rPr lang="ar-IQ" sz="4400" b="1" dirty="0" smtClean="0">
                <a:solidFill>
                  <a:srgbClr val="0000FF"/>
                </a:solidFill>
                <a:latin typeface="+mj-lt"/>
              </a:rPr>
              <a:t>دم </a:t>
            </a:r>
            <a:r>
              <a:rPr lang="en-US" sz="4400" b="1" dirty="0" smtClean="0">
                <a:solidFill>
                  <a:srgbClr val="0000FF"/>
                </a:solidFill>
                <a:latin typeface="+mj-lt"/>
              </a:rPr>
              <a:t> </a:t>
            </a:r>
            <a:r>
              <a:rPr lang="en-US" sz="4400" b="1" dirty="0" err="1" smtClean="0">
                <a:solidFill>
                  <a:srgbClr val="0000FF"/>
                </a:solidFill>
                <a:latin typeface="+mj-lt"/>
              </a:rPr>
              <a:t>gül</a:t>
            </a:r>
            <a:r>
              <a:rPr lang="en-US" sz="4400" b="1" dirty="0" err="1" smtClean="0">
                <a:solidFill>
                  <a:srgbClr val="FF0000"/>
                </a:solidFill>
                <a:latin typeface="+mj-lt"/>
              </a:rPr>
              <a:t>me</a:t>
            </a:r>
            <a:r>
              <a:rPr lang="en-US" sz="4400" b="1" dirty="0" err="1" smtClean="0">
                <a:solidFill>
                  <a:srgbClr val="0000FF"/>
                </a:solidFill>
                <a:latin typeface="+mj-lt"/>
              </a:rPr>
              <a:t>dim</a:t>
            </a:r>
            <a:endParaRPr lang="tr-TR" sz="4400" b="1" dirty="0" smtClean="0">
              <a:solidFill>
                <a:srgbClr val="0000FF"/>
              </a:solidFill>
              <a:latin typeface="+mj-lt"/>
            </a:endParaRPr>
          </a:p>
        </p:txBody>
      </p:sp>
    </p:spTree>
    <p:extLst>
      <p:ext uri="{BB962C8B-B14F-4D97-AF65-F5344CB8AC3E}">
        <p14:creationId xmlns:p14="http://schemas.microsoft.com/office/powerpoint/2010/main" val="604951186"/>
      </p:ext>
    </p:extLst>
  </p:cSld>
  <p:clrMapOvr>
    <a:masterClrMapping/>
  </p:clrMapOvr>
  <p:transition spd="med">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28625" y="857250"/>
            <a:ext cx="8496300" cy="5078413"/>
          </a:xfrm>
          <a:prstGeom prst="rect">
            <a:avLst/>
          </a:prstGeom>
          <a:noFill/>
          <a:ln w="9525">
            <a:noFill/>
            <a:miter lim="800000"/>
            <a:headEnd/>
            <a:tailEnd/>
          </a:ln>
        </p:spPr>
        <p:txBody>
          <a:bodyPr anchor="ctr">
            <a:spAutoFit/>
          </a:bodyPr>
          <a:lstStyle/>
          <a:p>
            <a:pPr algn="l" rtl="0" fontAlgn="base">
              <a:spcBef>
                <a:spcPct val="0"/>
              </a:spcBef>
              <a:spcAft>
                <a:spcPct val="0"/>
              </a:spcAft>
              <a:defRPr/>
            </a:pPr>
            <a:r>
              <a:rPr lang="tr-TR" sz="3600" b="1" dirty="0" smtClean="0">
                <a:solidFill>
                  <a:srgbClr val="FF0000"/>
                </a:solidFill>
                <a:latin typeface="Arial" pitchFamily="34" charset="0"/>
                <a:cs typeface="Arial" pitchFamily="34" charset="0"/>
              </a:rPr>
              <a:t>- Zarf </a:t>
            </a:r>
            <a:r>
              <a:rPr lang="tr-TR" sz="3600" b="1" dirty="0">
                <a:solidFill>
                  <a:srgbClr val="FF0000"/>
                </a:solidFill>
                <a:latin typeface="Arial" pitchFamily="34" charset="0"/>
                <a:cs typeface="Arial" pitchFamily="34" charset="0"/>
              </a:rPr>
              <a:t>Fill Ekleri</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–ıp, -ip, -up, -üp</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-ınca, -ince, -unca, -ünce</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-arak, -erek, </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-a, -e</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-dkça, -dikçe,</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-alı, -eli</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-madan, -mede</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-iken, -ken</a:t>
            </a:r>
          </a:p>
        </p:txBody>
      </p:sp>
    </p:spTree>
  </p:cSld>
  <p:clrMapOvr>
    <a:masterClrMapping/>
  </p:clrMapOvr>
  <p:transition spd="med">
    <p:checke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875868"/>
            <a:ext cx="8358246" cy="4832092"/>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Bulma</a:t>
            </a:r>
            <a:r>
              <a:rPr lang="tr-TR" sz="4400" b="1" dirty="0" smtClean="0">
                <a:solidFill>
                  <a:srgbClr val="FF0000"/>
                </a:solidFill>
                <a:latin typeface="+mj-lt"/>
              </a:rPr>
              <a:t>dım     </a:t>
            </a:r>
            <a:r>
              <a:rPr lang="tr-TR" sz="4400" b="1" dirty="0" smtClean="0">
                <a:solidFill>
                  <a:srgbClr val="00B050"/>
                </a:solidFill>
                <a:latin typeface="+mj-lt"/>
              </a:rPr>
              <a:t> </a:t>
            </a:r>
            <a:r>
              <a:rPr lang="ar-SA" sz="4400" b="1" dirty="0" smtClean="0">
                <a:latin typeface="+mj-lt"/>
              </a:rPr>
              <a:t>بول</a:t>
            </a:r>
            <a:r>
              <a:rPr lang="ar-IQ" sz="4400" b="1" dirty="0" smtClean="0">
                <a:latin typeface="+mj-lt"/>
              </a:rPr>
              <a:t>ما</a:t>
            </a:r>
            <a:r>
              <a:rPr lang="ar-SA" sz="4400" b="1" dirty="0" smtClean="0">
                <a:solidFill>
                  <a:srgbClr val="FF0000"/>
                </a:solidFill>
                <a:latin typeface="+mj-lt"/>
              </a:rPr>
              <a:t>دم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Bulma</a:t>
            </a:r>
            <a:r>
              <a:rPr lang="tr-TR" sz="4400" b="1" dirty="0" smtClean="0">
                <a:solidFill>
                  <a:srgbClr val="FF0000"/>
                </a:solidFill>
                <a:latin typeface="+mj-lt"/>
              </a:rPr>
              <a:t>dın      </a:t>
            </a:r>
            <a:r>
              <a:rPr lang="ar-SA" sz="4400" b="1" dirty="0" smtClean="0"/>
              <a:t>بول</a:t>
            </a:r>
            <a:r>
              <a:rPr lang="ar-IQ" sz="4400" b="1" dirty="0" smtClean="0"/>
              <a:t>ما</a:t>
            </a:r>
            <a:r>
              <a:rPr lang="ar-SA" sz="4400" b="1" dirty="0" smtClean="0">
                <a:solidFill>
                  <a:srgbClr val="FF0000"/>
                </a:solidFill>
              </a:rPr>
              <a:t>دك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Bulma</a:t>
            </a:r>
            <a:r>
              <a:rPr lang="tr-TR" sz="4400" b="1" dirty="0" smtClean="0">
                <a:solidFill>
                  <a:srgbClr val="FF0000"/>
                </a:solidFill>
                <a:latin typeface="+mj-lt"/>
              </a:rPr>
              <a:t>dı      </a:t>
            </a:r>
            <a:r>
              <a:rPr lang="ar-SA" sz="4400" b="1" dirty="0" smtClean="0"/>
              <a:t>بول</a:t>
            </a:r>
            <a:r>
              <a:rPr lang="ar-IQ" sz="4400" b="1" dirty="0" smtClean="0"/>
              <a:t>ما</a:t>
            </a:r>
            <a:r>
              <a:rPr lang="ar-SA" sz="4400" b="1" dirty="0" smtClean="0">
                <a:solidFill>
                  <a:srgbClr val="FF0000"/>
                </a:solidFill>
              </a:rPr>
              <a:t>دى</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smtClean="0">
                <a:solidFill>
                  <a:srgbClr val="00B050"/>
                </a:solidFill>
                <a:latin typeface="+mj-lt"/>
              </a:rPr>
              <a:t>Bulma</a:t>
            </a:r>
            <a:r>
              <a:rPr lang="tr-TR" sz="4400" b="1" dirty="0" smtClean="0">
                <a:solidFill>
                  <a:srgbClr val="FF0000"/>
                </a:solidFill>
                <a:latin typeface="+mj-lt"/>
              </a:rPr>
              <a:t>dık </a:t>
            </a:r>
            <a:r>
              <a:rPr lang="ar-SA" sz="4400" b="1" dirty="0" smtClean="0"/>
              <a:t>بول</a:t>
            </a:r>
            <a:r>
              <a:rPr lang="ar-IQ" sz="4400" b="1" dirty="0" smtClean="0"/>
              <a:t>ما</a:t>
            </a:r>
            <a:r>
              <a:rPr lang="ar-SA" sz="4400" b="1" dirty="0" smtClean="0">
                <a:solidFill>
                  <a:srgbClr val="FF0000"/>
                </a:solidFill>
              </a:rPr>
              <a:t>دق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Bulma</a:t>
            </a:r>
            <a:r>
              <a:rPr lang="tr-TR" sz="4400" b="1" dirty="0" smtClean="0">
                <a:solidFill>
                  <a:srgbClr val="FF0000"/>
                </a:solidFill>
                <a:latin typeface="+mj-lt"/>
              </a:rPr>
              <a:t>dınız  </a:t>
            </a:r>
            <a:r>
              <a:rPr lang="ar-SA" sz="4400" b="1" dirty="0" smtClean="0"/>
              <a:t>بول</a:t>
            </a:r>
            <a:r>
              <a:rPr lang="ar-IQ" sz="4400" b="1" dirty="0" smtClean="0"/>
              <a:t>ما</a:t>
            </a:r>
            <a:r>
              <a:rPr lang="ar-SA" sz="4400" b="1" dirty="0" smtClean="0">
                <a:solidFill>
                  <a:srgbClr val="FF0000"/>
                </a:solidFill>
              </a:rPr>
              <a:t>دكز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Bulma</a:t>
            </a:r>
            <a:r>
              <a:rPr lang="tr-TR" sz="4400" b="1" dirty="0" smtClean="0">
                <a:solidFill>
                  <a:srgbClr val="FF0000"/>
                </a:solidFill>
                <a:latin typeface="+mj-lt"/>
              </a:rPr>
              <a:t>dılar </a:t>
            </a:r>
            <a:r>
              <a:rPr lang="ar-SA" sz="4400" b="1" dirty="0" smtClean="0"/>
              <a:t>بول</a:t>
            </a:r>
            <a:r>
              <a:rPr lang="ar-IQ" sz="4400" b="1" dirty="0" smtClean="0"/>
              <a:t>ما</a:t>
            </a:r>
            <a:r>
              <a:rPr lang="ar-SA" sz="4400" b="1" dirty="0" smtClean="0">
                <a:solidFill>
                  <a:srgbClr val="FF0000"/>
                </a:solidFill>
              </a:rPr>
              <a:t>ديلر  </a:t>
            </a:r>
            <a:endParaRPr lang="tr-TR" sz="4400" b="1" dirty="0" smtClean="0">
              <a:solidFill>
                <a:srgbClr val="FF0000"/>
              </a:solidFill>
              <a:latin typeface="+mj-lt"/>
            </a:endParaRPr>
          </a:p>
        </p:txBody>
      </p:sp>
    </p:spTree>
    <p:extLst>
      <p:ext uri="{BB962C8B-B14F-4D97-AF65-F5344CB8AC3E}">
        <p14:creationId xmlns:p14="http://schemas.microsoft.com/office/powerpoint/2010/main" val="3061602790"/>
      </p:ext>
    </p:extLst>
  </p:cSld>
  <p:clrMapOvr>
    <a:masterClrMapping/>
  </p:clrMapOvr>
  <p:transition spd="med">
    <p:checker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714348" y="857232"/>
            <a:ext cx="7056437" cy="773105"/>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ÖĞRENİLEN ZAMAN EKLERİ</a:t>
            </a:r>
          </a:p>
        </p:txBody>
      </p:sp>
      <p:sp>
        <p:nvSpPr>
          <p:cNvPr id="6" name="Text Box 2"/>
          <p:cNvSpPr txBox="1">
            <a:spLocks noChangeArrowheads="1"/>
          </p:cNvSpPr>
          <p:nvPr/>
        </p:nvSpPr>
        <p:spPr bwMode="auto">
          <a:xfrm>
            <a:off x="357158" y="2500306"/>
            <a:ext cx="8358278" cy="1754326"/>
          </a:xfrm>
          <a:prstGeom prst="rect">
            <a:avLst/>
          </a:prstGeom>
          <a:noFill/>
          <a:ln w="9525">
            <a:noFill/>
            <a:miter lim="800000"/>
            <a:headEnd/>
            <a:tailEnd/>
          </a:ln>
        </p:spPr>
        <p:txBody>
          <a:bodyPr wrap="square" anchor="ctr">
            <a:spAutoFit/>
          </a:bodyPr>
          <a:lstStyle/>
          <a:p>
            <a:pPr algn="l" rtl="0"/>
            <a:r>
              <a:rPr lang="tr-TR" sz="3600" b="1" dirty="0" smtClean="0">
                <a:latin typeface="+mj-lt"/>
              </a:rPr>
              <a:t>Öğ</a:t>
            </a:r>
            <a:r>
              <a:rPr lang="en-US" sz="3600" b="1" dirty="0" err="1" smtClean="0">
                <a:latin typeface="+mj-lt"/>
              </a:rPr>
              <a:t>renilen</a:t>
            </a:r>
            <a:r>
              <a:rPr lang="en-US" sz="3600" b="1" dirty="0" smtClean="0">
                <a:latin typeface="+mj-lt"/>
              </a:rPr>
              <a:t> </a:t>
            </a:r>
            <a:r>
              <a:rPr lang="en-US" sz="3600" b="1" dirty="0" err="1" smtClean="0">
                <a:latin typeface="+mj-lt"/>
              </a:rPr>
              <a:t>geçmiş</a:t>
            </a:r>
            <a:r>
              <a:rPr lang="en-US" sz="3600" b="1" dirty="0" smtClean="0">
                <a:latin typeface="+mj-lt"/>
              </a:rPr>
              <a:t> </a:t>
            </a:r>
            <a:r>
              <a:rPr lang="en-US" sz="3600" b="1" dirty="0" err="1" smtClean="0">
                <a:latin typeface="+mj-lt"/>
              </a:rPr>
              <a:t>zaman</a:t>
            </a:r>
            <a:r>
              <a:rPr lang="en-US" sz="3600" b="1" dirty="0" smtClean="0">
                <a:latin typeface="+mj-lt"/>
              </a:rPr>
              <a:t> </a:t>
            </a:r>
            <a:r>
              <a:rPr lang="en-US" sz="3600" b="1" dirty="0" err="1" smtClean="0">
                <a:latin typeface="+mj-lt"/>
              </a:rPr>
              <a:t>eki</a:t>
            </a:r>
            <a:r>
              <a:rPr lang="en-US" sz="3600" b="1" dirty="0" smtClean="0">
                <a:latin typeface="+mj-lt"/>
              </a:rPr>
              <a:t> </a:t>
            </a:r>
            <a:r>
              <a:rPr lang="en-US" sz="3600" b="1" dirty="0" smtClean="0">
                <a:solidFill>
                  <a:srgbClr val="0000FF"/>
                </a:solidFill>
                <a:latin typeface="+mj-lt"/>
              </a:rPr>
              <a:t>-</a:t>
            </a:r>
            <a:r>
              <a:rPr lang="en-US" sz="3600" b="1" dirty="0" err="1" smtClean="0">
                <a:solidFill>
                  <a:srgbClr val="0000FF"/>
                </a:solidFill>
                <a:latin typeface="+mj-lt"/>
              </a:rPr>
              <a:t>mış</a:t>
            </a:r>
            <a:r>
              <a:rPr lang="en-US" sz="3600" b="1" dirty="0" smtClean="0">
                <a:solidFill>
                  <a:srgbClr val="0000FF"/>
                </a:solidFill>
                <a:latin typeface="+mj-lt"/>
              </a:rPr>
              <a:t>, -</a:t>
            </a:r>
            <a:r>
              <a:rPr lang="en-US" sz="3600" b="1" dirty="0" err="1" smtClean="0">
                <a:solidFill>
                  <a:srgbClr val="0000FF"/>
                </a:solidFill>
                <a:latin typeface="+mj-lt"/>
              </a:rPr>
              <a:t>miş</a:t>
            </a:r>
            <a:r>
              <a:rPr lang="en-US" sz="3600" b="1" dirty="0" smtClean="0">
                <a:solidFill>
                  <a:srgbClr val="0000FF"/>
                </a:solidFill>
                <a:latin typeface="+mj-lt"/>
              </a:rPr>
              <a:t>,</a:t>
            </a:r>
          </a:p>
          <a:p>
            <a:pPr algn="l" rtl="0"/>
            <a:r>
              <a:rPr lang="en-US" sz="3600" b="1" dirty="0" smtClean="0">
                <a:solidFill>
                  <a:srgbClr val="0000FF"/>
                </a:solidFill>
                <a:latin typeface="+mj-lt"/>
              </a:rPr>
              <a:t> -</a:t>
            </a:r>
            <a:r>
              <a:rPr lang="en-US" sz="3600" b="1" dirty="0" err="1" smtClean="0">
                <a:solidFill>
                  <a:srgbClr val="0000FF"/>
                </a:solidFill>
                <a:latin typeface="+mj-lt"/>
              </a:rPr>
              <a:t>muş</a:t>
            </a:r>
            <a:r>
              <a:rPr lang="en-US" sz="3600" b="1" dirty="0" smtClean="0">
                <a:solidFill>
                  <a:srgbClr val="0000FF"/>
                </a:solidFill>
                <a:latin typeface="+mj-lt"/>
              </a:rPr>
              <a:t>, -</a:t>
            </a:r>
            <a:r>
              <a:rPr lang="en-US" sz="3600" b="1" dirty="0" err="1" smtClean="0">
                <a:solidFill>
                  <a:srgbClr val="0000FF"/>
                </a:solidFill>
                <a:latin typeface="+mj-lt"/>
              </a:rPr>
              <a:t>müş</a:t>
            </a:r>
            <a:r>
              <a:rPr lang="en-US" sz="3600" b="1" dirty="0" smtClean="0">
                <a:solidFill>
                  <a:srgbClr val="0000FF"/>
                </a:solidFill>
                <a:latin typeface="+mj-lt"/>
              </a:rPr>
              <a:t> </a:t>
            </a:r>
            <a:r>
              <a:rPr lang="en-US" sz="3600" b="1" dirty="0" err="1" smtClean="0">
                <a:latin typeface="+mj-lt"/>
              </a:rPr>
              <a:t>tek</a:t>
            </a:r>
            <a:r>
              <a:rPr lang="en-US" sz="3600" b="1" dirty="0" smtClean="0">
                <a:latin typeface="+mj-lt"/>
              </a:rPr>
              <a:t> </a:t>
            </a:r>
            <a:r>
              <a:rPr lang="en-US" sz="3600" b="1" dirty="0" err="1" smtClean="0">
                <a:latin typeface="+mj-lt"/>
              </a:rPr>
              <a:t>şekilli</a:t>
            </a:r>
            <a:r>
              <a:rPr lang="en-US" sz="3600" b="1" dirty="0" smtClean="0">
                <a:latin typeface="+mj-lt"/>
              </a:rPr>
              <a:t> </a:t>
            </a:r>
            <a:r>
              <a:rPr lang="en-US" sz="3600" b="1" dirty="0" err="1" smtClean="0">
                <a:latin typeface="+mj-lt"/>
              </a:rPr>
              <a:t>olup</a:t>
            </a:r>
            <a:r>
              <a:rPr lang="en-US" sz="3600" b="1" dirty="0" smtClean="0">
                <a:latin typeface="+mj-lt"/>
              </a:rPr>
              <a:t> </a:t>
            </a:r>
            <a:r>
              <a:rPr lang="en-US" sz="3600" b="1" dirty="0" err="1" smtClean="0">
                <a:latin typeface="+mj-lt"/>
              </a:rPr>
              <a:t>daima</a:t>
            </a:r>
            <a:r>
              <a:rPr lang="ar-IQ" sz="3600" b="1" dirty="0" smtClean="0">
                <a:solidFill>
                  <a:srgbClr val="FF0000"/>
                </a:solidFill>
                <a:latin typeface="+mj-lt"/>
              </a:rPr>
              <a:t>مش</a:t>
            </a:r>
            <a:r>
              <a:rPr lang="ar-IQ" sz="3600" b="1" dirty="0" smtClean="0">
                <a:latin typeface="+mj-lt"/>
              </a:rPr>
              <a:t> </a:t>
            </a:r>
            <a:r>
              <a:rPr lang="en-US" sz="3600" b="1" dirty="0" smtClean="0">
                <a:latin typeface="+mj-lt"/>
              </a:rPr>
              <a:t> </a:t>
            </a:r>
            <a:r>
              <a:rPr lang="en-US" sz="3600" b="1" dirty="0" err="1" smtClean="0">
                <a:latin typeface="+mj-lt"/>
              </a:rPr>
              <a:t>şeklinde</a:t>
            </a:r>
            <a:r>
              <a:rPr lang="en-US" sz="3600" b="1" dirty="0" smtClean="0">
                <a:latin typeface="+mj-lt"/>
              </a:rPr>
              <a:t> </a:t>
            </a:r>
            <a:r>
              <a:rPr lang="en-US" sz="3600" b="1" dirty="0" err="1" smtClean="0">
                <a:latin typeface="+mj-lt"/>
              </a:rPr>
              <a:t>yazılır</a:t>
            </a:r>
            <a:r>
              <a:rPr lang="en-US" sz="3600" b="1" dirty="0" smtClean="0">
                <a:latin typeface="+mj-lt"/>
              </a:rPr>
              <a:t>. </a:t>
            </a:r>
            <a:r>
              <a:rPr lang="en-US" sz="3600" b="1" dirty="0" err="1" smtClean="0">
                <a:latin typeface="+mj-lt"/>
              </a:rPr>
              <a:t>Ek</a:t>
            </a:r>
            <a:r>
              <a:rPr lang="en-US" sz="3600" b="1" dirty="0" smtClean="0">
                <a:latin typeface="+mj-lt"/>
              </a:rPr>
              <a:t> </a:t>
            </a:r>
            <a:r>
              <a:rPr lang="en-US" sz="3600" b="1" dirty="0" err="1" smtClean="0">
                <a:latin typeface="+mj-lt"/>
              </a:rPr>
              <a:t>ünlüsü</a:t>
            </a:r>
            <a:r>
              <a:rPr lang="en-US" sz="3600" b="1" dirty="0" smtClean="0">
                <a:latin typeface="+mj-lt"/>
              </a:rPr>
              <a:t> </a:t>
            </a:r>
            <a:r>
              <a:rPr lang="en-US" sz="3600" b="1" dirty="0" err="1" smtClean="0">
                <a:latin typeface="+mj-lt"/>
              </a:rPr>
              <a:t>yazılmaz</a:t>
            </a:r>
            <a:r>
              <a:rPr lang="en-US" sz="3600" b="1" dirty="0" smtClean="0">
                <a:latin typeface="+mj-lt"/>
              </a:rPr>
              <a:t>.</a:t>
            </a:r>
            <a:endParaRPr lang="en-US" sz="3600" b="1" dirty="0" smtClean="0">
              <a:latin typeface="+mj-lt"/>
              <a:cs typeface="+mj-cs"/>
            </a:endParaRPr>
          </a:p>
        </p:txBody>
      </p:sp>
    </p:spTree>
    <p:extLst>
      <p:ext uri="{BB962C8B-B14F-4D97-AF65-F5344CB8AC3E}">
        <p14:creationId xmlns:p14="http://schemas.microsoft.com/office/powerpoint/2010/main" val="1753793747"/>
      </p:ext>
    </p:extLst>
  </p:cSld>
  <p:clrMapOvr>
    <a:masterClrMapping/>
  </p:clrMapOvr>
  <p:transition spd="med">
    <p:checker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tr-TR" sz="2800" b="1" dirty="0" smtClean="0">
                          <a:solidFill>
                            <a:srgbClr val="FFFF00"/>
                          </a:solidFill>
                          <a:latin typeface="+mj-lt"/>
                        </a:rPr>
                        <a:t>EKLER</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SA" sz="3600" b="1" dirty="0" smtClean="0">
                          <a:solidFill>
                            <a:srgbClr val="FF0000"/>
                          </a:solidFill>
                        </a:rPr>
                        <a:t>مشم</a:t>
                      </a:r>
                      <a:r>
                        <a:rPr lang="ar-SA" sz="3600" b="1" baseline="0" dirty="0" smtClean="0">
                          <a:solidFill>
                            <a:srgbClr val="FF0000"/>
                          </a:solidFill>
                        </a:rPr>
                        <a:t> </a:t>
                      </a:r>
                      <a:endParaRPr lang="ar-IQ" sz="3600" b="1" dirty="0">
                        <a:solidFill>
                          <a:srgbClr val="FF0000"/>
                        </a:solidFill>
                      </a:endParaRPr>
                    </a:p>
                  </a:txBody>
                  <a:tcPr/>
                </a:tc>
                <a:tc>
                  <a:txBody>
                    <a:bodyPr/>
                    <a:lstStyle/>
                    <a:p>
                      <a:pPr algn="ctr" rtl="1"/>
                      <a:r>
                        <a:rPr lang="tr-TR" sz="2800" b="1" dirty="0" smtClean="0">
                          <a:latin typeface="+mj-lt"/>
                        </a:rPr>
                        <a:t>1.TEKLİK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lang="ar-SA" sz="3600" b="1" dirty="0" smtClean="0">
                          <a:solidFill>
                            <a:srgbClr val="FF0000"/>
                          </a:solidFill>
                        </a:rPr>
                        <a:t>مشسك</a:t>
                      </a:r>
                      <a:endParaRPr lang="ar-IQ" sz="3600" b="1" dirty="0">
                        <a:solidFill>
                          <a:srgbClr val="FF0000"/>
                        </a:solidFill>
                      </a:endParaRPr>
                    </a:p>
                  </a:txBody>
                  <a:tcPr/>
                </a:tc>
                <a:tc>
                  <a:txBody>
                    <a:bodyPr/>
                    <a:lstStyle/>
                    <a:p>
                      <a:pPr algn="ctr" rtl="1"/>
                      <a:r>
                        <a:rPr lang="tr-TR" sz="2800" b="1" dirty="0" smtClean="0">
                          <a:latin typeface="+mj-lt"/>
                        </a:rPr>
                        <a:t>2.TEKLİK ŞAHIS</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lang="ar-SA" sz="3600" b="1" dirty="0" smtClean="0">
                          <a:solidFill>
                            <a:srgbClr val="FF0000"/>
                          </a:solidFill>
                        </a:rPr>
                        <a:t>مش</a:t>
                      </a:r>
                      <a:endParaRPr lang="ar-IQ" sz="3600" b="1" dirty="0">
                        <a:solidFill>
                          <a:srgbClr val="FF0000"/>
                        </a:solidFill>
                      </a:endParaRPr>
                    </a:p>
                  </a:txBody>
                  <a:tcPr/>
                </a:tc>
                <a:tc>
                  <a:txBody>
                    <a:bodyPr/>
                    <a:lstStyle/>
                    <a:p>
                      <a:pPr algn="ctr" rtl="1"/>
                      <a:r>
                        <a:rPr lang="tr-TR" sz="2800" b="1" dirty="0" smtClean="0">
                          <a:latin typeface="+mj-lt"/>
                        </a:rPr>
                        <a:t>3.TEKLİK ŞAHIS</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lang="ar-SA" sz="3600" b="1" dirty="0" smtClean="0">
                          <a:solidFill>
                            <a:srgbClr val="FF0000"/>
                          </a:solidFill>
                        </a:rPr>
                        <a:t>مشز</a:t>
                      </a:r>
                      <a:endParaRPr lang="ar-IQ" sz="3600" b="1" dirty="0">
                        <a:solidFill>
                          <a:srgbClr val="FF0000"/>
                        </a:solidFill>
                      </a:endParaRPr>
                    </a:p>
                  </a:txBody>
                  <a:tcPr/>
                </a:tc>
                <a:tc>
                  <a:txBody>
                    <a:bodyPr/>
                    <a:lstStyle/>
                    <a:p>
                      <a:pPr algn="ctr" rtl="1"/>
                      <a:r>
                        <a:rPr lang="tr-TR" sz="2800" b="1" dirty="0" smtClean="0">
                          <a:latin typeface="+mj-lt"/>
                        </a:rPr>
                        <a:t>1.ÇOKLUK ŞAHIS</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lang="ar-SA" sz="3600" b="1" dirty="0" smtClean="0">
                          <a:solidFill>
                            <a:srgbClr val="FF0000"/>
                          </a:solidFill>
                        </a:rPr>
                        <a:t>مشسكز</a:t>
                      </a:r>
                      <a:endParaRPr lang="en-US" sz="3600" b="1" dirty="0" smtClean="0">
                        <a:solidFill>
                          <a:srgbClr val="FF0000"/>
                        </a:solidFill>
                      </a:endParaRPr>
                    </a:p>
                  </a:txBody>
                  <a:tcPr/>
                </a:tc>
                <a:tc>
                  <a:txBody>
                    <a:bodyPr/>
                    <a:lstStyle/>
                    <a:p>
                      <a:pPr algn="ctr" rtl="1"/>
                      <a:r>
                        <a:rPr lang="tr-TR" sz="2800" b="1" dirty="0" smtClean="0">
                          <a:latin typeface="+mj-lt"/>
                        </a:rPr>
                        <a:t>2.ÇOKLUK ŞAHIS</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lang="ar-SA" sz="3600" b="1" dirty="0" smtClean="0">
                          <a:solidFill>
                            <a:srgbClr val="FF0000"/>
                          </a:solidFill>
                        </a:rPr>
                        <a:t>مشلر</a:t>
                      </a:r>
                      <a:endParaRPr lang="en-US" sz="3600" b="1" dirty="0" smtClean="0">
                        <a:solidFill>
                          <a:srgbClr val="FF0000"/>
                        </a:solidFill>
                      </a:endParaRPr>
                    </a:p>
                  </a:txBody>
                  <a:tcPr/>
                </a:tc>
                <a:tc>
                  <a:txBody>
                    <a:bodyPr/>
                    <a:lstStyle/>
                    <a:p>
                      <a:pPr algn="ctr" rtl="1"/>
                      <a:r>
                        <a:rPr lang="tr-TR" sz="2800" b="1" dirty="0" smtClean="0">
                          <a:latin typeface="+mj-lt"/>
                        </a:rPr>
                        <a:t>3.ÇOKLUK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3600" b="1" dirty="0" smtClean="0">
                <a:solidFill>
                  <a:srgbClr val="FF0000"/>
                </a:solidFill>
                <a:latin typeface="+mj-lt"/>
              </a:rPr>
              <a:t>ÖĞRENİLEN</a:t>
            </a:r>
            <a:r>
              <a:rPr lang="tr-TR" sz="4000" b="1" dirty="0" smtClean="0">
                <a:solidFill>
                  <a:srgbClr val="FF0000"/>
                </a:solidFill>
                <a:latin typeface="+mj-lt"/>
              </a:rPr>
              <a:t> GEÇİMŞ ZAMAN </a:t>
            </a:r>
            <a:endParaRPr lang="en-US" sz="4000" b="1" dirty="0" smtClean="0">
              <a:solidFill>
                <a:srgbClr val="FF0000"/>
              </a:solidFill>
              <a:latin typeface="+mj-lt"/>
            </a:endParaRPr>
          </a:p>
        </p:txBody>
      </p:sp>
    </p:spTree>
    <p:extLst>
      <p:ext uri="{BB962C8B-B14F-4D97-AF65-F5344CB8AC3E}">
        <p14:creationId xmlns:p14="http://schemas.microsoft.com/office/powerpoint/2010/main" val="2021140708"/>
      </p:ext>
    </p:extLst>
  </p:cSld>
  <p:clrMapOvr>
    <a:masterClrMapping/>
  </p:clrMapOvr>
  <p:transition spd="med">
    <p:checker dir="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1214422"/>
            <a:ext cx="8358246" cy="4154984"/>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400" b="1" dirty="0" smtClean="0">
                <a:solidFill>
                  <a:srgbClr val="0070C0"/>
                </a:solidFill>
                <a:latin typeface="+mj-lt"/>
              </a:rPr>
              <a:t>1. Teklik Şahıs    </a:t>
            </a:r>
            <a:r>
              <a:rPr lang="tr-TR" sz="4400" b="1" dirty="0" smtClean="0">
                <a:solidFill>
                  <a:srgbClr val="00B050"/>
                </a:solidFill>
                <a:latin typeface="+mj-lt"/>
              </a:rPr>
              <a:t>Bil</a:t>
            </a:r>
            <a:r>
              <a:rPr lang="tr-TR" sz="4400" b="1" dirty="0" smtClean="0">
                <a:solidFill>
                  <a:srgbClr val="FF0000"/>
                </a:solidFill>
                <a:latin typeface="+mj-lt"/>
              </a:rPr>
              <a:t>mişim  </a:t>
            </a:r>
            <a:r>
              <a:rPr lang="tr-TR" sz="4400" b="1" dirty="0" smtClean="0">
                <a:solidFill>
                  <a:srgbClr val="00B050"/>
                </a:solidFill>
                <a:latin typeface="+mj-lt"/>
              </a:rPr>
              <a:t> </a:t>
            </a:r>
            <a:r>
              <a:rPr lang="ar-SA" sz="4400" b="1" dirty="0" smtClean="0">
                <a:latin typeface="+mj-lt"/>
              </a:rPr>
              <a:t>بيل</a:t>
            </a:r>
            <a:r>
              <a:rPr lang="ar-IQ" sz="4400" b="1" dirty="0" smtClean="0">
                <a:solidFill>
                  <a:srgbClr val="FF0000"/>
                </a:solidFill>
                <a:latin typeface="+mj-lt"/>
              </a:rPr>
              <a:t>مش</a:t>
            </a:r>
            <a:r>
              <a:rPr lang="ar-SA" sz="4400" b="1" dirty="0" smtClean="0">
                <a:solidFill>
                  <a:srgbClr val="FF0000"/>
                </a:solidFill>
                <a:latin typeface="+mj-lt"/>
              </a:rPr>
              <a:t>م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Teklik Şahıs    </a:t>
            </a:r>
            <a:r>
              <a:rPr lang="tr-TR" sz="4400" b="1" dirty="0" smtClean="0">
                <a:solidFill>
                  <a:srgbClr val="00B050"/>
                </a:solidFill>
                <a:latin typeface="+mj-lt"/>
              </a:rPr>
              <a:t>Bil</a:t>
            </a:r>
            <a:r>
              <a:rPr lang="tr-TR" sz="4400" b="1" dirty="0" smtClean="0">
                <a:solidFill>
                  <a:srgbClr val="FF0000"/>
                </a:solidFill>
                <a:latin typeface="+mj-lt"/>
              </a:rPr>
              <a:t>mişsin     </a:t>
            </a:r>
            <a:r>
              <a:rPr lang="ar-SA" sz="4400" b="1" dirty="0" smtClean="0"/>
              <a:t>بيل</a:t>
            </a:r>
            <a:r>
              <a:rPr lang="ar-IQ" sz="4400" b="1" dirty="0" smtClean="0">
                <a:solidFill>
                  <a:srgbClr val="FF0000"/>
                </a:solidFill>
              </a:rPr>
              <a:t>مشس</a:t>
            </a:r>
            <a:r>
              <a:rPr lang="ar-SA" sz="4400" b="1" dirty="0" smtClean="0">
                <a:solidFill>
                  <a:srgbClr val="FF0000"/>
                </a:solidFill>
              </a:rPr>
              <a:t>ك</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Teklik  Şahıs   </a:t>
            </a:r>
            <a:r>
              <a:rPr lang="tr-TR" sz="4400" b="1" dirty="0" smtClean="0">
                <a:solidFill>
                  <a:srgbClr val="00B050"/>
                </a:solidFill>
                <a:latin typeface="+mj-lt"/>
              </a:rPr>
              <a:t>Bil</a:t>
            </a:r>
            <a:r>
              <a:rPr lang="tr-TR" sz="4400" b="1" dirty="0" smtClean="0">
                <a:solidFill>
                  <a:srgbClr val="FF0000"/>
                </a:solidFill>
                <a:latin typeface="+mj-lt"/>
              </a:rPr>
              <a:t>miş            </a:t>
            </a:r>
            <a:r>
              <a:rPr lang="ar-SA" sz="4400" b="1" dirty="0" smtClean="0"/>
              <a:t>بيل</a:t>
            </a:r>
            <a:r>
              <a:rPr lang="ar-IQ" sz="4400" b="1" dirty="0" smtClean="0">
                <a:solidFill>
                  <a:srgbClr val="FF0000"/>
                </a:solidFill>
              </a:rPr>
              <a:t>مش</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1. Çoğul Şahıs    </a:t>
            </a:r>
            <a:r>
              <a:rPr lang="tr-TR" sz="4400" b="1" dirty="0" err="1" smtClean="0">
                <a:solidFill>
                  <a:srgbClr val="00B050"/>
                </a:solidFill>
                <a:latin typeface="+mj-lt"/>
              </a:rPr>
              <a:t>Bul</a:t>
            </a:r>
            <a:r>
              <a:rPr lang="tr-TR" sz="4400" b="1" dirty="0" err="1" smtClean="0">
                <a:solidFill>
                  <a:srgbClr val="FF0000"/>
                </a:solidFill>
                <a:latin typeface="+mj-lt"/>
              </a:rPr>
              <a:t>mişiz</a:t>
            </a:r>
            <a:r>
              <a:rPr lang="tr-TR" sz="4400" b="1" dirty="0" smtClean="0">
                <a:solidFill>
                  <a:srgbClr val="FF0000"/>
                </a:solidFill>
                <a:latin typeface="+mj-lt"/>
              </a:rPr>
              <a:t> </a:t>
            </a:r>
            <a:r>
              <a:rPr lang="ar-SA" sz="4400" b="1" dirty="0" smtClean="0"/>
              <a:t>بيل</a:t>
            </a:r>
            <a:r>
              <a:rPr lang="ar-IQ" sz="4400" b="1" dirty="0" smtClean="0">
                <a:solidFill>
                  <a:srgbClr val="FF0000"/>
                </a:solidFill>
              </a:rPr>
              <a:t>مشز</a:t>
            </a:r>
            <a:r>
              <a:rPr lang="ar-SA" sz="4400" b="1" dirty="0" smtClean="0">
                <a:solidFill>
                  <a:srgbClr val="FF0000"/>
                </a:solidFill>
              </a:rPr>
              <a:t>       </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2. Çoğul Şahıs    </a:t>
            </a:r>
            <a:r>
              <a:rPr lang="tr-TR" sz="4400" b="1" dirty="0" smtClean="0">
                <a:solidFill>
                  <a:srgbClr val="00B050"/>
                </a:solidFill>
                <a:latin typeface="+mj-lt"/>
              </a:rPr>
              <a:t>Bil</a:t>
            </a:r>
            <a:r>
              <a:rPr lang="tr-TR" sz="4400" b="1" dirty="0" smtClean="0">
                <a:solidFill>
                  <a:srgbClr val="FF0000"/>
                </a:solidFill>
                <a:latin typeface="+mj-lt"/>
              </a:rPr>
              <a:t>mişsiniz  </a:t>
            </a:r>
            <a:r>
              <a:rPr lang="ar-SA" sz="4400" b="1" dirty="0" smtClean="0"/>
              <a:t>بيل</a:t>
            </a:r>
            <a:r>
              <a:rPr lang="ar-IQ" sz="4400" b="1" dirty="0" smtClean="0">
                <a:solidFill>
                  <a:srgbClr val="FF0000"/>
                </a:solidFill>
              </a:rPr>
              <a:t>مشس</a:t>
            </a:r>
            <a:r>
              <a:rPr lang="ar-SA" sz="4400" b="1" dirty="0" smtClean="0">
                <a:solidFill>
                  <a:srgbClr val="FF0000"/>
                </a:solidFill>
              </a:rPr>
              <a:t>كز</a:t>
            </a:r>
            <a:endParaRPr lang="tr-TR" sz="4400" b="1" dirty="0" smtClean="0">
              <a:solidFill>
                <a:srgbClr val="FF0000"/>
              </a:solidFill>
              <a:latin typeface="+mj-lt"/>
            </a:endParaRPr>
          </a:p>
          <a:p>
            <a:pPr algn="l" rtl="0" fontAlgn="base">
              <a:spcBef>
                <a:spcPct val="0"/>
              </a:spcBef>
              <a:spcAft>
                <a:spcPct val="0"/>
              </a:spcAft>
            </a:pPr>
            <a:r>
              <a:rPr lang="tr-TR" sz="4400" b="1" dirty="0" smtClean="0">
                <a:solidFill>
                  <a:srgbClr val="0070C0"/>
                </a:solidFill>
                <a:latin typeface="+mj-lt"/>
              </a:rPr>
              <a:t>3. Çoğul Şahıs    </a:t>
            </a:r>
            <a:r>
              <a:rPr lang="tr-TR" sz="4400" b="1" dirty="0" smtClean="0">
                <a:solidFill>
                  <a:srgbClr val="00B050"/>
                </a:solidFill>
                <a:latin typeface="+mj-lt"/>
              </a:rPr>
              <a:t>Bil</a:t>
            </a:r>
            <a:r>
              <a:rPr lang="tr-TR" sz="4400" b="1" dirty="0" smtClean="0">
                <a:solidFill>
                  <a:srgbClr val="FF0000"/>
                </a:solidFill>
                <a:latin typeface="+mj-lt"/>
              </a:rPr>
              <a:t>mişler </a:t>
            </a:r>
            <a:r>
              <a:rPr lang="ar-SA" sz="4400" b="1" dirty="0" smtClean="0"/>
              <a:t>بيل</a:t>
            </a:r>
            <a:r>
              <a:rPr lang="ar-IQ" sz="4400" b="1" dirty="0" smtClean="0">
                <a:solidFill>
                  <a:srgbClr val="FF0000"/>
                </a:solidFill>
              </a:rPr>
              <a:t>مش</a:t>
            </a:r>
            <a:r>
              <a:rPr lang="ar-SA" sz="4400" b="1" dirty="0" smtClean="0">
                <a:solidFill>
                  <a:srgbClr val="FF0000"/>
                </a:solidFill>
              </a:rPr>
              <a:t>لر    </a:t>
            </a:r>
            <a:endParaRPr lang="tr-TR" sz="4400" b="1" dirty="0" smtClean="0">
              <a:solidFill>
                <a:srgbClr val="FF0000"/>
              </a:solidFill>
              <a:latin typeface="+mj-lt"/>
            </a:endParaRPr>
          </a:p>
        </p:txBody>
      </p:sp>
    </p:spTree>
    <p:extLst>
      <p:ext uri="{BB962C8B-B14F-4D97-AF65-F5344CB8AC3E}">
        <p14:creationId xmlns:p14="http://schemas.microsoft.com/office/powerpoint/2010/main" val="4275004314"/>
      </p:ext>
    </p:extLst>
  </p:cSld>
  <p:clrMapOvr>
    <a:masterClrMapping/>
  </p:clrMapOvr>
  <p:transition spd="med">
    <p:checke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00034" y="1214422"/>
            <a:ext cx="8358246" cy="4832092"/>
          </a:xfrm>
          <a:prstGeom prst="rect">
            <a:avLst/>
          </a:prstGeom>
          <a:noFill/>
          <a:ln w="9525">
            <a:noFill/>
            <a:miter lim="800000"/>
            <a:headEnd/>
            <a:tailEnd/>
          </a:ln>
        </p:spPr>
        <p:txBody>
          <a:bodyPr wrap="square" anchor="ctr">
            <a:spAutoFit/>
          </a:bodyPr>
          <a:lstStyle/>
          <a:p>
            <a:pPr algn="l" rtl="0"/>
            <a:r>
              <a:rPr lang="tr-TR" sz="4400" b="1" dirty="0" smtClean="0">
                <a:latin typeface="+mj-lt"/>
              </a:rPr>
              <a:t>Öğrenile</a:t>
            </a:r>
            <a:r>
              <a:rPr lang="en-US" sz="4400" b="1" dirty="0" smtClean="0">
                <a:latin typeface="+mj-lt"/>
              </a:rPr>
              <a:t>n </a:t>
            </a:r>
            <a:r>
              <a:rPr lang="en-US" sz="4400" b="1" dirty="0" err="1" smtClean="0">
                <a:latin typeface="+mj-lt"/>
              </a:rPr>
              <a:t>geçmiş</a:t>
            </a:r>
            <a:r>
              <a:rPr lang="en-US" sz="4400" b="1" dirty="0" smtClean="0">
                <a:latin typeface="+mj-lt"/>
              </a:rPr>
              <a:t> </a:t>
            </a:r>
            <a:r>
              <a:rPr lang="en-US" sz="4400" b="1" dirty="0" err="1" smtClean="0">
                <a:latin typeface="+mj-lt"/>
              </a:rPr>
              <a:t>zamanın</a:t>
            </a:r>
            <a:r>
              <a:rPr lang="en-US" sz="4400" b="1" dirty="0" smtClean="0">
                <a:latin typeface="+mj-lt"/>
              </a:rPr>
              <a:t> </a:t>
            </a:r>
            <a:r>
              <a:rPr lang="en-US" sz="4400" b="1" dirty="0" err="1" smtClean="0">
                <a:latin typeface="+mj-lt"/>
              </a:rPr>
              <a:t>olumsuzunda</a:t>
            </a:r>
            <a:r>
              <a:rPr lang="en-US" sz="4400" b="1" dirty="0" smtClean="0">
                <a:latin typeface="+mj-lt"/>
              </a:rPr>
              <a:t> </a:t>
            </a:r>
            <a:r>
              <a:rPr lang="en-US" sz="4400" b="1" dirty="0" err="1" smtClean="0">
                <a:latin typeface="+mj-lt"/>
              </a:rPr>
              <a:t>fiil</a:t>
            </a:r>
            <a:r>
              <a:rPr lang="en-US" sz="4400" b="1" dirty="0" smtClean="0">
                <a:latin typeface="+mj-lt"/>
              </a:rPr>
              <a:t> g</a:t>
            </a:r>
            <a:r>
              <a:rPr lang="tr-TR" sz="4400" b="1" dirty="0" smtClean="0">
                <a:latin typeface="+mj-lt"/>
              </a:rPr>
              <a:t>ö</a:t>
            </a:r>
            <a:r>
              <a:rPr lang="en-US" sz="4400" b="1" dirty="0" err="1" smtClean="0">
                <a:latin typeface="+mj-lt"/>
              </a:rPr>
              <a:t>vdesine</a:t>
            </a:r>
            <a:endParaRPr lang="en-US" sz="4400" b="1" dirty="0" smtClean="0">
              <a:latin typeface="+mj-lt"/>
            </a:endParaRPr>
          </a:p>
          <a:p>
            <a:pPr algn="l" rtl="0"/>
            <a:r>
              <a:rPr lang="en-US" sz="4400" b="1" dirty="0" smtClean="0">
                <a:latin typeface="+mj-lt"/>
              </a:rPr>
              <a:t> </a:t>
            </a:r>
            <a:r>
              <a:rPr lang="en-US" sz="4400" b="1" dirty="0" err="1" smtClean="0">
                <a:latin typeface="+mj-lt"/>
              </a:rPr>
              <a:t>kalın</a:t>
            </a:r>
            <a:r>
              <a:rPr lang="en-US" sz="4400" b="1" dirty="0" smtClean="0">
                <a:latin typeface="+mj-lt"/>
              </a:rPr>
              <a:t> </a:t>
            </a:r>
            <a:r>
              <a:rPr lang="en-US" sz="4400" b="1" dirty="0" err="1" smtClean="0">
                <a:latin typeface="+mj-lt"/>
              </a:rPr>
              <a:t>ünlülü</a:t>
            </a:r>
            <a:r>
              <a:rPr lang="en-US" sz="4400" b="1" dirty="0" smtClean="0">
                <a:latin typeface="+mj-lt"/>
              </a:rPr>
              <a:t> </a:t>
            </a:r>
            <a:r>
              <a:rPr lang="en-US" sz="4400" b="1" dirty="0" err="1" smtClean="0">
                <a:latin typeface="+mj-lt"/>
              </a:rPr>
              <a:t>fiillerde</a:t>
            </a:r>
            <a:r>
              <a:rPr lang="en-US" sz="4400" b="1" smtClean="0">
                <a:latin typeface="+mj-lt"/>
              </a:rPr>
              <a:t> </a:t>
            </a:r>
            <a:r>
              <a:rPr lang="ar-IQ" sz="4400" b="1" smtClean="0">
                <a:solidFill>
                  <a:srgbClr val="FF0000"/>
                </a:solidFill>
                <a:latin typeface="+mj-lt"/>
              </a:rPr>
              <a:t>م</a:t>
            </a:r>
            <a:r>
              <a:rPr lang="ar-SA" sz="4400" b="1" dirty="0" smtClean="0">
                <a:solidFill>
                  <a:srgbClr val="FF0000"/>
                </a:solidFill>
                <a:latin typeface="+mj-lt"/>
              </a:rPr>
              <a:t>ا</a:t>
            </a:r>
            <a:r>
              <a:rPr lang="ar-IQ" sz="4400" b="1" dirty="0" smtClean="0">
                <a:latin typeface="+mj-lt"/>
              </a:rPr>
              <a:t> </a:t>
            </a:r>
            <a:r>
              <a:rPr lang="en-US" sz="4400" b="1" dirty="0" smtClean="0">
                <a:latin typeface="+mj-lt"/>
              </a:rPr>
              <a:t> </a:t>
            </a:r>
          </a:p>
          <a:p>
            <a:pPr algn="l" rtl="0"/>
            <a:r>
              <a:rPr lang="tr-TR" sz="4400" b="1" dirty="0" err="1" smtClean="0">
                <a:latin typeface="+mj-lt"/>
              </a:rPr>
              <a:t>İ</a:t>
            </a:r>
            <a:r>
              <a:rPr lang="en-US" sz="4400" b="1" dirty="0" err="1" smtClean="0">
                <a:latin typeface="+mj-lt"/>
              </a:rPr>
              <a:t>nce</a:t>
            </a:r>
            <a:r>
              <a:rPr lang="en-US" sz="4400" b="1" dirty="0" smtClean="0">
                <a:latin typeface="+mj-lt"/>
              </a:rPr>
              <a:t> </a:t>
            </a:r>
            <a:r>
              <a:rPr lang="en-US" sz="4400" b="1" dirty="0" err="1" smtClean="0">
                <a:latin typeface="+mj-lt"/>
              </a:rPr>
              <a:t>ünlülü</a:t>
            </a:r>
            <a:r>
              <a:rPr lang="en-US" sz="4400" b="1" dirty="0" smtClean="0">
                <a:latin typeface="+mj-lt"/>
              </a:rPr>
              <a:t> </a:t>
            </a:r>
            <a:r>
              <a:rPr lang="en-US" sz="4400" b="1" dirty="0" err="1" smtClean="0">
                <a:latin typeface="+mj-lt"/>
              </a:rPr>
              <a:t>fiillerde</a:t>
            </a:r>
            <a:r>
              <a:rPr lang="en-US" sz="4400" b="1" dirty="0" smtClean="0">
                <a:latin typeface="+mj-lt"/>
              </a:rPr>
              <a:t> </a:t>
            </a:r>
            <a:r>
              <a:rPr lang="ar-IQ" sz="4400" b="1" dirty="0" smtClean="0">
                <a:solidFill>
                  <a:srgbClr val="FF0000"/>
                </a:solidFill>
                <a:latin typeface="+mj-lt"/>
              </a:rPr>
              <a:t>م</a:t>
            </a:r>
            <a:r>
              <a:rPr lang="ar-IQ" sz="4400" b="1" dirty="0" smtClean="0">
                <a:latin typeface="+mj-lt"/>
              </a:rPr>
              <a:t> </a:t>
            </a:r>
            <a:r>
              <a:rPr lang="en-US" sz="4400" b="1" dirty="0" smtClean="0">
                <a:latin typeface="+mj-lt"/>
              </a:rPr>
              <a:t> </a:t>
            </a:r>
            <a:r>
              <a:rPr lang="en-US" sz="4400" b="1" dirty="0" err="1" smtClean="0">
                <a:latin typeface="+mj-lt"/>
              </a:rPr>
              <a:t>getirilir</a:t>
            </a:r>
            <a:r>
              <a:rPr lang="en-US" sz="4400" b="1" dirty="0" smtClean="0">
                <a:latin typeface="+mj-lt"/>
              </a:rPr>
              <a:t>.</a:t>
            </a:r>
          </a:p>
          <a:p>
            <a:pPr algn="l" rtl="0"/>
            <a:endParaRPr lang="en-US" sz="4400" b="1" dirty="0" smtClean="0">
              <a:latin typeface="+mj-lt"/>
            </a:endParaRPr>
          </a:p>
          <a:p>
            <a:pPr algn="l" rtl="0"/>
            <a:r>
              <a:rPr lang="ar-SA" sz="4400" b="1" dirty="0" smtClean="0">
                <a:solidFill>
                  <a:srgbClr val="0000FF"/>
                </a:solidFill>
                <a:latin typeface="+mj-lt"/>
              </a:rPr>
              <a:t>كور</a:t>
            </a:r>
            <a:r>
              <a:rPr lang="ar-IQ" sz="4400" b="1" dirty="0" smtClean="0">
                <a:solidFill>
                  <a:srgbClr val="FF0000"/>
                </a:solidFill>
                <a:latin typeface="+mj-lt"/>
              </a:rPr>
              <a:t>م</a:t>
            </a:r>
            <a:r>
              <a:rPr lang="ar-IQ" sz="4400" b="1" dirty="0" smtClean="0">
                <a:solidFill>
                  <a:srgbClr val="0000FF"/>
                </a:solidFill>
                <a:latin typeface="+mj-lt"/>
              </a:rPr>
              <a:t>مشز </a:t>
            </a:r>
            <a:r>
              <a:rPr lang="en-US" sz="4400" b="1" dirty="0" smtClean="0">
                <a:solidFill>
                  <a:srgbClr val="0000FF"/>
                </a:solidFill>
                <a:latin typeface="+mj-lt"/>
              </a:rPr>
              <a:t> g</a:t>
            </a:r>
            <a:r>
              <a:rPr lang="tr-TR" sz="4400" b="1" dirty="0" smtClean="0">
                <a:solidFill>
                  <a:srgbClr val="0000FF"/>
                </a:solidFill>
                <a:latin typeface="+mj-lt"/>
              </a:rPr>
              <a:t>ö</a:t>
            </a:r>
            <a:r>
              <a:rPr lang="en-US" sz="4400" b="1" dirty="0" err="1" smtClean="0">
                <a:solidFill>
                  <a:srgbClr val="0000FF"/>
                </a:solidFill>
                <a:latin typeface="+mj-lt"/>
              </a:rPr>
              <a:t>r</a:t>
            </a:r>
            <a:r>
              <a:rPr lang="en-US" sz="4400" b="1" dirty="0" err="1" smtClean="0">
                <a:solidFill>
                  <a:srgbClr val="FF0000"/>
                </a:solidFill>
                <a:latin typeface="+mj-lt"/>
              </a:rPr>
              <a:t>me</a:t>
            </a:r>
            <a:r>
              <a:rPr lang="en-US" sz="4400" b="1" dirty="0" err="1" smtClean="0">
                <a:solidFill>
                  <a:srgbClr val="0000FF"/>
                </a:solidFill>
                <a:latin typeface="+mj-lt"/>
              </a:rPr>
              <a:t>mişiz</a:t>
            </a:r>
            <a:endParaRPr lang="en-US" sz="4400" b="1" dirty="0" smtClean="0">
              <a:solidFill>
                <a:srgbClr val="0000FF"/>
              </a:solidFill>
              <a:latin typeface="+mj-lt"/>
            </a:endParaRPr>
          </a:p>
          <a:p>
            <a:pPr algn="l" rtl="0"/>
            <a:r>
              <a:rPr lang="en-US" sz="4400" b="1" dirty="0" smtClean="0">
                <a:solidFill>
                  <a:srgbClr val="0000FF"/>
                </a:solidFill>
                <a:latin typeface="+mj-lt"/>
              </a:rPr>
              <a:t> </a:t>
            </a:r>
            <a:r>
              <a:rPr lang="ar-SA" sz="4400" b="1" dirty="0" smtClean="0">
                <a:solidFill>
                  <a:srgbClr val="0000FF"/>
                </a:solidFill>
                <a:latin typeface="+mj-lt"/>
              </a:rPr>
              <a:t>طور</a:t>
            </a:r>
            <a:r>
              <a:rPr lang="ar-SA" sz="4400" b="1" dirty="0" smtClean="0">
                <a:solidFill>
                  <a:srgbClr val="FF0000"/>
                </a:solidFill>
                <a:latin typeface="+mj-lt"/>
              </a:rPr>
              <a:t>م</a:t>
            </a:r>
            <a:r>
              <a:rPr lang="ar-IQ" sz="4400" b="1" dirty="0" smtClean="0">
                <a:solidFill>
                  <a:srgbClr val="FF0000"/>
                </a:solidFill>
                <a:latin typeface="+mj-lt"/>
              </a:rPr>
              <a:t>ا</a:t>
            </a:r>
            <a:r>
              <a:rPr lang="ar-IQ" sz="4400" b="1" dirty="0" smtClean="0">
                <a:solidFill>
                  <a:srgbClr val="0000FF"/>
                </a:solidFill>
                <a:latin typeface="+mj-lt"/>
              </a:rPr>
              <a:t>مشلر </a:t>
            </a:r>
            <a:r>
              <a:rPr lang="en-US" sz="4400" b="1" dirty="0" smtClean="0">
                <a:solidFill>
                  <a:srgbClr val="0000FF"/>
                </a:solidFill>
                <a:latin typeface="+mj-lt"/>
              </a:rPr>
              <a:t> </a:t>
            </a:r>
            <a:r>
              <a:rPr lang="en-US" sz="4400" b="1" dirty="0" err="1" smtClean="0">
                <a:solidFill>
                  <a:srgbClr val="0000FF"/>
                </a:solidFill>
                <a:latin typeface="+mj-lt"/>
              </a:rPr>
              <a:t>dur</a:t>
            </a:r>
            <a:r>
              <a:rPr lang="en-US" sz="4400" b="1" dirty="0" err="1" smtClean="0">
                <a:solidFill>
                  <a:srgbClr val="FF0000"/>
                </a:solidFill>
                <a:latin typeface="+mj-lt"/>
              </a:rPr>
              <a:t>ma</a:t>
            </a:r>
            <a:r>
              <a:rPr lang="en-US" sz="4400" b="1" dirty="0" err="1" smtClean="0">
                <a:solidFill>
                  <a:srgbClr val="0000FF"/>
                </a:solidFill>
                <a:latin typeface="+mj-lt"/>
              </a:rPr>
              <a:t>mışlar</a:t>
            </a:r>
            <a:endParaRPr lang="tr-TR" sz="4400" b="1" dirty="0" smtClean="0">
              <a:solidFill>
                <a:srgbClr val="0000FF"/>
              </a:solidFill>
              <a:latin typeface="+mj-lt"/>
            </a:endParaRPr>
          </a:p>
        </p:txBody>
      </p:sp>
    </p:spTree>
    <p:extLst>
      <p:ext uri="{BB962C8B-B14F-4D97-AF65-F5344CB8AC3E}">
        <p14:creationId xmlns:p14="http://schemas.microsoft.com/office/powerpoint/2010/main" val="1823397395"/>
      </p:ext>
    </p:extLst>
  </p:cSld>
  <p:clrMapOvr>
    <a:masterClrMapping/>
  </p:clrMapOvr>
  <p:transition spd="med">
    <p:checker dir="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000" b="1" dirty="0" smtClean="0">
                <a:solidFill>
                  <a:srgbClr val="FF0000"/>
                </a:solidFill>
                <a:latin typeface="+mj-lt"/>
              </a:rPr>
              <a:t>GELECEK ZAMAN</a:t>
            </a:r>
          </a:p>
        </p:txBody>
      </p:sp>
      <p:sp>
        <p:nvSpPr>
          <p:cNvPr id="5" name="Text Box 2"/>
          <p:cNvSpPr txBox="1">
            <a:spLocks noChangeArrowheads="1"/>
          </p:cNvSpPr>
          <p:nvPr/>
        </p:nvSpPr>
        <p:spPr bwMode="auto">
          <a:xfrm>
            <a:off x="214282" y="1857364"/>
            <a:ext cx="8643998" cy="2062103"/>
          </a:xfrm>
          <a:prstGeom prst="rect">
            <a:avLst/>
          </a:prstGeom>
          <a:noFill/>
          <a:ln w="9525">
            <a:noFill/>
            <a:miter lim="800000"/>
            <a:headEnd/>
            <a:tailEnd/>
          </a:ln>
        </p:spPr>
        <p:txBody>
          <a:bodyPr wrap="square" anchor="ctr">
            <a:spAutoFit/>
          </a:bodyPr>
          <a:lstStyle/>
          <a:p>
            <a:pPr algn="l" rtl="0"/>
            <a:r>
              <a:rPr lang="en-US" sz="3200" b="1" dirty="0" err="1" smtClean="0">
                <a:latin typeface="+mj-lt"/>
              </a:rPr>
              <a:t>Gelecek</a:t>
            </a:r>
            <a:r>
              <a:rPr lang="en-US" sz="3200" b="1" dirty="0" smtClean="0">
                <a:latin typeface="+mj-lt"/>
              </a:rPr>
              <a:t> </a:t>
            </a:r>
            <a:r>
              <a:rPr lang="en-US" sz="3200" b="1" dirty="0" err="1" smtClean="0">
                <a:latin typeface="+mj-lt"/>
              </a:rPr>
              <a:t>zaman</a:t>
            </a:r>
            <a:r>
              <a:rPr lang="en-US" sz="3200" b="1" dirty="0" smtClean="0">
                <a:latin typeface="+mj-lt"/>
              </a:rPr>
              <a:t> </a:t>
            </a:r>
            <a:r>
              <a:rPr lang="en-US" sz="3200" b="1" dirty="0" err="1" smtClean="0">
                <a:latin typeface="+mj-lt"/>
              </a:rPr>
              <a:t>ekleri</a:t>
            </a:r>
            <a:r>
              <a:rPr lang="en-US" sz="3200" b="1" dirty="0" smtClean="0">
                <a:latin typeface="+mj-lt"/>
              </a:rPr>
              <a:t> -</a:t>
            </a:r>
            <a:r>
              <a:rPr lang="en-US" sz="3200" b="1" dirty="0" err="1" smtClean="0">
                <a:latin typeface="+mj-lt"/>
              </a:rPr>
              <a:t>acak</a:t>
            </a:r>
            <a:r>
              <a:rPr lang="en-US" sz="3200" b="1" dirty="0" smtClean="0">
                <a:latin typeface="+mj-lt"/>
              </a:rPr>
              <a:t>, -</a:t>
            </a:r>
            <a:r>
              <a:rPr lang="en-US" sz="3200" b="1" dirty="0" err="1" smtClean="0">
                <a:latin typeface="+mj-lt"/>
              </a:rPr>
              <a:t>ecek</a:t>
            </a:r>
            <a:r>
              <a:rPr lang="en-US" sz="3200" b="1" dirty="0" smtClean="0">
                <a:latin typeface="+mj-lt"/>
              </a:rPr>
              <a:t> </a:t>
            </a:r>
            <a:r>
              <a:rPr lang="en-US" sz="3200" b="1" dirty="0" err="1" smtClean="0">
                <a:latin typeface="+mj-lt"/>
              </a:rPr>
              <a:t>kalın</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a:t>
            </a:r>
            <a:r>
              <a:rPr lang="en-US" sz="3200" b="1" dirty="0" smtClean="0">
                <a:latin typeface="+mj-lt"/>
              </a:rPr>
              <a:t> </a:t>
            </a:r>
            <a:r>
              <a:rPr lang="en-US" sz="3200" b="1" dirty="0" err="1" smtClean="0">
                <a:latin typeface="+mj-lt"/>
              </a:rPr>
              <a:t>tabanlarında</a:t>
            </a:r>
            <a:r>
              <a:rPr lang="en-US" sz="3200" b="1" dirty="0" smtClean="0">
                <a:latin typeface="+mj-lt"/>
              </a:rPr>
              <a:t> </a:t>
            </a:r>
            <a:r>
              <a:rPr lang="ar-IQ" sz="3200" b="1" dirty="0" smtClean="0">
                <a:solidFill>
                  <a:srgbClr val="0000FF"/>
                </a:solidFill>
                <a:latin typeface="+mj-lt"/>
              </a:rPr>
              <a:t>اجق</a:t>
            </a:r>
            <a:r>
              <a:rPr lang="en-US" sz="3200" b="1" dirty="0" err="1" smtClean="0">
                <a:latin typeface="+mj-lt"/>
              </a:rPr>
              <a:t>ince</a:t>
            </a:r>
            <a:r>
              <a:rPr lang="en-US" sz="3200" b="1" dirty="0" smtClean="0">
                <a:latin typeface="+mj-lt"/>
              </a:rPr>
              <a:t> </a:t>
            </a:r>
            <a:r>
              <a:rPr lang="en-US" sz="3200" b="1" dirty="0" err="1" smtClean="0">
                <a:latin typeface="+mj-lt"/>
              </a:rPr>
              <a:t>ünlülü</a:t>
            </a:r>
            <a:r>
              <a:rPr lang="en-US" sz="3200" b="1" dirty="0" smtClean="0">
                <a:latin typeface="+mj-lt"/>
              </a:rPr>
              <a:t> </a:t>
            </a:r>
            <a:r>
              <a:rPr lang="en-US" sz="3200" b="1" dirty="0" err="1" smtClean="0">
                <a:latin typeface="+mj-lt"/>
              </a:rPr>
              <a:t>fiil</a:t>
            </a:r>
            <a:r>
              <a:rPr lang="en-US" sz="3200" b="1" dirty="0" smtClean="0">
                <a:latin typeface="+mj-lt"/>
              </a:rPr>
              <a:t> </a:t>
            </a:r>
            <a:r>
              <a:rPr lang="en-US" sz="3200" b="1" dirty="0" err="1" smtClean="0">
                <a:latin typeface="+mj-lt"/>
              </a:rPr>
              <a:t>tabanlarında</a:t>
            </a:r>
            <a:r>
              <a:rPr lang="en-US" sz="3200" b="1" dirty="0" smtClean="0">
                <a:latin typeface="+mj-lt"/>
              </a:rPr>
              <a:t> </a:t>
            </a:r>
            <a:r>
              <a:rPr lang="ar-SA" sz="3200" b="1" dirty="0" smtClean="0">
                <a:solidFill>
                  <a:srgbClr val="0000FF"/>
                </a:solidFill>
                <a:latin typeface="+mj-lt"/>
              </a:rPr>
              <a:t>ه </a:t>
            </a:r>
            <a:r>
              <a:rPr lang="ar-IQ" sz="3200" b="1" dirty="0" smtClean="0">
                <a:solidFill>
                  <a:srgbClr val="0000FF"/>
                </a:solidFill>
                <a:latin typeface="+mj-lt"/>
              </a:rPr>
              <a:t>جك</a:t>
            </a:r>
            <a:r>
              <a:rPr lang="en-US" sz="3200" b="1" dirty="0" smtClean="0">
                <a:solidFill>
                  <a:srgbClr val="0000FF"/>
                </a:solidFill>
                <a:latin typeface="+mj-lt"/>
              </a:rPr>
              <a:t> </a:t>
            </a:r>
            <a:r>
              <a:rPr lang="ar-IQ" sz="3200" b="1" dirty="0" smtClean="0">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yazılır</a:t>
            </a:r>
            <a:r>
              <a:rPr lang="en-US" sz="3200" b="1" dirty="0" smtClean="0">
                <a:latin typeface="+mj-lt"/>
              </a:rPr>
              <a:t>. </a:t>
            </a:r>
            <a:r>
              <a:rPr lang="en-US" sz="3200" b="1" dirty="0" err="1" smtClean="0">
                <a:latin typeface="+mj-lt"/>
              </a:rPr>
              <a:t>Fiil</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bittiğinde</a:t>
            </a:r>
            <a:r>
              <a:rPr lang="en-US" sz="3200" b="1" dirty="0" smtClean="0">
                <a:latin typeface="+mj-lt"/>
              </a:rPr>
              <a:t> </a:t>
            </a:r>
            <a:r>
              <a:rPr lang="en-US" sz="3200" b="1" dirty="0" err="1" smtClean="0">
                <a:latin typeface="+mj-lt"/>
              </a:rPr>
              <a:t>araya</a:t>
            </a:r>
            <a:r>
              <a:rPr lang="en-US" sz="3200" b="1" dirty="0" smtClean="0">
                <a:latin typeface="+mj-lt"/>
              </a:rPr>
              <a:t> </a:t>
            </a:r>
            <a:r>
              <a:rPr lang="en-US" sz="3200" b="1" dirty="0" err="1" smtClean="0">
                <a:latin typeface="+mj-lt"/>
              </a:rPr>
              <a:t>bir</a:t>
            </a:r>
            <a:r>
              <a:rPr lang="en-US" sz="3200" b="1" dirty="0" smtClean="0">
                <a:latin typeface="+mj-lt"/>
              </a:rPr>
              <a:t> </a:t>
            </a:r>
            <a:r>
              <a:rPr lang="ar-IQ" sz="3200" b="1" dirty="0" smtClean="0">
                <a:solidFill>
                  <a:srgbClr val="0000FF"/>
                </a:solidFill>
                <a:latin typeface="+mj-lt"/>
              </a:rPr>
              <a:t>ى</a:t>
            </a:r>
            <a:r>
              <a:rPr lang="ar-IQ" sz="3200" b="1" dirty="0" smtClean="0">
                <a:latin typeface="+mj-lt"/>
              </a:rPr>
              <a:t> </a:t>
            </a:r>
            <a:r>
              <a:rPr lang="en-US" sz="3200" b="1" dirty="0" err="1" smtClean="0">
                <a:latin typeface="+mj-lt"/>
              </a:rPr>
              <a:t>harfi</a:t>
            </a:r>
            <a:r>
              <a:rPr lang="en-US" sz="3200" b="1" dirty="0" smtClean="0">
                <a:latin typeface="+mj-lt"/>
              </a:rPr>
              <a:t> </a:t>
            </a:r>
            <a:r>
              <a:rPr lang="en-US" sz="3200" b="1" dirty="0" err="1" smtClean="0">
                <a:latin typeface="+mj-lt"/>
              </a:rPr>
              <a:t>getirilir</a:t>
            </a:r>
            <a:endParaRPr lang="en-US" sz="3200" b="1" dirty="0" smtClean="0">
              <a:latin typeface="+mj-lt"/>
            </a:endParaRPr>
          </a:p>
        </p:txBody>
      </p:sp>
    </p:spTree>
    <p:extLst>
      <p:ext uri="{BB962C8B-B14F-4D97-AF65-F5344CB8AC3E}">
        <p14:creationId xmlns:p14="http://schemas.microsoft.com/office/powerpoint/2010/main" val="1338741884"/>
      </p:ext>
    </p:extLst>
  </p:cSld>
  <p:clrMapOvr>
    <a:masterClrMapping/>
  </p:clrMapOvr>
  <p:transition spd="med">
    <p:checker dir="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tr-TR" sz="2800" b="1" dirty="0" smtClean="0">
                          <a:solidFill>
                            <a:srgbClr val="FFFF00"/>
                          </a:solidFill>
                          <a:latin typeface="+mj-lt"/>
                        </a:rPr>
                        <a:t>EKLER</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SA" sz="3600" b="1" dirty="0" smtClean="0">
                          <a:solidFill>
                            <a:srgbClr val="FF0000"/>
                          </a:solidFill>
                        </a:rPr>
                        <a:t>ه</a:t>
                      </a:r>
                      <a:r>
                        <a:rPr lang="ar-SA" sz="3600" b="1" baseline="0" dirty="0" smtClean="0">
                          <a:solidFill>
                            <a:srgbClr val="FF0000"/>
                          </a:solidFill>
                        </a:rPr>
                        <a:t> جكم</a:t>
                      </a:r>
                      <a:r>
                        <a:rPr lang="ar-SA" sz="3600" b="1" dirty="0" smtClean="0">
                          <a:solidFill>
                            <a:srgbClr val="FF0000"/>
                          </a:solidFill>
                        </a:rPr>
                        <a:t>- اجغم</a:t>
                      </a:r>
                      <a:endParaRPr lang="ar-IQ" sz="3600" b="1" dirty="0">
                        <a:solidFill>
                          <a:srgbClr val="FF0000"/>
                        </a:solidFill>
                      </a:endParaRPr>
                    </a:p>
                  </a:txBody>
                  <a:tcPr/>
                </a:tc>
                <a:tc>
                  <a:txBody>
                    <a:bodyPr/>
                    <a:lstStyle/>
                    <a:p>
                      <a:pPr algn="ctr" rtl="1"/>
                      <a:r>
                        <a:rPr lang="tr-TR" sz="2800" b="1" dirty="0" smtClean="0">
                          <a:latin typeface="+mj-lt"/>
                        </a:rPr>
                        <a:t>1.TEKLİK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lang="ar-SA" sz="3600" b="1" dirty="0" smtClean="0">
                          <a:solidFill>
                            <a:srgbClr val="FF0000"/>
                          </a:solidFill>
                        </a:rPr>
                        <a:t>ه</a:t>
                      </a:r>
                      <a:r>
                        <a:rPr lang="ar-SA" sz="3600" b="1" baseline="0" dirty="0" smtClean="0">
                          <a:solidFill>
                            <a:srgbClr val="FF0000"/>
                          </a:solidFill>
                        </a:rPr>
                        <a:t> جكسك</a:t>
                      </a:r>
                      <a:r>
                        <a:rPr lang="ar-SA" sz="3600" b="1" dirty="0" smtClean="0">
                          <a:solidFill>
                            <a:srgbClr val="FF0000"/>
                          </a:solidFill>
                        </a:rPr>
                        <a:t>- اجقسك</a:t>
                      </a:r>
                      <a:endParaRPr lang="ar-IQ" sz="3600" b="1" dirty="0">
                        <a:solidFill>
                          <a:srgbClr val="FF0000"/>
                        </a:solidFill>
                      </a:endParaRPr>
                    </a:p>
                  </a:txBody>
                  <a:tcPr/>
                </a:tc>
                <a:tc>
                  <a:txBody>
                    <a:bodyPr/>
                    <a:lstStyle/>
                    <a:p>
                      <a:pPr algn="ctr" rtl="1"/>
                      <a:r>
                        <a:rPr lang="tr-TR" sz="2800" b="1" dirty="0" smtClean="0">
                          <a:latin typeface="+mj-lt"/>
                        </a:rPr>
                        <a:t>2.TEKLİK ŞAHIS</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lang="ar-SA" sz="3600" b="1" dirty="0" smtClean="0">
                          <a:solidFill>
                            <a:srgbClr val="FF0000"/>
                          </a:solidFill>
                        </a:rPr>
                        <a:t>ه</a:t>
                      </a:r>
                      <a:r>
                        <a:rPr lang="ar-SA" sz="3600" b="1" baseline="0" dirty="0" smtClean="0">
                          <a:solidFill>
                            <a:srgbClr val="FF0000"/>
                          </a:solidFill>
                        </a:rPr>
                        <a:t> جك</a:t>
                      </a:r>
                      <a:r>
                        <a:rPr lang="ar-SA" sz="3600" b="1" dirty="0" smtClean="0">
                          <a:solidFill>
                            <a:srgbClr val="FF0000"/>
                          </a:solidFill>
                        </a:rPr>
                        <a:t>- اجق</a:t>
                      </a:r>
                      <a:endParaRPr lang="ar-IQ" sz="3600" b="1" dirty="0">
                        <a:solidFill>
                          <a:srgbClr val="FF0000"/>
                        </a:solidFill>
                      </a:endParaRPr>
                    </a:p>
                  </a:txBody>
                  <a:tcPr/>
                </a:tc>
                <a:tc>
                  <a:txBody>
                    <a:bodyPr/>
                    <a:lstStyle/>
                    <a:p>
                      <a:pPr algn="ctr" rtl="1"/>
                      <a:r>
                        <a:rPr lang="tr-TR" sz="2800" b="1" dirty="0" smtClean="0">
                          <a:latin typeface="+mj-lt"/>
                        </a:rPr>
                        <a:t>3.TEKLİK ŞAHIS</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lang="ar-SA" sz="3600" b="1" dirty="0" smtClean="0">
                          <a:solidFill>
                            <a:srgbClr val="FF0000"/>
                          </a:solidFill>
                        </a:rPr>
                        <a:t>ه</a:t>
                      </a:r>
                      <a:r>
                        <a:rPr lang="ar-SA" sz="3600" b="1" baseline="0" dirty="0" smtClean="0">
                          <a:solidFill>
                            <a:srgbClr val="FF0000"/>
                          </a:solidFill>
                        </a:rPr>
                        <a:t> جكز</a:t>
                      </a:r>
                      <a:r>
                        <a:rPr lang="ar-SA" sz="3600" b="1" dirty="0" smtClean="0">
                          <a:solidFill>
                            <a:srgbClr val="FF0000"/>
                          </a:solidFill>
                        </a:rPr>
                        <a:t>- اجغز</a:t>
                      </a:r>
                      <a:endParaRPr lang="ar-IQ" sz="3600" b="1" dirty="0">
                        <a:solidFill>
                          <a:srgbClr val="FF0000"/>
                        </a:solidFill>
                      </a:endParaRPr>
                    </a:p>
                  </a:txBody>
                  <a:tcPr/>
                </a:tc>
                <a:tc>
                  <a:txBody>
                    <a:bodyPr/>
                    <a:lstStyle/>
                    <a:p>
                      <a:pPr algn="ctr" rtl="1"/>
                      <a:r>
                        <a:rPr lang="tr-TR" sz="2800" b="1" dirty="0" smtClean="0">
                          <a:latin typeface="+mj-lt"/>
                        </a:rPr>
                        <a:t>1.ÇOKLUK ŞAHIS</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lang="ar-SA" sz="3600" b="1" dirty="0" smtClean="0">
                          <a:solidFill>
                            <a:srgbClr val="FF0000"/>
                          </a:solidFill>
                        </a:rPr>
                        <a:t>ه</a:t>
                      </a:r>
                      <a:r>
                        <a:rPr lang="ar-SA" sz="3600" b="1" baseline="0" dirty="0" smtClean="0">
                          <a:solidFill>
                            <a:srgbClr val="FF0000"/>
                          </a:solidFill>
                        </a:rPr>
                        <a:t> جكسكز</a:t>
                      </a:r>
                      <a:r>
                        <a:rPr lang="ar-SA" sz="3600" b="1" dirty="0" smtClean="0">
                          <a:solidFill>
                            <a:srgbClr val="FF0000"/>
                          </a:solidFill>
                        </a:rPr>
                        <a:t>- اجقسكز</a:t>
                      </a:r>
                      <a:endParaRPr lang="ar-IQ" sz="3600" b="1" dirty="0">
                        <a:solidFill>
                          <a:srgbClr val="FF0000"/>
                        </a:solidFill>
                      </a:endParaRPr>
                    </a:p>
                  </a:txBody>
                  <a:tcPr/>
                </a:tc>
                <a:tc>
                  <a:txBody>
                    <a:bodyPr/>
                    <a:lstStyle/>
                    <a:p>
                      <a:pPr algn="ctr" rtl="1"/>
                      <a:r>
                        <a:rPr lang="tr-TR" sz="2800" b="1" dirty="0" smtClean="0">
                          <a:latin typeface="+mj-lt"/>
                        </a:rPr>
                        <a:t>2.ÇOKLUK ŞAHIS</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lang="ar-SA" sz="3600" b="1" dirty="0" smtClean="0">
                          <a:solidFill>
                            <a:srgbClr val="FF0000"/>
                          </a:solidFill>
                        </a:rPr>
                        <a:t>ه</a:t>
                      </a:r>
                      <a:r>
                        <a:rPr lang="ar-SA" sz="3600" b="1" baseline="0" dirty="0" smtClean="0">
                          <a:solidFill>
                            <a:srgbClr val="FF0000"/>
                          </a:solidFill>
                        </a:rPr>
                        <a:t> جكلر</a:t>
                      </a:r>
                      <a:r>
                        <a:rPr lang="ar-SA" sz="3600" b="1" dirty="0" smtClean="0">
                          <a:solidFill>
                            <a:srgbClr val="FF0000"/>
                          </a:solidFill>
                        </a:rPr>
                        <a:t>- اجقلر</a:t>
                      </a:r>
                      <a:endParaRPr lang="ar-IQ" sz="3600" b="1" dirty="0">
                        <a:solidFill>
                          <a:srgbClr val="FF0000"/>
                        </a:solidFill>
                      </a:endParaRPr>
                    </a:p>
                  </a:txBody>
                  <a:tcPr/>
                </a:tc>
                <a:tc>
                  <a:txBody>
                    <a:bodyPr/>
                    <a:lstStyle/>
                    <a:p>
                      <a:pPr algn="ctr" rtl="1"/>
                      <a:r>
                        <a:rPr lang="tr-TR" sz="2800" b="1" dirty="0" smtClean="0">
                          <a:latin typeface="+mj-lt"/>
                        </a:rPr>
                        <a:t>3.ÇOKLUK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GELECEK ZAMAN </a:t>
            </a:r>
            <a:endParaRPr lang="en-US" sz="4000" b="1" dirty="0" smtClean="0">
              <a:solidFill>
                <a:srgbClr val="FF0000"/>
              </a:solidFill>
              <a:latin typeface="+mj-lt"/>
            </a:endParaRPr>
          </a:p>
        </p:txBody>
      </p:sp>
    </p:spTree>
    <p:extLst>
      <p:ext uri="{BB962C8B-B14F-4D97-AF65-F5344CB8AC3E}">
        <p14:creationId xmlns:p14="http://schemas.microsoft.com/office/powerpoint/2010/main" val="4096498817"/>
      </p:ext>
    </p:extLst>
  </p:cSld>
  <p:clrMapOvr>
    <a:masterClrMapping/>
  </p:clrMapOvr>
  <p:transition spd="med">
    <p:checker dir="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1357298"/>
            <a:ext cx="8358246" cy="347787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3600" b="1" dirty="0" smtClean="0">
                <a:solidFill>
                  <a:srgbClr val="0070C0"/>
                </a:solidFill>
                <a:latin typeface="+mj-lt"/>
              </a:rPr>
              <a:t>1. Teklik Şahıs    </a:t>
            </a:r>
            <a:r>
              <a:rPr lang="tr-TR" sz="3600" b="1" dirty="0" smtClean="0">
                <a:solidFill>
                  <a:srgbClr val="00B050"/>
                </a:solidFill>
                <a:latin typeface="+mj-lt"/>
              </a:rPr>
              <a:t>kal</a:t>
            </a:r>
            <a:r>
              <a:rPr lang="tr-TR" sz="3600" b="1" dirty="0" smtClean="0">
                <a:solidFill>
                  <a:srgbClr val="FF0000"/>
                </a:solidFill>
                <a:latin typeface="+mj-lt"/>
              </a:rPr>
              <a:t>acağım         </a:t>
            </a:r>
            <a:r>
              <a:rPr lang="ar-SA" sz="3600" b="1" dirty="0" smtClean="0">
                <a:solidFill>
                  <a:srgbClr val="FF0000"/>
                </a:solidFill>
                <a:latin typeface="+mj-lt"/>
              </a:rPr>
              <a:t>   </a:t>
            </a:r>
            <a:r>
              <a:rPr lang="ar-SA" sz="3600" b="1" dirty="0" smtClean="0">
                <a:latin typeface="+mj-lt"/>
              </a:rPr>
              <a:t>قالا </a:t>
            </a:r>
            <a:r>
              <a:rPr lang="ar-SA" sz="3600" b="1" dirty="0" smtClean="0">
                <a:solidFill>
                  <a:srgbClr val="FF0000"/>
                </a:solidFill>
                <a:latin typeface="+mj-lt"/>
              </a:rPr>
              <a:t>جغم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2. Teklik Şahıs   </a:t>
            </a:r>
            <a:r>
              <a:rPr lang="tr-TR" sz="3600" b="1" dirty="0" smtClean="0">
                <a:solidFill>
                  <a:srgbClr val="00B050"/>
                </a:solidFill>
                <a:latin typeface="+mj-lt"/>
              </a:rPr>
              <a:t>kal</a:t>
            </a:r>
            <a:r>
              <a:rPr lang="tr-TR" sz="3600" b="1" dirty="0" smtClean="0">
                <a:solidFill>
                  <a:srgbClr val="FF0000"/>
                </a:solidFill>
                <a:latin typeface="+mj-lt"/>
              </a:rPr>
              <a:t>acaksın </a:t>
            </a:r>
            <a:r>
              <a:rPr lang="ar-SA" sz="3600" b="1" dirty="0" smtClean="0">
                <a:latin typeface="+mj-lt"/>
              </a:rPr>
              <a:t>قالا </a:t>
            </a:r>
            <a:r>
              <a:rPr lang="ar-SA" sz="3600" b="1" dirty="0" smtClean="0">
                <a:solidFill>
                  <a:srgbClr val="FF0000"/>
                </a:solidFill>
                <a:latin typeface="+mj-lt"/>
              </a:rPr>
              <a:t>جقسك        </a:t>
            </a:r>
            <a:r>
              <a:rPr lang="tr-TR" sz="3600" b="1" dirty="0" smtClean="0">
                <a:solidFill>
                  <a:srgbClr val="FF0000"/>
                </a:solidFill>
                <a:latin typeface="+mj-lt"/>
              </a:rPr>
              <a:t>    </a:t>
            </a:r>
          </a:p>
          <a:p>
            <a:pPr algn="l" rtl="0" fontAlgn="base">
              <a:spcBef>
                <a:spcPct val="0"/>
              </a:spcBef>
              <a:spcAft>
                <a:spcPct val="0"/>
              </a:spcAft>
            </a:pPr>
            <a:r>
              <a:rPr lang="tr-TR" sz="3600" b="1" dirty="0" smtClean="0">
                <a:solidFill>
                  <a:srgbClr val="0070C0"/>
                </a:solidFill>
                <a:latin typeface="+mj-lt"/>
              </a:rPr>
              <a:t>3. Teklik  Şahıs  </a:t>
            </a:r>
            <a:r>
              <a:rPr lang="tr-TR" sz="3600" b="1" dirty="0" smtClean="0">
                <a:solidFill>
                  <a:srgbClr val="00B050"/>
                </a:solidFill>
                <a:latin typeface="+mj-lt"/>
              </a:rPr>
              <a:t>kal</a:t>
            </a:r>
            <a:r>
              <a:rPr lang="tr-TR" sz="3600" b="1" dirty="0" smtClean="0">
                <a:solidFill>
                  <a:srgbClr val="FF0000"/>
                </a:solidFill>
                <a:latin typeface="+mj-lt"/>
              </a:rPr>
              <a:t>acak </a:t>
            </a:r>
            <a:r>
              <a:rPr lang="ar-SA" sz="3600" b="1" dirty="0" smtClean="0">
                <a:latin typeface="+mj-lt"/>
              </a:rPr>
              <a:t>قالا </a:t>
            </a:r>
            <a:r>
              <a:rPr lang="ar-SA" sz="3600" b="1" dirty="0" smtClean="0">
                <a:solidFill>
                  <a:srgbClr val="FF0000"/>
                </a:solidFill>
                <a:latin typeface="+mj-lt"/>
              </a:rPr>
              <a:t>جق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1. Çoğul Şahıs    </a:t>
            </a:r>
            <a:r>
              <a:rPr lang="tr-TR" sz="3600" b="1" dirty="0" smtClean="0">
                <a:solidFill>
                  <a:srgbClr val="00B050"/>
                </a:solidFill>
                <a:latin typeface="+mj-lt"/>
              </a:rPr>
              <a:t>kal</a:t>
            </a:r>
            <a:r>
              <a:rPr lang="tr-TR" sz="3600" b="1" dirty="0" smtClean="0">
                <a:solidFill>
                  <a:srgbClr val="FF0000"/>
                </a:solidFill>
                <a:latin typeface="+mj-lt"/>
              </a:rPr>
              <a:t>acağız </a:t>
            </a:r>
            <a:r>
              <a:rPr lang="ar-SA" sz="3600" b="1" dirty="0" smtClean="0">
                <a:latin typeface="+mj-lt"/>
              </a:rPr>
              <a:t>قالا </a:t>
            </a:r>
            <a:r>
              <a:rPr lang="ar-SA" sz="3600" b="1" dirty="0" smtClean="0">
                <a:solidFill>
                  <a:srgbClr val="FF0000"/>
                </a:solidFill>
                <a:latin typeface="+mj-lt"/>
              </a:rPr>
              <a:t>جغز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2. Çoğul Şahıs    </a:t>
            </a:r>
            <a:r>
              <a:rPr lang="tr-TR" sz="3600" b="1" dirty="0" smtClean="0">
                <a:solidFill>
                  <a:srgbClr val="00B050"/>
                </a:solidFill>
                <a:latin typeface="+mj-lt"/>
              </a:rPr>
              <a:t>kal</a:t>
            </a:r>
            <a:r>
              <a:rPr lang="tr-TR" sz="3600" b="1" dirty="0" smtClean="0">
                <a:solidFill>
                  <a:srgbClr val="FF0000"/>
                </a:solidFill>
                <a:latin typeface="+mj-lt"/>
              </a:rPr>
              <a:t>acaksınız </a:t>
            </a:r>
            <a:r>
              <a:rPr lang="ar-SA" sz="3600" b="1" dirty="0" smtClean="0">
                <a:latin typeface="+mj-lt"/>
              </a:rPr>
              <a:t>قالا </a:t>
            </a:r>
            <a:r>
              <a:rPr lang="ar-SA" sz="3600" b="1" dirty="0" smtClean="0">
                <a:solidFill>
                  <a:srgbClr val="FF0000"/>
                </a:solidFill>
                <a:latin typeface="+mj-lt"/>
              </a:rPr>
              <a:t>جقسكز</a:t>
            </a:r>
            <a:r>
              <a:rPr lang="ar-SA" sz="3600" b="1" dirty="0" smtClean="0">
                <a:latin typeface="+mj-lt"/>
              </a:rPr>
              <a:t>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3. Çoğul Şahıs    </a:t>
            </a:r>
            <a:r>
              <a:rPr lang="tr-TR" sz="3600" b="1" dirty="0" smtClean="0">
                <a:solidFill>
                  <a:srgbClr val="00B050"/>
                </a:solidFill>
                <a:latin typeface="+mj-lt"/>
              </a:rPr>
              <a:t>kal</a:t>
            </a:r>
            <a:r>
              <a:rPr lang="tr-TR" sz="3600" b="1" dirty="0" smtClean="0">
                <a:solidFill>
                  <a:srgbClr val="FF0000"/>
                </a:solidFill>
                <a:latin typeface="+mj-lt"/>
              </a:rPr>
              <a:t>acaklar </a:t>
            </a:r>
            <a:r>
              <a:rPr lang="ar-SA" sz="3600" b="1" dirty="0" smtClean="0">
                <a:latin typeface="+mj-lt"/>
              </a:rPr>
              <a:t>قالا </a:t>
            </a:r>
            <a:r>
              <a:rPr lang="ar-SA" sz="3600" b="1" dirty="0" smtClean="0">
                <a:solidFill>
                  <a:srgbClr val="FF0000"/>
                </a:solidFill>
                <a:latin typeface="+mj-lt"/>
              </a:rPr>
              <a:t>جقلر</a:t>
            </a:r>
            <a:r>
              <a:rPr lang="ar-SA" sz="4000" b="1" dirty="0" smtClean="0">
                <a:solidFill>
                  <a:srgbClr val="FF0000"/>
                </a:solidFill>
                <a:latin typeface="+mj-lt"/>
              </a:rPr>
              <a:t>   </a:t>
            </a:r>
            <a:r>
              <a:rPr lang="ar-SA" sz="4000" b="1" dirty="0" smtClean="0">
                <a:latin typeface="+mj-lt"/>
              </a:rPr>
              <a:t>  </a:t>
            </a:r>
            <a:r>
              <a:rPr lang="ar-SA" sz="4000" b="1" dirty="0" smtClean="0">
                <a:solidFill>
                  <a:srgbClr val="FF0000"/>
                </a:solidFill>
                <a:latin typeface="+mj-lt"/>
              </a:rPr>
              <a:t>   </a:t>
            </a:r>
            <a:endParaRPr lang="tr-TR" sz="4000" b="1" dirty="0" smtClean="0">
              <a:solidFill>
                <a:srgbClr val="FF0000"/>
              </a:solidFill>
              <a:latin typeface="+mj-lt"/>
            </a:endParaRPr>
          </a:p>
        </p:txBody>
      </p:sp>
    </p:spTree>
    <p:extLst>
      <p:ext uri="{BB962C8B-B14F-4D97-AF65-F5344CB8AC3E}">
        <p14:creationId xmlns:p14="http://schemas.microsoft.com/office/powerpoint/2010/main" val="2153857247"/>
      </p:ext>
    </p:extLst>
  </p:cSld>
  <p:clrMapOvr>
    <a:masterClrMapping/>
  </p:clrMapOvr>
  <p:transition spd="med">
    <p:checker dir="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1665075"/>
            <a:ext cx="8358246" cy="347787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3600" b="1" dirty="0" smtClean="0">
                <a:solidFill>
                  <a:srgbClr val="0070C0"/>
                </a:solidFill>
                <a:latin typeface="+mj-lt"/>
              </a:rPr>
              <a:t>1. Teklik Şahıs    </a:t>
            </a:r>
            <a:r>
              <a:rPr lang="tr-TR" sz="3600" b="1" dirty="0" smtClean="0">
                <a:solidFill>
                  <a:srgbClr val="00B050"/>
                </a:solidFill>
                <a:latin typeface="+mj-lt"/>
              </a:rPr>
              <a:t>gör</a:t>
            </a:r>
            <a:r>
              <a:rPr lang="tr-TR" sz="3600" b="1" dirty="0" smtClean="0">
                <a:solidFill>
                  <a:srgbClr val="FF0000"/>
                </a:solidFill>
                <a:latin typeface="+mj-lt"/>
              </a:rPr>
              <a:t>eceğim         </a:t>
            </a:r>
            <a:r>
              <a:rPr lang="ar-SA" sz="3600" b="1" dirty="0" smtClean="0">
                <a:solidFill>
                  <a:srgbClr val="FF0000"/>
                </a:solidFill>
                <a:latin typeface="+mj-lt"/>
              </a:rPr>
              <a:t>   </a:t>
            </a:r>
            <a:r>
              <a:rPr lang="ar-SA" sz="3600" b="1" dirty="0" smtClean="0">
                <a:latin typeface="+mj-lt"/>
              </a:rPr>
              <a:t>كوره </a:t>
            </a:r>
            <a:r>
              <a:rPr lang="ar-SA" sz="3600" b="1" dirty="0" smtClean="0">
                <a:solidFill>
                  <a:srgbClr val="FF0000"/>
                </a:solidFill>
                <a:latin typeface="+mj-lt"/>
              </a:rPr>
              <a:t>جكم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2. Teklik Şahıs    </a:t>
            </a:r>
            <a:r>
              <a:rPr lang="tr-TR" sz="3600" b="1" dirty="0" smtClean="0">
                <a:solidFill>
                  <a:srgbClr val="00B050"/>
                </a:solidFill>
                <a:latin typeface="+mj-lt"/>
              </a:rPr>
              <a:t>gör</a:t>
            </a:r>
            <a:r>
              <a:rPr lang="tr-TR" sz="3600" b="1" dirty="0" smtClean="0">
                <a:solidFill>
                  <a:srgbClr val="FF0000"/>
                </a:solidFill>
                <a:latin typeface="+mj-lt"/>
              </a:rPr>
              <a:t>eceksin          </a:t>
            </a:r>
            <a:r>
              <a:rPr lang="ar-SA" sz="3600" b="1" dirty="0" smtClean="0"/>
              <a:t>كوره </a:t>
            </a:r>
            <a:r>
              <a:rPr lang="ar-SA" sz="3600" b="1" dirty="0" smtClean="0">
                <a:solidFill>
                  <a:srgbClr val="FF0000"/>
                </a:solidFill>
              </a:rPr>
              <a:t>جكسك</a:t>
            </a:r>
            <a:r>
              <a:rPr lang="tr-TR" sz="3600" b="1" dirty="0" smtClean="0">
                <a:solidFill>
                  <a:srgbClr val="FF0000"/>
                </a:solidFill>
              </a:rPr>
              <a:t>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3. Teklik  Şahıs   </a:t>
            </a:r>
            <a:r>
              <a:rPr lang="tr-TR" sz="3600" b="1" dirty="0" smtClean="0">
                <a:solidFill>
                  <a:srgbClr val="00B050"/>
                </a:solidFill>
                <a:latin typeface="+mj-lt"/>
              </a:rPr>
              <a:t>gör</a:t>
            </a:r>
            <a:r>
              <a:rPr lang="tr-TR" sz="3600" b="1" dirty="0" smtClean="0">
                <a:solidFill>
                  <a:srgbClr val="FF0000"/>
                </a:solidFill>
                <a:latin typeface="+mj-lt"/>
              </a:rPr>
              <a:t>ecek </a:t>
            </a:r>
            <a:r>
              <a:rPr lang="ar-SA" sz="3600" b="1" dirty="0" smtClean="0"/>
              <a:t>كوره </a:t>
            </a:r>
            <a:r>
              <a:rPr lang="ar-SA" sz="3600" b="1" dirty="0" smtClean="0">
                <a:solidFill>
                  <a:srgbClr val="FF0000"/>
                </a:solidFill>
              </a:rPr>
              <a:t>جك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1. Çoğul Şahıs    </a:t>
            </a:r>
            <a:r>
              <a:rPr lang="tr-TR" sz="3600" b="1" dirty="0" smtClean="0">
                <a:solidFill>
                  <a:srgbClr val="00B050"/>
                </a:solidFill>
                <a:latin typeface="+mj-lt"/>
              </a:rPr>
              <a:t>gör</a:t>
            </a:r>
            <a:r>
              <a:rPr lang="tr-TR" sz="3600" b="1" dirty="0" smtClean="0">
                <a:solidFill>
                  <a:srgbClr val="FF0000"/>
                </a:solidFill>
                <a:latin typeface="+mj-lt"/>
              </a:rPr>
              <a:t>eceğiz </a:t>
            </a:r>
            <a:r>
              <a:rPr lang="ar-SA" sz="3600" b="1" dirty="0" smtClean="0"/>
              <a:t>كوره </a:t>
            </a:r>
            <a:r>
              <a:rPr lang="ar-SA" sz="3600" b="1" dirty="0" smtClean="0">
                <a:solidFill>
                  <a:srgbClr val="FF0000"/>
                </a:solidFill>
              </a:rPr>
              <a:t>جكز</a:t>
            </a:r>
            <a:r>
              <a:rPr lang="ar-SA" sz="3600" b="1" dirty="0" smtClean="0">
                <a:solidFill>
                  <a:srgbClr val="FF0000"/>
                </a:solidFill>
                <a:latin typeface="+mj-lt"/>
              </a:rPr>
              <a:t>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2. Çoğul Şahıs    </a:t>
            </a:r>
            <a:r>
              <a:rPr lang="tr-TR" sz="3600" b="1" dirty="0" smtClean="0">
                <a:solidFill>
                  <a:srgbClr val="00B050"/>
                </a:solidFill>
                <a:latin typeface="+mj-lt"/>
              </a:rPr>
              <a:t>gör</a:t>
            </a:r>
            <a:r>
              <a:rPr lang="tr-TR" sz="3600" b="1" dirty="0" smtClean="0">
                <a:solidFill>
                  <a:srgbClr val="FF0000"/>
                </a:solidFill>
                <a:latin typeface="+mj-lt"/>
              </a:rPr>
              <a:t>eceksiniz </a:t>
            </a:r>
            <a:r>
              <a:rPr lang="ar-SA" sz="3600" b="1" dirty="0" smtClean="0"/>
              <a:t>كوره </a:t>
            </a:r>
            <a:r>
              <a:rPr lang="ar-SA" sz="3600" b="1" dirty="0" smtClean="0">
                <a:solidFill>
                  <a:srgbClr val="FF0000"/>
                </a:solidFill>
              </a:rPr>
              <a:t>جكسكز</a:t>
            </a:r>
            <a:r>
              <a:rPr lang="ar-SA" sz="3600" b="1" dirty="0" smtClean="0">
                <a:latin typeface="+mj-lt"/>
              </a:rPr>
              <a:t>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3. Çoğul Şahıs    </a:t>
            </a:r>
            <a:r>
              <a:rPr lang="tr-TR" sz="3600" b="1" dirty="0" smtClean="0">
                <a:solidFill>
                  <a:srgbClr val="00B050"/>
                </a:solidFill>
              </a:rPr>
              <a:t>gör</a:t>
            </a:r>
            <a:r>
              <a:rPr lang="tr-TR" sz="3600" b="1" dirty="0" smtClean="0">
                <a:solidFill>
                  <a:srgbClr val="FF0000"/>
                </a:solidFill>
              </a:rPr>
              <a:t>ecekler</a:t>
            </a:r>
            <a:r>
              <a:rPr lang="tr-TR" sz="3600" b="1" dirty="0" smtClean="0">
                <a:solidFill>
                  <a:srgbClr val="FF0000"/>
                </a:solidFill>
                <a:latin typeface="+mj-lt"/>
              </a:rPr>
              <a:t>        </a:t>
            </a:r>
            <a:r>
              <a:rPr lang="ar-SA" sz="4000" b="1" dirty="0" smtClean="0"/>
              <a:t>كوره </a:t>
            </a:r>
            <a:r>
              <a:rPr lang="ar-SA" sz="4000" b="1" dirty="0" smtClean="0">
                <a:solidFill>
                  <a:srgbClr val="FF0000"/>
                </a:solidFill>
              </a:rPr>
              <a:t>جكلر</a:t>
            </a:r>
            <a:endParaRPr lang="tr-TR" sz="4000" b="1" dirty="0" smtClean="0">
              <a:solidFill>
                <a:srgbClr val="FF0000"/>
              </a:solidFill>
              <a:latin typeface="+mj-lt"/>
            </a:endParaRPr>
          </a:p>
        </p:txBody>
      </p:sp>
    </p:spTree>
    <p:extLst>
      <p:ext uri="{BB962C8B-B14F-4D97-AF65-F5344CB8AC3E}">
        <p14:creationId xmlns:p14="http://schemas.microsoft.com/office/powerpoint/2010/main" val="390607065"/>
      </p:ext>
    </p:extLst>
  </p:cSld>
  <p:clrMapOvr>
    <a:masterClrMapping/>
  </p:clrMapOvr>
  <p:transition spd="med">
    <p:checker dir="ver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1357298"/>
            <a:ext cx="8358246" cy="452431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600" b="1" dirty="0" err="1" smtClean="0">
                <a:latin typeface="+mj-lt"/>
              </a:rPr>
              <a:t>Gelecek</a:t>
            </a:r>
            <a:r>
              <a:rPr lang="en-US" sz="3600" b="1" dirty="0" smtClean="0">
                <a:latin typeface="+mj-lt"/>
              </a:rPr>
              <a:t> </a:t>
            </a:r>
            <a:r>
              <a:rPr lang="en-US" sz="3600" b="1" dirty="0" err="1" smtClean="0">
                <a:latin typeface="+mj-lt"/>
              </a:rPr>
              <a:t>zamanın</a:t>
            </a:r>
            <a:r>
              <a:rPr lang="en-US" sz="3600" b="1" dirty="0" smtClean="0">
                <a:latin typeface="+mj-lt"/>
              </a:rPr>
              <a:t> </a:t>
            </a:r>
            <a:r>
              <a:rPr lang="en-US" sz="3600" b="1" dirty="0" err="1" smtClean="0">
                <a:latin typeface="+mj-lt"/>
              </a:rPr>
              <a:t>olumsuzu</a:t>
            </a:r>
            <a:r>
              <a:rPr lang="en-US" sz="3600" b="1" dirty="0" smtClean="0">
                <a:latin typeface="+mj-lt"/>
              </a:rPr>
              <a:t> </a:t>
            </a:r>
            <a:r>
              <a:rPr lang="en-US" sz="3600" b="1" dirty="0" err="1" smtClean="0">
                <a:latin typeface="+mj-lt"/>
              </a:rPr>
              <a:t>için</a:t>
            </a:r>
            <a:r>
              <a:rPr lang="en-US" sz="3600" b="1" dirty="0" smtClean="0">
                <a:latin typeface="+mj-lt"/>
              </a:rPr>
              <a:t> </a:t>
            </a:r>
            <a:r>
              <a:rPr lang="en-US" sz="3600" b="1" dirty="0" err="1" smtClean="0">
                <a:latin typeface="+mj-lt"/>
              </a:rPr>
              <a:t>fiil</a:t>
            </a:r>
            <a:r>
              <a:rPr lang="en-US" sz="3600" b="1" dirty="0" smtClean="0">
                <a:latin typeface="+mj-lt"/>
              </a:rPr>
              <a:t> </a:t>
            </a:r>
            <a:r>
              <a:rPr lang="en-US" sz="3600" b="1" dirty="0" err="1" smtClean="0">
                <a:latin typeface="+mj-lt"/>
              </a:rPr>
              <a:t>tabanına</a:t>
            </a:r>
            <a:r>
              <a:rPr lang="en-US" sz="3600" b="1" dirty="0" smtClean="0">
                <a:latin typeface="+mj-lt"/>
              </a:rPr>
              <a:t> </a:t>
            </a:r>
            <a:r>
              <a:rPr lang="en-US" sz="3600" b="1" dirty="0" err="1" smtClean="0">
                <a:latin typeface="+mj-lt"/>
              </a:rPr>
              <a:t>kalın</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fiillerde</a:t>
            </a:r>
            <a:r>
              <a:rPr lang="en-US" sz="3600" b="1" dirty="0" smtClean="0">
                <a:latin typeface="+mj-lt"/>
              </a:rPr>
              <a:t> </a:t>
            </a:r>
            <a:r>
              <a:rPr lang="ar-IQ" sz="3600" b="1" dirty="0" smtClean="0">
                <a:solidFill>
                  <a:srgbClr val="FF0000"/>
                </a:solidFill>
                <a:latin typeface="+mj-lt"/>
              </a:rPr>
              <a:t>ما</a:t>
            </a:r>
            <a:r>
              <a:rPr lang="ar-IQ" sz="3600" b="1" dirty="0" smtClean="0">
                <a:latin typeface="+mj-lt"/>
              </a:rPr>
              <a:t> </a:t>
            </a:r>
            <a:r>
              <a:rPr lang="en-US" sz="3600" b="1" dirty="0" smtClean="0">
                <a:latin typeface="+mj-lt"/>
              </a:rPr>
              <a:t> </a:t>
            </a:r>
            <a:r>
              <a:rPr lang="en-US" sz="3600" b="1" dirty="0" err="1" smtClean="0">
                <a:latin typeface="+mj-lt"/>
              </a:rPr>
              <a:t>ince</a:t>
            </a:r>
            <a:r>
              <a:rPr lang="en-US" sz="3600" b="1" dirty="0" smtClean="0">
                <a:latin typeface="+mj-lt"/>
              </a:rPr>
              <a:t> </a:t>
            </a:r>
            <a:r>
              <a:rPr lang="en-US" sz="3600" b="1" dirty="0" err="1" smtClean="0">
                <a:latin typeface="+mj-lt"/>
              </a:rPr>
              <a:t>ünlülü</a:t>
            </a:r>
            <a:r>
              <a:rPr lang="en-US" sz="3600" b="1" dirty="0" smtClean="0">
                <a:latin typeface="+mj-lt"/>
              </a:rPr>
              <a:t> </a:t>
            </a:r>
            <a:r>
              <a:rPr lang="en-US" sz="3600" b="1" dirty="0" err="1" smtClean="0">
                <a:latin typeface="+mj-lt"/>
              </a:rPr>
              <a:t>fiillerde</a:t>
            </a:r>
            <a:r>
              <a:rPr lang="en-US" sz="3600" b="1" dirty="0" smtClean="0">
                <a:latin typeface="+mj-lt"/>
              </a:rPr>
              <a:t> </a:t>
            </a:r>
            <a:r>
              <a:rPr lang="ar-IQ" sz="3600" b="1" dirty="0" smtClean="0">
                <a:solidFill>
                  <a:srgbClr val="FF0000"/>
                </a:solidFill>
                <a:latin typeface="+mj-lt"/>
              </a:rPr>
              <a:t>مه</a:t>
            </a:r>
            <a:r>
              <a:rPr lang="ar-IQ" sz="3600" b="1" dirty="0" smtClean="0">
                <a:latin typeface="+mj-lt"/>
              </a:rPr>
              <a:t> </a:t>
            </a:r>
            <a:r>
              <a:rPr lang="en-US" sz="3600" b="1" dirty="0" smtClean="0">
                <a:latin typeface="+mj-lt"/>
              </a:rPr>
              <a:t> </a:t>
            </a:r>
            <a:r>
              <a:rPr lang="en-US" sz="3600" b="1" dirty="0" err="1" smtClean="0">
                <a:latin typeface="+mj-lt"/>
              </a:rPr>
              <a:t>getirilmek</a:t>
            </a:r>
            <a:r>
              <a:rPr lang="en-US" sz="3600" b="1" dirty="0" smtClean="0">
                <a:latin typeface="+mj-lt"/>
              </a:rPr>
              <a:t> </a:t>
            </a:r>
            <a:r>
              <a:rPr lang="en-US" sz="3600" b="1" dirty="0" err="1" smtClean="0">
                <a:latin typeface="+mj-lt"/>
              </a:rPr>
              <a:t>suretiyle</a:t>
            </a:r>
            <a:r>
              <a:rPr lang="en-US" sz="3600" b="1" dirty="0" smtClean="0">
                <a:latin typeface="+mj-lt"/>
              </a:rPr>
              <a:t> </a:t>
            </a:r>
            <a:r>
              <a:rPr lang="en-US" sz="3600" b="1" dirty="0" err="1" smtClean="0">
                <a:latin typeface="+mj-lt"/>
              </a:rPr>
              <a:t>yapılır</a:t>
            </a:r>
            <a:r>
              <a:rPr lang="en-US" sz="3600" b="1" dirty="0" smtClean="0">
                <a:latin typeface="+mj-lt"/>
              </a:rPr>
              <a:t>.</a:t>
            </a:r>
          </a:p>
          <a:p>
            <a:pPr algn="l" rtl="0" fontAlgn="base">
              <a:spcBef>
                <a:spcPct val="0"/>
              </a:spcBef>
              <a:spcAft>
                <a:spcPct val="0"/>
              </a:spcAft>
            </a:pPr>
            <a:endParaRPr lang="en-US" sz="3600" b="1" dirty="0" smtClean="0">
              <a:solidFill>
                <a:srgbClr val="0000FF"/>
              </a:solidFill>
              <a:latin typeface="+mj-lt"/>
            </a:endParaRPr>
          </a:p>
          <a:p>
            <a:pPr algn="l" rtl="0" fontAlgn="base">
              <a:spcBef>
                <a:spcPct val="0"/>
              </a:spcBef>
              <a:spcAft>
                <a:spcPct val="0"/>
              </a:spcAft>
            </a:pPr>
            <a:r>
              <a:rPr lang="en-US" sz="3600" b="1" dirty="0" smtClean="0">
                <a:solidFill>
                  <a:srgbClr val="0000FF"/>
                </a:solidFill>
                <a:latin typeface="+mj-lt"/>
              </a:rPr>
              <a:t> </a:t>
            </a:r>
            <a:r>
              <a:rPr lang="ar-IQ" sz="3600" b="1" dirty="0" smtClean="0">
                <a:solidFill>
                  <a:srgbClr val="0000FF"/>
                </a:solidFill>
                <a:latin typeface="+mj-lt"/>
              </a:rPr>
              <a:t>دوي</a:t>
            </a:r>
            <a:r>
              <a:rPr lang="ar-IQ" sz="3600" b="1" dirty="0" smtClean="0">
                <a:solidFill>
                  <a:srgbClr val="0000FF"/>
                </a:solidFill>
              </a:rPr>
              <a:t>م</a:t>
            </a:r>
            <a:r>
              <a:rPr lang="ar-IQ" sz="3600" b="1" dirty="0" smtClean="0">
                <a:solidFill>
                  <a:srgbClr val="0000FF"/>
                </a:solidFill>
                <a:latin typeface="+mj-lt"/>
              </a:rPr>
              <a:t>اياجقلر </a:t>
            </a:r>
            <a:r>
              <a:rPr lang="en-US" sz="3600" b="1" dirty="0" smtClean="0">
                <a:solidFill>
                  <a:srgbClr val="0000FF"/>
                </a:solidFill>
                <a:latin typeface="+mj-lt"/>
              </a:rPr>
              <a:t> </a:t>
            </a:r>
            <a:r>
              <a:rPr lang="en-US" sz="3600" b="1" dirty="0" err="1" smtClean="0">
                <a:solidFill>
                  <a:srgbClr val="0000FF"/>
                </a:solidFill>
                <a:latin typeface="+mj-lt"/>
              </a:rPr>
              <a:t>duymayacaklar</a:t>
            </a:r>
            <a:endParaRPr lang="en-US" sz="3600" b="1" dirty="0" smtClean="0">
              <a:solidFill>
                <a:srgbClr val="0000FF"/>
              </a:solidFill>
              <a:latin typeface="+mj-lt"/>
            </a:endParaRPr>
          </a:p>
          <a:p>
            <a:pPr algn="l" rtl="0" fontAlgn="base">
              <a:spcBef>
                <a:spcPct val="0"/>
              </a:spcBef>
              <a:spcAft>
                <a:spcPct val="0"/>
              </a:spcAft>
            </a:pPr>
            <a:r>
              <a:rPr lang="en-US" sz="3600" b="1" dirty="0" smtClean="0">
                <a:solidFill>
                  <a:srgbClr val="0000FF"/>
                </a:solidFill>
                <a:latin typeface="+mj-lt"/>
              </a:rPr>
              <a:t> </a:t>
            </a:r>
            <a:r>
              <a:rPr lang="ar-IQ" sz="3600" b="1" dirty="0" smtClean="0">
                <a:solidFill>
                  <a:srgbClr val="0000FF"/>
                </a:solidFill>
                <a:latin typeface="+mj-lt"/>
              </a:rPr>
              <a:t>دومه يه جكسك </a:t>
            </a:r>
            <a:r>
              <a:rPr lang="en-US" sz="3600" b="1" dirty="0" smtClean="0">
                <a:solidFill>
                  <a:srgbClr val="0000FF"/>
                </a:solidFill>
                <a:latin typeface="+mj-lt"/>
              </a:rPr>
              <a:t> </a:t>
            </a:r>
            <a:r>
              <a:rPr lang="en-US" sz="3600" b="1" dirty="0" err="1" smtClean="0">
                <a:solidFill>
                  <a:srgbClr val="0000FF"/>
                </a:solidFill>
                <a:latin typeface="+mj-lt"/>
              </a:rPr>
              <a:t>dövmeyeceksin</a:t>
            </a:r>
            <a:endParaRPr lang="en-US" sz="3600" b="1" dirty="0" smtClean="0">
              <a:solidFill>
                <a:srgbClr val="0000FF"/>
              </a:solidFill>
              <a:latin typeface="+mj-lt"/>
            </a:endParaRPr>
          </a:p>
          <a:p>
            <a:pPr algn="l" rtl="0" fontAlgn="base">
              <a:spcBef>
                <a:spcPct val="0"/>
              </a:spcBef>
              <a:spcAft>
                <a:spcPct val="0"/>
              </a:spcAft>
            </a:pPr>
            <a:r>
              <a:rPr lang="en-US" sz="3600" b="1" dirty="0" smtClean="0">
                <a:solidFill>
                  <a:srgbClr val="0000FF"/>
                </a:solidFill>
                <a:latin typeface="+mj-lt"/>
              </a:rPr>
              <a:t> </a:t>
            </a:r>
            <a:r>
              <a:rPr lang="ar-IQ" sz="3600" b="1" dirty="0" smtClean="0">
                <a:solidFill>
                  <a:srgbClr val="0000FF"/>
                </a:solidFill>
                <a:latin typeface="+mj-lt"/>
              </a:rPr>
              <a:t>آ</a:t>
            </a:r>
            <a:r>
              <a:rPr lang="ar-IQ" sz="3600" b="1" dirty="0" smtClean="0">
                <a:solidFill>
                  <a:srgbClr val="0000FF"/>
                </a:solidFill>
              </a:rPr>
              <a:t>ل</a:t>
            </a:r>
            <a:r>
              <a:rPr lang="ar-IQ" sz="3600" b="1" dirty="0" smtClean="0">
                <a:solidFill>
                  <a:srgbClr val="0000FF"/>
                </a:solidFill>
                <a:latin typeface="+mj-lt"/>
              </a:rPr>
              <a:t>ماياجغم </a:t>
            </a:r>
            <a:r>
              <a:rPr lang="en-US" sz="3600" b="1" dirty="0" smtClean="0">
                <a:solidFill>
                  <a:srgbClr val="0000FF"/>
                </a:solidFill>
                <a:latin typeface="+mj-lt"/>
              </a:rPr>
              <a:t> </a:t>
            </a:r>
            <a:r>
              <a:rPr lang="en-US" sz="3600" b="1" dirty="0" err="1" smtClean="0">
                <a:solidFill>
                  <a:srgbClr val="0000FF"/>
                </a:solidFill>
                <a:latin typeface="+mj-lt"/>
              </a:rPr>
              <a:t>almayacağım</a:t>
            </a:r>
            <a:endParaRPr lang="tr-TR" sz="4000" b="1" dirty="0" smtClean="0">
              <a:solidFill>
                <a:srgbClr val="0000FF"/>
              </a:solidFill>
              <a:latin typeface="+mj-lt"/>
            </a:endParaRPr>
          </a:p>
        </p:txBody>
      </p:sp>
    </p:spTree>
    <p:extLst>
      <p:ext uri="{BB962C8B-B14F-4D97-AF65-F5344CB8AC3E}">
        <p14:creationId xmlns:p14="http://schemas.microsoft.com/office/powerpoint/2010/main" val="1003047386"/>
      </p:ext>
    </p:extLst>
  </p:cSld>
  <p:clrMapOvr>
    <a:masterClrMapping/>
  </p:clrMapOvr>
  <p:transition spd="med">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57188" y="1071563"/>
            <a:ext cx="8496300" cy="7294562"/>
          </a:xfrm>
          <a:prstGeom prst="rect">
            <a:avLst/>
          </a:prstGeom>
          <a:noFill/>
          <a:ln w="9525">
            <a:noFill/>
            <a:miter lim="800000"/>
            <a:headEnd/>
            <a:tailEnd/>
          </a:ln>
        </p:spPr>
        <p:txBody>
          <a:bodyPr anchor="ctr">
            <a:spAutoFit/>
          </a:bodyPr>
          <a:lstStyle/>
          <a:p>
            <a:pPr algn="l" rtl="0" fontAlgn="base">
              <a:spcBef>
                <a:spcPct val="0"/>
              </a:spcBef>
              <a:spcAft>
                <a:spcPct val="0"/>
              </a:spcAft>
              <a:defRPr/>
            </a:pPr>
            <a:r>
              <a:rPr lang="tr-TR" sz="3600" b="1" dirty="0" smtClean="0">
                <a:solidFill>
                  <a:srgbClr val="FF0000"/>
                </a:solidFill>
                <a:latin typeface="Arial" pitchFamily="34" charset="0"/>
                <a:cs typeface="Arial" pitchFamily="34" charset="0"/>
              </a:rPr>
              <a:t>- Sıfat </a:t>
            </a:r>
            <a:r>
              <a:rPr lang="tr-TR" sz="3600" b="1" dirty="0">
                <a:solidFill>
                  <a:srgbClr val="FF0000"/>
                </a:solidFill>
                <a:latin typeface="Arial" pitchFamily="34" charset="0"/>
                <a:cs typeface="Arial" pitchFamily="34" charset="0"/>
              </a:rPr>
              <a:t>Fill Ekleri</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–an, -en</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-dık, -dik, -duk, -dük(tık, -tik, -tuk, -tük)</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-acak, ecek</a:t>
            </a:r>
          </a:p>
          <a:p>
            <a:pPr marL="742950" indent="-742950" algn="l" rtl="0" fontAlgn="base">
              <a:spcBef>
                <a:spcPct val="0"/>
              </a:spcBef>
              <a:spcAft>
                <a:spcPct val="0"/>
              </a:spcAft>
              <a:buFontTx/>
              <a:buAutoNum type="arabicPeriod"/>
              <a:defRPr/>
            </a:pPr>
            <a:r>
              <a:rPr lang="tr-TR" sz="3600" b="1" dirty="0">
                <a:latin typeface="Arial" pitchFamily="34" charset="0"/>
                <a:cs typeface="Arial" pitchFamily="34" charset="0"/>
              </a:rPr>
              <a:t>-mış, -miş</a:t>
            </a:r>
          </a:p>
          <a:p>
            <a:pPr marL="742950" indent="-742950" algn="l" rtl="0" fontAlgn="base">
              <a:spcBef>
                <a:spcPct val="0"/>
              </a:spcBef>
              <a:spcAft>
                <a:spcPct val="0"/>
              </a:spcAft>
              <a:buFontTx/>
              <a:buAutoNum type="arabicPeriod"/>
              <a:defRPr/>
            </a:pPr>
            <a:endParaRPr lang="tr-TR" sz="3600" b="1" dirty="0">
              <a:latin typeface="Arial" pitchFamily="34" charset="0"/>
              <a:cs typeface="Arial" pitchFamily="34" charset="0"/>
            </a:endParaRPr>
          </a:p>
          <a:p>
            <a:pPr marL="742950" indent="-742950" algn="l" rtl="0" fontAlgn="base">
              <a:spcBef>
                <a:spcPct val="0"/>
              </a:spcBef>
              <a:spcAft>
                <a:spcPct val="0"/>
              </a:spcAft>
              <a:defRPr/>
            </a:pPr>
            <a:r>
              <a:rPr lang="tr-TR" sz="3600" b="1" dirty="0" smtClean="0">
                <a:latin typeface="Arial" pitchFamily="34" charset="0"/>
                <a:cs typeface="Arial" pitchFamily="34" charset="0"/>
              </a:rPr>
              <a:t>- Bildirme </a:t>
            </a:r>
            <a:r>
              <a:rPr lang="tr-TR" sz="3600" b="1" dirty="0">
                <a:latin typeface="Arial" pitchFamily="34" charset="0"/>
                <a:cs typeface="Arial" pitchFamily="34" charset="0"/>
              </a:rPr>
              <a:t>Ekleri </a:t>
            </a:r>
          </a:p>
          <a:p>
            <a:pPr marL="742950" indent="-742950" algn="l" rtl="0" fontAlgn="base">
              <a:spcBef>
                <a:spcPct val="0"/>
              </a:spcBef>
              <a:spcAft>
                <a:spcPct val="0"/>
              </a:spcAft>
              <a:defRPr/>
            </a:pPr>
            <a:endParaRPr lang="tr-TR" sz="3600" b="1" dirty="0">
              <a:latin typeface="Arial" pitchFamily="34" charset="0"/>
              <a:cs typeface="Arial" pitchFamily="34" charset="0"/>
            </a:endParaRPr>
          </a:p>
          <a:p>
            <a:pPr marL="742950" indent="-742950" algn="l" rtl="0" fontAlgn="base">
              <a:spcBef>
                <a:spcPct val="0"/>
              </a:spcBef>
              <a:spcAft>
                <a:spcPct val="0"/>
              </a:spcAft>
              <a:defRPr/>
            </a:pPr>
            <a:endParaRPr lang="tr-TR" sz="3600" b="1" dirty="0">
              <a:latin typeface="Arial" pitchFamily="34" charset="0"/>
              <a:cs typeface="Arial" pitchFamily="34" charset="0"/>
            </a:endParaRPr>
          </a:p>
          <a:p>
            <a:pPr marL="742950" indent="-742950" algn="l" rtl="0" fontAlgn="base">
              <a:spcBef>
                <a:spcPct val="0"/>
              </a:spcBef>
              <a:spcAft>
                <a:spcPct val="0"/>
              </a:spcAft>
              <a:defRPr/>
            </a:pPr>
            <a:endParaRPr lang="tr-TR" sz="3600" b="1" dirty="0">
              <a:latin typeface="Arial" pitchFamily="34" charset="0"/>
              <a:cs typeface="Arial" pitchFamily="34" charset="0"/>
            </a:endParaRPr>
          </a:p>
          <a:p>
            <a:pPr algn="l" rtl="0" fontAlgn="base">
              <a:spcBef>
                <a:spcPct val="0"/>
              </a:spcBef>
              <a:spcAft>
                <a:spcPct val="0"/>
              </a:spcAft>
              <a:defRPr/>
            </a:pPr>
            <a:endParaRPr lang="tr-TR" sz="3600" b="1" dirty="0">
              <a:latin typeface="Arial" pitchFamily="34" charset="0"/>
              <a:cs typeface="Arial" pitchFamily="34" charset="0"/>
            </a:endParaRPr>
          </a:p>
          <a:p>
            <a:pPr algn="l" rtl="0" fontAlgn="base">
              <a:spcBef>
                <a:spcPct val="0"/>
              </a:spcBef>
              <a:spcAft>
                <a:spcPct val="0"/>
              </a:spcAft>
              <a:defRPr/>
            </a:pPr>
            <a:endParaRPr lang="tr-TR" sz="3600" b="1" dirty="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000" b="1" dirty="0" smtClean="0">
                <a:solidFill>
                  <a:srgbClr val="FF0000"/>
                </a:solidFill>
                <a:latin typeface="+mj-lt"/>
              </a:rPr>
              <a:t>GEN</a:t>
            </a:r>
            <a:r>
              <a:rPr lang="tr-TR" sz="4000" b="1" dirty="0" smtClean="0">
                <a:solidFill>
                  <a:srgbClr val="FF0000"/>
                </a:solidFill>
                <a:latin typeface="+mj-lt"/>
              </a:rPr>
              <a:t>İŞ</a:t>
            </a:r>
            <a:r>
              <a:rPr lang="en-US" sz="4000" b="1" dirty="0" smtClean="0">
                <a:solidFill>
                  <a:srgbClr val="FF0000"/>
                </a:solidFill>
                <a:latin typeface="+mj-lt"/>
              </a:rPr>
              <a:t> ZAMAN</a:t>
            </a:r>
          </a:p>
        </p:txBody>
      </p:sp>
      <p:sp>
        <p:nvSpPr>
          <p:cNvPr id="5" name="Text Box 2"/>
          <p:cNvSpPr txBox="1">
            <a:spLocks noChangeArrowheads="1"/>
          </p:cNvSpPr>
          <p:nvPr/>
        </p:nvSpPr>
        <p:spPr bwMode="auto">
          <a:xfrm>
            <a:off x="214282" y="1334147"/>
            <a:ext cx="8643998" cy="3108543"/>
          </a:xfrm>
          <a:prstGeom prst="rect">
            <a:avLst/>
          </a:prstGeom>
          <a:noFill/>
          <a:ln w="9525">
            <a:noFill/>
            <a:miter lim="800000"/>
            <a:headEnd/>
            <a:tailEnd/>
          </a:ln>
        </p:spPr>
        <p:txBody>
          <a:bodyPr wrap="square" anchor="ctr">
            <a:spAutoFit/>
          </a:bodyPr>
          <a:lstStyle/>
          <a:p>
            <a:pPr algn="l" rtl="0"/>
            <a:r>
              <a:rPr lang="tr-TR" sz="2800" b="1" dirty="0"/>
              <a:t>-r </a:t>
            </a:r>
            <a:r>
              <a:rPr lang="tr-TR" sz="2800" b="1" dirty="0" smtClean="0">
                <a:solidFill>
                  <a:srgbClr val="FF0000"/>
                </a:solidFill>
              </a:rPr>
              <a:t>(</a:t>
            </a:r>
            <a:r>
              <a:rPr lang="ar-IQ" sz="2800" b="1" dirty="0" smtClean="0">
                <a:solidFill>
                  <a:srgbClr val="FF0000"/>
                </a:solidFill>
              </a:rPr>
              <a:t>ر</a:t>
            </a:r>
            <a:r>
              <a:rPr lang="tr-TR" sz="2800" b="1" dirty="0" smtClean="0">
                <a:solidFill>
                  <a:srgbClr val="FF0000"/>
                </a:solidFill>
              </a:rPr>
              <a:t>)</a:t>
            </a:r>
            <a:endParaRPr lang="tr-TR" sz="2800" b="1" dirty="0">
              <a:solidFill>
                <a:srgbClr val="FF0000"/>
              </a:solidFill>
            </a:endParaRPr>
          </a:p>
          <a:p>
            <a:pPr algn="l" rtl="0"/>
            <a:r>
              <a:rPr lang="tr-TR" sz="2800" b="1" dirty="0" smtClean="0"/>
              <a:t>-ar </a:t>
            </a:r>
            <a:r>
              <a:rPr lang="tr-TR" sz="2800" b="1" dirty="0"/>
              <a:t>/-er </a:t>
            </a:r>
            <a:r>
              <a:rPr lang="tr-TR" sz="2800" b="1" dirty="0" smtClean="0">
                <a:solidFill>
                  <a:srgbClr val="FF0000"/>
                </a:solidFill>
              </a:rPr>
              <a:t>(</a:t>
            </a:r>
            <a:r>
              <a:rPr lang="ar-IQ" sz="2800" b="1" dirty="0" smtClean="0">
                <a:solidFill>
                  <a:srgbClr val="FF0000"/>
                </a:solidFill>
              </a:rPr>
              <a:t>ار</a:t>
            </a:r>
            <a:r>
              <a:rPr lang="tr-TR" sz="2800" b="1" dirty="0" smtClean="0">
                <a:solidFill>
                  <a:srgbClr val="FF0000"/>
                </a:solidFill>
              </a:rPr>
              <a:t> )</a:t>
            </a:r>
            <a:endParaRPr lang="ar-IQ" sz="2800" b="1" dirty="0">
              <a:solidFill>
                <a:srgbClr val="FF0000"/>
              </a:solidFill>
            </a:endParaRPr>
          </a:p>
          <a:p>
            <a:pPr algn="l" rtl="0"/>
            <a:r>
              <a:rPr lang="tr-TR" sz="2800" b="1" dirty="0" smtClean="0"/>
              <a:t>-ır </a:t>
            </a:r>
            <a:r>
              <a:rPr lang="tr-TR" sz="2800" b="1" dirty="0"/>
              <a:t>/-</a:t>
            </a:r>
            <a:r>
              <a:rPr lang="tr-TR" sz="2800" b="1" dirty="0" smtClean="0"/>
              <a:t>ir </a:t>
            </a:r>
            <a:r>
              <a:rPr lang="ar-IQ" sz="2800" b="1" dirty="0" smtClean="0">
                <a:solidFill>
                  <a:srgbClr val="FF0000"/>
                </a:solidFill>
              </a:rPr>
              <a:t> ير)</a:t>
            </a:r>
            <a:r>
              <a:rPr lang="tr-TR" sz="2800" b="1" dirty="0" smtClean="0">
                <a:solidFill>
                  <a:srgbClr val="FF0000"/>
                </a:solidFill>
              </a:rPr>
              <a:t>)</a:t>
            </a:r>
            <a:endParaRPr lang="ar-IQ" sz="2800" b="1" dirty="0" smtClean="0">
              <a:solidFill>
                <a:srgbClr val="FF0000"/>
              </a:solidFill>
            </a:endParaRPr>
          </a:p>
          <a:p>
            <a:pPr algn="l" rtl="0"/>
            <a:r>
              <a:rPr lang="tr-TR" sz="2800" b="1" dirty="0" smtClean="0"/>
              <a:t>-ur </a:t>
            </a:r>
            <a:r>
              <a:rPr lang="tr-TR" sz="2800" b="1" dirty="0"/>
              <a:t>/-ür </a:t>
            </a:r>
            <a:r>
              <a:rPr lang="tr-TR" sz="2800" b="1" dirty="0" smtClean="0">
                <a:solidFill>
                  <a:srgbClr val="FF0000"/>
                </a:solidFill>
              </a:rPr>
              <a:t>( </a:t>
            </a:r>
            <a:r>
              <a:rPr lang="ar-IQ" sz="2800" b="1" dirty="0" smtClean="0">
                <a:solidFill>
                  <a:srgbClr val="FF0000"/>
                </a:solidFill>
              </a:rPr>
              <a:t>ور</a:t>
            </a:r>
            <a:r>
              <a:rPr lang="tr-TR" sz="2800" b="1" dirty="0" smtClean="0">
                <a:solidFill>
                  <a:srgbClr val="FF0000"/>
                </a:solidFill>
              </a:rPr>
              <a:t>) </a:t>
            </a:r>
            <a:endParaRPr lang="tr-TR" sz="2800" b="1" dirty="0">
              <a:solidFill>
                <a:srgbClr val="FF0000"/>
              </a:solidFill>
            </a:endParaRPr>
          </a:p>
          <a:p>
            <a:pPr algn="l" rtl="0"/>
            <a:endParaRPr lang="tr-TR" sz="2800" dirty="0" smtClean="0"/>
          </a:p>
          <a:p>
            <a:pPr algn="l" rtl="0"/>
            <a:r>
              <a:rPr lang="tr-TR" sz="2800" dirty="0" smtClean="0"/>
              <a:t>şekillerindedir. Yazılırken </a:t>
            </a:r>
            <a:r>
              <a:rPr lang="tr-TR" sz="2800" dirty="0"/>
              <a:t>düzlük-yuvarlak uyumuna bağlı kalınarak yazılır.</a:t>
            </a:r>
            <a:endParaRPr lang="en-US" sz="2800" b="1" dirty="0" smtClean="0">
              <a:latin typeface="+mj-lt"/>
            </a:endParaRPr>
          </a:p>
        </p:txBody>
      </p:sp>
    </p:spTree>
    <p:extLst>
      <p:ext uri="{BB962C8B-B14F-4D97-AF65-F5344CB8AC3E}">
        <p14:creationId xmlns:p14="http://schemas.microsoft.com/office/powerpoint/2010/main" val="3917140475"/>
      </p:ext>
    </p:extLst>
  </p:cSld>
  <p:clrMapOvr>
    <a:masterClrMapping/>
  </p:clrMapOvr>
  <p:transition spd="med">
    <p:checker dir="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30934203"/>
              </p:ext>
            </p:extLst>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ar-IQ" sz="2800" b="1" dirty="0" smtClean="0">
                          <a:solidFill>
                            <a:srgbClr val="FFFF00"/>
                          </a:solidFill>
                          <a:latin typeface="+mj-lt"/>
                        </a:rPr>
                        <a:t>المق</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IQ" sz="3600" b="1" dirty="0" smtClean="0">
                          <a:solidFill>
                            <a:srgbClr val="FF0000"/>
                          </a:solidFill>
                        </a:rPr>
                        <a:t>اليرم</a:t>
                      </a:r>
                      <a:endParaRPr lang="ar-IQ" sz="3600" b="1" dirty="0">
                        <a:solidFill>
                          <a:srgbClr val="FF0000"/>
                        </a:solidFill>
                      </a:endParaRPr>
                    </a:p>
                  </a:txBody>
                  <a:tcPr/>
                </a:tc>
                <a:tc>
                  <a:txBody>
                    <a:bodyPr/>
                    <a:lstStyle/>
                    <a:p>
                      <a:pPr algn="ctr" rtl="1"/>
                      <a:r>
                        <a:rPr lang="ar-IQ" sz="2800" b="1" dirty="0" smtClean="0">
                          <a:latin typeface="+mj-lt"/>
                        </a:rPr>
                        <a:t>بن</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lang="ar-IQ" sz="3600" b="1" dirty="0" smtClean="0">
                          <a:solidFill>
                            <a:srgbClr val="FF0000"/>
                          </a:solidFill>
                        </a:rPr>
                        <a:t>اليرسك</a:t>
                      </a:r>
                      <a:endParaRPr lang="ar-IQ" sz="3600" b="1" dirty="0">
                        <a:solidFill>
                          <a:srgbClr val="FF0000"/>
                        </a:solidFill>
                      </a:endParaRPr>
                    </a:p>
                  </a:txBody>
                  <a:tcPr/>
                </a:tc>
                <a:tc>
                  <a:txBody>
                    <a:bodyPr/>
                    <a:lstStyle/>
                    <a:p>
                      <a:pPr algn="ctr" rtl="1"/>
                      <a:r>
                        <a:rPr lang="ar-IQ" sz="2800" b="1" dirty="0" smtClean="0">
                          <a:latin typeface="+mj-lt"/>
                        </a:rPr>
                        <a:t>سن</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الير</a:t>
                      </a:r>
                      <a:endParaRPr lang="ar-IQ" sz="3600" b="1" dirty="0">
                        <a:solidFill>
                          <a:srgbClr val="FF0000"/>
                        </a:solidFill>
                      </a:endParaRPr>
                    </a:p>
                  </a:txBody>
                  <a:tcPr/>
                </a:tc>
                <a:tc>
                  <a:txBody>
                    <a:bodyPr/>
                    <a:lstStyle/>
                    <a:p>
                      <a:pPr algn="ctr" rtl="1"/>
                      <a:r>
                        <a:rPr lang="ar-IQ" sz="2800" b="1" dirty="0" smtClean="0">
                          <a:latin typeface="+mj-lt"/>
                        </a:rPr>
                        <a:t>او</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اليرز</a:t>
                      </a:r>
                      <a:endParaRPr lang="ar-IQ" sz="3600" b="1" dirty="0">
                        <a:solidFill>
                          <a:srgbClr val="FF0000"/>
                        </a:solidFill>
                      </a:endParaRPr>
                    </a:p>
                  </a:txBody>
                  <a:tcPr/>
                </a:tc>
                <a:tc>
                  <a:txBody>
                    <a:bodyPr/>
                    <a:lstStyle/>
                    <a:p>
                      <a:pPr algn="ctr" rtl="1"/>
                      <a:r>
                        <a:rPr lang="ar-IQ" sz="2800" b="1" dirty="0" smtClean="0">
                          <a:latin typeface="+mj-lt"/>
                        </a:rPr>
                        <a:t>بز</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اليرسكز</a:t>
                      </a:r>
                      <a:endParaRPr lang="ar-IQ" sz="3600" b="1" dirty="0">
                        <a:solidFill>
                          <a:srgbClr val="FF0000"/>
                        </a:solidFill>
                      </a:endParaRPr>
                    </a:p>
                  </a:txBody>
                  <a:tcPr/>
                </a:tc>
                <a:tc>
                  <a:txBody>
                    <a:bodyPr/>
                    <a:lstStyle/>
                    <a:p>
                      <a:pPr algn="ctr" rtl="1"/>
                      <a:r>
                        <a:rPr lang="ar-IQ" sz="2800" b="1" dirty="0" smtClean="0">
                          <a:latin typeface="+mj-lt"/>
                        </a:rPr>
                        <a:t>سز</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اليرلر</a:t>
                      </a:r>
                      <a:endParaRPr lang="ar-IQ" sz="3600" b="1" dirty="0">
                        <a:solidFill>
                          <a:srgbClr val="FF0000"/>
                        </a:solidFill>
                      </a:endParaRPr>
                    </a:p>
                  </a:txBody>
                  <a:tcPr/>
                </a:tc>
                <a:tc>
                  <a:txBody>
                    <a:bodyPr/>
                    <a:lstStyle/>
                    <a:p>
                      <a:pPr algn="ctr" rtl="1"/>
                      <a:r>
                        <a:rPr lang="ar-IQ" sz="2800" b="1" dirty="0" smtClean="0">
                          <a:latin typeface="+mj-lt"/>
                        </a:rPr>
                        <a:t>اونلر</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GENİŞ ZAMAN </a:t>
            </a:r>
            <a:endParaRPr lang="en-US" sz="4000" b="1" dirty="0" smtClean="0">
              <a:solidFill>
                <a:srgbClr val="FF0000"/>
              </a:solidFill>
              <a:latin typeface="+mj-lt"/>
            </a:endParaRPr>
          </a:p>
        </p:txBody>
      </p:sp>
    </p:spTree>
    <p:extLst>
      <p:ext uri="{BB962C8B-B14F-4D97-AF65-F5344CB8AC3E}">
        <p14:creationId xmlns:p14="http://schemas.microsoft.com/office/powerpoint/2010/main" val="3688633065"/>
      </p:ext>
    </p:extLst>
  </p:cSld>
  <p:clrMapOvr>
    <a:masterClrMapping/>
  </p:clrMapOvr>
  <p:transition spd="med">
    <p:checker dir="ver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82540735"/>
              </p:ext>
            </p:extLst>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ar-IQ" sz="2800" b="1" dirty="0" smtClean="0">
                          <a:solidFill>
                            <a:srgbClr val="FFFF00"/>
                          </a:solidFill>
                          <a:latin typeface="+mj-lt"/>
                        </a:rPr>
                        <a:t>بيلمك</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IQ" sz="3600" b="1" dirty="0" smtClean="0">
                          <a:solidFill>
                            <a:srgbClr val="FF0000"/>
                          </a:solidFill>
                        </a:rPr>
                        <a:t>بيلرم</a:t>
                      </a:r>
                      <a:endParaRPr lang="ar-IQ" sz="3600" b="1" dirty="0">
                        <a:solidFill>
                          <a:srgbClr val="FF0000"/>
                        </a:solidFill>
                      </a:endParaRPr>
                    </a:p>
                  </a:txBody>
                  <a:tcPr/>
                </a:tc>
                <a:tc>
                  <a:txBody>
                    <a:bodyPr/>
                    <a:lstStyle/>
                    <a:p>
                      <a:pPr algn="ctr" rtl="1"/>
                      <a:r>
                        <a:rPr lang="ar-IQ" sz="2800" b="1" dirty="0" smtClean="0">
                          <a:latin typeface="+mj-lt"/>
                        </a:rPr>
                        <a:t>بن</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بيلرسك</a:t>
                      </a:r>
                      <a:endParaRPr lang="ar-IQ" sz="3600" b="1" dirty="0">
                        <a:solidFill>
                          <a:srgbClr val="FF0000"/>
                        </a:solidFill>
                      </a:endParaRPr>
                    </a:p>
                  </a:txBody>
                  <a:tcPr/>
                </a:tc>
                <a:tc>
                  <a:txBody>
                    <a:bodyPr/>
                    <a:lstStyle/>
                    <a:p>
                      <a:pPr algn="ctr" rtl="1"/>
                      <a:r>
                        <a:rPr lang="ar-IQ" sz="2800" b="1" dirty="0" smtClean="0">
                          <a:latin typeface="+mj-lt"/>
                        </a:rPr>
                        <a:t>سن</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kumimoji="0" lang="ar-IQ" sz="3600" b="1" i="0" u="none" strike="noStrike" kern="1200" cap="none" spc="0" normalizeH="0" baseline="0" noProof="0" smtClean="0">
                          <a:ln>
                            <a:noFill/>
                          </a:ln>
                          <a:solidFill>
                            <a:srgbClr val="FF0000"/>
                          </a:solidFill>
                          <a:effectLst/>
                          <a:uLnTx/>
                          <a:uFillTx/>
                          <a:latin typeface="Constantia"/>
                          <a:ea typeface="+mn-ea"/>
                          <a:cs typeface="+mn-cs"/>
                        </a:rPr>
                        <a:t>بيلر</a:t>
                      </a:r>
                      <a:endParaRPr lang="ar-IQ" sz="3600" b="1" dirty="0">
                        <a:solidFill>
                          <a:srgbClr val="FF0000"/>
                        </a:solidFill>
                      </a:endParaRPr>
                    </a:p>
                  </a:txBody>
                  <a:tcPr/>
                </a:tc>
                <a:tc>
                  <a:txBody>
                    <a:bodyPr/>
                    <a:lstStyle/>
                    <a:p>
                      <a:pPr algn="ctr" rtl="1"/>
                      <a:r>
                        <a:rPr lang="ar-IQ" sz="2800" b="1" dirty="0" smtClean="0">
                          <a:latin typeface="+mj-lt"/>
                        </a:rPr>
                        <a:t>او</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بيلرز</a:t>
                      </a:r>
                      <a:endParaRPr lang="ar-IQ" sz="3600" b="1" dirty="0">
                        <a:solidFill>
                          <a:srgbClr val="FF0000"/>
                        </a:solidFill>
                      </a:endParaRPr>
                    </a:p>
                  </a:txBody>
                  <a:tcPr/>
                </a:tc>
                <a:tc>
                  <a:txBody>
                    <a:bodyPr/>
                    <a:lstStyle/>
                    <a:p>
                      <a:pPr algn="ctr" rtl="1"/>
                      <a:r>
                        <a:rPr lang="ar-IQ" sz="2800" b="1" dirty="0" smtClean="0">
                          <a:latin typeface="+mj-lt"/>
                        </a:rPr>
                        <a:t>بز</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بيلرسكز</a:t>
                      </a:r>
                      <a:endParaRPr lang="ar-IQ" sz="3600" b="1" dirty="0">
                        <a:solidFill>
                          <a:srgbClr val="FF0000"/>
                        </a:solidFill>
                      </a:endParaRPr>
                    </a:p>
                  </a:txBody>
                  <a:tcPr/>
                </a:tc>
                <a:tc>
                  <a:txBody>
                    <a:bodyPr/>
                    <a:lstStyle/>
                    <a:p>
                      <a:pPr algn="ctr" rtl="1"/>
                      <a:r>
                        <a:rPr lang="ar-IQ" sz="2800" b="1" dirty="0" smtClean="0">
                          <a:latin typeface="+mj-lt"/>
                        </a:rPr>
                        <a:t>سز</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بيلرلر</a:t>
                      </a:r>
                      <a:endParaRPr lang="ar-IQ" sz="3600" b="1" dirty="0">
                        <a:solidFill>
                          <a:srgbClr val="FF0000"/>
                        </a:solidFill>
                      </a:endParaRPr>
                    </a:p>
                  </a:txBody>
                  <a:tcPr/>
                </a:tc>
                <a:tc>
                  <a:txBody>
                    <a:bodyPr/>
                    <a:lstStyle/>
                    <a:p>
                      <a:pPr algn="ctr" rtl="1"/>
                      <a:r>
                        <a:rPr lang="ar-IQ" sz="2800" b="1" dirty="0" smtClean="0">
                          <a:latin typeface="+mj-lt"/>
                        </a:rPr>
                        <a:t>اونلر</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GENİŞ ZAMAN </a:t>
            </a:r>
            <a:endParaRPr lang="en-US" sz="4000" b="1" dirty="0" smtClean="0">
              <a:solidFill>
                <a:srgbClr val="FF0000"/>
              </a:solidFill>
              <a:latin typeface="+mj-lt"/>
            </a:endParaRPr>
          </a:p>
        </p:txBody>
      </p:sp>
    </p:spTree>
    <p:extLst>
      <p:ext uri="{BB962C8B-B14F-4D97-AF65-F5344CB8AC3E}">
        <p14:creationId xmlns:p14="http://schemas.microsoft.com/office/powerpoint/2010/main" val="3943757049"/>
      </p:ext>
    </p:extLst>
  </p:cSld>
  <p:clrMapOvr>
    <a:masterClrMapping/>
  </p:clrMapOvr>
  <p:transition spd="med">
    <p:checker dir="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88244" y="595864"/>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GENİŞ ZAMAN OLUMSUZU</a:t>
            </a:r>
            <a:endParaRPr lang="en-US" sz="4000" b="1" dirty="0" smtClean="0">
              <a:solidFill>
                <a:srgbClr val="FF0000"/>
              </a:solidFill>
              <a:latin typeface="+mj-lt"/>
            </a:endParaRPr>
          </a:p>
        </p:txBody>
      </p:sp>
      <p:sp>
        <p:nvSpPr>
          <p:cNvPr id="5" name="Text Box 2"/>
          <p:cNvSpPr txBox="1">
            <a:spLocks noChangeArrowheads="1"/>
          </p:cNvSpPr>
          <p:nvPr/>
        </p:nvSpPr>
        <p:spPr bwMode="auto">
          <a:xfrm>
            <a:off x="296888" y="2084737"/>
            <a:ext cx="8643998" cy="1384995"/>
          </a:xfrm>
          <a:prstGeom prst="rect">
            <a:avLst/>
          </a:prstGeom>
          <a:noFill/>
          <a:ln w="9525">
            <a:noFill/>
            <a:miter lim="800000"/>
            <a:headEnd/>
            <a:tailEnd/>
          </a:ln>
        </p:spPr>
        <p:txBody>
          <a:bodyPr wrap="square" anchor="ctr">
            <a:spAutoFit/>
          </a:bodyPr>
          <a:lstStyle/>
          <a:p>
            <a:pPr algn="l" rtl="0"/>
            <a:r>
              <a:rPr lang="tr-TR" sz="2800" dirty="0"/>
              <a:t>Geniş zamanın olumsuzluk eki –maz, -mez </a:t>
            </a:r>
            <a:r>
              <a:rPr lang="tr-TR" sz="2800" dirty="0" smtClean="0"/>
              <a:t>(</a:t>
            </a:r>
            <a:r>
              <a:rPr lang="ar-IQ" sz="2800" dirty="0" smtClean="0"/>
              <a:t>مز- ماز</a:t>
            </a:r>
            <a:r>
              <a:rPr lang="tr-TR" sz="2800" dirty="0" smtClean="0"/>
              <a:t>) şeklindedir</a:t>
            </a:r>
            <a:r>
              <a:rPr lang="tr-TR" sz="2800" dirty="0"/>
              <a:t>. Ancak birinci teklik ve</a:t>
            </a:r>
          </a:p>
          <a:p>
            <a:pPr algn="l" rtl="0"/>
            <a:r>
              <a:rPr lang="tr-TR" sz="2800" dirty="0"/>
              <a:t>çokluk şahıslarda ek değişmektedir.</a:t>
            </a:r>
            <a:endParaRPr lang="en-US" sz="4400" b="1" dirty="0" smtClean="0">
              <a:latin typeface="+mj-lt"/>
            </a:endParaRPr>
          </a:p>
        </p:txBody>
      </p:sp>
    </p:spTree>
    <p:extLst>
      <p:ext uri="{BB962C8B-B14F-4D97-AF65-F5344CB8AC3E}">
        <p14:creationId xmlns:p14="http://schemas.microsoft.com/office/powerpoint/2010/main" val="1747786038"/>
      </p:ext>
    </p:extLst>
  </p:cSld>
  <p:clrMapOvr>
    <a:masterClrMapping/>
  </p:clrMapOvr>
  <p:transition spd="med">
    <p:checker dir="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88636468"/>
              </p:ext>
            </p:extLst>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ar-IQ" sz="2800" b="1" dirty="0" smtClean="0">
                          <a:solidFill>
                            <a:srgbClr val="FFFF00"/>
                          </a:solidFill>
                          <a:latin typeface="+mj-lt"/>
                        </a:rPr>
                        <a:t>دونمك</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IQ" sz="3600" b="1" dirty="0" smtClean="0">
                          <a:solidFill>
                            <a:srgbClr val="FF0000"/>
                          </a:solidFill>
                        </a:rPr>
                        <a:t>دونمم</a:t>
                      </a:r>
                      <a:endParaRPr lang="ar-IQ" sz="3600" b="1" dirty="0">
                        <a:solidFill>
                          <a:srgbClr val="FF0000"/>
                        </a:solidFill>
                      </a:endParaRPr>
                    </a:p>
                  </a:txBody>
                  <a:tcPr/>
                </a:tc>
                <a:tc>
                  <a:txBody>
                    <a:bodyPr/>
                    <a:lstStyle/>
                    <a:p>
                      <a:pPr algn="ctr" rtl="1"/>
                      <a:r>
                        <a:rPr lang="ar-IQ" sz="2800" b="1" dirty="0" smtClean="0">
                          <a:latin typeface="+mj-lt"/>
                        </a:rPr>
                        <a:t>بن</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دونمزسك</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سن</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دونمز</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او</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دونمه يز</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بز</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دونمزسكز</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سز</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دونمزلر</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اونلر</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GENİŞ ZAMAN OLUMSUZU </a:t>
            </a:r>
            <a:endParaRPr lang="en-US" sz="4000" b="1" dirty="0" smtClean="0">
              <a:solidFill>
                <a:srgbClr val="FF0000"/>
              </a:solidFill>
              <a:latin typeface="+mj-lt"/>
            </a:endParaRPr>
          </a:p>
        </p:txBody>
      </p:sp>
    </p:spTree>
    <p:extLst>
      <p:ext uri="{BB962C8B-B14F-4D97-AF65-F5344CB8AC3E}">
        <p14:creationId xmlns:p14="http://schemas.microsoft.com/office/powerpoint/2010/main" val="621584097"/>
      </p:ext>
    </p:extLst>
  </p:cSld>
  <p:clrMapOvr>
    <a:masterClrMapping/>
  </p:clrMapOvr>
  <p:transition spd="med">
    <p:checker dir="ver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40158771"/>
              </p:ext>
            </p:extLst>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ar-IQ" sz="2800" b="1" dirty="0" smtClean="0">
                          <a:solidFill>
                            <a:srgbClr val="FFFF00"/>
                          </a:solidFill>
                          <a:latin typeface="+mj-lt"/>
                        </a:rPr>
                        <a:t>دويمق</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IQ" sz="3600" b="1" dirty="0" smtClean="0">
                          <a:solidFill>
                            <a:srgbClr val="FF0000"/>
                          </a:solidFill>
                        </a:rPr>
                        <a:t>دويمام</a:t>
                      </a:r>
                      <a:endParaRPr lang="ar-IQ" sz="3600" b="1" dirty="0">
                        <a:solidFill>
                          <a:srgbClr val="FF0000"/>
                        </a:solidFill>
                      </a:endParaRPr>
                    </a:p>
                  </a:txBody>
                  <a:tcPr/>
                </a:tc>
                <a:tc>
                  <a:txBody>
                    <a:bodyPr/>
                    <a:lstStyle/>
                    <a:p>
                      <a:pPr algn="ctr" rtl="1"/>
                      <a:r>
                        <a:rPr lang="ar-IQ" sz="2800" b="1" dirty="0" smtClean="0">
                          <a:latin typeface="+mj-lt"/>
                        </a:rPr>
                        <a:t>بن</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دويمازسك</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سن</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دويماز</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او</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دويمايز</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بز</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دويمازسكز</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سز</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3600" b="1" i="0" u="none" strike="noStrike" kern="1200" cap="none" spc="0" normalizeH="0" baseline="0" noProof="0" dirty="0" smtClean="0">
                          <a:ln>
                            <a:noFill/>
                          </a:ln>
                          <a:solidFill>
                            <a:srgbClr val="FF0000"/>
                          </a:solidFill>
                          <a:effectLst/>
                          <a:uLnTx/>
                          <a:uFillTx/>
                          <a:latin typeface="Constantia"/>
                          <a:ea typeface="+mn-ea"/>
                          <a:cs typeface="+mn-cs"/>
                        </a:rPr>
                        <a:t>دويمازلر</a:t>
                      </a:r>
                      <a:endParaRPr kumimoji="0" lang="ar-IQ" sz="3600" b="1" i="0" u="none" strike="noStrike" kern="1200" cap="none" spc="0" normalizeH="0" baseline="0" noProof="0" dirty="0">
                        <a:ln>
                          <a:noFill/>
                        </a:ln>
                        <a:solidFill>
                          <a:srgbClr val="FF0000"/>
                        </a:solidFill>
                        <a:effectLst/>
                        <a:uLnTx/>
                        <a:uFillTx/>
                        <a:latin typeface="Constantia"/>
                        <a:ea typeface="+mn-ea"/>
                        <a:cs typeface="+mn-cs"/>
                      </a:endParaRPr>
                    </a:p>
                  </a:txBody>
                  <a:tcPr/>
                </a:tc>
                <a:tc>
                  <a:txBody>
                    <a:bodyPr/>
                    <a:lstStyle/>
                    <a:p>
                      <a:pPr algn="ctr" rtl="1"/>
                      <a:r>
                        <a:rPr lang="ar-IQ" sz="2800" b="1" dirty="0" smtClean="0">
                          <a:latin typeface="+mj-lt"/>
                        </a:rPr>
                        <a:t>اونلر</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GENİŞ ZAMAN OLUMSUZU </a:t>
            </a:r>
            <a:endParaRPr lang="en-US" sz="4000" b="1" dirty="0" smtClean="0">
              <a:solidFill>
                <a:srgbClr val="FF0000"/>
              </a:solidFill>
              <a:latin typeface="+mj-lt"/>
            </a:endParaRPr>
          </a:p>
        </p:txBody>
      </p:sp>
    </p:spTree>
    <p:extLst>
      <p:ext uri="{BB962C8B-B14F-4D97-AF65-F5344CB8AC3E}">
        <p14:creationId xmlns:p14="http://schemas.microsoft.com/office/powerpoint/2010/main" val="88183933"/>
      </p:ext>
    </p:extLst>
  </p:cSld>
  <p:clrMapOvr>
    <a:masterClrMapping/>
  </p:clrMapOvr>
  <p:transition spd="med">
    <p:checker dir="ver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ŞİMDİKİ ZAMAN</a:t>
            </a:r>
            <a:endParaRPr lang="en-US" sz="4000" b="1" dirty="0" smtClean="0">
              <a:solidFill>
                <a:srgbClr val="FF0000"/>
              </a:solidFill>
              <a:latin typeface="+mj-lt"/>
            </a:endParaRPr>
          </a:p>
        </p:txBody>
      </p:sp>
      <p:sp>
        <p:nvSpPr>
          <p:cNvPr id="5" name="Text Box 2"/>
          <p:cNvSpPr txBox="1">
            <a:spLocks noChangeArrowheads="1"/>
          </p:cNvSpPr>
          <p:nvPr/>
        </p:nvSpPr>
        <p:spPr bwMode="auto">
          <a:xfrm>
            <a:off x="285720" y="1643050"/>
            <a:ext cx="8643998" cy="3539430"/>
          </a:xfrm>
          <a:prstGeom prst="rect">
            <a:avLst/>
          </a:prstGeom>
          <a:noFill/>
          <a:ln w="9525">
            <a:noFill/>
            <a:miter lim="800000"/>
            <a:headEnd/>
            <a:tailEnd/>
          </a:ln>
        </p:spPr>
        <p:txBody>
          <a:bodyPr wrap="square" anchor="ctr">
            <a:spAutoFit/>
          </a:bodyPr>
          <a:lstStyle/>
          <a:p>
            <a:pPr algn="l" rtl="0"/>
            <a:r>
              <a:rPr lang="en-US" sz="3200" b="1" dirty="0" err="1" smtClean="0">
                <a:latin typeface="+mj-lt"/>
              </a:rPr>
              <a:t>Şimdiki</a:t>
            </a:r>
            <a:r>
              <a:rPr lang="en-US" sz="3200" b="1" dirty="0" smtClean="0">
                <a:latin typeface="+mj-lt"/>
              </a:rPr>
              <a:t> </a:t>
            </a:r>
            <a:r>
              <a:rPr lang="en-US" sz="3200" b="1" dirty="0" err="1" smtClean="0">
                <a:latin typeface="+mj-lt"/>
              </a:rPr>
              <a:t>zaman</a:t>
            </a:r>
            <a:r>
              <a:rPr lang="en-US" sz="3200" b="1" dirty="0" smtClean="0">
                <a:latin typeface="+mj-lt"/>
              </a:rPr>
              <a:t> </a:t>
            </a:r>
            <a:r>
              <a:rPr lang="en-US" sz="3200" b="1" dirty="0" err="1" smtClean="0">
                <a:latin typeface="+mj-lt"/>
              </a:rPr>
              <a:t>eki</a:t>
            </a:r>
            <a:r>
              <a:rPr lang="en-US" sz="3200" b="1" dirty="0" smtClean="0">
                <a:latin typeface="+mj-lt"/>
              </a:rPr>
              <a:t> </a:t>
            </a:r>
            <a:r>
              <a:rPr lang="en-US" sz="3200" b="1" dirty="0" smtClean="0">
                <a:solidFill>
                  <a:srgbClr val="0000FF"/>
                </a:solidFill>
                <a:latin typeface="+mj-lt"/>
              </a:rPr>
              <a:t>–</a:t>
            </a:r>
            <a:r>
              <a:rPr lang="en-US" sz="3200" b="1" dirty="0" err="1" smtClean="0">
                <a:solidFill>
                  <a:srgbClr val="0000FF"/>
                </a:solidFill>
                <a:latin typeface="+mj-lt"/>
              </a:rPr>
              <a:t>ıyor</a:t>
            </a:r>
            <a:r>
              <a:rPr lang="en-US" sz="3200" b="1" dirty="0" smtClean="0">
                <a:solidFill>
                  <a:srgbClr val="0000FF"/>
                </a:solidFill>
                <a:latin typeface="+mj-lt"/>
              </a:rPr>
              <a:t>, -</a:t>
            </a:r>
            <a:r>
              <a:rPr lang="en-US" sz="3200" b="1" dirty="0" err="1" smtClean="0">
                <a:solidFill>
                  <a:srgbClr val="0000FF"/>
                </a:solidFill>
                <a:latin typeface="+mj-lt"/>
              </a:rPr>
              <a:t>iyor</a:t>
            </a:r>
            <a:r>
              <a:rPr lang="en-US" sz="3200" b="1" dirty="0" smtClean="0">
                <a:solidFill>
                  <a:srgbClr val="0000FF"/>
                </a:solidFill>
                <a:latin typeface="+mj-lt"/>
              </a:rPr>
              <a:t>, -</a:t>
            </a:r>
            <a:r>
              <a:rPr lang="en-US" sz="3200" b="1" dirty="0" err="1" smtClean="0">
                <a:solidFill>
                  <a:srgbClr val="0000FF"/>
                </a:solidFill>
                <a:latin typeface="+mj-lt"/>
              </a:rPr>
              <a:t>uyor</a:t>
            </a:r>
            <a:r>
              <a:rPr lang="en-US" sz="3200" b="1" dirty="0" smtClean="0">
                <a:solidFill>
                  <a:srgbClr val="0000FF"/>
                </a:solidFill>
                <a:latin typeface="+mj-lt"/>
              </a:rPr>
              <a:t>, -</a:t>
            </a:r>
            <a:r>
              <a:rPr lang="en-US" sz="3200" b="1" dirty="0" err="1" smtClean="0">
                <a:solidFill>
                  <a:srgbClr val="0000FF"/>
                </a:solidFill>
                <a:latin typeface="+mj-lt"/>
              </a:rPr>
              <a:t>üyor</a:t>
            </a:r>
            <a:r>
              <a:rPr lang="en-US" sz="3200" b="1" dirty="0" smtClean="0">
                <a:solidFill>
                  <a:srgbClr val="0000FF"/>
                </a:solidFill>
                <a:latin typeface="+mj-lt"/>
              </a:rPr>
              <a:t> </a:t>
            </a:r>
            <a:r>
              <a:rPr lang="en-US" sz="3200" b="1" dirty="0" err="1" smtClean="0">
                <a:latin typeface="+mj-lt"/>
              </a:rPr>
              <a:t>şeklinde</a:t>
            </a:r>
            <a:r>
              <a:rPr lang="en-US" sz="3200" b="1" dirty="0" smtClean="0">
                <a:latin typeface="+mj-lt"/>
              </a:rPr>
              <a:t> </a:t>
            </a:r>
            <a:r>
              <a:rPr lang="en-US" sz="3200" b="1" dirty="0" err="1" smtClean="0">
                <a:latin typeface="+mj-lt"/>
              </a:rPr>
              <a:t>olup</a:t>
            </a:r>
            <a:r>
              <a:rPr lang="en-US" sz="3200" b="1" dirty="0" smtClean="0">
                <a:latin typeface="+mj-lt"/>
              </a:rPr>
              <a:t> </a:t>
            </a:r>
            <a:r>
              <a:rPr lang="en-US" sz="3200" b="1" dirty="0" err="1" smtClean="0">
                <a:latin typeface="+mj-lt"/>
              </a:rPr>
              <a:t>ünlüyle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0000FF"/>
                </a:solidFill>
                <a:latin typeface="+mj-lt"/>
              </a:rPr>
              <a:t>ي</a:t>
            </a:r>
            <a:r>
              <a:rPr lang="ar-SA" sz="3200" b="1" dirty="0" smtClean="0">
                <a:solidFill>
                  <a:srgbClr val="0000FF"/>
                </a:solidFill>
                <a:latin typeface="+mj-lt"/>
              </a:rPr>
              <a:t>ور</a:t>
            </a:r>
            <a:r>
              <a:rPr lang="ar-IQ" sz="3200" b="1" dirty="0" smtClean="0">
                <a:latin typeface="+mj-lt"/>
              </a:rPr>
              <a:t> </a:t>
            </a:r>
            <a:r>
              <a:rPr lang="en-US" sz="3200" b="1" dirty="0" smtClean="0">
                <a:latin typeface="+mj-lt"/>
              </a:rPr>
              <a:t> </a:t>
            </a:r>
            <a:r>
              <a:rPr lang="en-US" sz="3200" b="1" dirty="0" err="1" smtClean="0">
                <a:latin typeface="+mj-lt"/>
              </a:rPr>
              <a:t>ünsüzle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fiillerde</a:t>
            </a:r>
            <a:r>
              <a:rPr lang="en-US" sz="3200" b="1" dirty="0" smtClean="0">
                <a:latin typeface="+mj-lt"/>
              </a:rPr>
              <a:t> </a:t>
            </a:r>
            <a:r>
              <a:rPr lang="ar-IQ" sz="3200" b="1" dirty="0" smtClean="0">
                <a:solidFill>
                  <a:srgbClr val="0000FF"/>
                </a:solidFill>
                <a:latin typeface="+mj-lt"/>
              </a:rPr>
              <a:t>يي</a:t>
            </a:r>
            <a:r>
              <a:rPr lang="ar-SA" sz="3200" b="1" dirty="0" smtClean="0">
                <a:solidFill>
                  <a:srgbClr val="0000FF"/>
                </a:solidFill>
                <a:latin typeface="+mj-lt"/>
              </a:rPr>
              <a:t>ور</a:t>
            </a:r>
            <a:r>
              <a:rPr lang="ar-IQ" sz="3200" b="1" dirty="0" smtClean="0">
                <a:solidFill>
                  <a:srgbClr val="0000FF"/>
                </a:solidFill>
                <a:latin typeface="+mj-lt"/>
              </a:rPr>
              <a:t> </a:t>
            </a:r>
            <a:r>
              <a:rPr lang="en-US" sz="3200" b="1" dirty="0" smtClean="0">
                <a:solidFill>
                  <a:srgbClr val="0000FF"/>
                </a:solidFill>
                <a:latin typeface="+mj-lt"/>
              </a:rPr>
              <a:t> </a:t>
            </a:r>
            <a:r>
              <a:rPr lang="en-US" sz="3200" b="1" dirty="0" err="1" smtClean="0">
                <a:latin typeface="+mj-lt"/>
              </a:rPr>
              <a:t>biçiminde</a:t>
            </a:r>
            <a:r>
              <a:rPr lang="en-US" sz="3200" b="1" dirty="0" smtClean="0">
                <a:latin typeface="+mj-lt"/>
              </a:rPr>
              <a:t> </a:t>
            </a:r>
            <a:r>
              <a:rPr lang="en-US" sz="3200" b="1" dirty="0" err="1" smtClean="0">
                <a:latin typeface="+mj-lt"/>
              </a:rPr>
              <a:t>yazılır</a:t>
            </a:r>
            <a:r>
              <a:rPr lang="en-US" sz="3200" b="1" dirty="0" smtClean="0">
                <a:latin typeface="+mj-lt"/>
              </a:rPr>
              <a:t>. G</a:t>
            </a:r>
            <a:r>
              <a:rPr lang="tr-TR" sz="3200" b="1" dirty="0" smtClean="0">
                <a:latin typeface="+mj-lt"/>
              </a:rPr>
              <a:t>ö</a:t>
            </a:r>
            <a:r>
              <a:rPr lang="en-US" sz="3200" b="1" dirty="0" err="1" smtClean="0">
                <a:latin typeface="+mj-lt"/>
              </a:rPr>
              <a:t>rüldüğü</a:t>
            </a:r>
            <a:r>
              <a:rPr lang="en-US" sz="3200" b="1" dirty="0" smtClean="0">
                <a:latin typeface="+mj-lt"/>
              </a:rPr>
              <a:t> </a:t>
            </a:r>
            <a:r>
              <a:rPr lang="en-US" sz="3200" b="1" dirty="0" err="1" smtClean="0">
                <a:latin typeface="+mj-lt"/>
              </a:rPr>
              <a:t>gibi</a:t>
            </a:r>
            <a:r>
              <a:rPr lang="en-US" sz="3200" b="1" dirty="0" smtClean="0">
                <a:latin typeface="+mj-lt"/>
              </a:rPr>
              <a:t> </a:t>
            </a:r>
            <a:r>
              <a:rPr lang="en-US" sz="3200" b="1" dirty="0" err="1" smtClean="0">
                <a:latin typeface="+mj-lt"/>
              </a:rPr>
              <a:t>ünsüzle</a:t>
            </a:r>
            <a:r>
              <a:rPr lang="en-US" sz="3200" b="1" dirty="0" smtClean="0">
                <a:latin typeface="+mj-lt"/>
              </a:rPr>
              <a:t> </a:t>
            </a:r>
            <a:r>
              <a:rPr lang="en-US" sz="3200" b="1" dirty="0" err="1" smtClean="0">
                <a:latin typeface="+mj-lt"/>
              </a:rPr>
              <a:t>biten</a:t>
            </a:r>
            <a:r>
              <a:rPr lang="en-US" sz="3200" b="1" dirty="0" smtClean="0">
                <a:latin typeface="+mj-lt"/>
              </a:rPr>
              <a:t> </a:t>
            </a:r>
            <a:r>
              <a:rPr lang="en-US" sz="3200" b="1" dirty="0" err="1" smtClean="0">
                <a:latin typeface="+mj-lt"/>
              </a:rPr>
              <a:t>fiillere</a:t>
            </a:r>
            <a:r>
              <a:rPr lang="en-US" sz="3200" b="1" dirty="0" smtClean="0">
                <a:latin typeface="+mj-lt"/>
              </a:rPr>
              <a:t> </a:t>
            </a:r>
            <a:r>
              <a:rPr lang="en-US" sz="3200" b="1" dirty="0" err="1" smtClean="0">
                <a:latin typeface="+mj-lt"/>
              </a:rPr>
              <a:t>yardımcı</a:t>
            </a:r>
            <a:endParaRPr lang="en-US" sz="3200" b="1" dirty="0" smtClean="0">
              <a:latin typeface="+mj-lt"/>
            </a:endParaRPr>
          </a:p>
          <a:p>
            <a:pPr algn="l" rtl="0"/>
            <a:r>
              <a:rPr lang="ar-IQ" sz="3200" b="1" dirty="0" smtClean="0">
                <a:solidFill>
                  <a:srgbClr val="0000FF"/>
                </a:solidFill>
                <a:latin typeface="+mj-lt"/>
              </a:rPr>
              <a:t>ى</a:t>
            </a:r>
            <a:r>
              <a:rPr lang="ar-IQ" sz="3200" b="1" dirty="0" smtClean="0">
                <a:latin typeface="+mj-lt"/>
              </a:rPr>
              <a:t> </a:t>
            </a:r>
            <a:r>
              <a:rPr lang="en-US" sz="3200" b="1" dirty="0" smtClean="0">
                <a:latin typeface="+mj-lt"/>
              </a:rPr>
              <a:t> </a:t>
            </a:r>
            <a:r>
              <a:rPr lang="en-US" sz="3200" b="1" dirty="0" err="1" smtClean="0">
                <a:latin typeface="+mj-lt"/>
              </a:rPr>
              <a:t>harfi</a:t>
            </a:r>
            <a:r>
              <a:rPr lang="en-US" sz="3200" b="1" dirty="0" smtClean="0">
                <a:latin typeface="+mj-lt"/>
              </a:rPr>
              <a:t> </a:t>
            </a:r>
            <a:r>
              <a:rPr lang="en-US" sz="3200" b="1" dirty="0" err="1" smtClean="0">
                <a:latin typeface="+mj-lt"/>
              </a:rPr>
              <a:t>getirilmektedir</a:t>
            </a:r>
            <a:r>
              <a:rPr lang="en-US" sz="3200" b="1" dirty="0" smtClean="0">
                <a:latin typeface="+mj-lt"/>
              </a:rPr>
              <a:t>. </a:t>
            </a:r>
            <a:r>
              <a:rPr lang="en-US" sz="3200" b="1" dirty="0" err="1" smtClean="0">
                <a:latin typeface="+mj-lt"/>
              </a:rPr>
              <a:t>Ancak</a:t>
            </a:r>
            <a:r>
              <a:rPr lang="en-US" sz="3200" b="1" dirty="0" smtClean="0">
                <a:latin typeface="+mj-lt"/>
              </a:rPr>
              <a:t> </a:t>
            </a:r>
            <a:r>
              <a:rPr lang="en-US" sz="3200" b="1" dirty="0" err="1" smtClean="0">
                <a:latin typeface="+mj-lt"/>
              </a:rPr>
              <a:t>bu</a:t>
            </a:r>
            <a:r>
              <a:rPr lang="en-US" sz="3200" b="1" dirty="0" smtClean="0">
                <a:latin typeface="+mj-lt"/>
              </a:rPr>
              <a:t> </a:t>
            </a:r>
            <a:r>
              <a:rPr lang="en-US" sz="3200" b="1" dirty="0" err="1" smtClean="0">
                <a:latin typeface="+mj-lt"/>
              </a:rPr>
              <a:t>harf</a:t>
            </a:r>
            <a:r>
              <a:rPr lang="en-US" sz="3200" b="1" dirty="0" smtClean="0">
                <a:latin typeface="+mj-lt"/>
              </a:rPr>
              <a:t> </a:t>
            </a:r>
            <a:r>
              <a:rPr lang="en-US" sz="3200" b="1" dirty="0" err="1" smtClean="0">
                <a:latin typeface="+mj-lt"/>
              </a:rPr>
              <a:t>fiil</a:t>
            </a:r>
            <a:r>
              <a:rPr lang="en-US" sz="3200" b="1" dirty="0" smtClean="0">
                <a:latin typeface="+mj-lt"/>
              </a:rPr>
              <a:t> </a:t>
            </a:r>
            <a:r>
              <a:rPr lang="en-US" sz="3200" b="1" dirty="0" err="1" smtClean="0">
                <a:latin typeface="+mj-lt"/>
              </a:rPr>
              <a:t>bitişen</a:t>
            </a:r>
            <a:r>
              <a:rPr lang="en-US" sz="3200" b="1" dirty="0" smtClean="0">
                <a:latin typeface="+mj-lt"/>
              </a:rPr>
              <a:t> </a:t>
            </a:r>
            <a:r>
              <a:rPr lang="en-US" sz="3200" b="1" dirty="0" err="1" smtClean="0">
                <a:latin typeface="+mj-lt"/>
              </a:rPr>
              <a:t>harflerden</a:t>
            </a:r>
            <a:r>
              <a:rPr lang="en-US" sz="3200" b="1" dirty="0" smtClean="0">
                <a:latin typeface="+mj-lt"/>
              </a:rPr>
              <a:t> </a:t>
            </a:r>
            <a:r>
              <a:rPr lang="en-US" sz="3200" b="1" dirty="0" err="1" smtClean="0">
                <a:latin typeface="+mj-lt"/>
              </a:rPr>
              <a:t>biriyle</a:t>
            </a:r>
            <a:r>
              <a:rPr lang="en-US" sz="3200" b="1" dirty="0" smtClean="0">
                <a:latin typeface="+mj-lt"/>
              </a:rPr>
              <a:t> </a:t>
            </a:r>
            <a:r>
              <a:rPr lang="en-US" sz="3200" b="1" dirty="0" err="1" smtClean="0">
                <a:latin typeface="+mj-lt"/>
              </a:rPr>
              <a:t>bitiyorsa</a:t>
            </a:r>
            <a:r>
              <a:rPr lang="en-US" sz="3200" b="1" dirty="0" smtClean="0">
                <a:latin typeface="+mj-lt"/>
              </a:rPr>
              <a:t> </a:t>
            </a:r>
            <a:r>
              <a:rPr lang="en-US" sz="3200" b="1" dirty="0" err="1" smtClean="0">
                <a:latin typeface="+mj-lt"/>
              </a:rPr>
              <a:t>yazılmaz</a:t>
            </a:r>
            <a:r>
              <a:rPr lang="en-US" sz="3200" b="1" dirty="0" smtClean="0">
                <a:latin typeface="+mj-lt"/>
              </a:rPr>
              <a:t>,</a:t>
            </a:r>
          </a:p>
          <a:p>
            <a:pPr algn="l" rtl="0"/>
            <a:r>
              <a:rPr lang="en-US" sz="3200" b="1" dirty="0" err="1" smtClean="0">
                <a:latin typeface="+mj-lt"/>
              </a:rPr>
              <a:t>bitişmeyen</a:t>
            </a:r>
            <a:r>
              <a:rPr lang="en-US" sz="3200" b="1" dirty="0" smtClean="0">
                <a:latin typeface="+mj-lt"/>
              </a:rPr>
              <a:t> </a:t>
            </a:r>
            <a:r>
              <a:rPr lang="en-US" sz="3200" b="1" dirty="0" err="1" smtClean="0">
                <a:latin typeface="+mj-lt"/>
              </a:rPr>
              <a:t>harflerden</a:t>
            </a:r>
            <a:r>
              <a:rPr lang="en-US" sz="3200" b="1" dirty="0" smtClean="0">
                <a:latin typeface="+mj-lt"/>
              </a:rPr>
              <a:t> </a:t>
            </a:r>
            <a:r>
              <a:rPr lang="en-US" sz="3200" b="1" dirty="0" err="1" smtClean="0">
                <a:latin typeface="+mj-lt"/>
              </a:rPr>
              <a:t>biriyle</a:t>
            </a:r>
            <a:r>
              <a:rPr lang="en-US" sz="3200" b="1" dirty="0" smtClean="0">
                <a:latin typeface="+mj-lt"/>
              </a:rPr>
              <a:t> </a:t>
            </a:r>
            <a:r>
              <a:rPr lang="en-US" sz="3200" b="1" dirty="0" err="1" smtClean="0">
                <a:latin typeface="+mj-lt"/>
              </a:rPr>
              <a:t>bitişiyorsa</a:t>
            </a:r>
            <a:r>
              <a:rPr lang="en-US" sz="3200" b="1" dirty="0" smtClean="0">
                <a:latin typeface="+mj-lt"/>
              </a:rPr>
              <a:t> </a:t>
            </a:r>
            <a:r>
              <a:rPr lang="en-US" sz="3200" b="1" dirty="0" err="1" smtClean="0">
                <a:latin typeface="+mj-lt"/>
              </a:rPr>
              <a:t>yazılır</a:t>
            </a:r>
            <a:r>
              <a:rPr lang="en-US" sz="3200" b="1" dirty="0" smtClean="0">
                <a:latin typeface="+mj-lt"/>
              </a:rPr>
              <a:t>:</a:t>
            </a:r>
          </a:p>
        </p:txBody>
      </p:sp>
    </p:spTree>
    <p:extLst>
      <p:ext uri="{BB962C8B-B14F-4D97-AF65-F5344CB8AC3E}">
        <p14:creationId xmlns:p14="http://schemas.microsoft.com/office/powerpoint/2010/main" val="3373682219"/>
      </p:ext>
    </p:extLst>
  </p:cSld>
  <p:clrMapOvr>
    <a:masterClrMapping/>
  </p:clrMapOvr>
  <p:transition spd="med">
    <p:checker dir="ver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42910" y="1571612"/>
          <a:ext cx="7239008" cy="5000660"/>
        </p:xfrm>
        <a:graphic>
          <a:graphicData uri="http://schemas.openxmlformats.org/drawingml/2006/table">
            <a:tbl>
              <a:tblPr rtl="1" firstRow="1" bandRow="1">
                <a:tableStyleId>{5C22544A-7EE6-4342-B048-85BDC9FD1C3A}</a:tableStyleId>
              </a:tblPr>
              <a:tblGrid>
                <a:gridCol w="4044700">
                  <a:extLst>
                    <a:ext uri="{9D8B030D-6E8A-4147-A177-3AD203B41FA5}">
                      <a16:colId xmlns="" xmlns:a16="http://schemas.microsoft.com/office/drawing/2014/main" val="20000"/>
                    </a:ext>
                  </a:extLst>
                </a:gridCol>
                <a:gridCol w="3194308">
                  <a:extLst>
                    <a:ext uri="{9D8B030D-6E8A-4147-A177-3AD203B41FA5}">
                      <a16:colId xmlns="" xmlns:a16="http://schemas.microsoft.com/office/drawing/2014/main" val="20001"/>
                    </a:ext>
                  </a:extLst>
                </a:gridCol>
              </a:tblGrid>
              <a:tr h="714380">
                <a:tc>
                  <a:txBody>
                    <a:bodyPr/>
                    <a:lstStyle/>
                    <a:p>
                      <a:pPr algn="ctr" rtl="1"/>
                      <a:r>
                        <a:rPr lang="tr-TR" sz="2800" b="1" dirty="0" smtClean="0">
                          <a:solidFill>
                            <a:srgbClr val="FFFF00"/>
                          </a:solidFill>
                          <a:latin typeface="+mj-lt"/>
                        </a:rPr>
                        <a:t>EKLER</a:t>
                      </a:r>
                      <a:endParaRPr lang="ar-IQ" sz="2800" b="1" dirty="0">
                        <a:solidFill>
                          <a:srgbClr val="FFFF00"/>
                        </a:solidFill>
                        <a:latin typeface="+mj-lt"/>
                      </a:endParaRPr>
                    </a:p>
                  </a:txBody>
                  <a:tcPr/>
                </a:tc>
                <a:tc>
                  <a:txBody>
                    <a:bodyPr/>
                    <a:lstStyle/>
                    <a:p>
                      <a:pPr algn="ctr"/>
                      <a:r>
                        <a:rPr lang="tr-TR" sz="2800" b="1" dirty="0" smtClean="0">
                          <a:solidFill>
                            <a:srgbClr val="FFFF00"/>
                          </a:solidFill>
                          <a:latin typeface="+mj-lt"/>
                        </a:rPr>
                        <a:t>ŞAHISLAR</a:t>
                      </a:r>
                      <a:endParaRPr lang="ar-IQ" sz="2800" b="1" dirty="0">
                        <a:solidFill>
                          <a:srgbClr val="FFFF00"/>
                        </a:solidFill>
                        <a:latin typeface="+mj-lt"/>
                      </a:endParaRPr>
                    </a:p>
                  </a:txBody>
                  <a:tcPr/>
                </a:tc>
                <a:extLst>
                  <a:ext uri="{0D108BD9-81ED-4DB2-BD59-A6C34878D82A}">
                    <a16:rowId xmlns="" xmlns:a16="http://schemas.microsoft.com/office/drawing/2014/main" val="10000"/>
                  </a:ext>
                </a:extLst>
              </a:tr>
              <a:tr h="714380">
                <a:tc>
                  <a:txBody>
                    <a:bodyPr/>
                    <a:lstStyle/>
                    <a:p>
                      <a:pPr algn="ctr" rtl="1"/>
                      <a:r>
                        <a:rPr lang="ar-SA" sz="3600" b="1" dirty="0" smtClean="0">
                          <a:solidFill>
                            <a:srgbClr val="FF0000"/>
                          </a:solidFill>
                        </a:rPr>
                        <a:t>يورم- ييورم</a:t>
                      </a:r>
                      <a:endParaRPr lang="ar-IQ" sz="3600" b="1" dirty="0">
                        <a:solidFill>
                          <a:srgbClr val="FF0000"/>
                        </a:solidFill>
                      </a:endParaRPr>
                    </a:p>
                  </a:txBody>
                  <a:tcPr/>
                </a:tc>
                <a:tc>
                  <a:txBody>
                    <a:bodyPr/>
                    <a:lstStyle/>
                    <a:p>
                      <a:pPr algn="ctr" rtl="1"/>
                      <a:r>
                        <a:rPr lang="tr-TR" sz="2800" b="1" dirty="0" smtClean="0">
                          <a:latin typeface="+mj-lt"/>
                        </a:rPr>
                        <a:t>1.TEKLİK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1"/>
                  </a:ext>
                </a:extLst>
              </a:tr>
              <a:tr h="714380">
                <a:tc>
                  <a:txBody>
                    <a:bodyPr/>
                    <a:lstStyle/>
                    <a:p>
                      <a:pPr algn="ctr" rtl="1"/>
                      <a:r>
                        <a:rPr lang="ar-SA" sz="3600" b="1" dirty="0" smtClean="0">
                          <a:solidFill>
                            <a:srgbClr val="FF0000"/>
                          </a:solidFill>
                        </a:rPr>
                        <a:t>يورسك- ييورسك</a:t>
                      </a:r>
                      <a:endParaRPr lang="ar-IQ" sz="3600" b="1" dirty="0">
                        <a:solidFill>
                          <a:srgbClr val="FF0000"/>
                        </a:solidFill>
                      </a:endParaRPr>
                    </a:p>
                  </a:txBody>
                  <a:tcPr/>
                </a:tc>
                <a:tc>
                  <a:txBody>
                    <a:bodyPr/>
                    <a:lstStyle/>
                    <a:p>
                      <a:pPr algn="ctr" rtl="1"/>
                      <a:r>
                        <a:rPr lang="tr-TR" sz="2800" b="1" dirty="0" smtClean="0">
                          <a:latin typeface="+mj-lt"/>
                        </a:rPr>
                        <a:t>2.TEKLİK ŞAHIS</a:t>
                      </a:r>
                      <a:endParaRPr lang="ar-IQ" sz="2800" b="1" dirty="0">
                        <a:latin typeface="+mj-lt"/>
                      </a:endParaRPr>
                    </a:p>
                  </a:txBody>
                  <a:tcPr/>
                </a:tc>
                <a:extLst>
                  <a:ext uri="{0D108BD9-81ED-4DB2-BD59-A6C34878D82A}">
                    <a16:rowId xmlns="" xmlns:a16="http://schemas.microsoft.com/office/drawing/2014/main" val="10002"/>
                  </a:ext>
                </a:extLst>
              </a:tr>
              <a:tr h="714380">
                <a:tc>
                  <a:txBody>
                    <a:bodyPr/>
                    <a:lstStyle/>
                    <a:p>
                      <a:pPr algn="ctr" rtl="1"/>
                      <a:r>
                        <a:rPr lang="ar-SA" sz="3600" b="1" dirty="0" smtClean="0">
                          <a:solidFill>
                            <a:srgbClr val="FF0000"/>
                          </a:solidFill>
                        </a:rPr>
                        <a:t>يور- ييور</a:t>
                      </a:r>
                      <a:endParaRPr lang="ar-IQ" sz="3600" b="1" dirty="0">
                        <a:solidFill>
                          <a:srgbClr val="FF0000"/>
                        </a:solidFill>
                      </a:endParaRPr>
                    </a:p>
                  </a:txBody>
                  <a:tcPr/>
                </a:tc>
                <a:tc>
                  <a:txBody>
                    <a:bodyPr/>
                    <a:lstStyle/>
                    <a:p>
                      <a:pPr algn="ctr" rtl="1"/>
                      <a:r>
                        <a:rPr lang="tr-TR" sz="2800" b="1" dirty="0" smtClean="0">
                          <a:latin typeface="+mj-lt"/>
                        </a:rPr>
                        <a:t>3.TEKLİK ŞAHIS</a:t>
                      </a:r>
                      <a:endParaRPr lang="ar-IQ" sz="2800" b="1" dirty="0">
                        <a:latin typeface="+mj-lt"/>
                      </a:endParaRPr>
                    </a:p>
                  </a:txBody>
                  <a:tcPr/>
                </a:tc>
                <a:extLst>
                  <a:ext uri="{0D108BD9-81ED-4DB2-BD59-A6C34878D82A}">
                    <a16:rowId xmlns="" xmlns:a16="http://schemas.microsoft.com/office/drawing/2014/main" val="10003"/>
                  </a:ext>
                </a:extLst>
              </a:tr>
              <a:tr h="714380">
                <a:tc>
                  <a:txBody>
                    <a:bodyPr/>
                    <a:lstStyle/>
                    <a:p>
                      <a:pPr algn="ctr" rtl="1"/>
                      <a:r>
                        <a:rPr lang="ar-SA" sz="3600" b="1" dirty="0" smtClean="0">
                          <a:solidFill>
                            <a:srgbClr val="FF0000"/>
                          </a:solidFill>
                        </a:rPr>
                        <a:t>يورز-ييورز</a:t>
                      </a:r>
                      <a:endParaRPr lang="ar-IQ" sz="3600" b="1" dirty="0">
                        <a:solidFill>
                          <a:srgbClr val="FF0000"/>
                        </a:solidFill>
                      </a:endParaRPr>
                    </a:p>
                  </a:txBody>
                  <a:tcPr/>
                </a:tc>
                <a:tc>
                  <a:txBody>
                    <a:bodyPr/>
                    <a:lstStyle/>
                    <a:p>
                      <a:pPr algn="ctr" rtl="1"/>
                      <a:r>
                        <a:rPr lang="tr-TR" sz="2800" b="1" dirty="0" smtClean="0">
                          <a:latin typeface="+mj-lt"/>
                        </a:rPr>
                        <a:t>1.ÇOKLUK ŞAHIS</a:t>
                      </a:r>
                      <a:endParaRPr lang="ar-IQ" sz="2800" b="1" dirty="0">
                        <a:latin typeface="+mj-lt"/>
                      </a:endParaRPr>
                    </a:p>
                  </a:txBody>
                  <a:tcPr/>
                </a:tc>
                <a:extLst>
                  <a:ext uri="{0D108BD9-81ED-4DB2-BD59-A6C34878D82A}">
                    <a16:rowId xmlns="" xmlns:a16="http://schemas.microsoft.com/office/drawing/2014/main" val="10004"/>
                  </a:ext>
                </a:extLst>
              </a:tr>
              <a:tr h="714380">
                <a:tc>
                  <a:txBody>
                    <a:bodyPr/>
                    <a:lstStyle/>
                    <a:p>
                      <a:pPr algn="ctr" rtl="1"/>
                      <a:r>
                        <a:rPr lang="ar-SA" sz="3600" b="1" dirty="0" smtClean="0">
                          <a:solidFill>
                            <a:srgbClr val="FF0000"/>
                          </a:solidFill>
                        </a:rPr>
                        <a:t>يورسكز- ييورسكز</a:t>
                      </a:r>
                      <a:endParaRPr lang="ar-IQ" sz="3600" b="1" dirty="0">
                        <a:solidFill>
                          <a:srgbClr val="FF0000"/>
                        </a:solidFill>
                      </a:endParaRPr>
                    </a:p>
                  </a:txBody>
                  <a:tcPr/>
                </a:tc>
                <a:tc>
                  <a:txBody>
                    <a:bodyPr/>
                    <a:lstStyle/>
                    <a:p>
                      <a:pPr algn="ctr" rtl="1"/>
                      <a:r>
                        <a:rPr lang="tr-TR" sz="2800" b="1" dirty="0" smtClean="0">
                          <a:latin typeface="+mj-lt"/>
                        </a:rPr>
                        <a:t>2.ÇOKLUK ŞAHIS</a:t>
                      </a:r>
                      <a:endParaRPr lang="ar-IQ" sz="2800" b="1" dirty="0">
                        <a:latin typeface="+mj-lt"/>
                      </a:endParaRPr>
                    </a:p>
                  </a:txBody>
                  <a:tcPr/>
                </a:tc>
                <a:extLst>
                  <a:ext uri="{0D108BD9-81ED-4DB2-BD59-A6C34878D82A}">
                    <a16:rowId xmlns="" xmlns:a16="http://schemas.microsoft.com/office/drawing/2014/main" val="10005"/>
                  </a:ext>
                </a:extLst>
              </a:tr>
              <a:tr h="714380">
                <a:tc>
                  <a:txBody>
                    <a:bodyPr/>
                    <a:lstStyle/>
                    <a:p>
                      <a:pPr algn="ctr" rtl="1"/>
                      <a:r>
                        <a:rPr lang="ar-SA" sz="3600" b="1" dirty="0" smtClean="0">
                          <a:solidFill>
                            <a:srgbClr val="FF0000"/>
                          </a:solidFill>
                        </a:rPr>
                        <a:t>يورلر- ييورلر</a:t>
                      </a:r>
                      <a:endParaRPr lang="ar-IQ" sz="3600" b="1" dirty="0">
                        <a:solidFill>
                          <a:srgbClr val="FF0000"/>
                        </a:solidFill>
                      </a:endParaRPr>
                    </a:p>
                  </a:txBody>
                  <a:tcPr/>
                </a:tc>
                <a:tc>
                  <a:txBody>
                    <a:bodyPr/>
                    <a:lstStyle/>
                    <a:p>
                      <a:pPr algn="ctr" rtl="1"/>
                      <a:r>
                        <a:rPr lang="tr-TR" sz="2800" b="1" dirty="0" smtClean="0">
                          <a:latin typeface="+mj-lt"/>
                        </a:rPr>
                        <a:t>3.ÇOKLUK</a:t>
                      </a:r>
                      <a:r>
                        <a:rPr lang="tr-TR" sz="2800" b="1" baseline="0" dirty="0" smtClean="0">
                          <a:latin typeface="+mj-lt"/>
                        </a:rPr>
                        <a:t> ŞAHIS</a:t>
                      </a:r>
                      <a:endParaRPr lang="ar-IQ" sz="2800" b="1" dirty="0">
                        <a:latin typeface="+mj-lt"/>
                      </a:endParaRPr>
                    </a:p>
                  </a:txBody>
                  <a:tcPr/>
                </a:tc>
                <a:extLst>
                  <a:ext uri="{0D108BD9-81ED-4DB2-BD59-A6C34878D82A}">
                    <a16:rowId xmlns="" xmlns:a16="http://schemas.microsoft.com/office/drawing/2014/main" val="10006"/>
                  </a:ext>
                </a:extLst>
              </a:tr>
            </a:tbl>
          </a:graphicData>
        </a:graphic>
      </p:graphicFrame>
      <p:sp>
        <p:nvSpPr>
          <p:cNvPr id="4" name="Text Box 3"/>
          <p:cNvSpPr txBox="1">
            <a:spLocks noChangeArrowheads="1"/>
          </p:cNvSpPr>
          <p:nvPr/>
        </p:nvSpPr>
        <p:spPr bwMode="auto">
          <a:xfrm>
            <a:off x="1000100" y="571480"/>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3600" b="1" dirty="0" smtClean="0">
                <a:solidFill>
                  <a:srgbClr val="FF0000"/>
                </a:solidFill>
                <a:latin typeface="+mj-lt"/>
              </a:rPr>
              <a:t>ŞİMDİKİ </a:t>
            </a:r>
            <a:r>
              <a:rPr lang="tr-TR" sz="4000" b="1" dirty="0" smtClean="0">
                <a:solidFill>
                  <a:srgbClr val="FF0000"/>
                </a:solidFill>
                <a:latin typeface="+mj-lt"/>
              </a:rPr>
              <a:t>GEÇİMŞ ZAMAN </a:t>
            </a:r>
            <a:endParaRPr lang="en-US" sz="4000" b="1" dirty="0" smtClean="0">
              <a:solidFill>
                <a:srgbClr val="FF0000"/>
              </a:solidFill>
              <a:latin typeface="+mj-lt"/>
            </a:endParaRPr>
          </a:p>
        </p:txBody>
      </p:sp>
    </p:spTree>
    <p:extLst>
      <p:ext uri="{BB962C8B-B14F-4D97-AF65-F5344CB8AC3E}">
        <p14:creationId xmlns:p14="http://schemas.microsoft.com/office/powerpoint/2010/main" val="3318271451"/>
      </p:ext>
    </p:extLst>
  </p:cSld>
  <p:clrMapOvr>
    <a:masterClrMapping/>
  </p:clrMapOvr>
  <p:transition spd="med">
    <p:checker dir="ver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1357298"/>
            <a:ext cx="8358246" cy="3785652"/>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4000" b="1" dirty="0" smtClean="0">
                <a:solidFill>
                  <a:srgbClr val="0070C0"/>
                </a:solidFill>
                <a:latin typeface="+mj-lt"/>
              </a:rPr>
              <a:t>1. Teklik Şahıs    </a:t>
            </a:r>
            <a:r>
              <a:rPr lang="tr-TR" sz="4000" b="1" dirty="0" smtClean="0">
                <a:solidFill>
                  <a:srgbClr val="00B050"/>
                </a:solidFill>
                <a:latin typeface="+mj-lt"/>
              </a:rPr>
              <a:t>At</a:t>
            </a:r>
            <a:r>
              <a:rPr lang="tr-TR" sz="4000" b="1" dirty="0" smtClean="0">
                <a:solidFill>
                  <a:srgbClr val="0000FF"/>
                </a:solidFill>
                <a:latin typeface="+mj-lt"/>
              </a:rPr>
              <a:t>ı</a:t>
            </a:r>
            <a:r>
              <a:rPr lang="tr-TR" sz="4000" b="1" dirty="0" smtClean="0">
                <a:solidFill>
                  <a:srgbClr val="FF0000"/>
                </a:solidFill>
                <a:latin typeface="+mj-lt"/>
              </a:rPr>
              <a:t>yorum            </a:t>
            </a:r>
            <a:r>
              <a:rPr lang="ar-SA" sz="4000" b="1" dirty="0" smtClean="0">
                <a:latin typeface="+mj-lt"/>
              </a:rPr>
              <a:t>ات</a:t>
            </a:r>
            <a:r>
              <a:rPr lang="ar-SA" sz="4000" b="1" dirty="0" smtClean="0">
                <a:solidFill>
                  <a:srgbClr val="FF0000"/>
                </a:solidFill>
                <a:latin typeface="+mj-lt"/>
              </a:rPr>
              <a:t>يورم  </a:t>
            </a:r>
            <a:endParaRPr lang="tr-TR" sz="4000" b="1" dirty="0" smtClean="0">
              <a:solidFill>
                <a:srgbClr val="FF0000"/>
              </a:solidFill>
              <a:latin typeface="+mj-lt"/>
            </a:endParaRPr>
          </a:p>
          <a:p>
            <a:pPr algn="l" rtl="0" fontAlgn="base">
              <a:spcBef>
                <a:spcPct val="0"/>
              </a:spcBef>
              <a:spcAft>
                <a:spcPct val="0"/>
              </a:spcAft>
            </a:pPr>
            <a:r>
              <a:rPr lang="tr-TR" sz="4000" b="1" dirty="0" smtClean="0">
                <a:solidFill>
                  <a:srgbClr val="0070C0"/>
                </a:solidFill>
                <a:latin typeface="+mj-lt"/>
              </a:rPr>
              <a:t>2. Teklik Şahıs    </a:t>
            </a:r>
            <a:r>
              <a:rPr lang="tr-TR" sz="4000" b="1" dirty="0" smtClean="0">
                <a:solidFill>
                  <a:srgbClr val="00B050"/>
                </a:solidFill>
                <a:latin typeface="+mj-lt"/>
              </a:rPr>
              <a:t>At</a:t>
            </a:r>
            <a:r>
              <a:rPr lang="tr-TR" sz="4000" b="1" dirty="0" smtClean="0">
                <a:solidFill>
                  <a:srgbClr val="0000FF"/>
                </a:solidFill>
                <a:latin typeface="+mj-lt"/>
              </a:rPr>
              <a:t>ı</a:t>
            </a:r>
            <a:r>
              <a:rPr lang="tr-TR" sz="4000" b="1" dirty="0" smtClean="0">
                <a:solidFill>
                  <a:srgbClr val="FF0000"/>
                </a:solidFill>
                <a:latin typeface="+mj-lt"/>
              </a:rPr>
              <a:t>yorsun </a:t>
            </a:r>
            <a:r>
              <a:rPr lang="ar-SA" sz="4000" b="1" dirty="0" smtClean="0"/>
              <a:t>ات</a:t>
            </a:r>
            <a:r>
              <a:rPr lang="ar-SA" sz="4000" b="1" dirty="0" smtClean="0">
                <a:solidFill>
                  <a:srgbClr val="FF0000"/>
                </a:solidFill>
              </a:rPr>
              <a:t>يورسك</a:t>
            </a:r>
            <a:r>
              <a:rPr lang="ar-SA" sz="4000" b="1" dirty="0" smtClean="0"/>
              <a:t>        </a:t>
            </a:r>
            <a:endParaRPr lang="tr-TR" sz="4000" b="1" dirty="0" smtClean="0">
              <a:solidFill>
                <a:srgbClr val="FF0000"/>
              </a:solidFill>
              <a:latin typeface="+mj-lt"/>
            </a:endParaRPr>
          </a:p>
          <a:p>
            <a:pPr algn="l" rtl="0" fontAlgn="base">
              <a:spcBef>
                <a:spcPct val="0"/>
              </a:spcBef>
              <a:spcAft>
                <a:spcPct val="0"/>
              </a:spcAft>
            </a:pPr>
            <a:r>
              <a:rPr lang="tr-TR" sz="4000" b="1" dirty="0" smtClean="0">
                <a:solidFill>
                  <a:srgbClr val="0070C0"/>
                </a:solidFill>
                <a:latin typeface="+mj-lt"/>
              </a:rPr>
              <a:t>3. Teklik  Şahıs   </a:t>
            </a:r>
            <a:r>
              <a:rPr lang="tr-TR" sz="4000" b="1" dirty="0" smtClean="0">
                <a:solidFill>
                  <a:srgbClr val="00B050"/>
                </a:solidFill>
                <a:latin typeface="+mj-lt"/>
              </a:rPr>
              <a:t>At</a:t>
            </a:r>
            <a:r>
              <a:rPr lang="tr-TR" sz="4000" b="1" dirty="0" smtClean="0">
                <a:solidFill>
                  <a:srgbClr val="0000FF"/>
                </a:solidFill>
                <a:latin typeface="+mj-lt"/>
              </a:rPr>
              <a:t>ı</a:t>
            </a:r>
            <a:r>
              <a:rPr lang="tr-TR" sz="4000" b="1" dirty="0" smtClean="0">
                <a:solidFill>
                  <a:srgbClr val="FF0000"/>
                </a:solidFill>
                <a:latin typeface="+mj-lt"/>
              </a:rPr>
              <a:t>yor </a:t>
            </a:r>
            <a:r>
              <a:rPr lang="ar-SA" sz="4000" b="1" dirty="0" smtClean="0"/>
              <a:t>ات</a:t>
            </a:r>
            <a:r>
              <a:rPr lang="ar-SA" sz="4000" b="1" dirty="0" smtClean="0">
                <a:solidFill>
                  <a:srgbClr val="FF0000"/>
                </a:solidFill>
              </a:rPr>
              <a:t>يور                 </a:t>
            </a:r>
            <a:endParaRPr lang="tr-TR" sz="4000" b="1" dirty="0" smtClean="0">
              <a:solidFill>
                <a:srgbClr val="FF0000"/>
              </a:solidFill>
              <a:latin typeface="+mj-lt"/>
            </a:endParaRPr>
          </a:p>
          <a:p>
            <a:pPr algn="l" rtl="0" fontAlgn="base">
              <a:spcBef>
                <a:spcPct val="0"/>
              </a:spcBef>
              <a:spcAft>
                <a:spcPct val="0"/>
              </a:spcAft>
            </a:pPr>
            <a:r>
              <a:rPr lang="tr-TR" sz="4000" b="1" dirty="0" smtClean="0">
                <a:solidFill>
                  <a:srgbClr val="0070C0"/>
                </a:solidFill>
                <a:latin typeface="+mj-lt"/>
              </a:rPr>
              <a:t>1. Çoğul Şahıs    </a:t>
            </a:r>
            <a:r>
              <a:rPr lang="tr-TR" sz="4000" b="1" dirty="0" smtClean="0">
                <a:solidFill>
                  <a:srgbClr val="00B050"/>
                </a:solidFill>
                <a:latin typeface="+mj-lt"/>
              </a:rPr>
              <a:t>At</a:t>
            </a:r>
            <a:r>
              <a:rPr lang="tr-TR" sz="4000" b="1" dirty="0" smtClean="0">
                <a:solidFill>
                  <a:srgbClr val="0000FF"/>
                </a:solidFill>
                <a:latin typeface="+mj-lt"/>
              </a:rPr>
              <a:t>ı</a:t>
            </a:r>
            <a:r>
              <a:rPr lang="tr-TR" sz="4000" b="1" dirty="0" smtClean="0">
                <a:solidFill>
                  <a:srgbClr val="FF0000"/>
                </a:solidFill>
                <a:latin typeface="+mj-lt"/>
              </a:rPr>
              <a:t>yoruz </a:t>
            </a:r>
            <a:r>
              <a:rPr lang="ar-SA" sz="4000" b="1" dirty="0" smtClean="0"/>
              <a:t>ات</a:t>
            </a:r>
            <a:r>
              <a:rPr lang="ar-SA" sz="4000" b="1" dirty="0" smtClean="0">
                <a:solidFill>
                  <a:srgbClr val="FF0000"/>
                </a:solidFill>
              </a:rPr>
              <a:t>يورز</a:t>
            </a:r>
            <a:r>
              <a:rPr lang="ar-SA" sz="4000" b="1" dirty="0" smtClean="0">
                <a:solidFill>
                  <a:srgbClr val="FF0000"/>
                </a:solidFill>
                <a:latin typeface="+mj-lt"/>
              </a:rPr>
              <a:t>             </a:t>
            </a:r>
            <a:endParaRPr lang="tr-TR" sz="4000" b="1" dirty="0" smtClean="0">
              <a:solidFill>
                <a:srgbClr val="FF0000"/>
              </a:solidFill>
              <a:latin typeface="+mj-lt"/>
            </a:endParaRPr>
          </a:p>
          <a:p>
            <a:pPr algn="l" rtl="0" fontAlgn="base">
              <a:spcBef>
                <a:spcPct val="0"/>
              </a:spcBef>
              <a:spcAft>
                <a:spcPct val="0"/>
              </a:spcAft>
            </a:pPr>
            <a:r>
              <a:rPr lang="tr-TR" sz="4000" b="1" dirty="0" smtClean="0">
                <a:solidFill>
                  <a:srgbClr val="0070C0"/>
                </a:solidFill>
                <a:latin typeface="+mj-lt"/>
              </a:rPr>
              <a:t>2. Çoğul Şahıs    </a:t>
            </a:r>
            <a:r>
              <a:rPr lang="tr-TR" sz="4000" b="1" dirty="0" smtClean="0">
                <a:solidFill>
                  <a:srgbClr val="00B050"/>
                </a:solidFill>
                <a:latin typeface="+mj-lt"/>
              </a:rPr>
              <a:t>At</a:t>
            </a:r>
            <a:r>
              <a:rPr lang="tr-TR" sz="4000" b="1" dirty="0" smtClean="0">
                <a:solidFill>
                  <a:srgbClr val="0000FF"/>
                </a:solidFill>
                <a:latin typeface="+mj-lt"/>
              </a:rPr>
              <a:t>ı</a:t>
            </a:r>
            <a:r>
              <a:rPr lang="tr-TR" sz="4000" b="1" dirty="0" smtClean="0">
                <a:solidFill>
                  <a:srgbClr val="FF0000"/>
                </a:solidFill>
                <a:latin typeface="+mj-lt"/>
              </a:rPr>
              <a:t>yorsunuz </a:t>
            </a:r>
            <a:r>
              <a:rPr lang="ar-SA" sz="4000" b="1" dirty="0" smtClean="0"/>
              <a:t>ات</a:t>
            </a:r>
            <a:r>
              <a:rPr lang="ar-SA" sz="4000" b="1" dirty="0" smtClean="0">
                <a:solidFill>
                  <a:srgbClr val="FF0000"/>
                </a:solidFill>
              </a:rPr>
              <a:t>يورسكز</a:t>
            </a:r>
            <a:r>
              <a:rPr lang="ar-SA" sz="4000" b="1" dirty="0" smtClean="0"/>
              <a:t>    </a:t>
            </a:r>
            <a:endParaRPr lang="tr-TR" sz="4000" b="1" dirty="0" smtClean="0">
              <a:solidFill>
                <a:srgbClr val="FF0000"/>
              </a:solidFill>
              <a:latin typeface="+mj-lt"/>
            </a:endParaRPr>
          </a:p>
          <a:p>
            <a:pPr algn="l" rtl="0" fontAlgn="base">
              <a:spcBef>
                <a:spcPct val="0"/>
              </a:spcBef>
              <a:spcAft>
                <a:spcPct val="0"/>
              </a:spcAft>
            </a:pPr>
            <a:r>
              <a:rPr lang="tr-TR" sz="4000" b="1" dirty="0" smtClean="0">
                <a:solidFill>
                  <a:srgbClr val="0070C0"/>
                </a:solidFill>
                <a:latin typeface="+mj-lt"/>
              </a:rPr>
              <a:t>3. Çoğul Şahıs   </a:t>
            </a:r>
            <a:r>
              <a:rPr lang="tr-TR" sz="4000" b="1" dirty="0" smtClean="0">
                <a:solidFill>
                  <a:srgbClr val="00B050"/>
                </a:solidFill>
                <a:latin typeface="+mj-lt"/>
              </a:rPr>
              <a:t>At</a:t>
            </a:r>
            <a:r>
              <a:rPr lang="tr-TR" sz="4000" b="1" dirty="0" smtClean="0">
                <a:solidFill>
                  <a:srgbClr val="0000FF"/>
                </a:solidFill>
                <a:latin typeface="+mj-lt"/>
              </a:rPr>
              <a:t>ı</a:t>
            </a:r>
            <a:r>
              <a:rPr lang="tr-TR" sz="4000" b="1" dirty="0" smtClean="0">
                <a:solidFill>
                  <a:srgbClr val="FF0000"/>
                </a:solidFill>
                <a:latin typeface="+mj-lt"/>
              </a:rPr>
              <a:t>yorlar </a:t>
            </a:r>
            <a:r>
              <a:rPr lang="ar-SA" sz="4000" b="1" dirty="0" smtClean="0"/>
              <a:t>ات</a:t>
            </a:r>
            <a:r>
              <a:rPr lang="ar-SA" sz="4000" b="1" dirty="0" smtClean="0">
                <a:solidFill>
                  <a:srgbClr val="FF0000"/>
                </a:solidFill>
              </a:rPr>
              <a:t>يورلر     </a:t>
            </a:r>
            <a:r>
              <a:rPr lang="ar-SA" sz="4000" b="1" dirty="0" smtClean="0"/>
              <a:t>   </a:t>
            </a:r>
            <a:r>
              <a:rPr lang="ar-SA" sz="4000" b="1" dirty="0" smtClean="0">
                <a:solidFill>
                  <a:srgbClr val="FF0000"/>
                </a:solidFill>
                <a:latin typeface="+mj-lt"/>
              </a:rPr>
              <a:t>    </a:t>
            </a:r>
            <a:endParaRPr lang="tr-TR" sz="4000" b="1" dirty="0" smtClean="0">
              <a:solidFill>
                <a:srgbClr val="FF0000"/>
              </a:solidFill>
              <a:latin typeface="+mj-lt"/>
            </a:endParaRPr>
          </a:p>
        </p:txBody>
      </p:sp>
    </p:spTree>
    <p:extLst>
      <p:ext uri="{BB962C8B-B14F-4D97-AF65-F5344CB8AC3E}">
        <p14:creationId xmlns:p14="http://schemas.microsoft.com/office/powerpoint/2010/main" val="1215362487"/>
      </p:ext>
    </p:extLst>
  </p:cSld>
  <p:clrMapOvr>
    <a:masterClrMapping/>
  </p:clrMapOvr>
  <p:transition spd="med">
    <p:checker dir="vert"/>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1357298"/>
            <a:ext cx="8358246" cy="347787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tr-TR" sz="3600" b="1" dirty="0" smtClean="0">
                <a:solidFill>
                  <a:srgbClr val="0070C0"/>
                </a:solidFill>
                <a:latin typeface="+mj-lt"/>
              </a:rPr>
              <a:t>1. Teklik Şahıs    </a:t>
            </a:r>
            <a:r>
              <a:rPr lang="tr-TR" sz="3600" b="1" dirty="0" smtClean="0">
                <a:solidFill>
                  <a:srgbClr val="00B050"/>
                </a:solidFill>
                <a:latin typeface="+mj-lt"/>
              </a:rPr>
              <a:t>Görü</a:t>
            </a:r>
            <a:r>
              <a:rPr lang="tr-TR" sz="3600" b="1" dirty="0" smtClean="0">
                <a:solidFill>
                  <a:srgbClr val="FF0000"/>
                </a:solidFill>
                <a:latin typeface="+mj-lt"/>
              </a:rPr>
              <a:t>yorum       </a:t>
            </a:r>
            <a:r>
              <a:rPr lang="ar-SA" sz="3600" b="1" dirty="0" smtClean="0">
                <a:latin typeface="+mj-lt"/>
              </a:rPr>
              <a:t>كور</a:t>
            </a:r>
            <a:r>
              <a:rPr lang="ar-SA" sz="3600" b="1" dirty="0" smtClean="0">
                <a:solidFill>
                  <a:srgbClr val="FF0000"/>
                </a:solidFill>
                <a:latin typeface="+mj-lt"/>
              </a:rPr>
              <a:t>ييورم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2. Teklik Şahıs </a:t>
            </a:r>
            <a:r>
              <a:rPr lang="tr-TR" sz="3600" b="1" dirty="0" smtClean="0">
                <a:solidFill>
                  <a:srgbClr val="00B050"/>
                </a:solidFill>
                <a:latin typeface="+mj-lt"/>
              </a:rPr>
              <a:t>Görü</a:t>
            </a:r>
            <a:r>
              <a:rPr lang="tr-TR" sz="3600" b="1" dirty="0" smtClean="0">
                <a:solidFill>
                  <a:srgbClr val="FF0000"/>
                </a:solidFill>
                <a:latin typeface="+mj-lt"/>
              </a:rPr>
              <a:t>yorsun </a:t>
            </a:r>
            <a:r>
              <a:rPr lang="ar-SA" sz="3600" b="1" dirty="0" smtClean="0"/>
              <a:t>كور</a:t>
            </a:r>
            <a:r>
              <a:rPr lang="ar-SA" sz="3600" b="1" dirty="0" smtClean="0">
                <a:solidFill>
                  <a:srgbClr val="FF0000"/>
                </a:solidFill>
              </a:rPr>
              <a:t>ييورسك</a:t>
            </a:r>
            <a:r>
              <a:rPr lang="ar-SA" sz="3600" b="1" dirty="0" smtClean="0">
                <a:latin typeface="+mj-lt"/>
              </a:rPr>
              <a:t>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3. Teklik  Şahıs </a:t>
            </a:r>
            <a:r>
              <a:rPr lang="tr-TR" sz="3600" b="1" dirty="0" smtClean="0">
                <a:solidFill>
                  <a:srgbClr val="00B050"/>
                </a:solidFill>
                <a:latin typeface="+mj-lt"/>
              </a:rPr>
              <a:t>Görü</a:t>
            </a:r>
            <a:r>
              <a:rPr lang="tr-TR" sz="3600" b="1" dirty="0" smtClean="0">
                <a:solidFill>
                  <a:srgbClr val="FF0000"/>
                </a:solidFill>
                <a:latin typeface="+mj-lt"/>
              </a:rPr>
              <a:t>yor                 </a:t>
            </a:r>
            <a:r>
              <a:rPr lang="ar-SA" sz="3600" b="1" dirty="0" smtClean="0">
                <a:solidFill>
                  <a:srgbClr val="FF0000"/>
                </a:solidFill>
                <a:latin typeface="+mj-lt"/>
              </a:rPr>
              <a:t>  </a:t>
            </a:r>
            <a:r>
              <a:rPr lang="ar-SA" sz="3600" b="1" dirty="0" smtClean="0"/>
              <a:t>كور</a:t>
            </a:r>
            <a:r>
              <a:rPr lang="ar-SA" sz="3600" b="1" dirty="0" smtClean="0">
                <a:solidFill>
                  <a:srgbClr val="FF0000"/>
                </a:solidFill>
              </a:rPr>
              <a:t>ييور</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1. Çoğul Şahıs </a:t>
            </a:r>
            <a:r>
              <a:rPr lang="tr-TR" sz="3600" b="1" dirty="0" smtClean="0">
                <a:solidFill>
                  <a:srgbClr val="00B050"/>
                </a:solidFill>
                <a:latin typeface="+mj-lt"/>
              </a:rPr>
              <a:t>Görü</a:t>
            </a:r>
            <a:r>
              <a:rPr lang="tr-TR" sz="3600" b="1" dirty="0" smtClean="0">
                <a:solidFill>
                  <a:srgbClr val="FF0000"/>
                </a:solidFill>
                <a:latin typeface="+mj-lt"/>
              </a:rPr>
              <a:t>yoruz </a:t>
            </a:r>
            <a:r>
              <a:rPr lang="ar-SA" sz="3600" b="1" dirty="0" smtClean="0"/>
              <a:t>كور</a:t>
            </a:r>
            <a:r>
              <a:rPr lang="ar-SA" sz="3600" b="1" dirty="0" smtClean="0">
                <a:solidFill>
                  <a:srgbClr val="FF0000"/>
                </a:solidFill>
              </a:rPr>
              <a:t>ييورز</a:t>
            </a:r>
            <a:r>
              <a:rPr lang="ar-SA" sz="3600" b="1" dirty="0" smtClean="0">
                <a:solidFill>
                  <a:srgbClr val="FF0000"/>
                </a:solidFill>
                <a:latin typeface="+mj-lt"/>
              </a:rPr>
              <a:t>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2. Çoğul Şahıs </a:t>
            </a:r>
            <a:r>
              <a:rPr lang="tr-TR" sz="3600" b="1" dirty="0" smtClean="0">
                <a:solidFill>
                  <a:srgbClr val="00B050"/>
                </a:solidFill>
                <a:latin typeface="+mj-lt"/>
              </a:rPr>
              <a:t>Görü</a:t>
            </a:r>
            <a:r>
              <a:rPr lang="tr-TR" sz="3600" b="1" dirty="0" smtClean="0">
                <a:solidFill>
                  <a:srgbClr val="FF0000"/>
                </a:solidFill>
                <a:latin typeface="+mj-lt"/>
              </a:rPr>
              <a:t>yorsunuz </a:t>
            </a:r>
            <a:r>
              <a:rPr lang="ar-SA" sz="3600" b="1" dirty="0" smtClean="0">
                <a:solidFill>
                  <a:srgbClr val="FF0000"/>
                </a:solidFill>
                <a:latin typeface="+mj-lt"/>
              </a:rPr>
              <a:t>   </a:t>
            </a:r>
            <a:r>
              <a:rPr lang="ar-SA" sz="3600" b="1" dirty="0" smtClean="0"/>
              <a:t>كور</a:t>
            </a:r>
            <a:r>
              <a:rPr lang="ar-SA" sz="3600" b="1" dirty="0" smtClean="0">
                <a:solidFill>
                  <a:srgbClr val="FF0000"/>
                </a:solidFill>
              </a:rPr>
              <a:t>ييورسكز</a:t>
            </a:r>
            <a:r>
              <a:rPr lang="ar-SA" sz="3600" b="1" dirty="0" smtClean="0">
                <a:latin typeface="+mj-lt"/>
              </a:rPr>
              <a:t>   </a:t>
            </a:r>
            <a:endParaRPr lang="tr-TR" sz="3600" b="1" dirty="0" smtClean="0">
              <a:solidFill>
                <a:srgbClr val="FF0000"/>
              </a:solidFill>
              <a:latin typeface="+mj-lt"/>
            </a:endParaRPr>
          </a:p>
          <a:p>
            <a:pPr algn="l" rtl="0" fontAlgn="base">
              <a:spcBef>
                <a:spcPct val="0"/>
              </a:spcBef>
              <a:spcAft>
                <a:spcPct val="0"/>
              </a:spcAft>
            </a:pPr>
            <a:r>
              <a:rPr lang="tr-TR" sz="3600" b="1" dirty="0" smtClean="0">
                <a:solidFill>
                  <a:srgbClr val="0070C0"/>
                </a:solidFill>
                <a:latin typeface="+mj-lt"/>
              </a:rPr>
              <a:t>3. Çoğul Şahıs </a:t>
            </a:r>
            <a:r>
              <a:rPr lang="tr-TR" sz="3600" b="1" dirty="0" smtClean="0">
                <a:solidFill>
                  <a:srgbClr val="00B050"/>
                </a:solidFill>
                <a:latin typeface="+mj-lt"/>
              </a:rPr>
              <a:t>Görü</a:t>
            </a:r>
            <a:r>
              <a:rPr lang="tr-TR" sz="3600" b="1" dirty="0" smtClean="0">
                <a:solidFill>
                  <a:srgbClr val="FF0000"/>
                </a:solidFill>
                <a:latin typeface="+mj-lt"/>
              </a:rPr>
              <a:t>yorlar </a:t>
            </a:r>
            <a:r>
              <a:rPr lang="ar-SA" sz="3600" b="1" dirty="0" smtClean="0"/>
              <a:t>كور</a:t>
            </a:r>
            <a:r>
              <a:rPr lang="ar-SA" sz="3600" b="1" dirty="0" smtClean="0">
                <a:solidFill>
                  <a:srgbClr val="FF0000"/>
                </a:solidFill>
              </a:rPr>
              <a:t>ييورلر</a:t>
            </a:r>
            <a:r>
              <a:rPr lang="ar-SA" sz="4000" b="1" dirty="0" smtClean="0">
                <a:solidFill>
                  <a:srgbClr val="FF0000"/>
                </a:solidFill>
                <a:latin typeface="+mj-lt"/>
              </a:rPr>
              <a:t>    </a:t>
            </a:r>
            <a:r>
              <a:rPr lang="ar-SA" sz="4000" b="1" dirty="0" smtClean="0">
                <a:latin typeface="+mj-lt"/>
              </a:rPr>
              <a:t>  </a:t>
            </a:r>
            <a:r>
              <a:rPr lang="ar-SA" sz="4000" b="1" dirty="0" smtClean="0">
                <a:solidFill>
                  <a:srgbClr val="FF0000"/>
                </a:solidFill>
                <a:latin typeface="+mj-lt"/>
              </a:rPr>
              <a:t>  </a:t>
            </a:r>
            <a:endParaRPr lang="tr-TR" sz="4000" b="1" dirty="0" smtClean="0">
              <a:solidFill>
                <a:srgbClr val="FF0000"/>
              </a:solidFill>
              <a:latin typeface="+mj-lt"/>
            </a:endParaRPr>
          </a:p>
        </p:txBody>
      </p:sp>
    </p:spTree>
    <p:extLst>
      <p:ext uri="{BB962C8B-B14F-4D97-AF65-F5344CB8AC3E}">
        <p14:creationId xmlns:p14="http://schemas.microsoft.com/office/powerpoint/2010/main" val="2023848597"/>
      </p:ext>
    </p:extLst>
  </p:cSld>
  <p:clrMapOvr>
    <a:masterClrMapping/>
  </p:clrMapOvr>
  <p:transition spd="med">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28596" y="857232"/>
            <a:ext cx="8496300" cy="5632311"/>
          </a:xfrm>
          <a:prstGeom prst="rect">
            <a:avLst/>
          </a:prstGeom>
          <a:noFill/>
          <a:ln w="9525">
            <a:noFill/>
            <a:miter lim="800000"/>
            <a:headEnd/>
            <a:tailEnd/>
          </a:ln>
        </p:spPr>
        <p:txBody>
          <a:bodyPr anchor="ctr">
            <a:spAutoFit/>
          </a:bodyPr>
          <a:lstStyle/>
          <a:p>
            <a:pPr algn="l" rtl="0" fontAlgn="base">
              <a:spcBef>
                <a:spcPct val="0"/>
              </a:spcBef>
              <a:spcAft>
                <a:spcPct val="0"/>
              </a:spcAft>
            </a:pPr>
            <a:r>
              <a:rPr lang="tr-TR" sz="3600" b="1" dirty="0" smtClean="0">
                <a:solidFill>
                  <a:srgbClr val="FF0000"/>
                </a:solidFill>
                <a:latin typeface="Arial" pitchFamily="34" charset="0"/>
                <a:cs typeface="Arial" pitchFamily="34" charset="0"/>
              </a:rPr>
              <a:t>- Hal Ekleri</a:t>
            </a:r>
          </a:p>
          <a:p>
            <a:pPr algn="l" rtl="0" fontAlgn="base">
              <a:spcBef>
                <a:spcPct val="0"/>
              </a:spcBef>
              <a:spcAft>
                <a:spcPct val="0"/>
              </a:spcAft>
            </a:pPr>
            <a:endParaRPr lang="tr-TR" sz="3600" b="1" dirty="0" smtClean="0">
              <a:latin typeface="Arial" pitchFamily="34" charset="0"/>
              <a:cs typeface="Arial" pitchFamily="34" charset="0"/>
            </a:endParaRPr>
          </a:p>
          <a:p>
            <a:pPr marL="742950" indent="-742950" algn="l" rtl="0" fontAlgn="base">
              <a:spcBef>
                <a:spcPct val="0"/>
              </a:spcBef>
              <a:spcAft>
                <a:spcPct val="0"/>
              </a:spcAft>
              <a:buAutoNum type="arabicPeriod"/>
            </a:pPr>
            <a:r>
              <a:rPr lang="tr-TR" sz="3600" b="1" dirty="0" smtClean="0">
                <a:latin typeface="Arial" pitchFamily="34" charset="0"/>
                <a:cs typeface="Arial" pitchFamily="34" charset="0"/>
              </a:rPr>
              <a:t>Yükleme (Yapma) hali eki: </a:t>
            </a:r>
          </a:p>
          <a:p>
            <a:pPr marL="742950" indent="-742950" algn="l" rtl="0" fontAlgn="base">
              <a:spcBef>
                <a:spcPct val="0"/>
              </a:spcBef>
              <a:spcAft>
                <a:spcPct val="0"/>
              </a:spcAft>
            </a:pPr>
            <a:r>
              <a:rPr lang="tr-TR" sz="3600" b="1" dirty="0" smtClean="0">
                <a:latin typeface="Arial" pitchFamily="34" charset="0"/>
                <a:cs typeface="Arial" pitchFamily="34" charset="0"/>
              </a:rPr>
              <a:t>-ı, -i, -u, -ü, -yı, -yi, -yu,-yü</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r>
              <a:rPr lang="tr-TR" sz="3600" b="1" dirty="0" smtClean="0">
                <a:latin typeface="Arial" pitchFamily="34" charset="0"/>
                <a:cs typeface="Arial" pitchFamily="34" charset="0"/>
              </a:rPr>
              <a:t>2. Yönelme (Yaklaşma) hal eki: </a:t>
            </a:r>
          </a:p>
          <a:p>
            <a:pPr algn="l" rtl="0" fontAlgn="base">
              <a:spcBef>
                <a:spcPct val="0"/>
              </a:spcBef>
              <a:spcAft>
                <a:spcPct val="0"/>
              </a:spcAft>
            </a:pPr>
            <a:r>
              <a:rPr lang="tr-TR" sz="3600" b="1" dirty="0" smtClean="0">
                <a:latin typeface="Arial" pitchFamily="34" charset="0"/>
                <a:cs typeface="Arial" pitchFamily="34" charset="0"/>
              </a:rPr>
              <a:t>-a, -e, -ya, -ye</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r>
              <a:rPr lang="tr-TR" sz="3600" b="1" dirty="0" smtClean="0">
                <a:latin typeface="Arial" pitchFamily="34" charset="0"/>
                <a:cs typeface="Arial" pitchFamily="34" charset="0"/>
              </a:rPr>
              <a:t>3. Ayrılma (Uzaklaşma) hal eki: </a:t>
            </a:r>
          </a:p>
          <a:p>
            <a:pPr algn="l" rtl="0" fontAlgn="base">
              <a:spcBef>
                <a:spcPct val="0"/>
              </a:spcBef>
              <a:spcAft>
                <a:spcPct val="0"/>
              </a:spcAft>
            </a:pPr>
            <a:r>
              <a:rPr lang="tr-TR" sz="3600" b="1" dirty="0" smtClean="0">
                <a:latin typeface="Arial" pitchFamily="34" charset="0"/>
                <a:cs typeface="Arial" pitchFamily="34" charset="0"/>
              </a:rPr>
              <a:t>-dan, -den, -tan, -ten</a:t>
            </a:r>
            <a:endParaRPr lang="tr-TR" sz="3600" b="1" dirty="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28596" y="1357298"/>
            <a:ext cx="8358246" cy="341632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600" b="1" dirty="0" err="1" smtClean="0">
                <a:latin typeface="+mj-lt"/>
              </a:rPr>
              <a:t>Şimdiki</a:t>
            </a:r>
            <a:r>
              <a:rPr lang="en-US" sz="3600" b="1" dirty="0" smtClean="0">
                <a:latin typeface="+mj-lt"/>
              </a:rPr>
              <a:t> </a:t>
            </a:r>
            <a:r>
              <a:rPr lang="en-US" sz="3600" b="1" dirty="0" err="1" smtClean="0">
                <a:latin typeface="+mj-lt"/>
              </a:rPr>
              <a:t>zamanın</a:t>
            </a:r>
            <a:r>
              <a:rPr lang="en-US" sz="3600" b="1" dirty="0" smtClean="0">
                <a:latin typeface="+mj-lt"/>
              </a:rPr>
              <a:t> </a:t>
            </a:r>
            <a:r>
              <a:rPr lang="en-US" sz="3600" b="1" dirty="0" err="1" smtClean="0">
                <a:latin typeface="+mj-lt"/>
              </a:rPr>
              <a:t>olumsuzu</a:t>
            </a:r>
            <a:r>
              <a:rPr lang="en-US" sz="3600" b="1" dirty="0" smtClean="0">
                <a:latin typeface="+mj-lt"/>
              </a:rPr>
              <a:t> </a:t>
            </a:r>
            <a:r>
              <a:rPr lang="en-US" sz="3600" b="1" dirty="0" err="1" smtClean="0">
                <a:latin typeface="+mj-lt"/>
              </a:rPr>
              <a:t>fiil</a:t>
            </a:r>
            <a:r>
              <a:rPr lang="en-US" sz="3600" b="1" dirty="0" smtClean="0">
                <a:latin typeface="+mj-lt"/>
              </a:rPr>
              <a:t> </a:t>
            </a:r>
            <a:r>
              <a:rPr lang="en-US" sz="3600" b="1" dirty="0" err="1" smtClean="0">
                <a:latin typeface="+mj-lt"/>
              </a:rPr>
              <a:t>gövdesine</a:t>
            </a:r>
            <a:r>
              <a:rPr lang="en-US" sz="3600" b="1" dirty="0" smtClean="0">
                <a:latin typeface="+mj-lt"/>
              </a:rPr>
              <a:t> </a:t>
            </a:r>
            <a:r>
              <a:rPr lang="ar-IQ" sz="3600" b="1" dirty="0" smtClean="0">
                <a:solidFill>
                  <a:srgbClr val="FF0000"/>
                </a:solidFill>
                <a:latin typeface="+mj-lt"/>
              </a:rPr>
              <a:t>م </a:t>
            </a:r>
            <a:r>
              <a:rPr lang="en-US" sz="3600" b="1" dirty="0" err="1" smtClean="0">
                <a:latin typeface="+mj-lt"/>
              </a:rPr>
              <a:t>getirilerek</a:t>
            </a:r>
            <a:r>
              <a:rPr lang="en-US" sz="3600" b="1" dirty="0" smtClean="0">
                <a:latin typeface="+mj-lt"/>
              </a:rPr>
              <a:t> </a:t>
            </a:r>
            <a:r>
              <a:rPr lang="en-US" sz="3600" b="1" dirty="0" err="1" smtClean="0">
                <a:latin typeface="+mj-lt"/>
              </a:rPr>
              <a:t>yazılır</a:t>
            </a:r>
            <a:r>
              <a:rPr lang="en-US" sz="3600" b="1" dirty="0" smtClean="0">
                <a:latin typeface="+mj-lt"/>
              </a:rPr>
              <a:t>:</a:t>
            </a:r>
          </a:p>
          <a:p>
            <a:pPr algn="l" rtl="0" fontAlgn="base">
              <a:spcBef>
                <a:spcPct val="0"/>
              </a:spcBef>
              <a:spcAft>
                <a:spcPct val="0"/>
              </a:spcAft>
            </a:pPr>
            <a:endParaRPr lang="en-US" sz="3600" b="1" dirty="0" smtClean="0">
              <a:latin typeface="+mj-lt"/>
            </a:endParaRPr>
          </a:p>
          <a:p>
            <a:pPr algn="l" rtl="0" fontAlgn="base">
              <a:spcBef>
                <a:spcPct val="0"/>
              </a:spcBef>
              <a:spcAft>
                <a:spcPct val="0"/>
              </a:spcAft>
            </a:pPr>
            <a:r>
              <a:rPr lang="en-US" sz="3600" b="1" dirty="0" smtClean="0">
                <a:solidFill>
                  <a:srgbClr val="0000FF"/>
                </a:solidFill>
                <a:latin typeface="+mj-lt"/>
              </a:rPr>
              <a:t> </a:t>
            </a:r>
            <a:r>
              <a:rPr lang="ar-IQ" sz="3600" b="1" dirty="0" smtClean="0">
                <a:solidFill>
                  <a:srgbClr val="0000FF"/>
                </a:solidFill>
                <a:latin typeface="+mj-lt"/>
              </a:rPr>
              <a:t>ديكله ميورسكز </a:t>
            </a:r>
            <a:r>
              <a:rPr lang="en-US" sz="3600" b="1" dirty="0" smtClean="0">
                <a:solidFill>
                  <a:srgbClr val="0000FF"/>
                </a:solidFill>
                <a:latin typeface="+mj-lt"/>
              </a:rPr>
              <a:t> </a:t>
            </a:r>
            <a:r>
              <a:rPr lang="en-US" sz="3600" b="1" dirty="0" err="1" smtClean="0">
                <a:solidFill>
                  <a:srgbClr val="0000FF"/>
                </a:solidFill>
                <a:latin typeface="+mj-lt"/>
              </a:rPr>
              <a:t>dinlemiyorsunuz</a:t>
            </a:r>
            <a:endParaRPr lang="en-US" sz="3600" b="1" dirty="0" smtClean="0">
              <a:solidFill>
                <a:srgbClr val="0000FF"/>
              </a:solidFill>
              <a:latin typeface="+mj-lt"/>
            </a:endParaRPr>
          </a:p>
          <a:p>
            <a:pPr algn="l" rtl="0" fontAlgn="base">
              <a:spcBef>
                <a:spcPct val="0"/>
              </a:spcBef>
              <a:spcAft>
                <a:spcPct val="0"/>
              </a:spcAft>
            </a:pPr>
            <a:r>
              <a:rPr lang="en-US" sz="3600" b="1" dirty="0" smtClean="0">
                <a:solidFill>
                  <a:srgbClr val="0000FF"/>
                </a:solidFill>
                <a:latin typeface="+mj-lt"/>
              </a:rPr>
              <a:t> </a:t>
            </a:r>
            <a:r>
              <a:rPr lang="ar-IQ" sz="3600" b="1" dirty="0" smtClean="0">
                <a:solidFill>
                  <a:srgbClr val="0000FF"/>
                </a:solidFill>
                <a:latin typeface="+mj-lt"/>
              </a:rPr>
              <a:t>سوميورز </a:t>
            </a:r>
            <a:r>
              <a:rPr lang="en-US" sz="3600" b="1" dirty="0" smtClean="0">
                <a:solidFill>
                  <a:srgbClr val="0000FF"/>
                </a:solidFill>
                <a:latin typeface="+mj-lt"/>
              </a:rPr>
              <a:t> </a:t>
            </a:r>
            <a:r>
              <a:rPr lang="en-US" sz="3600" b="1" dirty="0" err="1" smtClean="0">
                <a:solidFill>
                  <a:srgbClr val="0000FF"/>
                </a:solidFill>
                <a:latin typeface="+mj-lt"/>
              </a:rPr>
              <a:t>sevmiyoruz</a:t>
            </a:r>
            <a:endParaRPr lang="en-US" sz="3600" b="1" dirty="0" smtClean="0">
              <a:solidFill>
                <a:srgbClr val="0000FF"/>
              </a:solidFill>
              <a:latin typeface="+mj-lt"/>
            </a:endParaRPr>
          </a:p>
          <a:p>
            <a:pPr algn="l" rtl="0" fontAlgn="base">
              <a:spcBef>
                <a:spcPct val="0"/>
              </a:spcBef>
              <a:spcAft>
                <a:spcPct val="0"/>
              </a:spcAft>
            </a:pPr>
            <a:r>
              <a:rPr lang="en-US" sz="3600" b="1" dirty="0" smtClean="0">
                <a:solidFill>
                  <a:srgbClr val="0000FF"/>
                </a:solidFill>
                <a:latin typeface="+mj-lt"/>
              </a:rPr>
              <a:t> </a:t>
            </a:r>
            <a:r>
              <a:rPr lang="ar-IQ" sz="3600" b="1" dirty="0" smtClean="0">
                <a:solidFill>
                  <a:srgbClr val="0000FF"/>
                </a:solidFill>
                <a:latin typeface="+mj-lt"/>
              </a:rPr>
              <a:t>كلميورم </a:t>
            </a:r>
            <a:r>
              <a:rPr lang="en-US" sz="3600" b="1" dirty="0" smtClean="0">
                <a:solidFill>
                  <a:srgbClr val="0000FF"/>
                </a:solidFill>
                <a:latin typeface="+mj-lt"/>
              </a:rPr>
              <a:t>  </a:t>
            </a:r>
            <a:r>
              <a:rPr lang="en-US" sz="3600" b="1" dirty="0" err="1" smtClean="0">
                <a:solidFill>
                  <a:srgbClr val="0000FF"/>
                </a:solidFill>
                <a:latin typeface="+mj-lt"/>
              </a:rPr>
              <a:t>gelmiyorum</a:t>
            </a:r>
            <a:endParaRPr lang="tr-TR" sz="4000" b="1" dirty="0" smtClean="0">
              <a:solidFill>
                <a:srgbClr val="0000FF"/>
              </a:solidFill>
              <a:latin typeface="+mj-lt"/>
            </a:endParaRPr>
          </a:p>
        </p:txBody>
      </p:sp>
    </p:spTree>
    <p:extLst>
      <p:ext uri="{BB962C8B-B14F-4D97-AF65-F5344CB8AC3E}">
        <p14:creationId xmlns:p14="http://schemas.microsoft.com/office/powerpoint/2010/main" val="3493039100"/>
      </p:ext>
    </p:extLst>
  </p:cSld>
  <p:clrMapOvr>
    <a:masterClrMapping/>
  </p:clrMapOvr>
  <p:transition spd="med">
    <p:checker dir="ver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755576" y="476672"/>
            <a:ext cx="7056437" cy="747578"/>
          </a:xfrm>
          <a:prstGeom prst="rect">
            <a:avLst/>
          </a:prstGeom>
          <a:noFill/>
          <a:ln w="9525">
            <a:noFill/>
            <a:miter lim="800000"/>
            <a:headEnd/>
            <a:tailEnd/>
          </a:ln>
        </p:spPr>
        <p:txBody>
          <a:bodyPr lIns="0" rIns="0" bIns="0" anchor="b"/>
          <a:lstStyle/>
          <a:p>
            <a:pPr algn="ctr" rtl="0" fontAlgn="base">
              <a:spcBef>
                <a:spcPct val="0"/>
              </a:spcBef>
              <a:spcAft>
                <a:spcPct val="0"/>
              </a:spcAft>
            </a:pPr>
            <a:r>
              <a:rPr lang="tr-TR" sz="4000" b="1" dirty="0" smtClean="0">
                <a:solidFill>
                  <a:srgbClr val="FF0000"/>
                </a:solidFill>
                <a:latin typeface="+mj-lt"/>
              </a:rPr>
              <a:t>İ-MEK FİİLİ</a:t>
            </a:r>
            <a:endParaRPr lang="en-US" sz="4000" b="1" dirty="0" smtClean="0">
              <a:solidFill>
                <a:srgbClr val="FF0000"/>
              </a:solidFill>
              <a:latin typeface="+mj-lt"/>
            </a:endParaRPr>
          </a:p>
        </p:txBody>
      </p:sp>
      <p:sp>
        <p:nvSpPr>
          <p:cNvPr id="5" name="Text Box 2"/>
          <p:cNvSpPr txBox="1">
            <a:spLocks noChangeArrowheads="1"/>
          </p:cNvSpPr>
          <p:nvPr/>
        </p:nvSpPr>
        <p:spPr bwMode="auto">
          <a:xfrm>
            <a:off x="442030" y="1731005"/>
            <a:ext cx="8643998" cy="5016758"/>
          </a:xfrm>
          <a:prstGeom prst="rect">
            <a:avLst/>
          </a:prstGeom>
          <a:noFill/>
          <a:ln w="9525">
            <a:noFill/>
            <a:miter lim="800000"/>
            <a:headEnd/>
            <a:tailEnd/>
          </a:ln>
        </p:spPr>
        <p:txBody>
          <a:bodyPr wrap="square" anchor="ctr">
            <a:spAutoFit/>
          </a:bodyPr>
          <a:lstStyle/>
          <a:p>
            <a:pPr algn="l" rtl="0"/>
            <a:r>
              <a:rPr lang="en-US" sz="3200" b="1" dirty="0" err="1" smtClean="0">
                <a:latin typeface="+mj-lt"/>
              </a:rPr>
              <a:t>İsimleri</a:t>
            </a:r>
            <a:r>
              <a:rPr lang="en-US" sz="3200" b="1" dirty="0" smtClean="0">
                <a:latin typeface="+mj-lt"/>
              </a:rPr>
              <a:t> </a:t>
            </a:r>
            <a:r>
              <a:rPr lang="en-US" sz="3200" b="1" dirty="0" err="1" smtClean="0">
                <a:latin typeface="+mj-lt"/>
              </a:rPr>
              <a:t>yüklemleştiren</a:t>
            </a:r>
            <a:r>
              <a:rPr lang="en-US" sz="3200" b="1" dirty="0" smtClean="0">
                <a:latin typeface="+mj-lt"/>
              </a:rPr>
              <a:t> </a:t>
            </a:r>
            <a:r>
              <a:rPr lang="en-US" sz="3200" b="1" dirty="0" err="1" smtClean="0">
                <a:latin typeface="+mj-lt"/>
              </a:rPr>
              <a:t>i-mek</a:t>
            </a:r>
            <a:r>
              <a:rPr lang="en-US" sz="3200" b="1" dirty="0" smtClean="0">
                <a:latin typeface="+mj-lt"/>
              </a:rPr>
              <a:t> </a:t>
            </a:r>
            <a:r>
              <a:rPr lang="en-US" sz="3200" b="1" dirty="0" err="1" smtClean="0">
                <a:latin typeface="+mj-lt"/>
              </a:rPr>
              <a:t>fiili</a:t>
            </a:r>
            <a:r>
              <a:rPr lang="en-US" sz="3200" b="1" dirty="0" smtClean="0">
                <a:latin typeface="+mj-lt"/>
              </a:rPr>
              <a:t> </a:t>
            </a:r>
            <a:r>
              <a:rPr lang="en-US" sz="3200" b="1" dirty="0" err="1" smtClean="0">
                <a:latin typeface="+mj-lt"/>
              </a:rPr>
              <a:t>eskiden</a:t>
            </a:r>
            <a:r>
              <a:rPr lang="en-US" sz="3200" b="1" dirty="0" smtClean="0">
                <a:latin typeface="+mj-lt"/>
              </a:rPr>
              <a:t> </a:t>
            </a:r>
            <a:r>
              <a:rPr lang="en-US" sz="3200" b="1" dirty="0" err="1" smtClean="0">
                <a:latin typeface="+mj-lt"/>
              </a:rPr>
              <a:t>tek</a:t>
            </a:r>
            <a:r>
              <a:rPr lang="en-US" sz="3200" b="1" dirty="0" smtClean="0">
                <a:latin typeface="+mj-lt"/>
              </a:rPr>
              <a:t> </a:t>
            </a:r>
            <a:r>
              <a:rPr lang="en-US" sz="3200" b="1" dirty="0" err="1" smtClean="0">
                <a:latin typeface="+mj-lt"/>
              </a:rPr>
              <a:t>başına</a:t>
            </a:r>
            <a:r>
              <a:rPr lang="en-US" sz="3200" b="1" dirty="0" smtClean="0">
                <a:latin typeface="+mj-lt"/>
              </a:rPr>
              <a:t> </a:t>
            </a:r>
            <a:r>
              <a:rPr lang="en-US" sz="3200" b="1" dirty="0" err="1" smtClean="0">
                <a:latin typeface="+mj-lt"/>
              </a:rPr>
              <a:t>kullanılırken</a:t>
            </a:r>
            <a:r>
              <a:rPr lang="en-US" sz="3200" b="1" dirty="0" smtClean="0">
                <a:latin typeface="+mj-lt"/>
              </a:rPr>
              <a:t> </a:t>
            </a:r>
            <a:r>
              <a:rPr lang="en-US" sz="3200" b="1" dirty="0" err="1" smtClean="0">
                <a:latin typeface="+mj-lt"/>
              </a:rPr>
              <a:t>bugün</a:t>
            </a:r>
            <a:r>
              <a:rPr lang="en-US" sz="3200" b="1" dirty="0" smtClean="0">
                <a:latin typeface="+mj-lt"/>
              </a:rPr>
              <a:t> </a:t>
            </a:r>
            <a:r>
              <a:rPr lang="en-US" sz="3200" b="1" dirty="0" err="1" smtClean="0">
                <a:latin typeface="+mj-lt"/>
              </a:rPr>
              <a:t>tek</a:t>
            </a:r>
            <a:r>
              <a:rPr lang="en-US" sz="3200" b="1" dirty="0" smtClean="0">
                <a:latin typeface="+mj-lt"/>
              </a:rPr>
              <a:t> </a:t>
            </a:r>
            <a:r>
              <a:rPr lang="en-US" sz="3200" b="1" dirty="0" err="1" smtClean="0">
                <a:latin typeface="+mj-lt"/>
              </a:rPr>
              <a:t>başına</a:t>
            </a:r>
            <a:r>
              <a:rPr lang="en-US" sz="3200" b="1" dirty="0" smtClean="0">
                <a:latin typeface="+mj-lt"/>
              </a:rPr>
              <a:t> </a:t>
            </a:r>
            <a:r>
              <a:rPr lang="en-US" sz="3200" b="1" dirty="0" err="1" smtClean="0">
                <a:latin typeface="+mj-lt"/>
              </a:rPr>
              <a:t>kullanılmaz</a:t>
            </a:r>
            <a:r>
              <a:rPr lang="en-US" sz="3200" b="1" dirty="0" smtClean="0">
                <a:latin typeface="+mj-lt"/>
              </a:rPr>
              <a:t>. </a:t>
            </a:r>
            <a:r>
              <a:rPr lang="en-US" sz="3200" b="1" dirty="0" err="1" smtClean="0">
                <a:latin typeface="+mj-lt"/>
              </a:rPr>
              <a:t>Metinlerdeki</a:t>
            </a:r>
            <a:r>
              <a:rPr lang="en-US" sz="3200" b="1" dirty="0" smtClean="0">
                <a:latin typeface="+mj-lt"/>
              </a:rPr>
              <a:t> </a:t>
            </a:r>
            <a:r>
              <a:rPr lang="en-US" sz="3200" b="1" dirty="0" err="1" smtClean="0">
                <a:latin typeface="+mj-lt"/>
              </a:rPr>
              <a:t>ayrı</a:t>
            </a:r>
            <a:r>
              <a:rPr lang="en-US" sz="3200" b="1" dirty="0" smtClean="0">
                <a:latin typeface="+mj-lt"/>
              </a:rPr>
              <a:t> </a:t>
            </a:r>
            <a:r>
              <a:rPr lang="en-US" sz="3200" b="1" dirty="0" err="1" smtClean="0">
                <a:latin typeface="+mj-lt"/>
              </a:rPr>
              <a:t>veya</a:t>
            </a:r>
            <a:r>
              <a:rPr lang="en-US" sz="3200" b="1" dirty="0" smtClean="0">
                <a:latin typeface="+mj-lt"/>
              </a:rPr>
              <a:t> </a:t>
            </a:r>
            <a:r>
              <a:rPr lang="en-US" sz="3200" b="1" dirty="0" err="1" smtClean="0">
                <a:latin typeface="+mj-lt"/>
              </a:rPr>
              <a:t>bitişik</a:t>
            </a:r>
            <a:r>
              <a:rPr lang="en-US" sz="3200" b="1" dirty="0" smtClean="0">
                <a:latin typeface="+mj-lt"/>
              </a:rPr>
              <a:t> </a:t>
            </a:r>
            <a:r>
              <a:rPr lang="en-US" sz="3200" b="1" dirty="0" err="1" smtClean="0">
                <a:latin typeface="+mj-lt"/>
              </a:rPr>
              <a:t>yazılışını</a:t>
            </a:r>
            <a:r>
              <a:rPr lang="en-US" sz="3200" b="1" dirty="0" smtClean="0">
                <a:latin typeface="+mj-lt"/>
              </a:rPr>
              <a:t> </a:t>
            </a:r>
            <a:r>
              <a:rPr lang="en-US" sz="3200" b="1" dirty="0" err="1" smtClean="0">
                <a:latin typeface="+mj-lt"/>
              </a:rPr>
              <a:t>aynen</a:t>
            </a:r>
            <a:r>
              <a:rPr lang="en-US" sz="3200" b="1" dirty="0" smtClean="0">
                <a:latin typeface="+mj-lt"/>
              </a:rPr>
              <a:t> </a:t>
            </a:r>
            <a:r>
              <a:rPr lang="en-US" sz="3200" b="1" dirty="0" err="1" smtClean="0">
                <a:latin typeface="+mj-lt"/>
              </a:rPr>
              <a:t>yansıtacak</a:t>
            </a:r>
            <a:r>
              <a:rPr lang="en-US" sz="3200" b="1" dirty="0" smtClean="0">
                <a:latin typeface="+mj-lt"/>
              </a:rPr>
              <a:t> </a:t>
            </a:r>
            <a:r>
              <a:rPr lang="en-US" sz="3200" b="1" dirty="0" err="1" smtClean="0">
                <a:latin typeface="+mj-lt"/>
              </a:rPr>
              <a:t>biçimde</a:t>
            </a:r>
            <a:r>
              <a:rPr lang="en-US" sz="3200" b="1" dirty="0" smtClean="0">
                <a:latin typeface="+mj-lt"/>
              </a:rPr>
              <a:t> </a:t>
            </a:r>
            <a:r>
              <a:rPr lang="en-US" sz="3200" b="1" dirty="0" err="1" smtClean="0">
                <a:latin typeface="+mj-lt"/>
              </a:rPr>
              <a:t>okumak</a:t>
            </a:r>
            <a:r>
              <a:rPr lang="en-US" sz="3200" b="1" dirty="0" smtClean="0">
                <a:latin typeface="+mj-lt"/>
              </a:rPr>
              <a:t> </a:t>
            </a:r>
            <a:r>
              <a:rPr lang="en-US" sz="3200" b="1" dirty="0" err="1" smtClean="0">
                <a:latin typeface="+mj-lt"/>
              </a:rPr>
              <a:t>gerekir</a:t>
            </a:r>
            <a:r>
              <a:rPr lang="en-US" sz="3200" b="1" dirty="0" smtClean="0">
                <a:latin typeface="+mj-lt"/>
              </a:rPr>
              <a:t>. </a:t>
            </a:r>
            <a:r>
              <a:rPr lang="en-US" sz="3200" b="1" dirty="0" err="1" smtClean="0">
                <a:latin typeface="+mj-lt"/>
              </a:rPr>
              <a:t>Şimdiki</a:t>
            </a:r>
            <a:r>
              <a:rPr lang="en-US" sz="3200" b="1" dirty="0" smtClean="0">
                <a:latin typeface="+mj-lt"/>
              </a:rPr>
              <a:t> </a:t>
            </a:r>
            <a:r>
              <a:rPr lang="en-US" sz="3200" b="1" dirty="0" err="1" smtClean="0">
                <a:latin typeface="+mj-lt"/>
              </a:rPr>
              <a:t>zaman</a:t>
            </a:r>
            <a:r>
              <a:rPr lang="en-US" sz="3200" b="1" dirty="0" smtClean="0">
                <a:latin typeface="+mj-lt"/>
              </a:rPr>
              <a:t>, </a:t>
            </a:r>
            <a:r>
              <a:rPr lang="en-US" sz="3200" b="1" dirty="0" err="1" smtClean="0">
                <a:latin typeface="+mj-lt"/>
              </a:rPr>
              <a:t>görülen</a:t>
            </a:r>
            <a:r>
              <a:rPr lang="en-US" sz="3200" b="1" dirty="0" smtClean="0">
                <a:latin typeface="+mj-lt"/>
              </a:rPr>
              <a:t> </a:t>
            </a:r>
            <a:r>
              <a:rPr lang="en-US" sz="3200" b="1" dirty="0" err="1" smtClean="0">
                <a:latin typeface="+mj-lt"/>
              </a:rPr>
              <a:t>geçmiş</a:t>
            </a:r>
            <a:r>
              <a:rPr lang="en-US" sz="3200" b="1" dirty="0" smtClean="0">
                <a:latin typeface="+mj-lt"/>
              </a:rPr>
              <a:t> </a:t>
            </a:r>
            <a:r>
              <a:rPr lang="en-US" sz="3200" b="1" dirty="0" err="1" smtClean="0">
                <a:latin typeface="+mj-lt"/>
              </a:rPr>
              <a:t>zaman</a:t>
            </a:r>
            <a:r>
              <a:rPr lang="en-US" sz="3200" b="1" dirty="0" smtClean="0">
                <a:latin typeface="+mj-lt"/>
              </a:rPr>
              <a:t>, </a:t>
            </a:r>
            <a:r>
              <a:rPr lang="en-US" sz="3200" b="1" dirty="0" err="1" smtClean="0">
                <a:latin typeface="+mj-lt"/>
              </a:rPr>
              <a:t>öğrenilen</a:t>
            </a:r>
            <a:r>
              <a:rPr lang="en-US" sz="3200" b="1" dirty="0" smtClean="0">
                <a:latin typeface="+mj-lt"/>
              </a:rPr>
              <a:t> </a:t>
            </a:r>
            <a:r>
              <a:rPr lang="en-US" sz="3200" b="1" dirty="0" err="1" smtClean="0">
                <a:latin typeface="+mj-lt"/>
              </a:rPr>
              <a:t>geçmiş</a:t>
            </a:r>
            <a:r>
              <a:rPr lang="en-US" sz="3200" b="1" dirty="0" smtClean="0">
                <a:latin typeface="+mj-lt"/>
              </a:rPr>
              <a:t> </a:t>
            </a:r>
            <a:r>
              <a:rPr lang="en-US" sz="3200" b="1" dirty="0" err="1" smtClean="0">
                <a:latin typeface="+mj-lt"/>
              </a:rPr>
              <a:t>zaman</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şart</a:t>
            </a:r>
            <a:r>
              <a:rPr lang="en-US" sz="3200" b="1" dirty="0" smtClean="0">
                <a:latin typeface="+mj-lt"/>
              </a:rPr>
              <a:t> </a:t>
            </a:r>
            <a:r>
              <a:rPr lang="en-US" sz="3200" b="1" dirty="0" err="1" smtClean="0">
                <a:latin typeface="+mj-lt"/>
              </a:rPr>
              <a:t>çekimleri</a:t>
            </a:r>
            <a:r>
              <a:rPr lang="en-US" sz="3200" b="1" dirty="0" smtClean="0">
                <a:latin typeface="+mj-lt"/>
              </a:rPr>
              <a:t> </a:t>
            </a:r>
            <a:r>
              <a:rPr lang="en-US" sz="3200" b="1" dirty="0" err="1" smtClean="0">
                <a:latin typeface="+mj-lt"/>
              </a:rPr>
              <a:t>vardır</a:t>
            </a:r>
            <a:r>
              <a:rPr lang="en-US" sz="3200" b="1" dirty="0" smtClean="0">
                <a:latin typeface="+mj-lt"/>
              </a:rPr>
              <a:t>.</a:t>
            </a:r>
          </a:p>
          <a:p>
            <a:pPr algn="l" rtl="0"/>
            <a:endParaRPr lang="en-US" sz="3200" b="1" dirty="0" smtClean="0">
              <a:latin typeface="+mj-lt"/>
            </a:endParaRPr>
          </a:p>
          <a:p>
            <a:pPr algn="l" rtl="0"/>
            <a:r>
              <a:rPr lang="en-US" sz="3200" b="1" dirty="0" smtClean="0">
                <a:solidFill>
                  <a:srgbClr val="0000FF"/>
                </a:solidFill>
                <a:latin typeface="+mj-lt"/>
              </a:rPr>
              <a:t> </a:t>
            </a:r>
            <a:r>
              <a:rPr lang="en-US" sz="3200" b="1" dirty="0" err="1" smtClean="0">
                <a:solidFill>
                  <a:srgbClr val="0000FF"/>
                </a:solidFill>
                <a:latin typeface="+mj-lt"/>
              </a:rPr>
              <a:t>i-mek</a:t>
            </a:r>
            <a:r>
              <a:rPr lang="en-US" sz="3200" b="1" dirty="0" smtClean="0">
                <a:solidFill>
                  <a:srgbClr val="0000FF"/>
                </a:solidFill>
                <a:latin typeface="+mj-lt"/>
              </a:rPr>
              <a:t>: </a:t>
            </a:r>
            <a:r>
              <a:rPr lang="en-US" sz="3200" b="1" dirty="0" err="1" smtClean="0">
                <a:solidFill>
                  <a:srgbClr val="0000FF"/>
                </a:solidFill>
              </a:rPr>
              <a:t>Görülen</a:t>
            </a:r>
            <a:r>
              <a:rPr lang="en-US" sz="3200" b="1" dirty="0" smtClean="0">
                <a:solidFill>
                  <a:srgbClr val="0000FF"/>
                </a:solidFill>
              </a:rPr>
              <a:t> </a:t>
            </a:r>
            <a:r>
              <a:rPr lang="en-US" sz="3200" b="1" dirty="0" err="1" smtClean="0">
                <a:solidFill>
                  <a:srgbClr val="0000FF"/>
                </a:solidFill>
              </a:rPr>
              <a:t>geçmiş</a:t>
            </a:r>
            <a:r>
              <a:rPr lang="en-US" sz="3200" b="1" dirty="0" smtClean="0">
                <a:solidFill>
                  <a:srgbClr val="0000FF"/>
                </a:solidFill>
              </a:rPr>
              <a:t> </a:t>
            </a:r>
            <a:r>
              <a:rPr lang="en-US" sz="3200" b="1" dirty="0" err="1" smtClean="0">
                <a:solidFill>
                  <a:srgbClr val="0000FF"/>
                </a:solidFill>
              </a:rPr>
              <a:t>zaman</a:t>
            </a:r>
            <a:endParaRPr lang="en-US" sz="3200" b="1" dirty="0" smtClean="0">
              <a:solidFill>
                <a:srgbClr val="0000FF"/>
              </a:solidFill>
            </a:endParaRPr>
          </a:p>
          <a:p>
            <a:pPr algn="l" rtl="0"/>
            <a:endParaRPr lang="en-US" sz="3200" b="1" dirty="0" smtClean="0">
              <a:solidFill>
                <a:srgbClr val="0000FF"/>
              </a:solidFill>
            </a:endParaRPr>
          </a:p>
          <a:p>
            <a:pPr algn="l" rtl="0"/>
            <a:r>
              <a:rPr lang="en-US" sz="3200" b="1" dirty="0" smtClean="0">
                <a:solidFill>
                  <a:srgbClr val="0000FF"/>
                </a:solidFill>
              </a:rPr>
              <a:t>   </a:t>
            </a:r>
            <a:r>
              <a:rPr lang="ar-IQ" sz="3200" b="1" dirty="0" smtClean="0">
                <a:solidFill>
                  <a:srgbClr val="0000FF"/>
                </a:solidFill>
              </a:rPr>
              <a:t>خسته يدم </a:t>
            </a:r>
            <a:r>
              <a:rPr lang="en-US" sz="3200" b="1" dirty="0" smtClean="0">
                <a:solidFill>
                  <a:srgbClr val="0000FF"/>
                </a:solidFill>
              </a:rPr>
              <a:t> </a:t>
            </a:r>
            <a:r>
              <a:rPr lang="en-US" sz="3200" b="1" dirty="0" err="1" smtClean="0">
                <a:solidFill>
                  <a:srgbClr val="0000FF"/>
                </a:solidFill>
              </a:rPr>
              <a:t>hastaydım</a:t>
            </a:r>
            <a:r>
              <a:rPr lang="en-US" sz="3200" b="1" dirty="0" smtClean="0">
                <a:solidFill>
                  <a:srgbClr val="0000FF"/>
                </a:solidFill>
              </a:rPr>
              <a:t>    </a:t>
            </a:r>
            <a:r>
              <a:rPr lang="ar-IQ" sz="3200" b="1" dirty="0" smtClean="0">
                <a:solidFill>
                  <a:srgbClr val="0000FF"/>
                </a:solidFill>
              </a:rPr>
              <a:t>خسته ايدم </a:t>
            </a:r>
            <a:r>
              <a:rPr lang="en-US" sz="3200" b="1" dirty="0" smtClean="0">
                <a:solidFill>
                  <a:srgbClr val="0000FF"/>
                </a:solidFill>
              </a:rPr>
              <a:t> hasta </a:t>
            </a:r>
            <a:r>
              <a:rPr lang="en-US" sz="3200" b="1" dirty="0" err="1" smtClean="0">
                <a:solidFill>
                  <a:srgbClr val="0000FF"/>
                </a:solidFill>
              </a:rPr>
              <a:t>idim</a:t>
            </a:r>
            <a:endParaRPr lang="en-US" sz="3200" b="1" dirty="0" smtClean="0">
              <a:solidFill>
                <a:srgbClr val="0000FF"/>
              </a:solidFill>
              <a:latin typeface="+mj-lt"/>
            </a:endParaRPr>
          </a:p>
        </p:txBody>
      </p:sp>
    </p:spTree>
    <p:extLst>
      <p:ext uri="{BB962C8B-B14F-4D97-AF65-F5344CB8AC3E}">
        <p14:creationId xmlns:p14="http://schemas.microsoft.com/office/powerpoint/2010/main" val="1994630963"/>
      </p:ext>
    </p:extLst>
  </p:cSld>
  <p:clrMapOvr>
    <a:masterClrMapping/>
  </p:clrMapOvr>
  <p:transition spd="med">
    <p:checker dir="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357158" y="1071546"/>
            <a:ext cx="8358246" cy="4524315"/>
          </a:xfrm>
          <a:prstGeom prst="rect">
            <a:avLst/>
          </a:prstGeom>
          <a:noFill/>
          <a:ln w="9525">
            <a:noFill/>
            <a:miter lim="800000"/>
            <a:headEnd/>
            <a:tailEnd/>
          </a:ln>
        </p:spPr>
        <p:txBody>
          <a:bodyPr wrap="square" anchor="ctr">
            <a:spAutoFit/>
          </a:bodyPr>
          <a:lstStyle/>
          <a:p>
            <a:pPr algn="l" rtl="0"/>
            <a:r>
              <a:rPr lang="en-US" sz="3200" b="1" dirty="0" err="1" smtClean="0">
                <a:solidFill>
                  <a:srgbClr val="0000FF"/>
                </a:solidFill>
              </a:rPr>
              <a:t>i-mek</a:t>
            </a:r>
            <a:r>
              <a:rPr lang="en-US" sz="3200" b="1" dirty="0" smtClean="0">
                <a:solidFill>
                  <a:srgbClr val="0000FF"/>
                </a:solidFill>
              </a:rPr>
              <a:t>: </a:t>
            </a:r>
            <a:r>
              <a:rPr lang="en-US" sz="3200" b="1" dirty="0" err="1" smtClean="0">
                <a:solidFill>
                  <a:srgbClr val="0000FF"/>
                </a:solidFill>
              </a:rPr>
              <a:t>Öğrenilen</a:t>
            </a:r>
            <a:r>
              <a:rPr lang="en-US" sz="3200" b="1" dirty="0" smtClean="0">
                <a:solidFill>
                  <a:srgbClr val="0000FF"/>
                </a:solidFill>
              </a:rPr>
              <a:t> </a:t>
            </a:r>
            <a:r>
              <a:rPr lang="en-US" sz="3200" b="1" dirty="0" err="1" smtClean="0">
                <a:solidFill>
                  <a:srgbClr val="0000FF"/>
                </a:solidFill>
              </a:rPr>
              <a:t>geçmiş</a:t>
            </a:r>
            <a:r>
              <a:rPr lang="en-US" sz="3200" b="1" dirty="0" smtClean="0">
                <a:solidFill>
                  <a:srgbClr val="0000FF"/>
                </a:solidFill>
              </a:rPr>
              <a:t> </a:t>
            </a:r>
            <a:r>
              <a:rPr lang="en-US" sz="3200" b="1" dirty="0" err="1" smtClean="0">
                <a:solidFill>
                  <a:srgbClr val="0000FF"/>
                </a:solidFill>
              </a:rPr>
              <a:t>zaman</a:t>
            </a:r>
            <a:endParaRPr lang="en-US" sz="3200" b="1" dirty="0" smtClean="0">
              <a:solidFill>
                <a:srgbClr val="0000FF"/>
              </a:solidFill>
            </a:endParaRPr>
          </a:p>
          <a:p>
            <a:pPr algn="l" rtl="0"/>
            <a:r>
              <a:rPr lang="en-US" sz="3200" b="1" dirty="0" smtClean="0">
                <a:solidFill>
                  <a:srgbClr val="0000FF"/>
                </a:solidFill>
              </a:rPr>
              <a:t> </a:t>
            </a:r>
            <a:r>
              <a:rPr lang="ar-IQ" sz="3200" b="1" dirty="0" smtClean="0">
                <a:solidFill>
                  <a:srgbClr val="0000FF"/>
                </a:solidFill>
              </a:rPr>
              <a:t>خسته يمشم </a:t>
            </a:r>
            <a:r>
              <a:rPr lang="en-US" sz="3200" b="1" dirty="0" smtClean="0">
                <a:solidFill>
                  <a:srgbClr val="0000FF"/>
                </a:solidFill>
              </a:rPr>
              <a:t> </a:t>
            </a:r>
            <a:r>
              <a:rPr lang="en-US" sz="3200" b="1" dirty="0" err="1" smtClean="0">
                <a:solidFill>
                  <a:srgbClr val="0000FF"/>
                </a:solidFill>
              </a:rPr>
              <a:t>hastaymışım</a:t>
            </a:r>
            <a:endParaRPr lang="en-US" sz="3200" b="1" dirty="0" smtClean="0">
              <a:solidFill>
                <a:srgbClr val="0000FF"/>
              </a:solidFill>
            </a:endParaRPr>
          </a:p>
          <a:p>
            <a:pPr algn="l" rtl="0"/>
            <a:r>
              <a:rPr lang="en-US" sz="3200" b="1" dirty="0" smtClean="0">
                <a:solidFill>
                  <a:srgbClr val="0000FF"/>
                </a:solidFill>
              </a:rPr>
              <a:t> </a:t>
            </a:r>
            <a:r>
              <a:rPr lang="ar-IQ" sz="3200" b="1" dirty="0" smtClean="0">
                <a:solidFill>
                  <a:srgbClr val="0000FF"/>
                </a:solidFill>
              </a:rPr>
              <a:t>خسته اميشم </a:t>
            </a:r>
            <a:r>
              <a:rPr lang="en-US" sz="3200" b="1" dirty="0" smtClean="0">
                <a:solidFill>
                  <a:srgbClr val="0000FF"/>
                </a:solidFill>
              </a:rPr>
              <a:t> </a:t>
            </a:r>
            <a:r>
              <a:rPr lang="en-US" sz="3200" b="1" dirty="0" err="1" smtClean="0">
                <a:solidFill>
                  <a:srgbClr val="0000FF"/>
                </a:solidFill>
              </a:rPr>
              <a:t>hasta</a:t>
            </a:r>
            <a:r>
              <a:rPr lang="en-US" sz="3200" b="1" dirty="0" smtClean="0">
                <a:solidFill>
                  <a:srgbClr val="0000FF"/>
                </a:solidFill>
              </a:rPr>
              <a:t> </a:t>
            </a:r>
            <a:r>
              <a:rPr lang="en-US" sz="3200" b="1" dirty="0" err="1" smtClean="0">
                <a:solidFill>
                  <a:srgbClr val="0000FF"/>
                </a:solidFill>
              </a:rPr>
              <a:t>imişim</a:t>
            </a:r>
            <a:endParaRPr lang="en-US" sz="3200" b="1" dirty="0" smtClean="0">
              <a:solidFill>
                <a:srgbClr val="0000FF"/>
              </a:solidFill>
            </a:endParaRPr>
          </a:p>
          <a:p>
            <a:pPr algn="l" rtl="0"/>
            <a:endParaRPr lang="en-US" sz="3200" b="1" dirty="0" smtClean="0">
              <a:solidFill>
                <a:srgbClr val="0000FF"/>
              </a:solidFill>
            </a:endParaRPr>
          </a:p>
          <a:p>
            <a:pPr algn="l" rtl="0"/>
            <a:r>
              <a:rPr lang="en-US" sz="3200" b="1" dirty="0" smtClean="0">
                <a:solidFill>
                  <a:srgbClr val="0000FF"/>
                </a:solidFill>
              </a:rPr>
              <a:t> </a:t>
            </a:r>
            <a:r>
              <a:rPr lang="en-US" sz="3200" b="1" dirty="0" err="1" smtClean="0">
                <a:solidFill>
                  <a:srgbClr val="0000FF"/>
                </a:solidFill>
              </a:rPr>
              <a:t>i-mek</a:t>
            </a:r>
            <a:r>
              <a:rPr lang="en-US" sz="3200" b="1" dirty="0" smtClean="0">
                <a:solidFill>
                  <a:srgbClr val="0000FF"/>
                </a:solidFill>
              </a:rPr>
              <a:t>: </a:t>
            </a:r>
            <a:r>
              <a:rPr lang="en-US" sz="3200" b="1" dirty="0" err="1" smtClean="0">
                <a:solidFill>
                  <a:srgbClr val="0000FF"/>
                </a:solidFill>
              </a:rPr>
              <a:t>Şart</a:t>
            </a:r>
            <a:r>
              <a:rPr lang="en-US" sz="3200" b="1" dirty="0" smtClean="0">
                <a:solidFill>
                  <a:srgbClr val="0000FF"/>
                </a:solidFill>
              </a:rPr>
              <a:t> </a:t>
            </a:r>
            <a:r>
              <a:rPr lang="en-US" sz="3200" b="1" dirty="0" err="1" smtClean="0">
                <a:solidFill>
                  <a:srgbClr val="0000FF"/>
                </a:solidFill>
              </a:rPr>
              <a:t>kipi</a:t>
            </a:r>
            <a:endParaRPr lang="en-US" sz="3200" b="1" dirty="0" smtClean="0">
              <a:solidFill>
                <a:srgbClr val="0000FF"/>
              </a:solidFill>
            </a:endParaRPr>
          </a:p>
          <a:p>
            <a:pPr algn="l" rtl="0"/>
            <a:r>
              <a:rPr lang="en-US" sz="3200" b="1" dirty="0" smtClean="0">
                <a:solidFill>
                  <a:srgbClr val="0000FF"/>
                </a:solidFill>
              </a:rPr>
              <a:t> </a:t>
            </a:r>
            <a:r>
              <a:rPr lang="ar-IQ" sz="3200" b="1" dirty="0" smtClean="0">
                <a:solidFill>
                  <a:srgbClr val="0000FF"/>
                </a:solidFill>
              </a:rPr>
              <a:t>آليرسه م </a:t>
            </a:r>
            <a:r>
              <a:rPr lang="en-US" sz="3200" b="1" dirty="0" smtClean="0">
                <a:solidFill>
                  <a:srgbClr val="0000FF"/>
                </a:solidFill>
              </a:rPr>
              <a:t> </a:t>
            </a:r>
            <a:r>
              <a:rPr lang="en-US" sz="3200" b="1" dirty="0" err="1" smtClean="0">
                <a:solidFill>
                  <a:srgbClr val="0000FF"/>
                </a:solidFill>
              </a:rPr>
              <a:t>alırsam</a:t>
            </a:r>
            <a:r>
              <a:rPr lang="en-US" sz="3200" b="1" dirty="0" smtClean="0">
                <a:solidFill>
                  <a:srgbClr val="0000FF"/>
                </a:solidFill>
              </a:rPr>
              <a:t> </a:t>
            </a:r>
            <a:r>
              <a:rPr lang="ar-IQ" sz="3200" b="1" dirty="0" smtClean="0">
                <a:solidFill>
                  <a:srgbClr val="0000FF"/>
                </a:solidFill>
              </a:rPr>
              <a:t>آلير ايسه م </a:t>
            </a:r>
            <a:r>
              <a:rPr lang="en-US" sz="3200" b="1" dirty="0" smtClean="0">
                <a:solidFill>
                  <a:srgbClr val="0000FF"/>
                </a:solidFill>
              </a:rPr>
              <a:t> </a:t>
            </a:r>
            <a:r>
              <a:rPr lang="en-US" sz="3200" b="1" dirty="0" err="1" smtClean="0">
                <a:solidFill>
                  <a:srgbClr val="0000FF"/>
                </a:solidFill>
              </a:rPr>
              <a:t>alır</a:t>
            </a:r>
            <a:r>
              <a:rPr lang="en-US" sz="3200" b="1" dirty="0" smtClean="0">
                <a:solidFill>
                  <a:srgbClr val="0000FF"/>
                </a:solidFill>
              </a:rPr>
              <a:t> </a:t>
            </a:r>
            <a:r>
              <a:rPr lang="en-US" sz="3200" b="1" dirty="0" err="1" smtClean="0">
                <a:solidFill>
                  <a:srgbClr val="0000FF"/>
                </a:solidFill>
              </a:rPr>
              <a:t>isem</a:t>
            </a:r>
            <a:r>
              <a:rPr lang="en-US" sz="3200" b="1" dirty="0" smtClean="0">
                <a:solidFill>
                  <a:srgbClr val="0000FF"/>
                </a:solidFill>
              </a:rPr>
              <a:t> </a:t>
            </a:r>
          </a:p>
          <a:p>
            <a:pPr algn="l" rtl="0"/>
            <a:endParaRPr lang="en-US" sz="3200" b="1" dirty="0" smtClean="0">
              <a:solidFill>
                <a:srgbClr val="0000FF"/>
              </a:solidFill>
            </a:endParaRPr>
          </a:p>
          <a:p>
            <a:pPr algn="l" rtl="0"/>
            <a:r>
              <a:rPr lang="en-US" sz="3200" b="1" dirty="0" err="1" smtClean="0">
                <a:solidFill>
                  <a:srgbClr val="0000FF"/>
                </a:solidFill>
              </a:rPr>
              <a:t>i-mek</a:t>
            </a:r>
            <a:r>
              <a:rPr lang="en-US" sz="3200" b="1" dirty="0" smtClean="0">
                <a:solidFill>
                  <a:srgbClr val="0000FF"/>
                </a:solidFill>
              </a:rPr>
              <a:t>: </a:t>
            </a:r>
            <a:r>
              <a:rPr lang="en-US" sz="3200" b="1" dirty="0" err="1" smtClean="0">
                <a:solidFill>
                  <a:srgbClr val="0000FF"/>
                </a:solidFill>
              </a:rPr>
              <a:t>Şimdiki</a:t>
            </a:r>
            <a:r>
              <a:rPr lang="en-US" sz="3200" b="1" dirty="0" smtClean="0">
                <a:solidFill>
                  <a:srgbClr val="0000FF"/>
                </a:solidFill>
              </a:rPr>
              <a:t> </a:t>
            </a:r>
            <a:r>
              <a:rPr lang="en-US" sz="3200" b="1" dirty="0" err="1" smtClean="0">
                <a:solidFill>
                  <a:srgbClr val="0000FF"/>
                </a:solidFill>
              </a:rPr>
              <a:t>zaman</a:t>
            </a:r>
            <a:endParaRPr lang="en-US" sz="3200" b="1" dirty="0" smtClean="0">
              <a:solidFill>
                <a:srgbClr val="0000FF"/>
              </a:solidFill>
            </a:endParaRPr>
          </a:p>
          <a:p>
            <a:pPr algn="l" rtl="0"/>
            <a:r>
              <a:rPr lang="en-US" sz="3200" b="1" dirty="0" smtClean="0">
                <a:solidFill>
                  <a:srgbClr val="0000FF"/>
                </a:solidFill>
              </a:rPr>
              <a:t> </a:t>
            </a:r>
            <a:r>
              <a:rPr lang="ar-IQ" sz="3200" b="1" dirty="0" smtClean="0">
                <a:solidFill>
                  <a:srgbClr val="0000FF"/>
                </a:solidFill>
              </a:rPr>
              <a:t>آتيوردم </a:t>
            </a:r>
            <a:r>
              <a:rPr lang="en-US" sz="3200" b="1" dirty="0" smtClean="0">
                <a:solidFill>
                  <a:srgbClr val="0000FF"/>
                </a:solidFill>
              </a:rPr>
              <a:t> </a:t>
            </a:r>
            <a:r>
              <a:rPr lang="en-US" sz="3200" b="1" dirty="0" err="1" smtClean="0">
                <a:solidFill>
                  <a:srgbClr val="0000FF"/>
                </a:solidFill>
              </a:rPr>
              <a:t>atıyordum</a:t>
            </a:r>
            <a:r>
              <a:rPr lang="en-US" sz="3200" b="1" dirty="0" smtClean="0">
                <a:solidFill>
                  <a:srgbClr val="0000FF"/>
                </a:solidFill>
              </a:rPr>
              <a:t> </a:t>
            </a:r>
            <a:r>
              <a:rPr lang="ar-IQ" sz="3200" b="1" dirty="0" smtClean="0">
                <a:solidFill>
                  <a:srgbClr val="0000FF"/>
                </a:solidFill>
              </a:rPr>
              <a:t>آتيور ايدم </a:t>
            </a:r>
            <a:r>
              <a:rPr lang="en-US" sz="3200" b="1" dirty="0" smtClean="0">
                <a:solidFill>
                  <a:srgbClr val="0000FF"/>
                </a:solidFill>
              </a:rPr>
              <a:t> </a:t>
            </a:r>
            <a:r>
              <a:rPr lang="en-US" sz="3200" b="1" dirty="0" err="1" smtClean="0">
                <a:solidFill>
                  <a:srgbClr val="0000FF"/>
                </a:solidFill>
              </a:rPr>
              <a:t>atıyor</a:t>
            </a:r>
            <a:r>
              <a:rPr lang="en-US" sz="3200" b="1" dirty="0" smtClean="0">
                <a:solidFill>
                  <a:srgbClr val="0000FF"/>
                </a:solidFill>
              </a:rPr>
              <a:t> </a:t>
            </a:r>
            <a:r>
              <a:rPr lang="en-US" sz="3200" b="1" dirty="0" err="1" smtClean="0">
                <a:solidFill>
                  <a:srgbClr val="0000FF"/>
                </a:solidFill>
              </a:rPr>
              <a:t>idim</a:t>
            </a:r>
            <a:endParaRPr lang="en-US" sz="3200" b="1" dirty="0" smtClean="0">
              <a:solidFill>
                <a:srgbClr val="0000FF"/>
              </a:solidFill>
              <a:latin typeface="+mj-lt"/>
            </a:endParaRPr>
          </a:p>
        </p:txBody>
      </p:sp>
    </p:spTree>
    <p:extLst>
      <p:ext uri="{BB962C8B-B14F-4D97-AF65-F5344CB8AC3E}">
        <p14:creationId xmlns:p14="http://schemas.microsoft.com/office/powerpoint/2010/main" val="3649182333"/>
      </p:ext>
    </p:extLst>
  </p:cSld>
  <p:clrMapOvr>
    <a:masterClrMapping/>
  </p:clrMapOvr>
  <p:transition spd="med">
    <p:checker dir="ver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000" b="1" dirty="0" smtClean="0">
                <a:solidFill>
                  <a:srgbClr val="FF0000"/>
                </a:solidFill>
                <a:latin typeface="+mj-lt"/>
                <a:cs typeface="+mj-cs"/>
              </a:rPr>
              <a:t>TÜRKÇE ZAMİRLER</a:t>
            </a:r>
          </a:p>
        </p:txBody>
      </p:sp>
      <p:sp>
        <p:nvSpPr>
          <p:cNvPr id="5" name="Text Box 2"/>
          <p:cNvSpPr txBox="1">
            <a:spLocks noChangeArrowheads="1"/>
          </p:cNvSpPr>
          <p:nvPr/>
        </p:nvSpPr>
        <p:spPr bwMode="auto">
          <a:xfrm>
            <a:off x="285720" y="1785926"/>
            <a:ext cx="8643998" cy="1569660"/>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dirty="0" err="1" smtClean="0">
                <a:cs typeface="+mj-cs"/>
              </a:rPr>
              <a:t>Türkçede</a:t>
            </a:r>
            <a:r>
              <a:rPr lang="en-US" sz="3200" dirty="0" smtClean="0">
                <a:cs typeface="+mj-cs"/>
              </a:rPr>
              <a:t> </a:t>
            </a:r>
            <a:r>
              <a:rPr lang="en-US" sz="3200" dirty="0" err="1" smtClean="0">
                <a:cs typeface="+mj-cs"/>
              </a:rPr>
              <a:t>sıkça</a:t>
            </a:r>
            <a:r>
              <a:rPr lang="en-US" sz="3200" dirty="0" smtClean="0">
                <a:cs typeface="+mj-cs"/>
              </a:rPr>
              <a:t> </a:t>
            </a:r>
            <a:r>
              <a:rPr lang="en-US" sz="3200" dirty="0" err="1" smtClean="0">
                <a:cs typeface="+mj-cs"/>
              </a:rPr>
              <a:t>kullanılan</a:t>
            </a:r>
            <a:r>
              <a:rPr lang="en-US" sz="3200" dirty="0" smtClean="0">
                <a:cs typeface="+mj-cs"/>
              </a:rPr>
              <a:t> </a:t>
            </a:r>
            <a:r>
              <a:rPr lang="en-US" sz="3200" dirty="0" err="1" smtClean="0">
                <a:cs typeface="+mj-cs"/>
              </a:rPr>
              <a:t>kelimelerin</a:t>
            </a:r>
            <a:r>
              <a:rPr lang="en-US" sz="3200" dirty="0" smtClean="0">
                <a:cs typeface="+mj-cs"/>
              </a:rPr>
              <a:t> </a:t>
            </a:r>
            <a:r>
              <a:rPr lang="en-US" sz="3200" dirty="0" err="1" smtClean="0">
                <a:cs typeface="+mj-cs"/>
              </a:rPr>
              <a:t>başında</a:t>
            </a:r>
            <a:r>
              <a:rPr lang="en-US" sz="3200" dirty="0" smtClean="0">
                <a:cs typeface="+mj-cs"/>
              </a:rPr>
              <a:t> </a:t>
            </a:r>
            <a:r>
              <a:rPr lang="en-US" sz="3200" dirty="0" err="1" smtClean="0">
                <a:cs typeface="+mj-cs"/>
              </a:rPr>
              <a:t>zamirler</a:t>
            </a:r>
            <a:r>
              <a:rPr lang="en-US" sz="3200" dirty="0" smtClean="0">
                <a:cs typeface="+mj-cs"/>
              </a:rPr>
              <a:t> </a:t>
            </a:r>
            <a:r>
              <a:rPr lang="en-US" sz="3200" dirty="0" err="1" smtClean="0">
                <a:cs typeface="+mj-cs"/>
              </a:rPr>
              <a:t>gelir</a:t>
            </a:r>
            <a:r>
              <a:rPr lang="en-US" sz="3200" dirty="0" smtClean="0">
                <a:cs typeface="+mj-cs"/>
              </a:rPr>
              <a:t>. </a:t>
            </a:r>
            <a:r>
              <a:rPr lang="en-US" sz="3200" dirty="0" err="1" smtClean="0">
                <a:cs typeface="+mj-cs"/>
              </a:rPr>
              <a:t>Zamirlerin</a:t>
            </a:r>
            <a:r>
              <a:rPr lang="en-US" sz="3200" dirty="0" smtClean="0">
                <a:cs typeface="+mj-cs"/>
              </a:rPr>
              <a:t> </a:t>
            </a:r>
            <a:r>
              <a:rPr lang="en-US" sz="3200" dirty="0" err="1" smtClean="0">
                <a:cs typeface="+mj-cs"/>
              </a:rPr>
              <a:t>yazılışı</a:t>
            </a:r>
            <a:r>
              <a:rPr lang="en-US" sz="3200" dirty="0" smtClean="0">
                <a:cs typeface="+mj-cs"/>
              </a:rPr>
              <a:t> </a:t>
            </a:r>
            <a:r>
              <a:rPr lang="en-US" sz="3200" dirty="0" err="1" smtClean="0">
                <a:cs typeface="+mj-cs"/>
              </a:rPr>
              <a:t>kalıplaşmış</a:t>
            </a:r>
            <a:r>
              <a:rPr lang="en-US" sz="3200" dirty="0" smtClean="0">
                <a:cs typeface="+mj-cs"/>
              </a:rPr>
              <a:t> </a:t>
            </a:r>
            <a:r>
              <a:rPr lang="en-US" sz="3200" dirty="0" err="1" smtClean="0">
                <a:cs typeface="+mj-cs"/>
              </a:rPr>
              <a:t>haldedir</a:t>
            </a:r>
            <a:r>
              <a:rPr lang="en-US" sz="3200" dirty="0" smtClean="0">
                <a:cs typeface="+mj-cs"/>
              </a:rPr>
              <a:t>.</a:t>
            </a:r>
          </a:p>
        </p:txBody>
      </p:sp>
    </p:spTree>
    <p:extLst>
      <p:ext uri="{BB962C8B-B14F-4D97-AF65-F5344CB8AC3E}">
        <p14:creationId xmlns:p14="http://schemas.microsoft.com/office/powerpoint/2010/main" val="1301551777"/>
      </p:ext>
    </p:extLst>
  </p:cSld>
  <p:clrMapOvr>
    <a:masterClrMapping/>
  </p:clrMapOvr>
  <p:transition spd="med">
    <p:checker dir="ver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3600" b="1" dirty="0" smtClean="0">
                <a:solidFill>
                  <a:srgbClr val="FF0000"/>
                </a:solidFill>
                <a:latin typeface="+mj-lt"/>
              </a:rPr>
              <a:t>OSMANLI TÜRKÇESİNDE ZARFLAR</a:t>
            </a:r>
          </a:p>
        </p:txBody>
      </p:sp>
      <p:sp>
        <p:nvSpPr>
          <p:cNvPr id="5" name="Text Box 2"/>
          <p:cNvSpPr txBox="1">
            <a:spLocks noChangeArrowheads="1"/>
          </p:cNvSpPr>
          <p:nvPr/>
        </p:nvSpPr>
        <p:spPr bwMode="auto">
          <a:xfrm>
            <a:off x="285720" y="1714488"/>
            <a:ext cx="8643998" cy="304698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b="1" dirty="0" err="1" smtClean="0">
                <a:latin typeface="+mj-lt"/>
              </a:rPr>
              <a:t>Türkçede</a:t>
            </a:r>
            <a:r>
              <a:rPr lang="en-US" sz="3200" b="1" dirty="0" smtClean="0">
                <a:latin typeface="+mj-lt"/>
              </a:rPr>
              <a:t> </a:t>
            </a:r>
            <a:r>
              <a:rPr lang="en-US" sz="3200" b="1" dirty="0" err="1" smtClean="0">
                <a:latin typeface="+mj-lt"/>
              </a:rPr>
              <a:t>sıfat</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fiillerin</a:t>
            </a:r>
            <a:r>
              <a:rPr lang="en-US" sz="3200" b="1" dirty="0" smtClean="0">
                <a:latin typeface="+mj-lt"/>
              </a:rPr>
              <a:t> </a:t>
            </a:r>
            <a:r>
              <a:rPr lang="en-US" sz="3200" b="1" dirty="0" err="1" smtClean="0">
                <a:latin typeface="+mj-lt"/>
              </a:rPr>
              <a:t>önünde</a:t>
            </a:r>
            <a:r>
              <a:rPr lang="en-US" sz="3200" b="1" dirty="0" smtClean="0">
                <a:latin typeface="+mj-lt"/>
              </a:rPr>
              <a:t> </a:t>
            </a:r>
            <a:r>
              <a:rPr lang="en-US" sz="3200" b="1" dirty="0" err="1" smtClean="0">
                <a:latin typeface="+mj-lt"/>
              </a:rPr>
              <a:t>yer</a:t>
            </a:r>
            <a:r>
              <a:rPr lang="en-US" sz="3200" b="1" dirty="0" smtClean="0">
                <a:latin typeface="+mj-lt"/>
              </a:rPr>
              <a:t> </a:t>
            </a:r>
            <a:r>
              <a:rPr lang="en-US" sz="3200" b="1" dirty="0" err="1" smtClean="0">
                <a:latin typeface="+mj-lt"/>
              </a:rPr>
              <a:t>alan</a:t>
            </a:r>
            <a:r>
              <a:rPr lang="en-US" sz="3200" b="1" dirty="0" smtClean="0">
                <a:latin typeface="+mj-lt"/>
              </a:rPr>
              <a:t> </a:t>
            </a:r>
            <a:r>
              <a:rPr lang="en-US" sz="3200" b="1" dirty="0" err="1" smtClean="0">
                <a:latin typeface="+mj-lt"/>
              </a:rPr>
              <a:t>zarflar</a:t>
            </a:r>
            <a:r>
              <a:rPr lang="en-US" sz="3200" b="1" dirty="0" smtClean="0">
                <a:latin typeface="+mj-lt"/>
              </a:rPr>
              <a:t> </a:t>
            </a:r>
            <a:r>
              <a:rPr lang="en-US" sz="3200" b="1" dirty="0" err="1" smtClean="0">
                <a:latin typeface="+mj-lt"/>
              </a:rPr>
              <a:t>cümle</a:t>
            </a:r>
            <a:r>
              <a:rPr lang="en-US" sz="3200" b="1" dirty="0" smtClean="0">
                <a:latin typeface="+mj-lt"/>
              </a:rPr>
              <a:t> </a:t>
            </a:r>
            <a:r>
              <a:rPr lang="en-US" sz="3200" b="1" dirty="0" err="1" smtClean="0">
                <a:latin typeface="+mj-lt"/>
              </a:rPr>
              <a:t>içinde</a:t>
            </a:r>
            <a:r>
              <a:rPr lang="en-US" sz="3200" b="1" dirty="0" smtClean="0">
                <a:latin typeface="+mj-lt"/>
              </a:rPr>
              <a:t> </a:t>
            </a:r>
            <a:r>
              <a:rPr lang="en-US" sz="3200" b="1" dirty="0" err="1" smtClean="0">
                <a:latin typeface="+mj-lt"/>
              </a:rPr>
              <a:t>sıfatları</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fiilleri</a:t>
            </a:r>
            <a:r>
              <a:rPr lang="en-US" sz="3200" b="1" dirty="0" smtClean="0">
                <a:latin typeface="+mj-lt"/>
              </a:rPr>
              <a:t> </a:t>
            </a:r>
            <a:r>
              <a:rPr lang="en-US" sz="3200" b="1" dirty="0" err="1" smtClean="0">
                <a:latin typeface="+mj-lt"/>
              </a:rPr>
              <a:t>zaman</a:t>
            </a:r>
            <a:r>
              <a:rPr lang="en-US" sz="3200" b="1" dirty="0" smtClean="0">
                <a:latin typeface="+mj-lt"/>
              </a:rPr>
              <a:t>, </a:t>
            </a:r>
            <a:r>
              <a:rPr lang="en-US" sz="3200" b="1" dirty="0" err="1" smtClean="0">
                <a:latin typeface="+mj-lt"/>
              </a:rPr>
              <a:t>yer</a:t>
            </a:r>
            <a:r>
              <a:rPr lang="en-US" sz="3200" b="1" dirty="0" smtClean="0">
                <a:latin typeface="+mj-lt"/>
              </a:rPr>
              <a:t>, </a:t>
            </a:r>
            <a:r>
              <a:rPr lang="en-US" sz="3200" b="1" dirty="0" err="1" smtClean="0">
                <a:latin typeface="+mj-lt"/>
              </a:rPr>
              <a:t>miktar</a:t>
            </a:r>
            <a:r>
              <a:rPr lang="en-US" sz="3200" b="1" dirty="0" smtClean="0">
                <a:latin typeface="+mj-lt"/>
              </a:rPr>
              <a:t>, </a:t>
            </a:r>
            <a:r>
              <a:rPr lang="en-US" sz="3200" b="1" dirty="0" err="1" smtClean="0">
                <a:latin typeface="+mj-lt"/>
              </a:rPr>
              <a:t>hal</a:t>
            </a:r>
            <a:r>
              <a:rPr lang="en-US" sz="3200" b="1" dirty="0" smtClean="0">
                <a:latin typeface="+mj-lt"/>
              </a:rPr>
              <a:t> </a:t>
            </a:r>
            <a:r>
              <a:rPr lang="en-US" sz="3200" b="1" dirty="0" err="1" smtClean="0">
                <a:latin typeface="+mj-lt"/>
              </a:rPr>
              <a:t>vs</a:t>
            </a:r>
            <a:r>
              <a:rPr lang="en-US" sz="3200" b="1" dirty="0" smtClean="0">
                <a:latin typeface="+mj-lt"/>
              </a:rPr>
              <a:t> </a:t>
            </a:r>
            <a:r>
              <a:rPr lang="en-US" sz="3200" b="1" dirty="0" err="1" smtClean="0">
                <a:latin typeface="+mj-lt"/>
              </a:rPr>
              <a:t>bakımından</a:t>
            </a:r>
            <a:r>
              <a:rPr lang="en-US" sz="3200" b="1" dirty="0" smtClean="0">
                <a:latin typeface="+mj-lt"/>
              </a:rPr>
              <a:t> </a:t>
            </a:r>
            <a:r>
              <a:rPr lang="en-US" sz="3200" b="1" dirty="0" err="1" smtClean="0">
                <a:latin typeface="+mj-lt"/>
              </a:rPr>
              <a:t>nitelerler</a:t>
            </a:r>
            <a:r>
              <a:rPr lang="en-US" sz="3200" b="1" dirty="0" smtClean="0">
                <a:latin typeface="+mj-lt"/>
              </a:rPr>
              <a:t>. Bu </a:t>
            </a:r>
            <a:r>
              <a:rPr lang="en-US" sz="3200" b="1" dirty="0" err="1" smtClean="0">
                <a:latin typeface="+mj-lt"/>
              </a:rPr>
              <a:t>yüzden</a:t>
            </a:r>
            <a:r>
              <a:rPr lang="en-US" sz="3200" b="1" dirty="0" smtClean="0">
                <a:latin typeface="+mj-lt"/>
              </a:rPr>
              <a:t> </a:t>
            </a:r>
            <a:r>
              <a:rPr lang="en-US" sz="3200" b="1" dirty="0" err="1" smtClean="0">
                <a:latin typeface="+mj-lt"/>
              </a:rPr>
              <a:t>sıfat</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fiillerle</a:t>
            </a:r>
            <a:r>
              <a:rPr lang="en-US" sz="3200" b="1" dirty="0" smtClean="0">
                <a:latin typeface="+mj-lt"/>
              </a:rPr>
              <a:t> </a:t>
            </a:r>
            <a:r>
              <a:rPr lang="en-US" sz="3200" b="1" dirty="0" err="1" smtClean="0">
                <a:latin typeface="+mj-lt"/>
              </a:rPr>
              <a:t>beraber</a:t>
            </a:r>
            <a:r>
              <a:rPr lang="en-US" sz="3200" b="1" dirty="0" smtClean="0">
                <a:latin typeface="+mj-lt"/>
              </a:rPr>
              <a:t> </a:t>
            </a:r>
            <a:r>
              <a:rPr lang="en-US" sz="3200" b="1" dirty="0" err="1" smtClean="0">
                <a:latin typeface="+mj-lt"/>
              </a:rPr>
              <a:t>bulunurlar</a:t>
            </a:r>
            <a:r>
              <a:rPr lang="en-US" sz="3200" b="1" dirty="0" smtClean="0">
                <a:latin typeface="+mj-lt"/>
              </a:rPr>
              <a:t> </a:t>
            </a:r>
            <a:r>
              <a:rPr lang="en-US" sz="3200" b="1" dirty="0" err="1" smtClean="0">
                <a:latin typeface="+mj-lt"/>
              </a:rPr>
              <a:t>ve</a:t>
            </a:r>
            <a:r>
              <a:rPr lang="en-US" sz="3200" b="1" dirty="0" smtClean="0">
                <a:latin typeface="+mj-lt"/>
              </a:rPr>
              <a:t> </a:t>
            </a:r>
            <a:r>
              <a:rPr lang="en-US" sz="3200" b="1" dirty="0" err="1" smtClean="0">
                <a:latin typeface="+mj-lt"/>
              </a:rPr>
              <a:t>onlara</a:t>
            </a:r>
            <a:r>
              <a:rPr lang="en-US" sz="3200" b="1" dirty="0" smtClean="0">
                <a:latin typeface="+mj-lt"/>
              </a:rPr>
              <a:t> </a:t>
            </a:r>
            <a:r>
              <a:rPr lang="en-US" sz="3200" b="1" dirty="0" err="1" smtClean="0">
                <a:latin typeface="+mj-lt"/>
              </a:rPr>
              <a:t>bağımlıdırlar</a:t>
            </a:r>
            <a:r>
              <a:rPr lang="en-US" sz="3200" b="1" dirty="0" smtClean="0">
                <a:latin typeface="+mj-lt"/>
              </a:rPr>
              <a:t>. </a:t>
            </a:r>
            <a:r>
              <a:rPr lang="en-US" sz="3200" b="1" dirty="0" err="1" smtClean="0">
                <a:latin typeface="+mj-lt"/>
              </a:rPr>
              <a:t>Osmanlı</a:t>
            </a:r>
            <a:r>
              <a:rPr lang="en-US" sz="3200" b="1" dirty="0" smtClean="0">
                <a:latin typeface="+mj-lt"/>
              </a:rPr>
              <a:t> </a:t>
            </a:r>
            <a:r>
              <a:rPr lang="en-US" sz="3200" b="1" dirty="0" err="1" smtClean="0">
                <a:latin typeface="+mj-lt"/>
              </a:rPr>
              <a:t>Türkçesinde</a:t>
            </a:r>
            <a:r>
              <a:rPr lang="en-US" sz="3200" b="1" dirty="0" smtClean="0">
                <a:latin typeface="+mj-lt"/>
              </a:rPr>
              <a:t> hem </a:t>
            </a:r>
            <a:r>
              <a:rPr lang="en-US" sz="3200" b="1" dirty="0" err="1" smtClean="0">
                <a:latin typeface="+mj-lt"/>
              </a:rPr>
              <a:t>Türkçe</a:t>
            </a:r>
            <a:r>
              <a:rPr lang="en-US" sz="3200" b="1" dirty="0" smtClean="0">
                <a:latin typeface="+mj-lt"/>
              </a:rPr>
              <a:t> </a:t>
            </a:r>
            <a:r>
              <a:rPr lang="en-US" sz="3200" b="1" dirty="0" err="1" smtClean="0">
                <a:latin typeface="+mj-lt"/>
              </a:rPr>
              <a:t>kökenli</a:t>
            </a:r>
            <a:r>
              <a:rPr lang="en-US" sz="3200" b="1" dirty="0" smtClean="0">
                <a:latin typeface="+mj-lt"/>
              </a:rPr>
              <a:t> hem de </a:t>
            </a:r>
            <a:r>
              <a:rPr lang="en-US" sz="3200" b="1" dirty="0" err="1" smtClean="0">
                <a:latin typeface="+mj-lt"/>
              </a:rPr>
              <a:t>yabancı</a:t>
            </a:r>
            <a:r>
              <a:rPr lang="en-US" sz="3200" b="1" dirty="0" smtClean="0">
                <a:latin typeface="+mj-lt"/>
              </a:rPr>
              <a:t> </a:t>
            </a:r>
            <a:r>
              <a:rPr lang="en-US" sz="3200" b="1" dirty="0" err="1" smtClean="0">
                <a:latin typeface="+mj-lt"/>
              </a:rPr>
              <a:t>dillerden</a:t>
            </a:r>
            <a:r>
              <a:rPr lang="en-US" sz="3200" b="1" dirty="0" smtClean="0">
                <a:latin typeface="+mj-lt"/>
              </a:rPr>
              <a:t> </a:t>
            </a:r>
            <a:r>
              <a:rPr lang="en-US" sz="3200" b="1" dirty="0" err="1" smtClean="0">
                <a:latin typeface="+mj-lt"/>
              </a:rPr>
              <a:t>alınmış</a:t>
            </a:r>
            <a:r>
              <a:rPr lang="en-US" sz="3200" b="1" dirty="0" smtClean="0">
                <a:latin typeface="+mj-lt"/>
              </a:rPr>
              <a:t> </a:t>
            </a:r>
            <a:r>
              <a:rPr lang="en-US" sz="3200" b="1" dirty="0" err="1" smtClean="0">
                <a:latin typeface="+mj-lt"/>
              </a:rPr>
              <a:t>çok</a:t>
            </a:r>
            <a:r>
              <a:rPr lang="en-US" sz="3200" b="1" dirty="0" smtClean="0">
                <a:latin typeface="+mj-lt"/>
              </a:rPr>
              <a:t> </a:t>
            </a:r>
            <a:r>
              <a:rPr lang="en-US" sz="3200" b="1" dirty="0" err="1" smtClean="0">
                <a:latin typeface="+mj-lt"/>
              </a:rPr>
              <a:t>sayıda</a:t>
            </a:r>
            <a:r>
              <a:rPr lang="en-US" sz="3200" b="1" dirty="0" smtClean="0">
                <a:latin typeface="+mj-lt"/>
              </a:rPr>
              <a:t> zarf </a:t>
            </a:r>
            <a:r>
              <a:rPr lang="en-US" sz="3200" b="1" dirty="0" err="1" smtClean="0">
                <a:latin typeface="+mj-lt"/>
              </a:rPr>
              <a:t>vardır</a:t>
            </a:r>
            <a:r>
              <a:rPr lang="en-US" sz="3200" b="1" dirty="0" smtClean="0">
                <a:latin typeface="+mj-lt"/>
              </a:rPr>
              <a:t>.</a:t>
            </a:r>
            <a:endParaRPr lang="en-US" sz="3200" b="1" dirty="0" smtClean="0">
              <a:latin typeface="+mj-lt"/>
              <a:cs typeface="+mj-cs"/>
            </a:endParaRPr>
          </a:p>
        </p:txBody>
      </p:sp>
    </p:spTree>
    <p:extLst>
      <p:ext uri="{BB962C8B-B14F-4D97-AF65-F5344CB8AC3E}">
        <p14:creationId xmlns:p14="http://schemas.microsoft.com/office/powerpoint/2010/main" val="1222331264"/>
      </p:ext>
    </p:extLst>
  </p:cSld>
  <p:clrMapOvr>
    <a:masterClrMapping/>
  </p:clrMapOvr>
  <p:transition spd="med">
    <p:checker dir="ver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1142976" y="642918"/>
            <a:ext cx="7056437" cy="701667"/>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000" b="1" dirty="0" err="1" smtClean="0">
                <a:solidFill>
                  <a:srgbClr val="FF0000"/>
                </a:solidFill>
                <a:latin typeface="+mj-lt"/>
              </a:rPr>
              <a:t>Gemiciler-Enis</a:t>
            </a:r>
            <a:r>
              <a:rPr lang="en-US" sz="4000" b="1" dirty="0" smtClean="0">
                <a:solidFill>
                  <a:srgbClr val="FF0000"/>
                </a:solidFill>
                <a:latin typeface="+mj-lt"/>
              </a:rPr>
              <a:t> </a:t>
            </a:r>
            <a:r>
              <a:rPr lang="en-US" sz="4000" b="1" dirty="0" err="1" smtClean="0">
                <a:solidFill>
                  <a:srgbClr val="FF0000"/>
                </a:solidFill>
                <a:latin typeface="+mj-lt"/>
              </a:rPr>
              <a:t>Behiç</a:t>
            </a:r>
            <a:r>
              <a:rPr lang="en-US" sz="4000" b="1" dirty="0" smtClean="0">
                <a:solidFill>
                  <a:srgbClr val="FF0000"/>
                </a:solidFill>
                <a:latin typeface="+mj-lt"/>
              </a:rPr>
              <a:t> </a:t>
            </a:r>
            <a:r>
              <a:rPr lang="en-US" sz="4000" b="1" dirty="0" err="1" smtClean="0">
                <a:solidFill>
                  <a:srgbClr val="FF0000"/>
                </a:solidFill>
                <a:latin typeface="+mj-lt"/>
              </a:rPr>
              <a:t>Koryürek</a:t>
            </a:r>
            <a:endParaRPr lang="en-US" sz="4000" b="1" dirty="0" smtClean="0">
              <a:solidFill>
                <a:srgbClr val="FF0000"/>
              </a:solidFill>
              <a:latin typeface="+mj-lt"/>
            </a:endParaRPr>
          </a:p>
        </p:txBody>
      </p:sp>
      <p:sp>
        <p:nvSpPr>
          <p:cNvPr id="5" name="Text Box 2"/>
          <p:cNvSpPr txBox="1">
            <a:spLocks noChangeArrowheads="1"/>
          </p:cNvSpPr>
          <p:nvPr/>
        </p:nvSpPr>
        <p:spPr bwMode="auto">
          <a:xfrm>
            <a:off x="285720" y="1571612"/>
            <a:ext cx="8643998" cy="5016758"/>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dirty="0" smtClean="0">
                <a:latin typeface="+mj-lt"/>
                <a:cs typeface="+mj-cs"/>
              </a:rPr>
              <a:t>Biz </a:t>
            </a:r>
            <a:r>
              <a:rPr lang="en-US" sz="3200" dirty="0" err="1" smtClean="0">
                <a:latin typeface="+mj-lt"/>
                <a:cs typeface="+mj-cs"/>
              </a:rPr>
              <a:t>dalgalar</a:t>
            </a:r>
            <a:r>
              <a:rPr lang="en-US" sz="3200" dirty="0" smtClean="0">
                <a:latin typeface="+mj-lt"/>
                <a:cs typeface="+mj-cs"/>
              </a:rPr>
              <a:t>, </a:t>
            </a:r>
            <a:r>
              <a:rPr lang="en-US" sz="3200" dirty="0" err="1" smtClean="0">
                <a:latin typeface="+mj-lt"/>
                <a:cs typeface="+mj-cs"/>
              </a:rPr>
              <a:t>fırtınalar</a:t>
            </a:r>
            <a:r>
              <a:rPr lang="en-US" sz="3200" dirty="0" smtClean="0">
                <a:latin typeface="+mj-lt"/>
                <a:cs typeface="+mj-cs"/>
              </a:rPr>
              <a:t> </a:t>
            </a:r>
            <a:r>
              <a:rPr lang="en-US" sz="3200" dirty="0" err="1" smtClean="0">
                <a:latin typeface="+mj-lt"/>
                <a:cs typeface="+mj-cs"/>
              </a:rPr>
              <a:t>kahramânı</a:t>
            </a:r>
            <a:r>
              <a:rPr lang="en-US" sz="3200" dirty="0" smtClean="0">
                <a:latin typeface="+mj-lt"/>
                <a:cs typeface="+mj-cs"/>
              </a:rPr>
              <a:t> </a:t>
            </a:r>
            <a:r>
              <a:rPr lang="en-US" sz="3200" dirty="0" err="1" smtClean="0">
                <a:latin typeface="+mj-lt"/>
                <a:cs typeface="+mj-cs"/>
              </a:rPr>
              <a:t>yiğitleriz</a:t>
            </a:r>
            <a:r>
              <a:rPr lang="en-US" sz="3200" dirty="0" smtClean="0">
                <a:latin typeface="+mj-lt"/>
                <a:cs typeface="+mj-cs"/>
              </a:rPr>
              <a:t>. </a:t>
            </a:r>
            <a:r>
              <a:rPr lang="en-US" sz="3200" dirty="0" err="1" smtClean="0">
                <a:latin typeface="+mj-lt"/>
                <a:cs typeface="+mj-cs"/>
              </a:rPr>
              <a:t>Ufuklardan</a:t>
            </a:r>
            <a:r>
              <a:rPr lang="en-US" sz="3200" dirty="0" smtClean="0">
                <a:latin typeface="+mj-lt"/>
                <a:cs typeface="+mj-cs"/>
              </a:rPr>
              <a:t> </a:t>
            </a:r>
            <a:r>
              <a:rPr lang="en-US" sz="3200" dirty="0" err="1" smtClean="0">
                <a:latin typeface="+mj-lt"/>
                <a:cs typeface="+mj-cs"/>
              </a:rPr>
              <a:t>ufuklara</a:t>
            </a:r>
            <a:r>
              <a:rPr lang="en-US" sz="3200" dirty="0" smtClean="0">
                <a:latin typeface="+mj-lt"/>
                <a:cs typeface="+mj-cs"/>
              </a:rPr>
              <a:t> </a:t>
            </a:r>
            <a:r>
              <a:rPr lang="en-US" sz="3200" dirty="0" err="1" smtClean="0">
                <a:latin typeface="+mj-lt"/>
                <a:cs typeface="+mj-cs"/>
              </a:rPr>
              <a:t>haber</a:t>
            </a:r>
            <a:r>
              <a:rPr lang="en-US" sz="3200" dirty="0" smtClean="0">
                <a:latin typeface="+mj-lt"/>
                <a:cs typeface="+mj-cs"/>
              </a:rPr>
              <a:t> </a:t>
            </a:r>
            <a:r>
              <a:rPr lang="en-US" sz="3200" dirty="0" err="1" smtClean="0">
                <a:latin typeface="+mj-lt"/>
                <a:cs typeface="+mj-cs"/>
              </a:rPr>
              <a:t>sorar</a:t>
            </a:r>
            <a:r>
              <a:rPr lang="en-US" sz="3200" dirty="0" smtClean="0">
                <a:latin typeface="+mj-lt"/>
                <a:cs typeface="+mj-cs"/>
              </a:rPr>
              <a:t>, </a:t>
            </a:r>
            <a:r>
              <a:rPr lang="en-US" sz="3200" dirty="0" err="1" smtClean="0">
                <a:latin typeface="+mj-lt"/>
                <a:cs typeface="+mj-cs"/>
              </a:rPr>
              <a:t>gezeriz</a:t>
            </a:r>
            <a:r>
              <a:rPr lang="en-US" sz="3200" dirty="0" smtClean="0">
                <a:latin typeface="+mj-lt"/>
                <a:cs typeface="+mj-cs"/>
              </a:rPr>
              <a:t>. </a:t>
            </a:r>
            <a:r>
              <a:rPr lang="en-US" sz="3200" dirty="0" err="1" smtClean="0">
                <a:latin typeface="+mj-lt"/>
                <a:cs typeface="+mj-cs"/>
              </a:rPr>
              <a:t>Güneşlerde</a:t>
            </a:r>
            <a:r>
              <a:rPr lang="en-US" sz="3200" dirty="0" smtClean="0">
                <a:latin typeface="+mj-lt"/>
                <a:cs typeface="+mj-cs"/>
              </a:rPr>
              <a:t> </a:t>
            </a:r>
            <a:r>
              <a:rPr lang="en-US" sz="3200" dirty="0" err="1" smtClean="0">
                <a:latin typeface="+mj-lt"/>
                <a:cs typeface="+mj-cs"/>
              </a:rPr>
              <a:t>uyuklayan</a:t>
            </a:r>
            <a:r>
              <a:rPr lang="en-US" sz="3200" dirty="0" smtClean="0">
                <a:latin typeface="+mj-lt"/>
                <a:cs typeface="+mj-cs"/>
              </a:rPr>
              <a:t> </a:t>
            </a:r>
            <a:r>
              <a:rPr lang="en-US" sz="3200" dirty="0" err="1" smtClean="0">
                <a:latin typeface="+mj-lt"/>
                <a:cs typeface="+mj-cs"/>
              </a:rPr>
              <a:t>yamaçları</a:t>
            </a:r>
            <a:r>
              <a:rPr lang="en-US" sz="3200" dirty="0" smtClean="0">
                <a:latin typeface="+mj-lt"/>
                <a:cs typeface="+mj-cs"/>
              </a:rPr>
              <a:t>,</a:t>
            </a:r>
          </a:p>
          <a:p>
            <a:pPr algn="l" rtl="0" fontAlgn="base">
              <a:spcBef>
                <a:spcPct val="0"/>
              </a:spcBef>
              <a:spcAft>
                <a:spcPct val="0"/>
              </a:spcAft>
            </a:pPr>
            <a:r>
              <a:rPr lang="en-US" sz="3200" dirty="0" smtClean="0">
                <a:latin typeface="+mj-lt"/>
                <a:cs typeface="+mj-cs"/>
              </a:rPr>
              <a:t> </a:t>
            </a:r>
            <a:r>
              <a:rPr lang="en-US" sz="3200" dirty="0" err="1" smtClean="0">
                <a:latin typeface="+mj-lt"/>
                <a:cs typeface="+mj-cs"/>
              </a:rPr>
              <a:t>Kalbi</a:t>
            </a:r>
            <a:r>
              <a:rPr lang="en-US" sz="3200" dirty="0" smtClean="0">
                <a:latin typeface="+mj-lt"/>
                <a:cs typeface="+mj-cs"/>
              </a:rPr>
              <a:t> </a:t>
            </a:r>
            <a:r>
              <a:rPr lang="en-US" sz="3200" dirty="0" err="1" smtClean="0">
                <a:latin typeface="+mj-lt"/>
                <a:cs typeface="+mj-cs"/>
              </a:rPr>
              <a:t>durgun</a:t>
            </a:r>
            <a:r>
              <a:rPr lang="en-US" sz="3200" dirty="0" smtClean="0">
                <a:latin typeface="+mj-lt"/>
                <a:cs typeface="+mj-cs"/>
              </a:rPr>
              <a:t> </a:t>
            </a:r>
            <a:r>
              <a:rPr lang="en-US" sz="3200" dirty="0" err="1" smtClean="0">
                <a:latin typeface="+mj-lt"/>
                <a:cs typeface="+mj-cs"/>
              </a:rPr>
              <a:t>tarlaları</a:t>
            </a:r>
            <a:r>
              <a:rPr lang="en-US" sz="3200" dirty="0" smtClean="0">
                <a:latin typeface="+mj-lt"/>
                <a:cs typeface="+mj-cs"/>
              </a:rPr>
              <a:t> </a:t>
            </a:r>
            <a:r>
              <a:rPr lang="en-US" sz="3200" dirty="0" err="1" smtClean="0">
                <a:latin typeface="+mj-lt"/>
                <a:cs typeface="+mj-cs"/>
              </a:rPr>
              <a:t>bıraktık</a:t>
            </a:r>
            <a:r>
              <a:rPr lang="en-US" sz="3200" dirty="0" smtClean="0">
                <a:latin typeface="+mj-lt"/>
                <a:cs typeface="+mj-cs"/>
              </a:rPr>
              <a:t>.</a:t>
            </a:r>
          </a:p>
          <a:p>
            <a:pPr algn="l" rtl="0" fontAlgn="base">
              <a:spcBef>
                <a:spcPct val="0"/>
              </a:spcBef>
              <a:spcAft>
                <a:spcPct val="0"/>
              </a:spcAft>
            </a:pPr>
            <a:r>
              <a:rPr lang="en-US" sz="3200" dirty="0" smtClean="0">
                <a:latin typeface="+mj-lt"/>
                <a:cs typeface="+mj-cs"/>
              </a:rPr>
              <a:t> </a:t>
            </a:r>
            <a:r>
              <a:rPr lang="en-US" sz="3200" dirty="0" err="1" smtClean="0">
                <a:latin typeface="+mj-lt"/>
                <a:cs typeface="+mj-cs"/>
              </a:rPr>
              <a:t>Gölge</a:t>
            </a:r>
            <a:r>
              <a:rPr lang="en-US" sz="3200" dirty="0" smtClean="0">
                <a:latin typeface="+mj-lt"/>
                <a:cs typeface="+mj-cs"/>
              </a:rPr>
              <a:t> </a:t>
            </a:r>
            <a:r>
              <a:rPr lang="en-US" sz="3200" dirty="0" err="1" smtClean="0">
                <a:latin typeface="+mj-lt"/>
                <a:cs typeface="+mj-cs"/>
              </a:rPr>
              <a:t>veren</a:t>
            </a:r>
            <a:r>
              <a:rPr lang="en-US" sz="3200" dirty="0" smtClean="0">
                <a:latin typeface="+mj-lt"/>
                <a:cs typeface="+mj-cs"/>
              </a:rPr>
              <a:t> </a:t>
            </a:r>
            <a:r>
              <a:rPr lang="en-US" sz="3200" dirty="0" err="1" smtClean="0">
                <a:latin typeface="+mj-lt"/>
                <a:cs typeface="+mj-cs"/>
              </a:rPr>
              <a:t>ağaçları</a:t>
            </a:r>
            <a:endParaRPr lang="en-US" sz="3200" dirty="0" smtClean="0">
              <a:latin typeface="+mj-lt"/>
              <a:cs typeface="+mj-cs"/>
            </a:endParaRPr>
          </a:p>
          <a:p>
            <a:pPr algn="l" rtl="0" fontAlgn="base">
              <a:spcBef>
                <a:spcPct val="0"/>
              </a:spcBef>
              <a:spcAft>
                <a:spcPct val="0"/>
              </a:spcAft>
            </a:pPr>
            <a:r>
              <a:rPr lang="en-US" sz="3200" dirty="0" smtClean="0">
                <a:latin typeface="+mj-lt"/>
                <a:cs typeface="+mj-cs"/>
              </a:rPr>
              <a:t> </a:t>
            </a:r>
            <a:r>
              <a:rPr lang="en-US" sz="3200" dirty="0" err="1" smtClean="0">
                <a:latin typeface="+mj-lt"/>
                <a:cs typeface="+mj-cs"/>
              </a:rPr>
              <a:t>Sevmiyoruz</a:t>
            </a:r>
            <a:r>
              <a:rPr lang="en-US" sz="3200" dirty="0" smtClean="0">
                <a:latin typeface="+mj-lt"/>
                <a:cs typeface="+mj-cs"/>
              </a:rPr>
              <a:t> biz </a:t>
            </a:r>
            <a:r>
              <a:rPr lang="en-US" sz="3200" dirty="0" err="1" smtClean="0">
                <a:latin typeface="+mj-lt"/>
                <a:cs typeface="+mj-cs"/>
              </a:rPr>
              <a:t>artık</a:t>
            </a:r>
            <a:r>
              <a:rPr lang="en-US" sz="3200" dirty="0" smtClean="0">
                <a:latin typeface="+mj-lt"/>
                <a:cs typeface="+mj-cs"/>
              </a:rPr>
              <a:t>. </a:t>
            </a:r>
          </a:p>
          <a:p>
            <a:pPr algn="l" rtl="0" fontAlgn="base">
              <a:spcBef>
                <a:spcPct val="0"/>
              </a:spcBef>
              <a:spcAft>
                <a:spcPct val="0"/>
              </a:spcAft>
            </a:pPr>
            <a:r>
              <a:rPr lang="en-US" sz="3200" dirty="0" err="1" smtClean="0">
                <a:latin typeface="+mj-lt"/>
                <a:cs typeface="+mj-cs"/>
              </a:rPr>
              <a:t>Sevgilimiz</a:t>
            </a:r>
            <a:r>
              <a:rPr lang="en-US" sz="3200" dirty="0" smtClean="0">
                <a:latin typeface="+mj-lt"/>
                <a:cs typeface="+mj-cs"/>
              </a:rPr>
              <a:t>, </a:t>
            </a:r>
          </a:p>
          <a:p>
            <a:pPr algn="l" rtl="0" fontAlgn="base">
              <a:spcBef>
                <a:spcPct val="0"/>
              </a:spcBef>
              <a:spcAft>
                <a:spcPct val="0"/>
              </a:spcAft>
            </a:pPr>
            <a:r>
              <a:rPr lang="en-US" sz="3200" dirty="0" err="1" smtClean="0">
                <a:latin typeface="+mj-lt"/>
                <a:cs typeface="+mj-cs"/>
              </a:rPr>
              <a:t>Ey</a:t>
            </a:r>
            <a:r>
              <a:rPr lang="en-US" sz="3200" dirty="0" smtClean="0">
                <a:latin typeface="+mj-lt"/>
                <a:cs typeface="+mj-cs"/>
              </a:rPr>
              <a:t> </a:t>
            </a:r>
            <a:r>
              <a:rPr lang="en-US" sz="3200" dirty="0" err="1" smtClean="0">
                <a:latin typeface="+mj-lt"/>
                <a:cs typeface="+mj-cs"/>
              </a:rPr>
              <a:t>deniz</a:t>
            </a:r>
            <a:r>
              <a:rPr lang="en-US" sz="3200" dirty="0" smtClean="0">
                <a:latin typeface="+mj-lt"/>
                <a:cs typeface="+mj-cs"/>
              </a:rPr>
              <a:t>!</a:t>
            </a:r>
          </a:p>
          <a:p>
            <a:pPr algn="l" rtl="0" fontAlgn="base">
              <a:spcBef>
                <a:spcPct val="0"/>
              </a:spcBef>
              <a:spcAft>
                <a:spcPct val="0"/>
              </a:spcAft>
            </a:pPr>
            <a:r>
              <a:rPr lang="en-US" sz="3200" dirty="0" smtClean="0">
                <a:latin typeface="+mj-lt"/>
                <a:cs typeface="+mj-cs"/>
              </a:rPr>
              <a:t> </a:t>
            </a:r>
            <a:r>
              <a:rPr lang="en-US" sz="3200" dirty="0" err="1" smtClean="0">
                <a:latin typeface="+mj-lt"/>
                <a:cs typeface="+mj-cs"/>
              </a:rPr>
              <a:t>İşte</a:t>
            </a:r>
            <a:r>
              <a:rPr lang="en-US" sz="3200" dirty="0" smtClean="0">
                <a:latin typeface="+mj-lt"/>
                <a:cs typeface="+mj-cs"/>
              </a:rPr>
              <a:t> biz;</a:t>
            </a:r>
          </a:p>
          <a:p>
            <a:pPr algn="l" rtl="0" fontAlgn="base">
              <a:spcBef>
                <a:spcPct val="0"/>
              </a:spcBef>
              <a:spcAft>
                <a:spcPct val="0"/>
              </a:spcAft>
            </a:pPr>
            <a:r>
              <a:rPr lang="en-US" sz="3200" dirty="0" smtClean="0">
                <a:latin typeface="+mj-lt"/>
                <a:cs typeface="+mj-cs"/>
              </a:rPr>
              <a:t> </a:t>
            </a:r>
            <a:r>
              <a:rPr lang="en-US" sz="3200" dirty="0" err="1" smtClean="0">
                <a:latin typeface="+mj-lt"/>
                <a:cs typeface="+mj-cs"/>
              </a:rPr>
              <a:t>Nihâyetsiz</a:t>
            </a:r>
            <a:endParaRPr lang="en-US" sz="3200" dirty="0" smtClean="0">
              <a:latin typeface="+mj-lt"/>
              <a:cs typeface="+mj-cs"/>
            </a:endParaRPr>
          </a:p>
        </p:txBody>
      </p:sp>
    </p:spTree>
    <p:extLst>
      <p:ext uri="{BB962C8B-B14F-4D97-AF65-F5344CB8AC3E}">
        <p14:creationId xmlns:p14="http://schemas.microsoft.com/office/powerpoint/2010/main" val="3325805996"/>
      </p:ext>
    </p:extLst>
  </p:cSld>
  <p:clrMapOvr>
    <a:masterClrMapping/>
  </p:clrMapOvr>
  <p:transition spd="med">
    <p:checker dir="ver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363915"/>
            <a:ext cx="8929718" cy="6494085"/>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dirty="0" err="1" smtClean="0">
                <a:latin typeface="+mj-lt"/>
              </a:rPr>
              <a:t>Mâ’îlikler</a:t>
            </a:r>
            <a:r>
              <a:rPr lang="en-US" sz="3200" dirty="0" smtClean="0">
                <a:latin typeface="+mj-lt"/>
              </a:rPr>
              <a:t> </a:t>
            </a:r>
            <a:r>
              <a:rPr lang="en-US" sz="3200" dirty="0" err="1" smtClean="0">
                <a:latin typeface="+mj-lt"/>
              </a:rPr>
              <a:t>yolcusu</a:t>
            </a:r>
            <a:r>
              <a:rPr lang="en-US" sz="3200" dirty="0" smtClean="0">
                <a:latin typeface="+mj-lt"/>
              </a:rPr>
              <a:t>!</a:t>
            </a:r>
          </a:p>
          <a:p>
            <a:pPr algn="l" rtl="0" fontAlgn="base">
              <a:spcBef>
                <a:spcPct val="0"/>
              </a:spcBef>
              <a:spcAft>
                <a:spcPct val="0"/>
              </a:spcAft>
            </a:pPr>
            <a:r>
              <a:rPr lang="en-US" sz="3200" dirty="0" smtClean="0">
                <a:latin typeface="+mj-lt"/>
              </a:rPr>
              <a:t> </a:t>
            </a:r>
            <a:r>
              <a:rPr lang="en-US" sz="3200" dirty="0" err="1" smtClean="0">
                <a:latin typeface="+mj-lt"/>
              </a:rPr>
              <a:t>Rûhumuzun</a:t>
            </a:r>
            <a:r>
              <a:rPr lang="en-US" sz="3200" dirty="0" smtClean="0">
                <a:latin typeface="+mj-lt"/>
              </a:rPr>
              <a:t>  </a:t>
            </a:r>
            <a:r>
              <a:rPr lang="en-US" sz="3200" dirty="0" err="1" smtClean="0">
                <a:latin typeface="+mj-lt"/>
              </a:rPr>
              <a:t>kardeşidir</a:t>
            </a:r>
            <a:endParaRPr lang="en-US" sz="3200" dirty="0" smtClean="0">
              <a:latin typeface="+mj-lt"/>
            </a:endParaRPr>
          </a:p>
          <a:p>
            <a:pPr algn="l" rtl="0" fontAlgn="base">
              <a:spcBef>
                <a:spcPct val="0"/>
              </a:spcBef>
              <a:spcAft>
                <a:spcPct val="0"/>
              </a:spcAft>
            </a:pPr>
            <a:r>
              <a:rPr lang="en-US" sz="3200" dirty="0" smtClean="0">
                <a:latin typeface="+mj-lt"/>
              </a:rPr>
              <a:t> </a:t>
            </a:r>
            <a:r>
              <a:rPr lang="en-US" sz="3200" dirty="0" err="1" smtClean="0">
                <a:latin typeface="+mj-lt"/>
              </a:rPr>
              <a:t>Güneşlerde</a:t>
            </a:r>
            <a:r>
              <a:rPr lang="en-US" sz="3200" dirty="0" smtClean="0">
                <a:latin typeface="+mj-lt"/>
              </a:rPr>
              <a:t> </a:t>
            </a:r>
            <a:r>
              <a:rPr lang="en-US" sz="3200" dirty="0" err="1" smtClean="0">
                <a:latin typeface="+mj-lt"/>
              </a:rPr>
              <a:t>parlayan</a:t>
            </a:r>
            <a:r>
              <a:rPr lang="en-US" sz="3200" dirty="0" smtClean="0">
                <a:latin typeface="+mj-lt"/>
              </a:rPr>
              <a:t> </a:t>
            </a:r>
            <a:r>
              <a:rPr lang="en-US" sz="3200" dirty="0" err="1" smtClean="0">
                <a:latin typeface="+mj-lt"/>
              </a:rPr>
              <a:t>bu</a:t>
            </a:r>
            <a:r>
              <a:rPr lang="en-US" sz="3200" dirty="0" smtClean="0">
                <a:latin typeface="+mj-lt"/>
              </a:rPr>
              <a:t> </a:t>
            </a:r>
            <a:r>
              <a:rPr lang="en-US" sz="3200" dirty="0" err="1" smtClean="0">
                <a:latin typeface="+mj-lt"/>
              </a:rPr>
              <a:t>yeşil</a:t>
            </a:r>
            <a:r>
              <a:rPr lang="en-US" sz="3200" dirty="0" smtClean="0">
                <a:latin typeface="+mj-lt"/>
              </a:rPr>
              <a:t> </a:t>
            </a:r>
            <a:r>
              <a:rPr lang="en-US" sz="3200" dirty="0" err="1" smtClean="0">
                <a:latin typeface="+mj-lt"/>
              </a:rPr>
              <a:t>su</a:t>
            </a:r>
            <a:r>
              <a:rPr lang="en-US" sz="3200" dirty="0" smtClean="0">
                <a:latin typeface="+mj-lt"/>
              </a:rPr>
              <a:t>.</a:t>
            </a:r>
          </a:p>
          <a:p>
            <a:pPr algn="l" rtl="0" fontAlgn="base">
              <a:spcBef>
                <a:spcPct val="0"/>
              </a:spcBef>
              <a:spcAft>
                <a:spcPct val="0"/>
              </a:spcAft>
            </a:pPr>
            <a:r>
              <a:rPr lang="en-US" sz="3200" dirty="0" smtClean="0">
                <a:latin typeface="+mj-lt"/>
              </a:rPr>
              <a:t> </a:t>
            </a:r>
            <a:r>
              <a:rPr lang="en-US" sz="3200" dirty="0" err="1" smtClean="0">
                <a:latin typeface="+mj-lt"/>
              </a:rPr>
              <a:t>Bayrağımız</a:t>
            </a:r>
            <a:r>
              <a:rPr lang="en-US" sz="3200" dirty="0" smtClean="0">
                <a:latin typeface="+mj-lt"/>
              </a:rPr>
              <a:t> </a:t>
            </a:r>
            <a:r>
              <a:rPr lang="en-US" sz="3200" dirty="0" err="1" smtClean="0">
                <a:latin typeface="+mj-lt"/>
              </a:rPr>
              <a:t>yeşil</a:t>
            </a:r>
            <a:r>
              <a:rPr lang="en-US" sz="3200" dirty="0" smtClean="0">
                <a:latin typeface="+mj-lt"/>
              </a:rPr>
              <a:t> </a:t>
            </a:r>
            <a:r>
              <a:rPr lang="en-US" sz="3200" dirty="0" err="1" smtClean="0">
                <a:latin typeface="+mj-lt"/>
              </a:rPr>
              <a:t>sular</a:t>
            </a:r>
            <a:r>
              <a:rPr lang="en-US" sz="3200" dirty="0" smtClean="0">
                <a:latin typeface="+mj-lt"/>
              </a:rPr>
              <a:t> </a:t>
            </a:r>
            <a:r>
              <a:rPr lang="en-US" sz="3200" dirty="0" err="1" smtClean="0">
                <a:latin typeface="+mj-lt"/>
              </a:rPr>
              <a:t>ateşidir</a:t>
            </a:r>
            <a:r>
              <a:rPr lang="en-US" sz="3200" dirty="0" smtClean="0">
                <a:latin typeface="+mj-lt"/>
              </a:rPr>
              <a:t>. </a:t>
            </a:r>
          </a:p>
          <a:p>
            <a:pPr algn="l" rtl="0" fontAlgn="base">
              <a:spcBef>
                <a:spcPct val="0"/>
              </a:spcBef>
              <a:spcAft>
                <a:spcPct val="0"/>
              </a:spcAft>
            </a:pPr>
            <a:r>
              <a:rPr lang="en-US" sz="3200" dirty="0" smtClean="0">
                <a:latin typeface="+mj-lt"/>
              </a:rPr>
              <a:t>Biz </a:t>
            </a:r>
            <a:r>
              <a:rPr lang="en-US" sz="3200" dirty="0" err="1" smtClean="0">
                <a:latin typeface="+mj-lt"/>
              </a:rPr>
              <a:t>bayrağın</a:t>
            </a:r>
            <a:r>
              <a:rPr lang="en-US" sz="3200" dirty="0" smtClean="0">
                <a:latin typeface="+mj-lt"/>
              </a:rPr>
              <a:t> </a:t>
            </a:r>
            <a:r>
              <a:rPr lang="en-US" sz="3200" dirty="0" err="1" smtClean="0">
                <a:latin typeface="+mj-lt"/>
              </a:rPr>
              <a:t>fedâ’îsi</a:t>
            </a:r>
            <a:r>
              <a:rPr lang="en-US" sz="3200" dirty="0" smtClean="0">
                <a:latin typeface="+mj-lt"/>
              </a:rPr>
              <a:t> </a:t>
            </a:r>
            <a:r>
              <a:rPr lang="en-US" sz="3200" dirty="0" err="1" smtClean="0">
                <a:latin typeface="+mj-lt"/>
              </a:rPr>
              <a:t>sayısız</a:t>
            </a:r>
            <a:r>
              <a:rPr lang="en-US" sz="3200" dirty="0" smtClean="0">
                <a:latin typeface="+mj-lt"/>
              </a:rPr>
              <a:t> </a:t>
            </a:r>
            <a:r>
              <a:rPr lang="en-US" sz="3200" dirty="0" err="1" smtClean="0">
                <a:latin typeface="+mj-lt"/>
              </a:rPr>
              <a:t>Türk</a:t>
            </a:r>
            <a:r>
              <a:rPr lang="en-US" sz="3200" dirty="0" smtClean="0">
                <a:latin typeface="+mj-lt"/>
              </a:rPr>
              <a:t> </a:t>
            </a:r>
            <a:r>
              <a:rPr lang="en-US" sz="3200" dirty="0" err="1" smtClean="0">
                <a:latin typeface="+mj-lt"/>
              </a:rPr>
              <a:t>genciyiz</a:t>
            </a:r>
            <a:r>
              <a:rPr lang="en-US" sz="3200" dirty="0" smtClean="0">
                <a:latin typeface="+mj-lt"/>
              </a:rPr>
              <a:t>.</a:t>
            </a:r>
          </a:p>
          <a:p>
            <a:pPr algn="l" rtl="0" fontAlgn="base">
              <a:spcBef>
                <a:spcPct val="0"/>
              </a:spcBef>
              <a:spcAft>
                <a:spcPct val="0"/>
              </a:spcAft>
            </a:pPr>
            <a:r>
              <a:rPr lang="en-US" sz="3200" dirty="0" smtClean="0">
                <a:latin typeface="+mj-lt"/>
              </a:rPr>
              <a:t> Biz </a:t>
            </a:r>
            <a:r>
              <a:rPr lang="en-US" sz="3200" dirty="0" err="1" smtClean="0">
                <a:latin typeface="+mj-lt"/>
              </a:rPr>
              <a:t>hilâle</a:t>
            </a:r>
            <a:r>
              <a:rPr lang="en-US" sz="3200" dirty="0" smtClean="0">
                <a:latin typeface="+mj-lt"/>
              </a:rPr>
              <a:t> </a:t>
            </a:r>
            <a:r>
              <a:rPr lang="en-US" sz="3200" dirty="0" err="1" smtClean="0">
                <a:latin typeface="+mj-lt"/>
              </a:rPr>
              <a:t>şân</a:t>
            </a:r>
            <a:r>
              <a:rPr lang="en-US" sz="3200" dirty="0" smtClean="0">
                <a:latin typeface="+mj-lt"/>
              </a:rPr>
              <a:t> </a:t>
            </a:r>
            <a:r>
              <a:rPr lang="en-US" sz="3200" dirty="0" err="1" smtClean="0">
                <a:latin typeface="+mj-lt"/>
              </a:rPr>
              <a:t>arayan</a:t>
            </a:r>
            <a:r>
              <a:rPr lang="en-US" sz="3200" dirty="0" smtClean="0">
                <a:latin typeface="+mj-lt"/>
              </a:rPr>
              <a:t> </a:t>
            </a:r>
            <a:r>
              <a:rPr lang="en-US" sz="3200" dirty="0" err="1" smtClean="0">
                <a:latin typeface="+mj-lt"/>
              </a:rPr>
              <a:t>korku</a:t>
            </a:r>
            <a:r>
              <a:rPr lang="en-US" sz="3200" dirty="0" smtClean="0">
                <a:latin typeface="+mj-lt"/>
              </a:rPr>
              <a:t> </a:t>
            </a:r>
            <a:r>
              <a:rPr lang="en-US" sz="3200" dirty="0" err="1" smtClean="0">
                <a:latin typeface="+mj-lt"/>
              </a:rPr>
              <a:t>bilmez</a:t>
            </a:r>
            <a:r>
              <a:rPr lang="en-US" sz="3200" dirty="0" smtClean="0">
                <a:latin typeface="+mj-lt"/>
              </a:rPr>
              <a:t> </a:t>
            </a:r>
            <a:r>
              <a:rPr lang="en-US" sz="3200" dirty="0" err="1" smtClean="0">
                <a:latin typeface="+mj-lt"/>
              </a:rPr>
              <a:t>gemiciyiz</a:t>
            </a:r>
            <a:r>
              <a:rPr lang="en-US" sz="3200" dirty="0" smtClean="0">
                <a:latin typeface="+mj-lt"/>
              </a:rPr>
              <a:t>.</a:t>
            </a:r>
          </a:p>
          <a:p>
            <a:pPr algn="l" rtl="0" fontAlgn="base">
              <a:spcBef>
                <a:spcPct val="0"/>
              </a:spcBef>
              <a:spcAft>
                <a:spcPct val="0"/>
              </a:spcAft>
            </a:pPr>
            <a:r>
              <a:rPr lang="en-US" sz="3200" dirty="0" smtClean="0">
                <a:latin typeface="+mj-lt"/>
              </a:rPr>
              <a:t> </a:t>
            </a:r>
            <a:r>
              <a:rPr lang="en-US" sz="3200" dirty="0" err="1" smtClean="0">
                <a:latin typeface="+mj-lt"/>
              </a:rPr>
              <a:t>Ey</a:t>
            </a:r>
            <a:r>
              <a:rPr lang="en-US" sz="3200" dirty="0" smtClean="0">
                <a:latin typeface="+mj-lt"/>
              </a:rPr>
              <a:t> </a:t>
            </a:r>
            <a:r>
              <a:rPr lang="en-US" sz="3200" dirty="0" err="1" smtClean="0">
                <a:latin typeface="+mj-lt"/>
              </a:rPr>
              <a:t>vatandan</a:t>
            </a:r>
            <a:r>
              <a:rPr lang="en-US" sz="3200" dirty="0" smtClean="0">
                <a:latin typeface="+mj-lt"/>
              </a:rPr>
              <a:t> </a:t>
            </a:r>
            <a:r>
              <a:rPr lang="en-US" sz="3200" dirty="0" err="1" smtClean="0">
                <a:latin typeface="+mj-lt"/>
              </a:rPr>
              <a:t>müjdelerle</a:t>
            </a:r>
            <a:r>
              <a:rPr lang="en-US" sz="3200" dirty="0" smtClean="0">
                <a:latin typeface="+mj-lt"/>
              </a:rPr>
              <a:t> </a:t>
            </a:r>
            <a:r>
              <a:rPr lang="en-US" sz="3200" dirty="0" err="1" smtClean="0">
                <a:latin typeface="+mj-lt"/>
              </a:rPr>
              <a:t>bize</a:t>
            </a:r>
            <a:r>
              <a:rPr lang="en-US" sz="3200" dirty="0" smtClean="0">
                <a:latin typeface="+mj-lt"/>
              </a:rPr>
              <a:t> </a:t>
            </a:r>
            <a:r>
              <a:rPr lang="en-US" sz="3200" dirty="0" err="1" smtClean="0">
                <a:latin typeface="+mj-lt"/>
              </a:rPr>
              <a:t>kadar</a:t>
            </a:r>
            <a:r>
              <a:rPr lang="en-US" sz="3200" dirty="0" smtClean="0">
                <a:latin typeface="+mj-lt"/>
              </a:rPr>
              <a:t> </a:t>
            </a:r>
            <a:r>
              <a:rPr lang="en-US" sz="3200" dirty="0" err="1" smtClean="0">
                <a:latin typeface="+mj-lt"/>
              </a:rPr>
              <a:t>gelen</a:t>
            </a:r>
            <a:r>
              <a:rPr lang="en-US" sz="3200" dirty="0" smtClean="0">
                <a:latin typeface="+mj-lt"/>
              </a:rPr>
              <a:t> </a:t>
            </a:r>
            <a:r>
              <a:rPr lang="en-US" sz="3200" dirty="0" err="1" smtClean="0">
                <a:latin typeface="+mj-lt"/>
              </a:rPr>
              <a:t>rüzgâr</a:t>
            </a:r>
            <a:r>
              <a:rPr lang="en-US" sz="3200" dirty="0" smtClean="0">
                <a:latin typeface="+mj-lt"/>
              </a:rPr>
              <a:t>! </a:t>
            </a:r>
          </a:p>
          <a:p>
            <a:pPr algn="l" rtl="0" fontAlgn="base">
              <a:spcBef>
                <a:spcPct val="0"/>
              </a:spcBef>
              <a:spcAft>
                <a:spcPct val="0"/>
              </a:spcAft>
            </a:pPr>
            <a:r>
              <a:rPr lang="en-US" sz="3200" dirty="0" smtClean="0">
                <a:latin typeface="+mj-lt"/>
              </a:rPr>
              <a:t>O </a:t>
            </a:r>
            <a:r>
              <a:rPr lang="en-US" sz="3200" dirty="0" err="1" smtClean="0">
                <a:latin typeface="+mj-lt"/>
              </a:rPr>
              <a:t>sarışın</a:t>
            </a:r>
            <a:r>
              <a:rPr lang="en-US" sz="3200" dirty="0" smtClean="0">
                <a:latin typeface="+mj-lt"/>
              </a:rPr>
              <a:t> </a:t>
            </a:r>
            <a:r>
              <a:rPr lang="en-US" sz="3200" dirty="0" err="1" smtClean="0">
                <a:latin typeface="+mj-lt"/>
              </a:rPr>
              <a:t>sâhillerde</a:t>
            </a:r>
            <a:r>
              <a:rPr lang="en-US" sz="3200" dirty="0" smtClean="0">
                <a:latin typeface="+mj-lt"/>
              </a:rPr>
              <a:t> </a:t>
            </a:r>
            <a:r>
              <a:rPr lang="en-US" sz="3200" dirty="0" err="1" smtClean="0">
                <a:latin typeface="+mj-lt"/>
              </a:rPr>
              <a:t>kara</a:t>
            </a:r>
            <a:r>
              <a:rPr lang="en-US" sz="3200" dirty="0" smtClean="0">
                <a:latin typeface="+mj-lt"/>
              </a:rPr>
              <a:t> </a:t>
            </a:r>
            <a:r>
              <a:rPr lang="en-US" sz="3200" dirty="0" err="1" smtClean="0">
                <a:latin typeface="+mj-lt"/>
              </a:rPr>
              <a:t>gözlü</a:t>
            </a:r>
            <a:r>
              <a:rPr lang="en-US" sz="3200" dirty="0" smtClean="0">
                <a:latin typeface="+mj-lt"/>
              </a:rPr>
              <a:t> </a:t>
            </a:r>
            <a:r>
              <a:rPr lang="en-US" sz="3200" dirty="0" err="1" smtClean="0">
                <a:latin typeface="+mj-lt"/>
              </a:rPr>
              <a:t>genç</a:t>
            </a:r>
            <a:r>
              <a:rPr lang="en-US" sz="3200" dirty="0" smtClean="0">
                <a:latin typeface="+mj-lt"/>
              </a:rPr>
              <a:t> </a:t>
            </a:r>
            <a:r>
              <a:rPr lang="en-US" sz="3200" dirty="0" err="1" smtClean="0">
                <a:latin typeface="+mj-lt"/>
              </a:rPr>
              <a:t>kızlar</a:t>
            </a:r>
            <a:r>
              <a:rPr lang="en-US" sz="3200" dirty="0" smtClean="0">
                <a:latin typeface="+mj-lt"/>
              </a:rPr>
              <a:t>,</a:t>
            </a:r>
          </a:p>
          <a:p>
            <a:pPr algn="l" rtl="0" fontAlgn="base">
              <a:spcBef>
                <a:spcPct val="0"/>
              </a:spcBef>
              <a:spcAft>
                <a:spcPct val="0"/>
              </a:spcAft>
            </a:pPr>
            <a:r>
              <a:rPr lang="en-US" sz="3200" dirty="0" smtClean="0">
                <a:latin typeface="+mj-lt"/>
              </a:rPr>
              <a:t> </a:t>
            </a:r>
            <a:r>
              <a:rPr lang="en-US" sz="3200" dirty="0" err="1" smtClean="0">
                <a:latin typeface="+mj-lt"/>
              </a:rPr>
              <a:t>Yaz</a:t>
            </a:r>
            <a:r>
              <a:rPr lang="en-US" sz="3200" dirty="0" smtClean="0">
                <a:latin typeface="+mj-lt"/>
              </a:rPr>
              <a:t> </a:t>
            </a:r>
            <a:r>
              <a:rPr lang="en-US" sz="3200" dirty="0" err="1" smtClean="0">
                <a:latin typeface="+mj-lt"/>
              </a:rPr>
              <a:t>gecesi</a:t>
            </a:r>
            <a:r>
              <a:rPr lang="en-US" sz="3200" dirty="0" smtClean="0">
                <a:latin typeface="+mj-lt"/>
              </a:rPr>
              <a:t> </a:t>
            </a:r>
            <a:r>
              <a:rPr lang="en-US" sz="3200" dirty="0" err="1" smtClean="0">
                <a:latin typeface="+mj-lt"/>
              </a:rPr>
              <a:t>meh-tâb</a:t>
            </a:r>
            <a:r>
              <a:rPr lang="en-US" sz="3200" dirty="0" smtClean="0">
                <a:latin typeface="+mj-lt"/>
              </a:rPr>
              <a:t> </a:t>
            </a:r>
            <a:r>
              <a:rPr lang="en-US" sz="3200" dirty="0" err="1" smtClean="0">
                <a:latin typeface="+mj-lt"/>
              </a:rPr>
              <a:t>ile</a:t>
            </a:r>
            <a:r>
              <a:rPr lang="en-US" sz="3200" dirty="0" smtClean="0">
                <a:latin typeface="+mj-lt"/>
              </a:rPr>
              <a:t> </a:t>
            </a:r>
            <a:r>
              <a:rPr lang="en-US" sz="3200" dirty="0" err="1" smtClean="0">
                <a:latin typeface="+mj-lt"/>
              </a:rPr>
              <a:t>konuşurken</a:t>
            </a:r>
            <a:r>
              <a:rPr lang="en-US" sz="3200" dirty="0" smtClean="0">
                <a:latin typeface="+mj-lt"/>
              </a:rPr>
              <a:t>,</a:t>
            </a:r>
          </a:p>
          <a:p>
            <a:pPr algn="l" rtl="0" fontAlgn="base">
              <a:spcBef>
                <a:spcPct val="0"/>
              </a:spcBef>
              <a:spcAft>
                <a:spcPct val="0"/>
              </a:spcAft>
            </a:pPr>
            <a:r>
              <a:rPr lang="en-US" sz="3200" dirty="0" smtClean="0">
                <a:latin typeface="+mj-lt"/>
              </a:rPr>
              <a:t> </a:t>
            </a:r>
            <a:r>
              <a:rPr lang="en-US" sz="3200" dirty="0" err="1" smtClean="0">
                <a:latin typeface="+mj-lt"/>
              </a:rPr>
              <a:t>Doğru</a:t>
            </a:r>
            <a:r>
              <a:rPr lang="en-US" sz="3200" dirty="0" smtClean="0">
                <a:latin typeface="+mj-lt"/>
              </a:rPr>
              <a:t> </a:t>
            </a:r>
            <a:r>
              <a:rPr lang="en-US" sz="3200" dirty="0" err="1" smtClean="0">
                <a:latin typeface="+mj-lt"/>
              </a:rPr>
              <a:t>söyle</a:t>
            </a:r>
            <a:r>
              <a:rPr lang="en-US" sz="3200" dirty="0" smtClean="0">
                <a:latin typeface="+mj-lt"/>
              </a:rPr>
              <a:t>, </a:t>
            </a:r>
            <a:r>
              <a:rPr lang="en-US" sz="3200" dirty="0" err="1" smtClean="0">
                <a:latin typeface="+mj-lt"/>
              </a:rPr>
              <a:t>sordular</a:t>
            </a:r>
            <a:r>
              <a:rPr lang="en-US" sz="3200" dirty="0" smtClean="0">
                <a:latin typeface="+mj-lt"/>
              </a:rPr>
              <a:t> </a:t>
            </a:r>
            <a:r>
              <a:rPr lang="en-US" sz="3200" dirty="0" err="1" smtClean="0">
                <a:latin typeface="+mj-lt"/>
              </a:rPr>
              <a:t>mı</a:t>
            </a:r>
            <a:r>
              <a:rPr lang="en-US" sz="3200" dirty="0" smtClean="0">
                <a:latin typeface="+mj-lt"/>
              </a:rPr>
              <a:t> </a:t>
            </a:r>
            <a:r>
              <a:rPr lang="en-US" sz="3200" dirty="0" err="1" smtClean="0">
                <a:latin typeface="+mj-lt"/>
              </a:rPr>
              <a:t>bizleri</a:t>
            </a:r>
            <a:r>
              <a:rPr lang="en-US" sz="3200" dirty="0" smtClean="0">
                <a:latin typeface="+mj-lt"/>
              </a:rPr>
              <a:t>?.. </a:t>
            </a:r>
          </a:p>
          <a:p>
            <a:pPr algn="l" rtl="0" fontAlgn="base">
              <a:spcBef>
                <a:spcPct val="0"/>
              </a:spcBef>
              <a:spcAft>
                <a:spcPct val="0"/>
              </a:spcAft>
            </a:pPr>
            <a:r>
              <a:rPr lang="en-US" sz="3200" dirty="0" err="1" smtClean="0">
                <a:latin typeface="+mj-lt"/>
              </a:rPr>
              <a:t>Nasıl</a:t>
            </a:r>
            <a:r>
              <a:rPr lang="en-US" sz="3200" dirty="0" smtClean="0">
                <a:latin typeface="+mj-lt"/>
              </a:rPr>
              <a:t> </a:t>
            </a:r>
            <a:r>
              <a:rPr lang="en-US" sz="3200" dirty="0" err="1" smtClean="0">
                <a:latin typeface="+mj-lt"/>
              </a:rPr>
              <a:t>cevap</a:t>
            </a:r>
            <a:r>
              <a:rPr lang="en-US" sz="3200" dirty="0" smtClean="0">
                <a:latin typeface="+mj-lt"/>
              </a:rPr>
              <a:t> </a:t>
            </a:r>
            <a:r>
              <a:rPr lang="en-US" sz="3200" dirty="0" err="1" smtClean="0">
                <a:latin typeface="+mj-lt"/>
              </a:rPr>
              <a:t>verdiği</a:t>
            </a:r>
            <a:r>
              <a:rPr lang="en-US" sz="3200" dirty="0" smtClean="0">
                <a:latin typeface="+mj-lt"/>
              </a:rPr>
              <a:t> </a:t>
            </a:r>
            <a:r>
              <a:rPr lang="en-US" sz="3200" dirty="0" err="1" smtClean="0">
                <a:latin typeface="+mj-lt"/>
              </a:rPr>
              <a:t>gökten</a:t>
            </a:r>
            <a:endParaRPr lang="en-US" sz="3200" dirty="0" smtClean="0">
              <a:latin typeface="+mj-lt"/>
            </a:endParaRPr>
          </a:p>
          <a:p>
            <a:pPr algn="l" rtl="0" fontAlgn="base">
              <a:spcBef>
                <a:spcPct val="0"/>
              </a:spcBef>
              <a:spcAft>
                <a:spcPct val="0"/>
              </a:spcAft>
            </a:pPr>
            <a:r>
              <a:rPr lang="en-US" sz="3200" dirty="0" err="1" smtClean="0">
                <a:latin typeface="+mj-lt"/>
              </a:rPr>
              <a:t>Gemimizin</a:t>
            </a:r>
            <a:r>
              <a:rPr lang="en-US" sz="3200" dirty="0" smtClean="0">
                <a:latin typeface="+mj-lt"/>
              </a:rPr>
              <a:t> </a:t>
            </a:r>
            <a:r>
              <a:rPr lang="en-US" sz="3200" dirty="0" err="1" smtClean="0">
                <a:latin typeface="+mj-lt"/>
              </a:rPr>
              <a:t>rehberi</a:t>
            </a:r>
            <a:r>
              <a:rPr lang="en-US" sz="3200" dirty="0" smtClean="0">
                <a:latin typeface="+mj-lt"/>
              </a:rPr>
              <a:t>,</a:t>
            </a:r>
          </a:p>
          <a:p>
            <a:pPr algn="l" rtl="0" fontAlgn="base">
              <a:spcBef>
                <a:spcPct val="0"/>
              </a:spcBef>
              <a:spcAft>
                <a:spcPct val="0"/>
              </a:spcAft>
            </a:pPr>
            <a:r>
              <a:rPr lang="en-US" sz="3200" dirty="0" smtClean="0">
                <a:latin typeface="+mj-lt"/>
              </a:rPr>
              <a:t> O </a:t>
            </a:r>
            <a:r>
              <a:rPr lang="en-US" sz="3200" dirty="0" err="1" smtClean="0">
                <a:latin typeface="+mj-lt"/>
              </a:rPr>
              <a:t>vefâ-kâr</a:t>
            </a:r>
            <a:r>
              <a:rPr lang="en-US" sz="3200" dirty="0" smtClean="0">
                <a:latin typeface="+mj-lt"/>
              </a:rPr>
              <a:t> </a:t>
            </a:r>
            <a:r>
              <a:rPr lang="en-US" sz="3200" dirty="0" err="1" smtClean="0">
                <a:latin typeface="+mj-lt"/>
              </a:rPr>
              <a:t>Yıldızlar</a:t>
            </a:r>
            <a:r>
              <a:rPr lang="en-US" sz="3200" dirty="0" smtClean="0">
                <a:latin typeface="+mj-lt"/>
              </a:rPr>
              <a:t>?..</a:t>
            </a:r>
            <a:endParaRPr lang="en-US" sz="3200" b="1" dirty="0" smtClean="0">
              <a:solidFill>
                <a:srgbClr val="00B050"/>
              </a:solidFill>
              <a:latin typeface="+mj-lt"/>
            </a:endParaRPr>
          </a:p>
        </p:txBody>
      </p:sp>
    </p:spTree>
    <p:extLst>
      <p:ext uri="{BB962C8B-B14F-4D97-AF65-F5344CB8AC3E}">
        <p14:creationId xmlns:p14="http://schemas.microsoft.com/office/powerpoint/2010/main" val="550195816"/>
      </p:ext>
    </p:extLst>
  </p:cSld>
  <p:clrMapOvr>
    <a:masterClrMapping/>
  </p:clrMapOvr>
  <p:transition spd="med">
    <p:checker dir="ver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14282" y="857232"/>
            <a:ext cx="8572528" cy="4031873"/>
          </a:xfrm>
          <a:prstGeom prst="rect">
            <a:avLst/>
          </a:prstGeom>
          <a:noFill/>
          <a:ln w="9525">
            <a:noFill/>
            <a:miter lim="800000"/>
            <a:headEnd/>
            <a:tailEnd/>
          </a:ln>
        </p:spPr>
        <p:txBody>
          <a:bodyPr wrap="square" anchor="ctr">
            <a:spAutoFit/>
          </a:bodyPr>
          <a:lstStyle/>
          <a:p>
            <a:pPr algn="l" rtl="0" fontAlgn="base">
              <a:spcBef>
                <a:spcPct val="0"/>
              </a:spcBef>
              <a:spcAft>
                <a:spcPct val="0"/>
              </a:spcAft>
            </a:pPr>
            <a:r>
              <a:rPr lang="en-US" sz="3200" dirty="0" err="1" smtClean="0">
                <a:latin typeface="+mj-lt"/>
              </a:rPr>
              <a:t>Poyraz</a:t>
            </a:r>
            <a:r>
              <a:rPr lang="en-US" sz="3200" dirty="0" smtClean="0">
                <a:latin typeface="+mj-lt"/>
              </a:rPr>
              <a:t> </a:t>
            </a:r>
            <a:r>
              <a:rPr lang="en-US" sz="3200" dirty="0" err="1" smtClean="0">
                <a:latin typeface="+mj-lt"/>
              </a:rPr>
              <a:t>var</a:t>
            </a:r>
            <a:r>
              <a:rPr lang="en-US" sz="3200" dirty="0" smtClean="0">
                <a:latin typeface="+mj-lt"/>
              </a:rPr>
              <a:t>; </a:t>
            </a:r>
          </a:p>
          <a:p>
            <a:pPr algn="l" rtl="0" fontAlgn="base">
              <a:spcBef>
                <a:spcPct val="0"/>
              </a:spcBef>
              <a:spcAft>
                <a:spcPct val="0"/>
              </a:spcAft>
            </a:pPr>
            <a:r>
              <a:rPr lang="en-US" sz="3200" dirty="0" err="1" smtClean="0">
                <a:latin typeface="+mj-lt"/>
              </a:rPr>
              <a:t>Yelken</a:t>
            </a:r>
            <a:r>
              <a:rPr lang="en-US" sz="3200" dirty="0" smtClean="0">
                <a:latin typeface="+mj-lt"/>
              </a:rPr>
              <a:t> </a:t>
            </a:r>
            <a:r>
              <a:rPr lang="en-US" sz="3200" dirty="0" err="1" smtClean="0">
                <a:latin typeface="+mj-lt"/>
              </a:rPr>
              <a:t>dolar</a:t>
            </a:r>
            <a:r>
              <a:rPr lang="en-US" sz="3200" dirty="0" smtClean="0">
                <a:latin typeface="+mj-lt"/>
              </a:rPr>
              <a:t>. </a:t>
            </a:r>
          </a:p>
          <a:p>
            <a:pPr algn="l" rtl="0" fontAlgn="base">
              <a:spcBef>
                <a:spcPct val="0"/>
              </a:spcBef>
              <a:spcAft>
                <a:spcPct val="0"/>
              </a:spcAft>
            </a:pPr>
            <a:r>
              <a:rPr lang="en-US" sz="3200" dirty="0" err="1" smtClean="0">
                <a:latin typeface="+mj-lt"/>
              </a:rPr>
              <a:t>Gemi</a:t>
            </a:r>
            <a:r>
              <a:rPr lang="en-US" sz="3200" dirty="0" smtClean="0">
                <a:latin typeface="+mj-lt"/>
              </a:rPr>
              <a:t> </a:t>
            </a:r>
            <a:r>
              <a:rPr lang="en-US" sz="3200" dirty="0" err="1" smtClean="0">
                <a:latin typeface="+mj-lt"/>
              </a:rPr>
              <a:t>sanki</a:t>
            </a:r>
            <a:r>
              <a:rPr lang="en-US" sz="3200" dirty="0" smtClean="0">
                <a:latin typeface="+mj-lt"/>
              </a:rPr>
              <a:t> </a:t>
            </a:r>
            <a:r>
              <a:rPr lang="en-US" sz="3200" dirty="0" err="1" smtClean="0">
                <a:latin typeface="+mj-lt"/>
              </a:rPr>
              <a:t>kanatlı</a:t>
            </a:r>
            <a:r>
              <a:rPr lang="en-US" sz="3200" dirty="0" smtClean="0">
                <a:latin typeface="+mj-lt"/>
              </a:rPr>
              <a:t>!</a:t>
            </a:r>
          </a:p>
          <a:p>
            <a:pPr algn="l" rtl="0" fontAlgn="base">
              <a:spcBef>
                <a:spcPct val="0"/>
              </a:spcBef>
              <a:spcAft>
                <a:spcPct val="0"/>
              </a:spcAft>
            </a:pPr>
            <a:r>
              <a:rPr lang="en-US" sz="3200" dirty="0" err="1" smtClean="0">
                <a:latin typeface="+mj-lt"/>
              </a:rPr>
              <a:t>Enginlerde</a:t>
            </a:r>
            <a:r>
              <a:rPr lang="en-US" sz="3200" dirty="0" smtClean="0">
                <a:latin typeface="+mj-lt"/>
              </a:rPr>
              <a:t> </a:t>
            </a:r>
            <a:r>
              <a:rPr lang="en-US" sz="3200" dirty="0" err="1" smtClean="0">
                <a:latin typeface="+mj-lt"/>
              </a:rPr>
              <a:t>pembe</a:t>
            </a:r>
            <a:r>
              <a:rPr lang="en-US" sz="3200" dirty="0" smtClean="0">
                <a:latin typeface="+mj-lt"/>
              </a:rPr>
              <a:t> </a:t>
            </a:r>
            <a:r>
              <a:rPr lang="en-US" sz="3200" dirty="0" err="1" smtClean="0">
                <a:latin typeface="+mj-lt"/>
              </a:rPr>
              <a:t>güneş</a:t>
            </a:r>
            <a:endParaRPr lang="en-US" sz="3200" dirty="0" smtClean="0">
              <a:latin typeface="+mj-lt"/>
            </a:endParaRPr>
          </a:p>
          <a:p>
            <a:pPr algn="l" rtl="0" fontAlgn="base">
              <a:spcBef>
                <a:spcPct val="0"/>
              </a:spcBef>
              <a:spcAft>
                <a:spcPct val="0"/>
              </a:spcAft>
            </a:pPr>
            <a:r>
              <a:rPr lang="en-US" sz="3200" dirty="0" smtClean="0">
                <a:latin typeface="+mj-lt"/>
              </a:rPr>
              <a:t> </a:t>
            </a:r>
            <a:r>
              <a:rPr lang="en-US" sz="3200" dirty="0" err="1" smtClean="0">
                <a:latin typeface="+mj-lt"/>
              </a:rPr>
              <a:t>Gülümserken</a:t>
            </a:r>
            <a:r>
              <a:rPr lang="en-US" sz="3200" dirty="0" smtClean="0">
                <a:latin typeface="+mj-lt"/>
              </a:rPr>
              <a:t> </a:t>
            </a:r>
            <a:r>
              <a:rPr lang="en-US" sz="3200" dirty="0" err="1" smtClean="0">
                <a:latin typeface="+mj-lt"/>
              </a:rPr>
              <a:t>bu</a:t>
            </a:r>
            <a:r>
              <a:rPr lang="en-US" sz="3200" dirty="0" smtClean="0">
                <a:latin typeface="+mj-lt"/>
              </a:rPr>
              <a:t> </a:t>
            </a:r>
            <a:r>
              <a:rPr lang="en-US" sz="3200" dirty="0" err="1" smtClean="0">
                <a:latin typeface="+mj-lt"/>
              </a:rPr>
              <a:t>yolculuk</a:t>
            </a:r>
            <a:r>
              <a:rPr lang="en-US" sz="3200" dirty="0" smtClean="0">
                <a:latin typeface="+mj-lt"/>
              </a:rPr>
              <a:t> ne </a:t>
            </a:r>
            <a:r>
              <a:rPr lang="en-US" sz="3200" dirty="0" err="1" smtClean="0">
                <a:latin typeface="+mj-lt"/>
              </a:rPr>
              <a:t>tatlı</a:t>
            </a:r>
            <a:r>
              <a:rPr lang="en-US" sz="3200" dirty="0" smtClean="0">
                <a:latin typeface="+mj-lt"/>
              </a:rPr>
              <a:t>! </a:t>
            </a:r>
          </a:p>
          <a:p>
            <a:pPr algn="l" rtl="0" fontAlgn="base">
              <a:spcBef>
                <a:spcPct val="0"/>
              </a:spcBef>
              <a:spcAft>
                <a:spcPct val="0"/>
              </a:spcAft>
            </a:pPr>
            <a:r>
              <a:rPr lang="en-US" sz="3200" dirty="0" err="1" smtClean="0">
                <a:latin typeface="+mj-lt"/>
              </a:rPr>
              <a:t>Çal</a:t>
            </a:r>
            <a:r>
              <a:rPr lang="en-US" sz="3200" dirty="0" smtClean="0">
                <a:latin typeface="+mj-lt"/>
              </a:rPr>
              <a:t> </a:t>
            </a:r>
            <a:r>
              <a:rPr lang="en-US" sz="3200" dirty="0" err="1" smtClean="0">
                <a:latin typeface="+mj-lt"/>
              </a:rPr>
              <a:t>sazını</a:t>
            </a:r>
            <a:r>
              <a:rPr lang="en-US" sz="3200" dirty="0" smtClean="0">
                <a:latin typeface="+mj-lt"/>
              </a:rPr>
              <a:t> </a:t>
            </a:r>
            <a:r>
              <a:rPr lang="en-US" sz="3200" dirty="0" err="1" smtClean="0">
                <a:latin typeface="+mj-lt"/>
              </a:rPr>
              <a:t>kalenderce</a:t>
            </a:r>
            <a:r>
              <a:rPr lang="en-US" sz="3200" dirty="0" smtClean="0">
                <a:latin typeface="+mj-lt"/>
              </a:rPr>
              <a:t> </a:t>
            </a:r>
            <a:r>
              <a:rPr lang="en-US" sz="3200" dirty="0" err="1" smtClean="0">
                <a:latin typeface="+mj-lt"/>
              </a:rPr>
              <a:t>yiğit</a:t>
            </a:r>
            <a:r>
              <a:rPr lang="en-US" sz="3200" dirty="0" smtClean="0">
                <a:latin typeface="+mj-lt"/>
              </a:rPr>
              <a:t> </a:t>
            </a:r>
            <a:r>
              <a:rPr lang="en-US" sz="3200" dirty="0" err="1" smtClean="0">
                <a:latin typeface="+mj-lt"/>
              </a:rPr>
              <a:t>kardeş</a:t>
            </a:r>
            <a:r>
              <a:rPr lang="en-US" sz="3200" dirty="0" smtClean="0">
                <a:latin typeface="+mj-lt"/>
              </a:rPr>
              <a:t>! </a:t>
            </a:r>
          </a:p>
          <a:p>
            <a:pPr algn="l" rtl="0" fontAlgn="base">
              <a:spcBef>
                <a:spcPct val="0"/>
              </a:spcBef>
              <a:spcAft>
                <a:spcPct val="0"/>
              </a:spcAft>
            </a:pPr>
            <a:r>
              <a:rPr lang="en-US" sz="3200" dirty="0" err="1" smtClean="0">
                <a:latin typeface="+mj-lt"/>
              </a:rPr>
              <a:t>Nağmelerin</a:t>
            </a:r>
            <a:r>
              <a:rPr lang="en-US" sz="3200" dirty="0" smtClean="0">
                <a:latin typeface="+mj-lt"/>
              </a:rPr>
              <a:t> </a:t>
            </a:r>
            <a:r>
              <a:rPr lang="en-US" sz="3200" dirty="0" err="1" smtClean="0">
                <a:latin typeface="+mj-lt"/>
              </a:rPr>
              <a:t>yorulmayan</a:t>
            </a:r>
            <a:r>
              <a:rPr lang="en-US" sz="3200" dirty="0" smtClean="0">
                <a:latin typeface="+mj-lt"/>
              </a:rPr>
              <a:t> </a:t>
            </a:r>
            <a:r>
              <a:rPr lang="en-US" sz="3200" dirty="0" err="1" smtClean="0">
                <a:latin typeface="+mj-lt"/>
              </a:rPr>
              <a:t>dalgalardan</a:t>
            </a:r>
            <a:r>
              <a:rPr lang="en-US" sz="3200" dirty="0" smtClean="0">
                <a:latin typeface="+mj-lt"/>
              </a:rPr>
              <a:t> </a:t>
            </a:r>
            <a:r>
              <a:rPr lang="en-US" sz="3200" dirty="0" err="1" smtClean="0">
                <a:latin typeface="+mj-lt"/>
              </a:rPr>
              <a:t>bahtiyâr</a:t>
            </a:r>
            <a:r>
              <a:rPr lang="en-US" sz="3200" dirty="0" smtClean="0">
                <a:latin typeface="+mj-lt"/>
              </a:rPr>
              <a:t>. </a:t>
            </a:r>
            <a:r>
              <a:rPr lang="en-US" sz="3200" dirty="0" err="1" smtClean="0">
                <a:latin typeface="+mj-lt"/>
              </a:rPr>
              <a:t>Gönderelim</a:t>
            </a:r>
            <a:r>
              <a:rPr lang="en-US" sz="3200" dirty="0" smtClean="0">
                <a:latin typeface="+mj-lt"/>
              </a:rPr>
              <a:t> </a:t>
            </a:r>
            <a:r>
              <a:rPr lang="en-US" sz="3200" dirty="0" err="1" smtClean="0">
                <a:latin typeface="+mj-lt"/>
              </a:rPr>
              <a:t>bu</a:t>
            </a:r>
            <a:r>
              <a:rPr lang="en-US" sz="3200" dirty="0" smtClean="0">
                <a:latin typeface="+mj-lt"/>
              </a:rPr>
              <a:t> </a:t>
            </a:r>
            <a:r>
              <a:rPr lang="en-US" sz="3200" dirty="0" err="1" smtClean="0">
                <a:latin typeface="+mj-lt"/>
              </a:rPr>
              <a:t>âhengi</a:t>
            </a:r>
            <a:r>
              <a:rPr lang="en-US" sz="3200" dirty="0" smtClean="0">
                <a:latin typeface="+mj-lt"/>
              </a:rPr>
              <a:t> o </a:t>
            </a:r>
            <a:r>
              <a:rPr lang="en-US" sz="3200" dirty="0" err="1" smtClean="0">
                <a:latin typeface="+mj-lt"/>
              </a:rPr>
              <a:t>sevgili</a:t>
            </a:r>
            <a:r>
              <a:rPr lang="en-US" sz="3200" dirty="0" smtClean="0">
                <a:latin typeface="+mj-lt"/>
              </a:rPr>
              <a:t> </a:t>
            </a:r>
            <a:r>
              <a:rPr lang="en-US" sz="3200" dirty="0" err="1" smtClean="0">
                <a:latin typeface="+mj-lt"/>
              </a:rPr>
              <a:t>yurda</a:t>
            </a:r>
            <a:r>
              <a:rPr lang="en-US" sz="3200" dirty="0" smtClean="0">
                <a:latin typeface="+mj-lt"/>
              </a:rPr>
              <a:t> </a:t>
            </a:r>
            <a:r>
              <a:rPr lang="en-US" sz="3200" dirty="0" err="1" smtClean="0">
                <a:latin typeface="+mj-lt"/>
              </a:rPr>
              <a:t>kadar</a:t>
            </a:r>
            <a:r>
              <a:rPr lang="en-US" sz="3200" dirty="0" smtClean="0">
                <a:latin typeface="+mj-lt"/>
              </a:rPr>
              <a:t>...</a:t>
            </a:r>
            <a:endParaRPr lang="en-US" sz="3200" dirty="0" smtClean="0">
              <a:solidFill>
                <a:srgbClr val="00B050"/>
              </a:solidFill>
              <a:latin typeface="+mj-lt"/>
            </a:endParaRPr>
          </a:p>
        </p:txBody>
      </p:sp>
    </p:spTree>
    <p:extLst>
      <p:ext uri="{BB962C8B-B14F-4D97-AF65-F5344CB8AC3E}">
        <p14:creationId xmlns:p14="http://schemas.microsoft.com/office/powerpoint/2010/main" val="2501092336"/>
      </p:ext>
    </p:extLst>
  </p:cSld>
  <p:clrMapOvr>
    <a:masterClrMapping/>
  </p:clrMapOvr>
  <p:transition spd="med">
    <p:checker dir="ver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23555" name="Text Box 3"/>
          <p:cNvSpPr txBox="1">
            <a:spLocks noChangeArrowheads="1"/>
          </p:cNvSpPr>
          <p:nvPr/>
        </p:nvSpPr>
        <p:spPr bwMode="auto">
          <a:xfrm>
            <a:off x="285720" y="0"/>
            <a:ext cx="8358246" cy="844543"/>
          </a:xfrm>
          <a:prstGeom prst="rect">
            <a:avLst/>
          </a:prstGeom>
          <a:noFill/>
          <a:ln w="9525">
            <a:noFill/>
            <a:miter lim="800000"/>
            <a:headEnd/>
            <a:tailEnd/>
          </a:ln>
        </p:spPr>
        <p:txBody>
          <a:bodyPr lIns="0" rIns="0" bIns="0" anchor="b"/>
          <a:lstStyle/>
          <a:p>
            <a:pPr algn="ctr" rtl="0" fontAlgn="base">
              <a:spcBef>
                <a:spcPct val="0"/>
              </a:spcBef>
              <a:spcAft>
                <a:spcPct val="0"/>
              </a:spcAft>
            </a:pPr>
            <a:r>
              <a:rPr lang="en-US" sz="4400" b="1" dirty="0" smtClean="0">
                <a:solidFill>
                  <a:srgbClr val="FF0000"/>
                </a:solidFill>
                <a:latin typeface="+mj-lt"/>
              </a:rPr>
              <a:t> </a:t>
            </a:r>
            <a:r>
              <a:rPr lang="ar-SA" sz="4400" b="1" dirty="0" smtClean="0">
                <a:solidFill>
                  <a:srgbClr val="FF0000"/>
                </a:solidFill>
                <a:latin typeface="+mj-lt"/>
              </a:rPr>
              <a:t>ك</a:t>
            </a:r>
            <a:r>
              <a:rPr lang="en-US" sz="4400" b="1" dirty="0" smtClean="0">
                <a:solidFill>
                  <a:srgbClr val="FF0000"/>
                </a:solidFill>
                <a:latin typeface="+mj-lt"/>
              </a:rPr>
              <a:t> KEF </a:t>
            </a:r>
            <a:r>
              <a:rPr lang="tr-TR" sz="4400" b="1" dirty="0" smtClean="0">
                <a:solidFill>
                  <a:srgbClr val="FF0000"/>
                </a:solidFill>
                <a:latin typeface="+mj-lt"/>
              </a:rPr>
              <a:t>(Kafin Türleri)</a:t>
            </a:r>
            <a:endParaRPr lang="en-US" sz="4400" b="1" dirty="0" smtClean="0">
              <a:solidFill>
                <a:srgbClr val="FF0000"/>
              </a:solidFill>
              <a:latin typeface="+mj-lt"/>
              <a:cs typeface="+mj-cs"/>
            </a:endParaRPr>
          </a:p>
        </p:txBody>
      </p:sp>
      <p:sp>
        <p:nvSpPr>
          <p:cNvPr id="5" name="Text Box 2"/>
          <p:cNvSpPr txBox="1">
            <a:spLocks noChangeArrowheads="1"/>
          </p:cNvSpPr>
          <p:nvPr/>
        </p:nvSpPr>
        <p:spPr bwMode="auto">
          <a:xfrm>
            <a:off x="285720" y="928670"/>
            <a:ext cx="8643998" cy="5755422"/>
          </a:xfrm>
          <a:prstGeom prst="rect">
            <a:avLst/>
          </a:prstGeom>
          <a:noFill/>
          <a:ln w="9525">
            <a:noFill/>
            <a:miter lim="800000"/>
            <a:headEnd/>
            <a:tailEnd/>
          </a:ln>
        </p:spPr>
        <p:txBody>
          <a:bodyPr wrap="square" anchor="ctr">
            <a:spAutoFit/>
          </a:bodyPr>
          <a:lstStyle/>
          <a:p>
            <a:pPr algn="l" rtl="0"/>
            <a:r>
              <a:rPr lang="en-US" sz="2800" b="1" dirty="0" smtClean="0">
                <a:latin typeface="+mj-lt"/>
              </a:rPr>
              <a:t>Kef</a:t>
            </a:r>
            <a:r>
              <a:rPr lang="tr-TR" sz="2800" b="1" dirty="0" smtClean="0">
                <a:latin typeface="+mj-lt"/>
              </a:rPr>
              <a:t>, Arapça harflerden birisidir. Farsçadaki kâf-ı Fârisi (g) ve Türkçedeki kâf-i nunî (kâf-ı Türki) de normalde ayrıcalık gösterir bir işaret kullanılmadan gösterildiğinden birbirine karışmaktadır. Bu durum ise Osmanlı Türkçesinde bir zorluk yaratmaktadır. Şimdi biz </a:t>
            </a:r>
            <a:r>
              <a:rPr lang="ar-SA" sz="3200" b="1" dirty="0" smtClean="0">
                <a:solidFill>
                  <a:srgbClr val="FF0000"/>
                </a:solidFill>
                <a:latin typeface="+mj-lt"/>
              </a:rPr>
              <a:t>ك</a:t>
            </a:r>
            <a:r>
              <a:rPr lang="tr-TR" sz="2800" b="1" dirty="0" smtClean="0">
                <a:solidFill>
                  <a:srgbClr val="FF0000"/>
                </a:solidFill>
                <a:latin typeface="+mj-lt"/>
              </a:rPr>
              <a:t>'in k, g, ve ''nazal n''</a:t>
            </a:r>
            <a:r>
              <a:rPr lang="tr-TR" sz="2800" b="1" dirty="0" smtClean="0">
                <a:latin typeface="+mj-lt"/>
              </a:rPr>
              <a:t>si okunuşlarına örnekler verelim.</a:t>
            </a:r>
            <a:endParaRPr lang="en-US" sz="2800" b="1" dirty="0" smtClean="0">
              <a:latin typeface="+mj-lt"/>
            </a:endParaRPr>
          </a:p>
          <a:p>
            <a:pPr algn="l" rtl="0"/>
            <a:r>
              <a:rPr lang="tr-TR" sz="2800" b="1" dirty="0" smtClean="0">
                <a:latin typeface="+mj-lt"/>
              </a:rPr>
              <a:t> </a:t>
            </a:r>
            <a:endParaRPr lang="en-US" sz="2800" b="1" dirty="0" smtClean="0">
              <a:latin typeface="+mj-lt"/>
            </a:endParaRPr>
          </a:p>
          <a:p>
            <a:pPr algn="l" rtl="0"/>
            <a:r>
              <a:rPr lang="tr-TR" sz="2800" b="1" dirty="0" smtClean="0">
                <a:solidFill>
                  <a:srgbClr val="FF0000"/>
                </a:solidFill>
                <a:latin typeface="+mj-lt"/>
              </a:rPr>
              <a:t>1-K: </a:t>
            </a:r>
            <a:r>
              <a:rPr lang="ar-SA" sz="2800" b="1" dirty="0" smtClean="0">
                <a:solidFill>
                  <a:srgbClr val="FF0000"/>
                </a:solidFill>
                <a:latin typeface="+mj-lt"/>
              </a:rPr>
              <a:t>ك</a:t>
            </a:r>
            <a:r>
              <a:rPr lang="tr-TR" sz="2800" b="1" dirty="0" smtClean="0">
                <a:solidFill>
                  <a:srgbClr val="FF0000"/>
                </a:solidFill>
                <a:latin typeface="+mj-lt"/>
              </a:rPr>
              <a:t> :Kâf-ı Arabî (kef)</a:t>
            </a:r>
            <a:endParaRPr lang="en-US" sz="2800" b="1" dirty="0" smtClean="0">
              <a:solidFill>
                <a:srgbClr val="FF0000"/>
              </a:solidFill>
              <a:latin typeface="+mj-lt"/>
            </a:endParaRPr>
          </a:p>
          <a:p>
            <a:pPr algn="l" rtl="0" fontAlgn="base">
              <a:spcBef>
                <a:spcPct val="0"/>
              </a:spcBef>
              <a:spcAft>
                <a:spcPct val="0"/>
              </a:spcAft>
            </a:pPr>
            <a:endParaRPr lang="en-US" sz="2800" b="1" dirty="0" smtClean="0">
              <a:latin typeface="+mj-lt"/>
            </a:endParaRPr>
          </a:p>
          <a:p>
            <a:pPr algn="l" rtl="0" fontAlgn="base">
              <a:spcBef>
                <a:spcPct val="0"/>
              </a:spcBef>
              <a:spcAft>
                <a:spcPct val="0"/>
              </a:spcAft>
            </a:pPr>
            <a:r>
              <a:rPr lang="en-US" sz="2800" b="1" dirty="0" err="1" smtClean="0">
                <a:solidFill>
                  <a:srgbClr val="0000FF"/>
                </a:solidFill>
                <a:latin typeface="+mj-lt"/>
                <a:cs typeface="+mj-cs"/>
              </a:rPr>
              <a:t>Ekmek</a:t>
            </a:r>
            <a:r>
              <a:rPr lang="en-US" sz="2800" b="1" dirty="0" smtClean="0">
                <a:solidFill>
                  <a:srgbClr val="0000FF"/>
                </a:solidFill>
                <a:latin typeface="+mj-lt"/>
                <a:cs typeface="+mj-cs"/>
              </a:rPr>
              <a:t> </a:t>
            </a:r>
            <a:r>
              <a:rPr lang="ar-SA" sz="2800" b="1" dirty="0" smtClean="0">
                <a:solidFill>
                  <a:srgbClr val="0000FF"/>
                </a:solidFill>
                <a:latin typeface="+mj-lt"/>
                <a:cs typeface="+mj-cs"/>
              </a:rPr>
              <a:t>اكمك</a:t>
            </a:r>
            <a:r>
              <a:rPr lang="en-US" sz="2800" b="1" dirty="0" smtClean="0">
                <a:solidFill>
                  <a:srgbClr val="0000FF"/>
                </a:solidFill>
                <a:latin typeface="+mj-lt"/>
                <a:cs typeface="+mj-cs"/>
              </a:rPr>
              <a:t>		</a:t>
            </a:r>
            <a:r>
              <a:rPr lang="en-US" sz="2800" b="1" dirty="0" err="1" smtClean="0">
                <a:solidFill>
                  <a:srgbClr val="0000FF"/>
                </a:solidFill>
                <a:latin typeface="+mj-lt"/>
                <a:cs typeface="+mj-cs"/>
              </a:rPr>
              <a:t>ekser</a:t>
            </a:r>
            <a:r>
              <a:rPr lang="en-US" sz="2800" b="1" dirty="0" smtClean="0">
                <a:solidFill>
                  <a:srgbClr val="0000FF"/>
                </a:solidFill>
                <a:latin typeface="+mj-lt"/>
                <a:cs typeface="+mj-cs"/>
              </a:rPr>
              <a:t>	</a:t>
            </a:r>
            <a:r>
              <a:rPr lang="ar-SA" sz="2800" b="1" dirty="0" smtClean="0">
                <a:solidFill>
                  <a:srgbClr val="0000FF"/>
                </a:solidFill>
                <a:latin typeface="+mj-lt"/>
                <a:cs typeface="+mj-cs"/>
              </a:rPr>
              <a:t>اكثر</a:t>
            </a:r>
            <a:r>
              <a:rPr lang="en-US" sz="2800" b="1" dirty="0" smtClean="0">
                <a:solidFill>
                  <a:srgbClr val="0000FF"/>
                </a:solidFill>
                <a:latin typeface="+mj-lt"/>
                <a:cs typeface="+mj-cs"/>
              </a:rPr>
              <a:t>		</a:t>
            </a:r>
            <a:r>
              <a:rPr lang="en-US" sz="2800" b="1" dirty="0" err="1" smtClean="0">
                <a:solidFill>
                  <a:srgbClr val="0000FF"/>
                </a:solidFill>
                <a:latin typeface="+mj-lt"/>
                <a:cs typeface="+mj-cs"/>
              </a:rPr>
              <a:t>ikram</a:t>
            </a:r>
            <a:r>
              <a:rPr lang="en-US" sz="2800" b="1" dirty="0" smtClean="0">
                <a:solidFill>
                  <a:srgbClr val="0000FF"/>
                </a:solidFill>
                <a:latin typeface="+mj-lt"/>
                <a:cs typeface="+mj-cs"/>
              </a:rPr>
              <a:t> </a:t>
            </a:r>
            <a:r>
              <a:rPr lang="ar-SA" sz="2800" b="1" dirty="0" smtClean="0">
                <a:solidFill>
                  <a:srgbClr val="0000FF"/>
                </a:solidFill>
                <a:latin typeface="+mj-lt"/>
                <a:cs typeface="+mj-cs"/>
              </a:rPr>
              <a:t>اكرام</a:t>
            </a:r>
          </a:p>
          <a:p>
            <a:pPr algn="l" rtl="0" fontAlgn="base">
              <a:spcBef>
                <a:spcPct val="0"/>
              </a:spcBef>
              <a:spcAft>
                <a:spcPct val="0"/>
              </a:spcAft>
            </a:pPr>
            <a:r>
              <a:rPr lang="tr-TR" sz="2800" b="1" dirty="0" smtClean="0">
                <a:solidFill>
                  <a:srgbClr val="0000FF"/>
                </a:solidFill>
                <a:latin typeface="+mj-lt"/>
                <a:cs typeface="+mj-cs"/>
              </a:rPr>
              <a:t>Kemik </a:t>
            </a:r>
            <a:r>
              <a:rPr lang="ar-SA" sz="2800" b="1" dirty="0" smtClean="0">
                <a:solidFill>
                  <a:srgbClr val="0000FF"/>
                </a:solidFill>
                <a:latin typeface="+mj-lt"/>
              </a:rPr>
              <a:t>كميك		</a:t>
            </a:r>
            <a:r>
              <a:rPr lang="tr-TR" sz="2800" b="1" dirty="0" smtClean="0">
                <a:solidFill>
                  <a:srgbClr val="0000FF"/>
                </a:solidFill>
                <a:latin typeface="+mj-lt"/>
              </a:rPr>
              <a:t>kevser </a:t>
            </a:r>
            <a:r>
              <a:rPr lang="ar-SA" sz="2800" b="1" dirty="0" smtClean="0">
                <a:solidFill>
                  <a:srgbClr val="0000FF"/>
                </a:solidFill>
                <a:latin typeface="+mj-lt"/>
              </a:rPr>
              <a:t>كوثر		</a:t>
            </a:r>
            <a:r>
              <a:rPr lang="tr-TR" sz="2800" b="1" dirty="0" smtClean="0">
                <a:solidFill>
                  <a:srgbClr val="0000FF"/>
                </a:solidFill>
                <a:latin typeface="+mj-lt"/>
              </a:rPr>
              <a:t>kefalet </a:t>
            </a:r>
            <a:r>
              <a:rPr lang="ar-SA" sz="2800" b="1" dirty="0" smtClean="0">
                <a:solidFill>
                  <a:srgbClr val="0000FF"/>
                </a:solidFill>
                <a:latin typeface="+mj-lt"/>
              </a:rPr>
              <a:t>كفالت</a:t>
            </a:r>
          </a:p>
          <a:p>
            <a:pPr algn="l" rtl="0" fontAlgn="base">
              <a:spcBef>
                <a:spcPct val="0"/>
              </a:spcBef>
              <a:spcAft>
                <a:spcPct val="0"/>
              </a:spcAft>
            </a:pPr>
            <a:r>
              <a:rPr lang="en-US" sz="2800" b="1" dirty="0" err="1" smtClean="0">
                <a:solidFill>
                  <a:srgbClr val="0000FF"/>
                </a:solidFill>
                <a:latin typeface="+mj-lt"/>
              </a:rPr>
              <a:t>Kelime</a:t>
            </a:r>
            <a:r>
              <a:rPr lang="en-US" sz="2800" b="1" dirty="0" smtClean="0">
                <a:solidFill>
                  <a:srgbClr val="0000FF"/>
                </a:solidFill>
                <a:latin typeface="+mj-lt"/>
              </a:rPr>
              <a:t> </a:t>
            </a:r>
            <a:r>
              <a:rPr lang="ar-SA" sz="2800" b="1" dirty="0" smtClean="0">
                <a:solidFill>
                  <a:srgbClr val="0000FF"/>
                </a:solidFill>
                <a:latin typeface="+mj-lt"/>
              </a:rPr>
              <a:t>كلمه </a:t>
            </a:r>
            <a:r>
              <a:rPr lang="en-US" sz="2800" b="1" dirty="0" smtClean="0">
                <a:solidFill>
                  <a:srgbClr val="0000FF"/>
                </a:solidFill>
                <a:latin typeface="+mj-lt"/>
              </a:rPr>
              <a:t>		</a:t>
            </a:r>
            <a:r>
              <a:rPr lang="en-US" sz="2800" b="1" dirty="0" err="1" smtClean="0">
                <a:solidFill>
                  <a:srgbClr val="0000FF"/>
                </a:solidFill>
                <a:latin typeface="+mj-lt"/>
              </a:rPr>
              <a:t>kitap</a:t>
            </a:r>
            <a:r>
              <a:rPr lang="en-US" sz="2800" b="1" dirty="0" smtClean="0">
                <a:solidFill>
                  <a:srgbClr val="0000FF"/>
                </a:solidFill>
                <a:latin typeface="+mj-lt"/>
              </a:rPr>
              <a:t> </a:t>
            </a:r>
            <a:r>
              <a:rPr lang="ar-SA" sz="2800" b="1" dirty="0" smtClean="0">
                <a:solidFill>
                  <a:srgbClr val="0000FF"/>
                </a:solidFill>
                <a:latin typeface="+mj-lt"/>
              </a:rPr>
              <a:t>كتاب </a:t>
            </a:r>
            <a:r>
              <a:rPr lang="en-US" sz="2800" b="1" dirty="0" smtClean="0">
                <a:solidFill>
                  <a:srgbClr val="0000FF"/>
                </a:solidFill>
                <a:latin typeface="+mj-lt"/>
              </a:rPr>
              <a:t>		</a:t>
            </a:r>
            <a:r>
              <a:rPr lang="en-US" sz="2800" b="1" dirty="0" err="1" smtClean="0">
                <a:solidFill>
                  <a:srgbClr val="0000FF"/>
                </a:solidFill>
                <a:latin typeface="+mj-lt"/>
              </a:rPr>
              <a:t>kelam</a:t>
            </a:r>
            <a:r>
              <a:rPr lang="en-US" sz="2800" b="1" dirty="0" smtClean="0">
                <a:solidFill>
                  <a:srgbClr val="0000FF"/>
                </a:solidFill>
                <a:latin typeface="+mj-lt"/>
              </a:rPr>
              <a:t> </a:t>
            </a:r>
            <a:r>
              <a:rPr lang="ar-SA" sz="2800" b="1" dirty="0" smtClean="0">
                <a:solidFill>
                  <a:srgbClr val="0000FF"/>
                </a:solidFill>
                <a:latin typeface="+mj-lt"/>
              </a:rPr>
              <a:t>كلام</a:t>
            </a:r>
            <a:endParaRPr lang="en-US" sz="2800" b="1" dirty="0" smtClean="0">
              <a:solidFill>
                <a:srgbClr val="0000FF"/>
              </a:solidFill>
              <a:latin typeface="+mj-lt"/>
            </a:endParaRPr>
          </a:p>
          <a:p>
            <a:pPr algn="l" rtl="0" fontAlgn="base">
              <a:spcBef>
                <a:spcPct val="0"/>
              </a:spcBef>
              <a:spcAft>
                <a:spcPct val="0"/>
              </a:spcAft>
            </a:pPr>
            <a:r>
              <a:rPr lang="en-US" sz="2800" b="1" dirty="0" err="1" smtClean="0">
                <a:solidFill>
                  <a:srgbClr val="0000FF"/>
                </a:solidFill>
                <a:latin typeface="+mj-lt"/>
              </a:rPr>
              <a:t>Keskin</a:t>
            </a:r>
            <a:r>
              <a:rPr lang="en-US" sz="2800" b="1" dirty="0" smtClean="0">
                <a:solidFill>
                  <a:srgbClr val="0000FF"/>
                </a:solidFill>
                <a:latin typeface="+mj-lt"/>
              </a:rPr>
              <a:t> </a:t>
            </a:r>
            <a:r>
              <a:rPr lang="ar-SA" sz="2800" b="1" dirty="0" smtClean="0">
                <a:solidFill>
                  <a:srgbClr val="0000FF"/>
                </a:solidFill>
                <a:latin typeface="+mj-lt"/>
              </a:rPr>
              <a:t>كسكين</a:t>
            </a:r>
            <a:r>
              <a:rPr lang="en-US" sz="2800" b="1" dirty="0" smtClean="0">
                <a:solidFill>
                  <a:srgbClr val="0000FF"/>
                </a:solidFill>
                <a:latin typeface="+mj-lt"/>
              </a:rPr>
              <a:t>		</a:t>
            </a:r>
            <a:r>
              <a:rPr lang="en-US" sz="2800" b="1" dirty="0" err="1" smtClean="0">
                <a:solidFill>
                  <a:srgbClr val="0000FF"/>
                </a:solidFill>
                <a:latin typeface="+mj-lt"/>
              </a:rPr>
              <a:t>eksik</a:t>
            </a:r>
            <a:r>
              <a:rPr lang="en-US" sz="2800" b="1" dirty="0" smtClean="0">
                <a:solidFill>
                  <a:srgbClr val="0000FF"/>
                </a:solidFill>
                <a:latin typeface="+mj-lt"/>
              </a:rPr>
              <a:t>	</a:t>
            </a:r>
            <a:r>
              <a:rPr lang="ar-SA" sz="2800" b="1" dirty="0" smtClean="0">
                <a:solidFill>
                  <a:srgbClr val="0000FF"/>
                </a:solidFill>
                <a:latin typeface="+mj-lt"/>
              </a:rPr>
              <a:t>اكسيك</a:t>
            </a:r>
            <a:r>
              <a:rPr lang="en-US" sz="2800" b="1" dirty="0" smtClean="0">
                <a:solidFill>
                  <a:srgbClr val="0000FF"/>
                </a:solidFill>
                <a:latin typeface="+mj-lt"/>
              </a:rPr>
              <a:t>		k</a:t>
            </a:r>
            <a:r>
              <a:rPr lang="tr-TR" sz="2800" b="1" dirty="0" smtClean="0">
                <a:solidFill>
                  <a:srgbClr val="0000FF"/>
                </a:solidFill>
                <a:latin typeface="+mj-lt"/>
              </a:rPr>
              <a:t>eçi </a:t>
            </a:r>
            <a:r>
              <a:rPr lang="ar-SA" sz="2800" b="1" dirty="0" smtClean="0">
                <a:solidFill>
                  <a:srgbClr val="0000FF"/>
                </a:solidFill>
                <a:latin typeface="+mj-lt"/>
              </a:rPr>
              <a:t>ك</a:t>
            </a:r>
            <a:r>
              <a:rPr lang="ar-KW" sz="2800" b="1" dirty="0" smtClean="0">
                <a:solidFill>
                  <a:srgbClr val="0000FF"/>
                </a:solidFill>
                <a:latin typeface="+mj-lt"/>
              </a:rPr>
              <a:t>چ</a:t>
            </a:r>
            <a:r>
              <a:rPr lang="ar-SA" sz="2800" b="1" dirty="0" smtClean="0">
                <a:solidFill>
                  <a:srgbClr val="0000FF"/>
                </a:solidFill>
                <a:latin typeface="+mj-lt"/>
              </a:rPr>
              <a:t>ى</a:t>
            </a:r>
            <a:endParaRPr lang="en-US" sz="2800" b="1" dirty="0" smtClean="0">
              <a:solidFill>
                <a:srgbClr val="0000FF"/>
              </a:solidFill>
              <a:latin typeface="+mj-lt"/>
            </a:endParaRPr>
          </a:p>
        </p:txBody>
      </p:sp>
    </p:spTree>
    <p:extLst>
      <p:ext uri="{BB962C8B-B14F-4D97-AF65-F5344CB8AC3E}">
        <p14:creationId xmlns:p14="http://schemas.microsoft.com/office/powerpoint/2010/main" val="3698344829"/>
      </p:ext>
    </p:extLst>
  </p:cSld>
  <p:clrMapOvr>
    <a:masterClrMapping/>
  </p:clrMapOvr>
  <p:transition spd="med">
    <p:checker dir="ver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642918"/>
            <a:ext cx="8643998" cy="5816977"/>
          </a:xfrm>
          <a:prstGeom prst="rect">
            <a:avLst/>
          </a:prstGeom>
          <a:noFill/>
          <a:ln w="9525">
            <a:noFill/>
            <a:miter lim="800000"/>
            <a:headEnd/>
            <a:tailEnd/>
          </a:ln>
        </p:spPr>
        <p:txBody>
          <a:bodyPr wrap="square" anchor="ctr">
            <a:spAutoFit/>
          </a:bodyPr>
          <a:lstStyle/>
          <a:p>
            <a:pPr algn="l" rtl="0"/>
            <a:r>
              <a:rPr lang="tr-TR" sz="2800" b="1" dirty="0" smtClean="0">
                <a:solidFill>
                  <a:srgbClr val="FF0000"/>
                </a:solidFill>
                <a:latin typeface="+mj-lt"/>
              </a:rPr>
              <a:t>2- G: </a:t>
            </a:r>
            <a:r>
              <a:rPr lang="ar-SA" sz="2800" b="1" dirty="0" smtClean="0">
                <a:solidFill>
                  <a:srgbClr val="FF0000"/>
                </a:solidFill>
                <a:latin typeface="+mj-lt"/>
              </a:rPr>
              <a:t>ك</a:t>
            </a:r>
            <a:r>
              <a:rPr lang="tr-TR" sz="2800" b="1" dirty="0" smtClean="0">
                <a:solidFill>
                  <a:srgbClr val="FF0000"/>
                </a:solidFill>
                <a:latin typeface="+mj-lt"/>
              </a:rPr>
              <a:t> :Kâf-ı Farisî (gef) g:</a:t>
            </a:r>
            <a:endParaRPr lang="en-US" sz="2800" b="1" dirty="0" smtClean="0">
              <a:solidFill>
                <a:srgbClr val="FF0000"/>
              </a:solidFill>
              <a:latin typeface="+mj-lt"/>
            </a:endParaRPr>
          </a:p>
          <a:p>
            <a:pPr algn="l" rtl="0" fontAlgn="base">
              <a:spcBef>
                <a:spcPct val="0"/>
              </a:spcBef>
              <a:spcAft>
                <a:spcPct val="0"/>
              </a:spcAft>
            </a:pPr>
            <a:endParaRPr lang="en-US" sz="2800" b="1" dirty="0" smtClean="0"/>
          </a:p>
          <a:p>
            <a:pPr algn="l" rtl="0" fontAlgn="base">
              <a:spcBef>
                <a:spcPct val="0"/>
              </a:spcBef>
              <a:spcAft>
                <a:spcPct val="0"/>
              </a:spcAft>
            </a:pPr>
            <a:r>
              <a:rPr lang="en-US" sz="2800" b="1" dirty="0" smtClean="0">
                <a:solidFill>
                  <a:srgbClr val="0000FF"/>
                </a:solidFill>
                <a:latin typeface="+mj-lt"/>
              </a:rPr>
              <a:t>Ger</a:t>
            </a:r>
            <a:r>
              <a:rPr lang="tr-TR" sz="2800" b="1" dirty="0" smtClean="0">
                <a:solidFill>
                  <a:srgbClr val="0000FF"/>
                </a:solidFill>
                <a:latin typeface="+mj-lt"/>
              </a:rPr>
              <a:t>çi </a:t>
            </a:r>
            <a:r>
              <a:rPr lang="en-US" sz="2800" b="1" dirty="0" smtClean="0">
                <a:solidFill>
                  <a:srgbClr val="0000FF"/>
                </a:solidFill>
                <a:latin typeface="+mj-lt"/>
              </a:rPr>
              <a:t> </a:t>
            </a:r>
            <a:r>
              <a:rPr lang="ar-SA" sz="2800" b="1" dirty="0" smtClean="0">
                <a:solidFill>
                  <a:srgbClr val="0000FF"/>
                </a:solidFill>
                <a:latin typeface="+mj-lt"/>
              </a:rPr>
              <a:t>كر</a:t>
            </a:r>
            <a:r>
              <a:rPr lang="ar-KW" sz="2800" b="1" dirty="0" smtClean="0">
                <a:solidFill>
                  <a:srgbClr val="0000FF"/>
                </a:solidFill>
                <a:latin typeface="+mj-lt"/>
              </a:rPr>
              <a:t>چ</a:t>
            </a:r>
            <a:r>
              <a:rPr lang="ar-SA" sz="2800" b="1" dirty="0" smtClean="0">
                <a:solidFill>
                  <a:srgbClr val="0000FF"/>
                </a:solidFill>
                <a:latin typeface="+mj-lt"/>
              </a:rPr>
              <a:t>ه</a:t>
            </a:r>
            <a:r>
              <a:rPr lang="en-US" sz="2800" b="1" dirty="0" smtClean="0">
                <a:solidFill>
                  <a:srgbClr val="0000FF"/>
                </a:solidFill>
                <a:latin typeface="+mj-lt"/>
              </a:rPr>
              <a:t>		</a:t>
            </a:r>
            <a:r>
              <a:rPr lang="tr-TR" sz="2800" b="1" dirty="0" smtClean="0">
                <a:solidFill>
                  <a:srgbClr val="0000FF"/>
                </a:solidFill>
                <a:latin typeface="+mj-lt"/>
              </a:rPr>
              <a:t>gerçek</a:t>
            </a:r>
            <a:r>
              <a:rPr lang="en-US" sz="2800" b="1" dirty="0" smtClean="0">
                <a:solidFill>
                  <a:srgbClr val="0000FF"/>
                </a:solidFill>
                <a:latin typeface="+mj-lt"/>
              </a:rPr>
              <a:t>	</a:t>
            </a:r>
            <a:r>
              <a:rPr lang="ar-SA" sz="2800" b="1" dirty="0" smtClean="0">
                <a:solidFill>
                  <a:srgbClr val="0000FF"/>
                </a:solidFill>
                <a:latin typeface="+mj-lt"/>
              </a:rPr>
              <a:t>كر</a:t>
            </a:r>
            <a:r>
              <a:rPr lang="ar-KW" sz="2800" b="1" dirty="0" smtClean="0">
                <a:solidFill>
                  <a:srgbClr val="0000FF"/>
                </a:solidFill>
                <a:latin typeface="+mj-lt"/>
              </a:rPr>
              <a:t>چ</a:t>
            </a:r>
            <a:r>
              <a:rPr lang="ar-SA" sz="2800" b="1" dirty="0" smtClean="0">
                <a:solidFill>
                  <a:srgbClr val="0000FF"/>
                </a:solidFill>
                <a:latin typeface="+mj-lt"/>
              </a:rPr>
              <a:t>ك</a:t>
            </a:r>
            <a:r>
              <a:rPr lang="en-US" sz="2800" b="1" dirty="0" smtClean="0">
                <a:solidFill>
                  <a:srgbClr val="0000FF"/>
                </a:solidFill>
                <a:latin typeface="+mj-lt"/>
              </a:rPr>
              <a:t>		</a:t>
            </a:r>
            <a:r>
              <a:rPr lang="en-US" sz="2800" b="1" dirty="0" err="1" smtClean="0">
                <a:solidFill>
                  <a:srgbClr val="0000FF"/>
                </a:solidFill>
                <a:latin typeface="+mj-lt"/>
              </a:rPr>
              <a:t>ge</a:t>
            </a:r>
            <a:r>
              <a:rPr lang="tr-TR" sz="2800" b="1" dirty="0" smtClean="0">
                <a:solidFill>
                  <a:srgbClr val="0000FF"/>
                </a:solidFill>
                <a:latin typeface="+mj-lt"/>
              </a:rPr>
              <a:t>çid </a:t>
            </a:r>
            <a:r>
              <a:rPr lang="ar-SA" sz="2800" b="1" dirty="0" smtClean="0">
                <a:solidFill>
                  <a:srgbClr val="0000FF"/>
                </a:solidFill>
                <a:latin typeface="+mj-lt"/>
              </a:rPr>
              <a:t>ك</a:t>
            </a:r>
            <a:r>
              <a:rPr lang="ar-KW" sz="2800" b="1" dirty="0" smtClean="0">
                <a:solidFill>
                  <a:srgbClr val="0000FF"/>
                </a:solidFill>
                <a:latin typeface="+mj-lt"/>
              </a:rPr>
              <a:t>چ</a:t>
            </a:r>
            <a:r>
              <a:rPr lang="ar-SA" sz="2800" b="1" dirty="0" smtClean="0">
                <a:solidFill>
                  <a:srgbClr val="0000FF"/>
                </a:solidFill>
                <a:latin typeface="+mj-lt"/>
              </a:rPr>
              <a:t>يد</a:t>
            </a:r>
          </a:p>
          <a:p>
            <a:pPr algn="l" rtl="0" fontAlgn="base">
              <a:spcBef>
                <a:spcPct val="0"/>
              </a:spcBef>
              <a:spcAft>
                <a:spcPct val="0"/>
              </a:spcAft>
            </a:pPr>
            <a:r>
              <a:rPr lang="tr-TR" sz="2800" b="1" dirty="0" smtClean="0">
                <a:solidFill>
                  <a:srgbClr val="0000FF"/>
                </a:solidFill>
                <a:latin typeface="+mj-lt"/>
              </a:rPr>
              <a:t>gerek </a:t>
            </a:r>
            <a:r>
              <a:rPr lang="ar-SA" sz="2800" b="1" dirty="0" smtClean="0">
                <a:solidFill>
                  <a:srgbClr val="0000FF"/>
                </a:solidFill>
                <a:latin typeface="+mj-lt"/>
              </a:rPr>
              <a:t>كرك		</a:t>
            </a:r>
            <a:r>
              <a:rPr lang="tr-TR" sz="2800" b="1" dirty="0" smtClean="0">
                <a:solidFill>
                  <a:srgbClr val="0000FF"/>
                </a:solidFill>
                <a:latin typeface="+mj-lt"/>
              </a:rPr>
              <a:t>gebertmek </a:t>
            </a:r>
            <a:r>
              <a:rPr lang="ar-SA" sz="2800" b="1" dirty="0" smtClean="0">
                <a:solidFill>
                  <a:srgbClr val="0000FF"/>
                </a:solidFill>
                <a:latin typeface="+mj-lt"/>
              </a:rPr>
              <a:t>كبرتمك		</a:t>
            </a:r>
            <a:r>
              <a:rPr lang="tr-TR" sz="2800" b="1" dirty="0" smtClean="0">
                <a:solidFill>
                  <a:srgbClr val="0000FF"/>
                </a:solidFill>
                <a:latin typeface="+mj-lt"/>
              </a:rPr>
              <a:t>güzide </a:t>
            </a:r>
            <a:r>
              <a:rPr lang="ar-SA" sz="2800" b="1" dirty="0" smtClean="0">
                <a:solidFill>
                  <a:srgbClr val="0000FF"/>
                </a:solidFill>
                <a:latin typeface="+mj-lt"/>
              </a:rPr>
              <a:t>كزيده</a:t>
            </a:r>
          </a:p>
          <a:p>
            <a:pPr algn="l" rtl="0" fontAlgn="base">
              <a:spcBef>
                <a:spcPct val="0"/>
              </a:spcBef>
              <a:spcAft>
                <a:spcPct val="0"/>
              </a:spcAft>
            </a:pPr>
            <a:r>
              <a:rPr lang="en-US" sz="2800" b="1" dirty="0" err="1" smtClean="0">
                <a:solidFill>
                  <a:srgbClr val="0000FF"/>
                </a:solidFill>
                <a:latin typeface="+mj-lt"/>
              </a:rPr>
              <a:t>Girift</a:t>
            </a:r>
            <a:r>
              <a:rPr lang="en-US" sz="2800" b="1" dirty="0" smtClean="0">
                <a:solidFill>
                  <a:srgbClr val="0000FF"/>
                </a:solidFill>
                <a:latin typeface="+mj-lt"/>
              </a:rPr>
              <a:t> </a:t>
            </a:r>
            <a:r>
              <a:rPr lang="ar-SA" sz="2800" b="1" dirty="0" smtClean="0">
                <a:solidFill>
                  <a:srgbClr val="0000FF"/>
                </a:solidFill>
                <a:latin typeface="+mj-lt"/>
              </a:rPr>
              <a:t>كرفت </a:t>
            </a:r>
            <a:r>
              <a:rPr lang="en-US" sz="2800" b="1" dirty="0" smtClean="0">
                <a:solidFill>
                  <a:srgbClr val="0000FF"/>
                </a:solidFill>
                <a:latin typeface="+mj-lt"/>
              </a:rPr>
              <a:t>		</a:t>
            </a:r>
            <a:r>
              <a:rPr lang="en-US" sz="2800" b="1" dirty="0" err="1" smtClean="0">
                <a:solidFill>
                  <a:srgbClr val="0000FF"/>
                </a:solidFill>
                <a:latin typeface="+mj-lt"/>
              </a:rPr>
              <a:t>gevrek</a:t>
            </a:r>
            <a:r>
              <a:rPr lang="en-US" sz="2800" b="1" dirty="0" smtClean="0">
                <a:solidFill>
                  <a:srgbClr val="0000FF"/>
                </a:solidFill>
                <a:latin typeface="+mj-lt"/>
              </a:rPr>
              <a:t> </a:t>
            </a:r>
            <a:r>
              <a:rPr lang="ar-SA" sz="2800" b="1" dirty="0" smtClean="0">
                <a:solidFill>
                  <a:srgbClr val="0000FF"/>
                </a:solidFill>
                <a:latin typeface="+mj-lt"/>
              </a:rPr>
              <a:t>كورك </a:t>
            </a:r>
            <a:r>
              <a:rPr lang="en-US" sz="2800" b="1" dirty="0" smtClean="0">
                <a:solidFill>
                  <a:srgbClr val="0000FF"/>
                </a:solidFill>
                <a:latin typeface="+mj-lt"/>
              </a:rPr>
              <a:t>		          </a:t>
            </a:r>
            <a:r>
              <a:rPr lang="en-US" sz="2800" b="1" dirty="0" err="1" smtClean="0">
                <a:solidFill>
                  <a:srgbClr val="0000FF"/>
                </a:solidFill>
                <a:latin typeface="+mj-lt"/>
              </a:rPr>
              <a:t>gezgin</a:t>
            </a:r>
            <a:r>
              <a:rPr lang="en-US" sz="2800" b="1" dirty="0" smtClean="0">
                <a:solidFill>
                  <a:srgbClr val="0000FF"/>
                </a:solidFill>
                <a:latin typeface="+mj-lt"/>
              </a:rPr>
              <a:t> </a:t>
            </a:r>
            <a:r>
              <a:rPr lang="ar-SA" sz="2800" b="1" dirty="0" smtClean="0">
                <a:solidFill>
                  <a:srgbClr val="0000FF"/>
                </a:solidFill>
                <a:latin typeface="+mj-lt"/>
              </a:rPr>
              <a:t>كزكين</a:t>
            </a:r>
          </a:p>
          <a:p>
            <a:pPr algn="l" rtl="0" fontAlgn="base">
              <a:spcBef>
                <a:spcPct val="0"/>
              </a:spcBef>
              <a:spcAft>
                <a:spcPct val="0"/>
              </a:spcAft>
            </a:pPr>
            <a:endParaRPr lang="ar-SA" sz="2800" b="1" dirty="0" smtClean="0">
              <a:solidFill>
                <a:srgbClr val="0000FF"/>
              </a:solidFill>
              <a:latin typeface="+mj-lt"/>
            </a:endParaRPr>
          </a:p>
          <a:p>
            <a:pPr algn="l" rtl="0" fontAlgn="base">
              <a:spcBef>
                <a:spcPct val="0"/>
              </a:spcBef>
              <a:spcAft>
                <a:spcPct val="0"/>
              </a:spcAft>
            </a:pPr>
            <a:r>
              <a:rPr lang="tr-TR" sz="2800" b="1" dirty="0" smtClean="0">
                <a:solidFill>
                  <a:srgbClr val="FF0000"/>
                </a:solidFill>
                <a:latin typeface="+mj-lt"/>
              </a:rPr>
              <a:t>3- Kâf-ı nûnî(Kaf-ı Türki=sağır kef=nazal n): ñ</a:t>
            </a:r>
            <a:r>
              <a:rPr lang="tr-TR" sz="2800" b="1" dirty="0" smtClean="0">
                <a:solidFill>
                  <a:srgbClr val="FF0000"/>
                </a:solidFill>
                <a:latin typeface="+mj-lt"/>
                <a:cs typeface="AF_Riyadh"/>
              </a:rPr>
              <a:t> </a:t>
            </a:r>
            <a:r>
              <a:rPr lang="tr-TR" sz="2800" b="1" dirty="0" smtClean="0">
                <a:solidFill>
                  <a:srgbClr val="FF0000"/>
                </a:solidFill>
                <a:latin typeface="+mj-lt"/>
              </a:rPr>
              <a:t>:</a:t>
            </a:r>
          </a:p>
          <a:p>
            <a:pPr algn="l" rtl="0" fontAlgn="base">
              <a:spcBef>
                <a:spcPct val="0"/>
              </a:spcBef>
              <a:spcAft>
                <a:spcPct val="0"/>
              </a:spcAft>
            </a:pPr>
            <a:r>
              <a:rPr lang="tr-TR" sz="2800" b="1" dirty="0" smtClean="0">
                <a:latin typeface="+mj-lt"/>
              </a:rPr>
              <a:t>Türkçe kelimelerde görülür. Kelime başında bulunmaz. Burundan gelen bir n+g sesini ifade eder. Eskiden </a:t>
            </a:r>
            <a:r>
              <a:rPr lang="ar-SA" sz="3200" b="1" dirty="0" smtClean="0">
                <a:solidFill>
                  <a:srgbClr val="0000FF"/>
                </a:solidFill>
                <a:latin typeface="+mj-lt"/>
              </a:rPr>
              <a:t>نك </a:t>
            </a:r>
            <a:r>
              <a:rPr lang="tr-TR" sz="2800" b="1" dirty="0" smtClean="0">
                <a:latin typeface="+mj-lt"/>
              </a:rPr>
              <a:t>şeklinde gösterilirdi. Bugün </a:t>
            </a:r>
            <a:r>
              <a:rPr lang="ar-SA" sz="3200" b="1" dirty="0" smtClean="0">
                <a:solidFill>
                  <a:srgbClr val="0000FF"/>
                </a:solidFill>
              </a:rPr>
              <a:t>ك</a:t>
            </a:r>
            <a:r>
              <a:rPr lang="ar-SA" sz="2800" b="1" dirty="0" smtClean="0"/>
              <a:t> </a:t>
            </a:r>
            <a:r>
              <a:rPr lang="tr-TR" sz="2800" b="1" dirty="0" smtClean="0">
                <a:latin typeface="+mj-lt"/>
              </a:rPr>
              <a:t> şeklinde gösterilmekte ise de noktaları çoğu zaman kullanılmaz. Kaf-ı nunı ile yazılan kelimeleri ezberlemek gerekir. Bazı ekler kaf-ı nuni ile gösterilir.</a:t>
            </a:r>
            <a:endParaRPr lang="en-US" sz="2800" b="1" dirty="0" smtClean="0">
              <a:latin typeface="+mj-lt"/>
            </a:endParaRPr>
          </a:p>
        </p:txBody>
      </p:sp>
    </p:spTree>
    <p:extLst>
      <p:ext uri="{BB962C8B-B14F-4D97-AF65-F5344CB8AC3E}">
        <p14:creationId xmlns:p14="http://schemas.microsoft.com/office/powerpoint/2010/main" val="2128358226"/>
      </p:ext>
    </p:extLst>
  </p:cSld>
  <p:clrMapOvr>
    <a:masterClrMapping/>
  </p:clrMapOvr>
  <p:transition spd="med">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57158" y="1071546"/>
            <a:ext cx="8496300" cy="6186309"/>
          </a:xfrm>
          <a:prstGeom prst="rect">
            <a:avLst/>
          </a:prstGeom>
          <a:noFill/>
          <a:ln w="9525">
            <a:noFill/>
            <a:miter lim="800000"/>
            <a:headEnd/>
            <a:tailEnd/>
          </a:ln>
        </p:spPr>
        <p:txBody>
          <a:bodyPr anchor="ctr">
            <a:spAutoFit/>
          </a:bodyPr>
          <a:lstStyle/>
          <a:p>
            <a:pPr algn="l" rtl="0" fontAlgn="base">
              <a:spcBef>
                <a:spcPct val="0"/>
              </a:spcBef>
              <a:spcAft>
                <a:spcPct val="0"/>
              </a:spcAft>
            </a:pPr>
            <a:r>
              <a:rPr lang="tr-TR" sz="3600" b="1" dirty="0" smtClean="0">
                <a:latin typeface="Arial" pitchFamily="34" charset="0"/>
                <a:cs typeface="Arial" pitchFamily="34" charset="0"/>
              </a:rPr>
              <a:t>4. Bulunma hal eki: </a:t>
            </a:r>
          </a:p>
          <a:p>
            <a:pPr algn="l" rtl="0" fontAlgn="base">
              <a:spcBef>
                <a:spcPct val="0"/>
              </a:spcBef>
              <a:spcAft>
                <a:spcPct val="0"/>
              </a:spcAft>
            </a:pPr>
            <a:r>
              <a:rPr lang="tr-TR" sz="3600" b="1" dirty="0" smtClean="0">
                <a:latin typeface="Arial" pitchFamily="34" charset="0"/>
                <a:cs typeface="Arial" pitchFamily="34" charset="0"/>
              </a:rPr>
              <a:t>-da, -de, -ta, -te</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r>
              <a:rPr lang="tr-TR" sz="3600" b="1" dirty="0" smtClean="0">
                <a:latin typeface="Arial" pitchFamily="34" charset="0"/>
                <a:cs typeface="Arial" pitchFamily="34" charset="0"/>
              </a:rPr>
              <a:t>5. İlgi hal eki: </a:t>
            </a:r>
          </a:p>
          <a:p>
            <a:pPr algn="l" rtl="0" fontAlgn="base">
              <a:spcBef>
                <a:spcPct val="0"/>
              </a:spcBef>
              <a:spcAft>
                <a:spcPct val="0"/>
              </a:spcAft>
            </a:pPr>
            <a:r>
              <a:rPr lang="tr-TR" sz="3600" b="1" dirty="0" smtClean="0">
                <a:latin typeface="Arial" pitchFamily="34" charset="0"/>
                <a:cs typeface="Arial" pitchFamily="34" charset="0"/>
              </a:rPr>
              <a:t>-ın, -in, -un, -ün/- nın, -nin, -nun, -nün</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r>
              <a:rPr lang="tr-TR" sz="3600" b="1" dirty="0" smtClean="0">
                <a:latin typeface="Arial" pitchFamily="34" charset="0"/>
                <a:cs typeface="Arial" pitchFamily="34" charset="0"/>
              </a:rPr>
              <a:t>6. Vasıta hal eki:</a:t>
            </a:r>
          </a:p>
          <a:p>
            <a:pPr algn="l" rtl="0" fontAlgn="base">
              <a:spcBef>
                <a:spcPct val="0"/>
              </a:spcBef>
              <a:spcAft>
                <a:spcPct val="0"/>
              </a:spcAft>
            </a:pPr>
            <a:r>
              <a:rPr lang="tr-TR" sz="3600" b="1" dirty="0" smtClean="0">
                <a:latin typeface="Arial" pitchFamily="34" charset="0"/>
                <a:cs typeface="Arial" pitchFamily="34" charset="0"/>
              </a:rPr>
              <a:t>-la, -le, -yla, -yle</a:t>
            </a: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endParaRPr lang="tr-TR" sz="3600" b="1" dirty="0" smtClean="0">
              <a:latin typeface="Arial" pitchFamily="34" charset="0"/>
              <a:cs typeface="Arial" pitchFamily="34" charset="0"/>
            </a:endParaRPr>
          </a:p>
          <a:p>
            <a:pPr algn="l" rtl="0" fontAlgn="base">
              <a:spcBef>
                <a:spcPct val="0"/>
              </a:spcBef>
              <a:spcAft>
                <a:spcPct val="0"/>
              </a:spcAft>
            </a:pPr>
            <a:endParaRPr lang="tr-TR" sz="3600" b="1" dirty="0">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285720" y="1358428"/>
            <a:ext cx="8643998" cy="3539430"/>
          </a:xfrm>
          <a:prstGeom prst="rect">
            <a:avLst/>
          </a:prstGeom>
          <a:noFill/>
          <a:ln w="9525">
            <a:noFill/>
            <a:miter lim="800000"/>
            <a:headEnd/>
            <a:tailEnd/>
          </a:ln>
        </p:spPr>
        <p:txBody>
          <a:bodyPr wrap="square" anchor="ctr">
            <a:spAutoFit/>
          </a:bodyPr>
          <a:lstStyle/>
          <a:p>
            <a:pPr algn="l" rtl="0"/>
            <a:r>
              <a:rPr lang="tr-TR" sz="2800" b="1" dirty="0" smtClean="0">
                <a:solidFill>
                  <a:srgbClr val="0000FF"/>
                </a:solidFill>
                <a:latin typeface="+mj-lt"/>
              </a:rPr>
              <a:t>A</a:t>
            </a:r>
            <a:r>
              <a:rPr lang="tr-TR" sz="2800" b="1" dirty="0" smtClean="0">
                <a:solidFill>
                  <a:srgbClr val="FF0000"/>
                </a:solidFill>
              </a:rPr>
              <a:t>ñ</a:t>
            </a:r>
            <a:r>
              <a:rPr lang="tr-TR" sz="2800" b="1" dirty="0" smtClean="0">
                <a:solidFill>
                  <a:srgbClr val="0000FF"/>
                </a:solidFill>
                <a:latin typeface="+mj-lt"/>
              </a:rPr>
              <a:t>dırmak </a:t>
            </a:r>
            <a:r>
              <a:rPr lang="ar-SA" sz="2800" b="1" dirty="0" smtClean="0">
                <a:solidFill>
                  <a:srgbClr val="0000FF"/>
                </a:solidFill>
                <a:latin typeface="+mj-lt"/>
              </a:rPr>
              <a:t>اكديرمق</a:t>
            </a:r>
            <a:r>
              <a:rPr lang="tr-TR" sz="2800" b="1" dirty="0" smtClean="0">
                <a:solidFill>
                  <a:srgbClr val="0000FF"/>
                </a:solidFill>
                <a:latin typeface="+mj-lt"/>
              </a:rPr>
              <a:t>	i</a:t>
            </a:r>
            <a:r>
              <a:rPr lang="tr-TR" sz="2800" b="1" dirty="0" smtClean="0">
                <a:solidFill>
                  <a:srgbClr val="FF0000"/>
                </a:solidFill>
              </a:rPr>
              <a:t>ñ</a:t>
            </a:r>
            <a:r>
              <a:rPr lang="tr-TR" sz="2800" b="1" dirty="0" smtClean="0">
                <a:solidFill>
                  <a:srgbClr val="0000FF"/>
                </a:solidFill>
                <a:latin typeface="+mj-lt"/>
              </a:rPr>
              <a:t>lemek </a:t>
            </a:r>
            <a:r>
              <a:rPr lang="ar-SA" sz="2800" b="1" dirty="0" smtClean="0">
                <a:solidFill>
                  <a:srgbClr val="0000FF"/>
                </a:solidFill>
                <a:latin typeface="+mj-lt"/>
              </a:rPr>
              <a:t>ايكله مك</a:t>
            </a:r>
            <a:r>
              <a:rPr lang="tr-TR" sz="2800" b="1" dirty="0" smtClean="0">
                <a:solidFill>
                  <a:srgbClr val="0000FF"/>
                </a:solidFill>
                <a:latin typeface="+mj-lt"/>
              </a:rPr>
              <a:t>	o</a:t>
            </a:r>
            <a:r>
              <a:rPr lang="tr-TR" sz="2800" b="1" dirty="0" smtClean="0">
                <a:solidFill>
                  <a:srgbClr val="FF0000"/>
                </a:solidFill>
              </a:rPr>
              <a:t>ñ </a:t>
            </a:r>
            <a:r>
              <a:rPr lang="ar-SA" sz="2800" b="1" dirty="0" smtClean="0">
                <a:solidFill>
                  <a:srgbClr val="0000FF"/>
                </a:solidFill>
              </a:rPr>
              <a:t>اوك</a:t>
            </a:r>
            <a:endParaRPr lang="tr-TR" sz="2800" b="1" dirty="0" smtClean="0">
              <a:solidFill>
                <a:srgbClr val="0000FF"/>
              </a:solidFill>
              <a:latin typeface="+mj-lt"/>
            </a:endParaRPr>
          </a:p>
          <a:p>
            <a:pPr algn="l" rtl="0"/>
            <a:r>
              <a:rPr lang="tr-TR" sz="2800" b="1" dirty="0" smtClean="0">
                <a:solidFill>
                  <a:srgbClr val="0000FF"/>
                </a:solidFill>
                <a:latin typeface="+mj-lt"/>
              </a:rPr>
              <a:t>ü</a:t>
            </a:r>
            <a:r>
              <a:rPr lang="tr-TR" sz="2800" b="1" dirty="0" smtClean="0">
                <a:solidFill>
                  <a:srgbClr val="FF0000"/>
                </a:solidFill>
              </a:rPr>
              <a:t>ñ</a:t>
            </a:r>
            <a:r>
              <a:rPr lang="ar-SA" sz="2800" b="1" dirty="0" smtClean="0">
                <a:solidFill>
                  <a:srgbClr val="0000FF"/>
                </a:solidFill>
              </a:rPr>
              <a:t> اوك </a:t>
            </a:r>
            <a:r>
              <a:rPr lang="tr-TR" sz="2800" b="1" dirty="0" smtClean="0">
                <a:solidFill>
                  <a:srgbClr val="0000FF"/>
                </a:solidFill>
                <a:latin typeface="+mj-lt"/>
              </a:rPr>
              <a:t>		so</a:t>
            </a:r>
            <a:r>
              <a:rPr lang="tr-TR" sz="2800" b="1" dirty="0" smtClean="0">
                <a:solidFill>
                  <a:srgbClr val="FF0000"/>
                </a:solidFill>
              </a:rPr>
              <a:t>ñ </a:t>
            </a:r>
            <a:r>
              <a:rPr lang="ar-SA" sz="2800" b="1" dirty="0" smtClean="0">
                <a:solidFill>
                  <a:srgbClr val="0000FF"/>
                </a:solidFill>
              </a:rPr>
              <a:t>صوك</a:t>
            </a:r>
            <a:r>
              <a:rPr lang="tr-TR" sz="2800" b="1" dirty="0" smtClean="0">
                <a:solidFill>
                  <a:srgbClr val="FF0000"/>
                </a:solidFill>
              </a:rPr>
              <a:t> </a:t>
            </a:r>
            <a:r>
              <a:rPr lang="tr-TR" sz="2800" b="1" dirty="0" smtClean="0">
                <a:solidFill>
                  <a:srgbClr val="0000FF"/>
                </a:solidFill>
                <a:latin typeface="+mj-lt"/>
              </a:rPr>
              <a:t>		so</a:t>
            </a:r>
            <a:r>
              <a:rPr lang="tr-TR" sz="2800" b="1" dirty="0" smtClean="0">
                <a:solidFill>
                  <a:srgbClr val="FF0000"/>
                </a:solidFill>
              </a:rPr>
              <a:t>ñ</a:t>
            </a:r>
            <a:r>
              <a:rPr lang="tr-TR" sz="2800" b="1" dirty="0" smtClean="0">
                <a:solidFill>
                  <a:srgbClr val="0000FF"/>
                </a:solidFill>
                <a:latin typeface="+mj-lt"/>
              </a:rPr>
              <a:t>ra </a:t>
            </a:r>
            <a:r>
              <a:rPr lang="ar-SA" sz="2800" b="1" dirty="0" smtClean="0">
                <a:solidFill>
                  <a:srgbClr val="0000FF"/>
                </a:solidFill>
              </a:rPr>
              <a:t>صوكره</a:t>
            </a:r>
            <a:endParaRPr lang="tr-TR" sz="2800" b="1" dirty="0" smtClean="0">
              <a:solidFill>
                <a:srgbClr val="0000FF"/>
              </a:solidFill>
              <a:latin typeface="+mj-lt"/>
            </a:endParaRPr>
          </a:p>
          <a:p>
            <a:pPr algn="l" rtl="0"/>
            <a:r>
              <a:rPr lang="tr-TR" sz="2800" b="1" dirty="0" smtClean="0">
                <a:solidFill>
                  <a:srgbClr val="0000FF"/>
                </a:solidFill>
                <a:latin typeface="+mj-lt"/>
              </a:rPr>
              <a:t>a</a:t>
            </a:r>
            <a:r>
              <a:rPr lang="tr-TR" sz="2800" b="1" dirty="0" smtClean="0">
                <a:solidFill>
                  <a:srgbClr val="FF0000"/>
                </a:solidFill>
              </a:rPr>
              <a:t>ñ</a:t>
            </a:r>
            <a:r>
              <a:rPr lang="tr-TR" sz="2800" b="1" dirty="0" smtClean="0">
                <a:solidFill>
                  <a:srgbClr val="0000FF"/>
                </a:solidFill>
                <a:latin typeface="+mj-lt"/>
              </a:rPr>
              <a:t>ılmak		a</a:t>
            </a:r>
            <a:r>
              <a:rPr lang="tr-TR" sz="2800" b="1" dirty="0" smtClean="0">
                <a:solidFill>
                  <a:srgbClr val="FF0000"/>
                </a:solidFill>
              </a:rPr>
              <a:t>ñ</a:t>
            </a:r>
            <a:r>
              <a:rPr lang="tr-TR" sz="2800" b="1" dirty="0" smtClean="0">
                <a:solidFill>
                  <a:srgbClr val="0000FF"/>
                </a:solidFill>
                <a:latin typeface="+mj-lt"/>
              </a:rPr>
              <a:t>laşmak		a</a:t>
            </a:r>
            <a:r>
              <a:rPr lang="tr-TR" sz="2800" b="1" dirty="0" smtClean="0">
                <a:solidFill>
                  <a:srgbClr val="FF0000"/>
                </a:solidFill>
              </a:rPr>
              <a:t>ñ</a:t>
            </a:r>
            <a:r>
              <a:rPr lang="tr-TR" sz="2800" b="1" dirty="0" smtClean="0">
                <a:solidFill>
                  <a:srgbClr val="0000FF"/>
                </a:solidFill>
                <a:latin typeface="+mj-lt"/>
              </a:rPr>
              <a:t>latmak</a:t>
            </a:r>
          </a:p>
          <a:p>
            <a:pPr algn="l" rtl="0"/>
            <a:r>
              <a:rPr lang="tr-TR" sz="2800" b="1" dirty="0" smtClean="0">
                <a:solidFill>
                  <a:srgbClr val="0000FF"/>
                </a:solidFill>
                <a:latin typeface="+mj-lt"/>
              </a:rPr>
              <a:t>çe</a:t>
            </a:r>
            <a:r>
              <a:rPr lang="tr-TR" sz="2800" b="1" dirty="0" smtClean="0">
                <a:solidFill>
                  <a:srgbClr val="FF0000"/>
                </a:solidFill>
              </a:rPr>
              <a:t>ñ</a:t>
            </a:r>
            <a:r>
              <a:rPr lang="tr-TR" sz="2800" b="1" dirty="0" smtClean="0">
                <a:solidFill>
                  <a:srgbClr val="0000FF"/>
                </a:solidFill>
                <a:latin typeface="+mj-lt"/>
              </a:rPr>
              <a:t>e			ye</a:t>
            </a:r>
            <a:r>
              <a:rPr lang="tr-TR" sz="2800" b="1" dirty="0" smtClean="0">
                <a:solidFill>
                  <a:srgbClr val="FF0000"/>
                </a:solidFill>
              </a:rPr>
              <a:t>ñ</a:t>
            </a:r>
            <a:r>
              <a:rPr lang="tr-TR" sz="2800" b="1" dirty="0" smtClean="0">
                <a:solidFill>
                  <a:srgbClr val="0000FF"/>
                </a:solidFill>
                <a:latin typeface="+mj-lt"/>
              </a:rPr>
              <a:t>i			ta</a:t>
            </a:r>
            <a:r>
              <a:rPr lang="tr-TR" sz="2800" b="1" dirty="0" smtClean="0">
                <a:solidFill>
                  <a:srgbClr val="FF0000"/>
                </a:solidFill>
              </a:rPr>
              <a:t>ñ</a:t>
            </a:r>
            <a:r>
              <a:rPr lang="tr-TR" sz="2800" b="1" dirty="0" smtClean="0">
                <a:solidFill>
                  <a:srgbClr val="0000FF"/>
                </a:solidFill>
                <a:latin typeface="+mj-lt"/>
              </a:rPr>
              <a:t>rı</a:t>
            </a:r>
          </a:p>
          <a:p>
            <a:pPr algn="l" rtl="0"/>
            <a:r>
              <a:rPr lang="tr-TR" sz="2800" b="1" dirty="0" smtClean="0">
                <a:solidFill>
                  <a:srgbClr val="0000FF"/>
                </a:solidFill>
                <a:latin typeface="+mj-lt"/>
              </a:rPr>
              <a:t>Ba</a:t>
            </a:r>
            <a:r>
              <a:rPr lang="tr-TR" sz="2800" b="1" dirty="0" smtClean="0">
                <a:solidFill>
                  <a:srgbClr val="FF0000"/>
                </a:solidFill>
              </a:rPr>
              <a:t>ñ</a:t>
            </a:r>
            <a:r>
              <a:rPr lang="tr-TR" sz="2800" b="1" dirty="0" smtClean="0">
                <a:solidFill>
                  <a:srgbClr val="0000FF"/>
                </a:solidFill>
                <a:latin typeface="+mj-lt"/>
              </a:rPr>
              <a:t>a			sa</a:t>
            </a:r>
            <a:r>
              <a:rPr lang="tr-TR" sz="2800" b="1" dirty="0" smtClean="0">
                <a:solidFill>
                  <a:srgbClr val="FF0000"/>
                </a:solidFill>
              </a:rPr>
              <a:t>ñ</a:t>
            </a:r>
            <a:r>
              <a:rPr lang="tr-TR" sz="2800" b="1" dirty="0" smtClean="0">
                <a:solidFill>
                  <a:srgbClr val="0000FF"/>
                </a:solidFill>
                <a:latin typeface="+mj-lt"/>
              </a:rPr>
              <a:t>a			o</a:t>
            </a:r>
            <a:r>
              <a:rPr lang="tr-TR" sz="2800" b="1" dirty="0" smtClean="0">
                <a:solidFill>
                  <a:srgbClr val="FF0000"/>
                </a:solidFill>
              </a:rPr>
              <a:t>ñ</a:t>
            </a:r>
            <a:r>
              <a:rPr lang="tr-TR" sz="2800" b="1" dirty="0" smtClean="0">
                <a:solidFill>
                  <a:srgbClr val="0000FF"/>
                </a:solidFill>
                <a:latin typeface="+mj-lt"/>
              </a:rPr>
              <a:t>a</a:t>
            </a:r>
          </a:p>
          <a:p>
            <a:pPr algn="l" rtl="0"/>
            <a:r>
              <a:rPr lang="tr-TR" sz="2800" b="1" dirty="0" smtClean="0">
                <a:solidFill>
                  <a:srgbClr val="0000FF"/>
                </a:solidFill>
                <a:latin typeface="+mj-lt"/>
              </a:rPr>
              <a:t>Ö</a:t>
            </a:r>
            <a:r>
              <a:rPr lang="tr-TR" sz="2800" b="1" dirty="0" smtClean="0">
                <a:solidFill>
                  <a:srgbClr val="FF0000"/>
                </a:solidFill>
              </a:rPr>
              <a:t>ñ</a:t>
            </a:r>
            <a:r>
              <a:rPr lang="tr-TR" sz="2800" b="1" dirty="0" smtClean="0">
                <a:solidFill>
                  <a:srgbClr val="0000FF"/>
                </a:solidFill>
                <a:latin typeface="+mj-lt"/>
              </a:rPr>
              <a:t>ce			de</a:t>
            </a:r>
            <a:r>
              <a:rPr lang="tr-TR" sz="2800" b="1" dirty="0" smtClean="0">
                <a:solidFill>
                  <a:srgbClr val="FF0000"/>
                </a:solidFill>
              </a:rPr>
              <a:t>ñ</a:t>
            </a:r>
            <a:r>
              <a:rPr lang="tr-TR" sz="2800" b="1" dirty="0" smtClean="0">
                <a:solidFill>
                  <a:srgbClr val="0000FF"/>
                </a:solidFill>
                <a:latin typeface="+mj-lt"/>
              </a:rPr>
              <a:t>iz			sözü</a:t>
            </a:r>
            <a:r>
              <a:rPr lang="tr-TR" sz="2800" b="1" dirty="0" smtClean="0">
                <a:solidFill>
                  <a:srgbClr val="FF0000"/>
                </a:solidFill>
              </a:rPr>
              <a:t>ñ</a:t>
            </a:r>
            <a:endParaRPr lang="tr-TR" sz="2800" b="1" dirty="0" smtClean="0">
              <a:solidFill>
                <a:srgbClr val="0000FF"/>
              </a:solidFill>
              <a:latin typeface="+mj-lt"/>
            </a:endParaRPr>
          </a:p>
          <a:p>
            <a:pPr algn="l" rtl="0"/>
            <a:r>
              <a:rPr lang="tr-TR" sz="2800" b="1" dirty="0" smtClean="0">
                <a:solidFill>
                  <a:srgbClr val="0000FF"/>
                </a:solidFill>
                <a:latin typeface="+mj-lt"/>
              </a:rPr>
              <a:t>Veri</a:t>
            </a:r>
            <a:r>
              <a:rPr lang="tr-TR" sz="2800" b="1" dirty="0" smtClean="0">
                <a:solidFill>
                  <a:srgbClr val="FF0000"/>
                </a:solidFill>
              </a:rPr>
              <a:t>ñ</a:t>
            </a:r>
            <a:r>
              <a:rPr lang="tr-TR" sz="2800" b="1" dirty="0" smtClean="0">
                <a:solidFill>
                  <a:srgbClr val="0000FF"/>
                </a:solidFill>
                <a:latin typeface="+mj-lt"/>
              </a:rPr>
              <a:t>iz		yazı</a:t>
            </a:r>
            <a:r>
              <a:rPr lang="tr-TR" sz="2800" b="1" dirty="0" smtClean="0">
                <a:solidFill>
                  <a:srgbClr val="FF0000"/>
                </a:solidFill>
              </a:rPr>
              <a:t>ñ</a:t>
            </a:r>
            <a:r>
              <a:rPr lang="tr-TR" sz="2800" b="1" dirty="0" smtClean="0">
                <a:solidFill>
                  <a:srgbClr val="0000FF"/>
                </a:solidFill>
                <a:latin typeface="+mj-lt"/>
              </a:rPr>
              <a:t>ız		seni</a:t>
            </a:r>
            <a:r>
              <a:rPr lang="tr-TR" sz="2800" b="1" dirty="0" smtClean="0">
                <a:solidFill>
                  <a:srgbClr val="FF0000"/>
                </a:solidFill>
              </a:rPr>
              <a:t>ñ</a:t>
            </a:r>
            <a:endParaRPr lang="tr-TR" sz="2800" b="1" dirty="0" smtClean="0">
              <a:solidFill>
                <a:srgbClr val="0000FF"/>
              </a:solidFill>
              <a:latin typeface="+mj-lt"/>
            </a:endParaRPr>
          </a:p>
          <a:p>
            <a:pPr algn="l" rtl="0"/>
            <a:endParaRPr lang="tr-TR" sz="2800" b="1" dirty="0" smtClean="0">
              <a:solidFill>
                <a:srgbClr val="FF0000"/>
              </a:solidFill>
              <a:latin typeface="+mj-lt"/>
            </a:endParaRPr>
          </a:p>
        </p:txBody>
      </p:sp>
    </p:spTree>
    <p:extLst>
      <p:ext uri="{BB962C8B-B14F-4D97-AF65-F5344CB8AC3E}">
        <p14:creationId xmlns:p14="http://schemas.microsoft.com/office/powerpoint/2010/main" val="1772966742"/>
      </p:ext>
    </p:extLst>
  </p:cSld>
  <p:clrMapOvr>
    <a:masterClrMapping/>
  </p:clrMapOvr>
  <p:transition spd="med">
    <p:checker dir="ver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500002" y="1071546"/>
            <a:ext cx="8286840" cy="3970318"/>
          </a:xfrm>
          <a:prstGeom prst="rect">
            <a:avLst/>
          </a:prstGeom>
          <a:noFill/>
          <a:ln w="9525">
            <a:noFill/>
            <a:miter lim="800000"/>
            <a:headEnd/>
            <a:tailEnd/>
          </a:ln>
        </p:spPr>
        <p:txBody>
          <a:bodyPr wrap="square" anchor="ctr">
            <a:spAutoFit/>
          </a:bodyPr>
          <a:lstStyle/>
          <a:p>
            <a:pPr algn="l" rtl="0"/>
            <a:r>
              <a:rPr lang="tr-TR" sz="2800" b="1" dirty="0" smtClean="0">
                <a:solidFill>
                  <a:srgbClr val="FF0000"/>
                </a:solidFill>
                <a:latin typeface="+mj-lt"/>
              </a:rPr>
              <a:t>4- Kâf-ı yâyî (yumuşak y):</a:t>
            </a:r>
            <a:endParaRPr lang="en-US" sz="2800" b="1" dirty="0" smtClean="0">
              <a:solidFill>
                <a:srgbClr val="FF0000"/>
              </a:solidFill>
              <a:latin typeface="+mj-lt"/>
            </a:endParaRPr>
          </a:p>
          <a:p>
            <a:pPr algn="l" rtl="0"/>
            <a:r>
              <a:rPr lang="en-US" sz="2800" b="1" dirty="0" smtClean="0">
                <a:latin typeface="+mj-lt"/>
              </a:rPr>
              <a:t>T</a:t>
            </a:r>
            <a:r>
              <a:rPr lang="tr-TR" sz="2800" b="1" dirty="0" smtClean="0">
                <a:latin typeface="+mj-lt"/>
              </a:rPr>
              <a:t>ürkç</a:t>
            </a:r>
            <a:r>
              <a:rPr lang="en-US" sz="2800" b="1" dirty="0" smtClean="0">
                <a:latin typeface="+mj-lt"/>
              </a:rPr>
              <a:t>eye </a:t>
            </a:r>
            <a:r>
              <a:rPr lang="en-US" sz="2800" b="1" dirty="0" err="1" smtClean="0">
                <a:latin typeface="+mj-lt"/>
              </a:rPr>
              <a:t>mahsustur</a:t>
            </a:r>
            <a:r>
              <a:rPr lang="tr-TR" sz="2800" b="1" dirty="0" smtClean="0">
                <a:latin typeface="+mj-lt"/>
              </a:rPr>
              <a:t>.  ğ veya y olarak okunur. Bazı dilciler sadece buna kaf-i Türki adını vermişlerdir.</a:t>
            </a:r>
            <a:endParaRPr lang="ar-SA" sz="2800" b="1" dirty="0" smtClean="0"/>
          </a:p>
          <a:p>
            <a:pPr algn="l" rtl="0" fontAlgn="base">
              <a:spcBef>
                <a:spcPct val="0"/>
              </a:spcBef>
              <a:spcAft>
                <a:spcPct val="0"/>
              </a:spcAft>
            </a:pPr>
            <a:endParaRPr lang="ar-SA" sz="2800" b="1" dirty="0" smtClean="0"/>
          </a:p>
          <a:p>
            <a:pPr algn="l" rtl="0" fontAlgn="base">
              <a:spcBef>
                <a:spcPct val="0"/>
              </a:spcBef>
              <a:spcAft>
                <a:spcPct val="0"/>
              </a:spcAft>
            </a:pPr>
            <a:endParaRPr lang="en-US" sz="2800" b="1" dirty="0" smtClean="0"/>
          </a:p>
          <a:p>
            <a:pPr algn="l" rtl="0" fontAlgn="base">
              <a:spcBef>
                <a:spcPct val="0"/>
              </a:spcBef>
              <a:spcAft>
                <a:spcPct val="0"/>
              </a:spcAft>
            </a:pPr>
            <a:r>
              <a:rPr lang="tr-TR" sz="2800" b="1" dirty="0" smtClean="0">
                <a:solidFill>
                  <a:srgbClr val="0000FF"/>
                </a:solidFill>
                <a:latin typeface="+mj-lt"/>
              </a:rPr>
              <a:t>Eğri </a:t>
            </a:r>
            <a:r>
              <a:rPr lang="ar-SA" sz="2800" b="1" dirty="0" smtClean="0">
                <a:solidFill>
                  <a:srgbClr val="0000FF"/>
                </a:solidFill>
                <a:latin typeface="+mj-lt"/>
              </a:rPr>
              <a:t>اكرى</a:t>
            </a:r>
            <a:r>
              <a:rPr lang="en-US" sz="2800" b="1" dirty="0" smtClean="0">
                <a:solidFill>
                  <a:srgbClr val="0000FF"/>
                </a:solidFill>
                <a:latin typeface="+mj-lt"/>
              </a:rPr>
              <a:t>		</a:t>
            </a:r>
            <a:r>
              <a:rPr lang="tr-TR" sz="2800" b="1" dirty="0" smtClean="0">
                <a:solidFill>
                  <a:srgbClr val="0000FF"/>
                </a:solidFill>
                <a:latin typeface="+mj-lt"/>
              </a:rPr>
              <a:t>eğer</a:t>
            </a:r>
            <a:r>
              <a:rPr lang="en-US" sz="2800" b="1" dirty="0" smtClean="0">
                <a:solidFill>
                  <a:srgbClr val="0000FF"/>
                </a:solidFill>
                <a:latin typeface="+mj-lt"/>
              </a:rPr>
              <a:t>	</a:t>
            </a:r>
            <a:r>
              <a:rPr lang="ar-SA" sz="2800" b="1" dirty="0" smtClean="0">
                <a:solidFill>
                  <a:srgbClr val="0000FF"/>
                </a:solidFill>
                <a:latin typeface="+mj-lt"/>
              </a:rPr>
              <a:t>اكر</a:t>
            </a:r>
            <a:r>
              <a:rPr lang="en-US" sz="2800" b="1" dirty="0" smtClean="0">
                <a:solidFill>
                  <a:srgbClr val="0000FF"/>
                </a:solidFill>
                <a:latin typeface="+mj-lt"/>
              </a:rPr>
              <a:t>		be</a:t>
            </a:r>
            <a:r>
              <a:rPr lang="tr-TR" sz="2800" b="1" dirty="0" smtClean="0">
                <a:solidFill>
                  <a:srgbClr val="0000FF"/>
                </a:solidFill>
                <a:latin typeface="+mj-lt"/>
              </a:rPr>
              <a:t>ğenmek </a:t>
            </a:r>
            <a:r>
              <a:rPr lang="ar-SA" sz="2800" b="1" dirty="0" smtClean="0">
                <a:solidFill>
                  <a:srgbClr val="0000FF"/>
                </a:solidFill>
                <a:latin typeface="+mj-lt"/>
              </a:rPr>
              <a:t>بكنمك</a:t>
            </a:r>
          </a:p>
          <a:p>
            <a:pPr algn="l" rtl="0" fontAlgn="base">
              <a:spcBef>
                <a:spcPct val="0"/>
              </a:spcBef>
              <a:spcAft>
                <a:spcPct val="0"/>
              </a:spcAft>
            </a:pPr>
            <a:r>
              <a:rPr lang="tr-TR" sz="2800" b="1" dirty="0" smtClean="0">
                <a:solidFill>
                  <a:srgbClr val="0000FF"/>
                </a:solidFill>
                <a:latin typeface="+mj-lt"/>
              </a:rPr>
              <a:t>değer </a:t>
            </a:r>
            <a:r>
              <a:rPr lang="ar-SA" sz="2800" b="1" dirty="0" smtClean="0">
                <a:solidFill>
                  <a:srgbClr val="0000FF"/>
                </a:solidFill>
                <a:latin typeface="+mj-lt"/>
              </a:rPr>
              <a:t>دكر		</a:t>
            </a:r>
            <a:r>
              <a:rPr lang="tr-TR" sz="2800" b="1" dirty="0" smtClean="0">
                <a:solidFill>
                  <a:srgbClr val="0000FF"/>
                </a:solidFill>
                <a:latin typeface="+mj-lt"/>
              </a:rPr>
              <a:t>değil </a:t>
            </a:r>
            <a:r>
              <a:rPr lang="ar-SA" sz="2800" b="1" dirty="0" smtClean="0">
                <a:solidFill>
                  <a:srgbClr val="0000FF"/>
                </a:solidFill>
                <a:latin typeface="+mj-lt"/>
              </a:rPr>
              <a:t>دكل		</a:t>
            </a:r>
            <a:r>
              <a:rPr lang="tr-TR" sz="2800" b="1" dirty="0" smtClean="0">
                <a:solidFill>
                  <a:srgbClr val="0000FF"/>
                </a:solidFill>
                <a:latin typeface="+mj-lt"/>
              </a:rPr>
              <a:t>meğer </a:t>
            </a:r>
            <a:r>
              <a:rPr lang="ar-SA" sz="2800" b="1" dirty="0" smtClean="0">
                <a:solidFill>
                  <a:srgbClr val="0000FF"/>
                </a:solidFill>
                <a:latin typeface="+mj-lt"/>
              </a:rPr>
              <a:t>مكر</a:t>
            </a:r>
          </a:p>
          <a:p>
            <a:pPr algn="l" rtl="0" fontAlgn="base">
              <a:spcBef>
                <a:spcPct val="0"/>
              </a:spcBef>
              <a:spcAft>
                <a:spcPct val="0"/>
              </a:spcAft>
            </a:pPr>
            <a:r>
              <a:rPr lang="en-US" sz="2800" b="1" dirty="0" smtClean="0">
                <a:solidFill>
                  <a:srgbClr val="0000FF"/>
                </a:solidFill>
                <a:latin typeface="+mj-lt"/>
              </a:rPr>
              <a:t>D</a:t>
            </a:r>
            <a:r>
              <a:rPr lang="tr-TR" sz="2800" b="1" dirty="0" smtClean="0">
                <a:solidFill>
                  <a:srgbClr val="0000FF"/>
                </a:solidFill>
                <a:latin typeface="+mj-lt"/>
              </a:rPr>
              <a:t>üğün</a:t>
            </a:r>
            <a:r>
              <a:rPr lang="en-US" sz="2800" b="1" dirty="0" smtClean="0">
                <a:solidFill>
                  <a:srgbClr val="0000FF"/>
                </a:solidFill>
                <a:latin typeface="+mj-lt"/>
              </a:rPr>
              <a:t> </a:t>
            </a:r>
            <a:r>
              <a:rPr lang="ar-SA" sz="2800" b="1" dirty="0" smtClean="0">
                <a:solidFill>
                  <a:srgbClr val="0000FF"/>
                </a:solidFill>
                <a:latin typeface="+mj-lt"/>
              </a:rPr>
              <a:t>دوكون</a:t>
            </a:r>
            <a:r>
              <a:rPr lang="en-US" sz="2800" b="1" dirty="0" smtClean="0">
                <a:solidFill>
                  <a:srgbClr val="0000FF"/>
                </a:solidFill>
                <a:latin typeface="+mj-lt"/>
              </a:rPr>
              <a:t>		e</a:t>
            </a:r>
            <a:r>
              <a:rPr lang="tr-TR" sz="2800" b="1" dirty="0" smtClean="0">
                <a:solidFill>
                  <a:srgbClr val="0000FF"/>
                </a:solidFill>
                <a:latin typeface="+mj-lt"/>
              </a:rPr>
              <a:t>ğelence</a:t>
            </a:r>
            <a:r>
              <a:rPr lang="en-US" sz="2800" b="1" dirty="0" smtClean="0">
                <a:solidFill>
                  <a:srgbClr val="0000FF"/>
                </a:solidFill>
                <a:latin typeface="+mj-lt"/>
              </a:rPr>
              <a:t> </a:t>
            </a:r>
            <a:r>
              <a:rPr lang="ar-SA" sz="2800" b="1" dirty="0" smtClean="0">
                <a:solidFill>
                  <a:srgbClr val="0000FF"/>
                </a:solidFill>
                <a:latin typeface="+mj-lt"/>
              </a:rPr>
              <a:t>اكلنجه </a:t>
            </a:r>
            <a:r>
              <a:rPr lang="en-US" sz="2800" b="1" dirty="0" smtClean="0">
                <a:solidFill>
                  <a:srgbClr val="0000FF"/>
                </a:solidFill>
                <a:latin typeface="+mj-lt"/>
              </a:rPr>
              <a:t>	</a:t>
            </a:r>
            <a:r>
              <a:rPr lang="tr-TR" sz="2800" b="1" dirty="0" smtClean="0">
                <a:solidFill>
                  <a:srgbClr val="0000FF"/>
                </a:solidFill>
                <a:latin typeface="+mj-lt"/>
              </a:rPr>
              <a:t>iğne</a:t>
            </a:r>
            <a:r>
              <a:rPr lang="en-US" sz="2800" b="1" dirty="0" smtClean="0">
                <a:solidFill>
                  <a:srgbClr val="0000FF"/>
                </a:solidFill>
                <a:latin typeface="+mj-lt"/>
              </a:rPr>
              <a:t> </a:t>
            </a:r>
            <a:r>
              <a:rPr lang="ar-SA" sz="2800" b="1" dirty="0" smtClean="0">
                <a:solidFill>
                  <a:srgbClr val="0000FF"/>
                </a:solidFill>
                <a:latin typeface="+mj-lt"/>
              </a:rPr>
              <a:t>ايكنه</a:t>
            </a:r>
          </a:p>
          <a:p>
            <a:pPr algn="l" rtl="0" fontAlgn="base">
              <a:spcBef>
                <a:spcPct val="0"/>
              </a:spcBef>
              <a:spcAft>
                <a:spcPct val="0"/>
              </a:spcAft>
            </a:pPr>
            <a:r>
              <a:rPr lang="en-US" sz="2800" b="1" dirty="0" smtClean="0">
                <a:solidFill>
                  <a:srgbClr val="0000FF"/>
                </a:solidFill>
                <a:latin typeface="+mj-lt"/>
              </a:rPr>
              <a:t>D</a:t>
            </a:r>
            <a:r>
              <a:rPr lang="tr-TR" sz="2800" b="1" dirty="0" smtClean="0">
                <a:solidFill>
                  <a:srgbClr val="0000FF"/>
                </a:solidFill>
                <a:latin typeface="+mj-lt"/>
              </a:rPr>
              <a:t>üğme </a:t>
            </a:r>
            <a:r>
              <a:rPr lang="ar-SA" sz="2800" b="1" dirty="0" smtClean="0">
                <a:solidFill>
                  <a:srgbClr val="0000FF"/>
                </a:solidFill>
                <a:latin typeface="+mj-lt"/>
              </a:rPr>
              <a:t>دوكمه</a:t>
            </a:r>
            <a:r>
              <a:rPr lang="tr-TR" sz="2800" b="1" dirty="0" smtClean="0">
                <a:solidFill>
                  <a:srgbClr val="0000FF"/>
                </a:solidFill>
                <a:latin typeface="+mj-lt"/>
              </a:rPr>
              <a:t>	değmek </a:t>
            </a:r>
            <a:r>
              <a:rPr lang="ar-SA" sz="2800" b="1" dirty="0" smtClean="0">
                <a:solidFill>
                  <a:srgbClr val="0000FF"/>
                </a:solidFill>
                <a:latin typeface="+mj-lt"/>
              </a:rPr>
              <a:t>دكمك</a:t>
            </a:r>
            <a:r>
              <a:rPr lang="tr-TR" sz="2800" b="1" dirty="0" smtClean="0">
                <a:solidFill>
                  <a:srgbClr val="0000FF"/>
                </a:solidFill>
                <a:latin typeface="+mj-lt"/>
              </a:rPr>
              <a:t>	değişmek </a:t>
            </a:r>
            <a:r>
              <a:rPr lang="ar-SA" sz="2800" b="1" dirty="0" smtClean="0">
                <a:solidFill>
                  <a:srgbClr val="0000FF"/>
                </a:solidFill>
                <a:latin typeface="+mj-lt"/>
              </a:rPr>
              <a:t>دكيشمك</a:t>
            </a:r>
          </a:p>
        </p:txBody>
      </p:sp>
    </p:spTree>
    <p:extLst>
      <p:ext uri="{BB962C8B-B14F-4D97-AF65-F5344CB8AC3E}">
        <p14:creationId xmlns:p14="http://schemas.microsoft.com/office/powerpoint/2010/main" val="1318338113"/>
      </p:ext>
    </p:extLst>
  </p:cSld>
  <p:clrMapOvr>
    <a:masterClrMapping/>
  </p:clrMapOvr>
  <p:transition spd="med">
    <p:checker dir="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8313" y="2060575"/>
            <a:ext cx="8496300" cy="646113"/>
          </a:xfrm>
          <a:prstGeom prst="rect">
            <a:avLst/>
          </a:prstGeom>
          <a:noFill/>
          <a:ln w="9525">
            <a:noFill/>
            <a:miter lim="800000"/>
            <a:headEnd/>
            <a:tailEnd/>
          </a:ln>
        </p:spPr>
        <p:txBody>
          <a:bodyPr anchor="ctr">
            <a:spAutoFit/>
          </a:bodyPr>
          <a:lstStyle/>
          <a:p>
            <a:pPr algn="l" rtl="0" fontAlgn="base">
              <a:spcBef>
                <a:spcPct val="0"/>
              </a:spcBef>
              <a:spcAft>
                <a:spcPct val="0"/>
              </a:spcAft>
            </a:pPr>
            <a:endParaRPr lang="tr-TR" sz="3600" b="1" dirty="0">
              <a:latin typeface="Arial" pitchFamily="34" charset="0"/>
              <a:cs typeface="Arial" pitchFamily="34" charset="0"/>
            </a:endParaRPr>
          </a:p>
        </p:txBody>
      </p:sp>
      <p:sp>
        <p:nvSpPr>
          <p:cNvPr id="5" name="Text Box 2"/>
          <p:cNvSpPr txBox="1">
            <a:spLocks noChangeArrowheads="1"/>
          </p:cNvSpPr>
          <p:nvPr/>
        </p:nvSpPr>
        <p:spPr bwMode="auto">
          <a:xfrm>
            <a:off x="500002" y="1071546"/>
            <a:ext cx="8286840" cy="3970318"/>
          </a:xfrm>
          <a:prstGeom prst="rect">
            <a:avLst/>
          </a:prstGeom>
          <a:noFill/>
          <a:ln w="9525">
            <a:noFill/>
            <a:miter lim="800000"/>
            <a:headEnd/>
            <a:tailEnd/>
          </a:ln>
        </p:spPr>
        <p:txBody>
          <a:bodyPr wrap="square" anchor="ctr">
            <a:spAutoFit/>
          </a:bodyPr>
          <a:lstStyle/>
          <a:p>
            <a:pPr algn="l" rtl="0"/>
            <a:r>
              <a:rPr lang="tr-TR" sz="2800" b="1" dirty="0" smtClean="0">
                <a:solidFill>
                  <a:srgbClr val="FF0000"/>
                </a:solidFill>
                <a:latin typeface="+mj-lt"/>
              </a:rPr>
              <a:t>5- Kâf-ı vâvî:</a:t>
            </a:r>
            <a:endParaRPr lang="en-US" sz="2800" b="1" dirty="0" smtClean="0">
              <a:solidFill>
                <a:srgbClr val="FF0000"/>
              </a:solidFill>
              <a:latin typeface="+mj-lt"/>
            </a:endParaRPr>
          </a:p>
          <a:p>
            <a:pPr algn="l" rtl="0"/>
            <a:r>
              <a:rPr lang="en-US" sz="2800" b="1" dirty="0" smtClean="0">
                <a:latin typeface="+mj-lt"/>
              </a:rPr>
              <a:t>Bug</a:t>
            </a:r>
            <a:r>
              <a:rPr lang="tr-TR" sz="2800" b="1" dirty="0" smtClean="0">
                <a:latin typeface="+mj-lt"/>
              </a:rPr>
              <a:t>ün ‘’v’’ ile yazılan bazı kelimeler eski imlada kef ile yazılırdı. Bu sessizin aslı ‘’g’’dir. Daha sonra bir kısmı ‘’y’’ bir kısmı ‘’v’’ ile söylenir olmuştur. Bu şekilde kef yazılıp ‘’v’’ okunan kaflara kaf-ı vavi denilir.</a:t>
            </a:r>
            <a:endParaRPr lang="ar-SA" sz="2800" b="1" dirty="0" smtClean="0"/>
          </a:p>
          <a:p>
            <a:pPr algn="l" rtl="0" fontAlgn="base">
              <a:spcBef>
                <a:spcPct val="0"/>
              </a:spcBef>
              <a:spcAft>
                <a:spcPct val="0"/>
              </a:spcAft>
            </a:pPr>
            <a:endParaRPr lang="ar-SA" sz="2800" b="1" dirty="0" smtClean="0"/>
          </a:p>
          <a:p>
            <a:pPr algn="l" rtl="0" fontAlgn="base">
              <a:spcBef>
                <a:spcPct val="0"/>
              </a:spcBef>
              <a:spcAft>
                <a:spcPct val="0"/>
              </a:spcAft>
            </a:pPr>
            <a:endParaRPr lang="en-US" sz="2800" b="1" dirty="0" smtClean="0"/>
          </a:p>
          <a:p>
            <a:pPr algn="l" rtl="0" fontAlgn="base">
              <a:spcBef>
                <a:spcPct val="0"/>
              </a:spcBef>
              <a:spcAft>
                <a:spcPct val="0"/>
              </a:spcAft>
            </a:pPr>
            <a:r>
              <a:rPr lang="tr-TR" sz="2800" b="1" dirty="0" smtClean="0">
                <a:solidFill>
                  <a:srgbClr val="0000FF"/>
                </a:solidFill>
                <a:latin typeface="+mj-lt"/>
              </a:rPr>
              <a:t>güvercin </a:t>
            </a:r>
            <a:r>
              <a:rPr lang="ar-SA" sz="2800" b="1" dirty="0" smtClean="0">
                <a:solidFill>
                  <a:srgbClr val="0000FF"/>
                </a:solidFill>
                <a:latin typeface="+mj-lt"/>
              </a:rPr>
              <a:t>كوكرجن</a:t>
            </a:r>
            <a:r>
              <a:rPr lang="en-US" sz="2800" b="1" dirty="0" smtClean="0">
                <a:solidFill>
                  <a:srgbClr val="0000FF"/>
                </a:solidFill>
                <a:latin typeface="+mj-lt"/>
              </a:rPr>
              <a:t>	g</a:t>
            </a:r>
            <a:r>
              <a:rPr lang="tr-TR" sz="2800" b="1" dirty="0" smtClean="0">
                <a:solidFill>
                  <a:srgbClr val="0000FF"/>
                </a:solidFill>
                <a:latin typeface="+mj-lt"/>
              </a:rPr>
              <a:t>övde</a:t>
            </a:r>
            <a:r>
              <a:rPr lang="en-US" sz="2800" b="1" dirty="0" smtClean="0">
                <a:solidFill>
                  <a:srgbClr val="0000FF"/>
                </a:solidFill>
                <a:latin typeface="+mj-lt"/>
              </a:rPr>
              <a:t>	</a:t>
            </a:r>
            <a:r>
              <a:rPr lang="ar-SA" sz="2800" b="1" dirty="0" smtClean="0">
                <a:solidFill>
                  <a:srgbClr val="0000FF"/>
                </a:solidFill>
                <a:latin typeface="+mj-lt"/>
              </a:rPr>
              <a:t>كوكده </a:t>
            </a:r>
            <a:r>
              <a:rPr lang="en-US" sz="2800" b="1" dirty="0" smtClean="0">
                <a:solidFill>
                  <a:srgbClr val="0000FF"/>
                </a:solidFill>
                <a:latin typeface="+mj-lt"/>
              </a:rPr>
              <a:t>		</a:t>
            </a:r>
            <a:r>
              <a:rPr lang="tr-TR" sz="2800" b="1" dirty="0" smtClean="0">
                <a:solidFill>
                  <a:srgbClr val="0000FF"/>
                </a:solidFill>
                <a:latin typeface="+mj-lt"/>
              </a:rPr>
              <a:t>sövmek </a:t>
            </a:r>
            <a:r>
              <a:rPr lang="ar-SA" sz="2800" b="1" dirty="0" smtClean="0">
                <a:solidFill>
                  <a:srgbClr val="0000FF"/>
                </a:solidFill>
                <a:latin typeface="+mj-lt"/>
              </a:rPr>
              <a:t>سوكمك</a:t>
            </a:r>
          </a:p>
          <a:p>
            <a:pPr algn="l" rtl="0" fontAlgn="base">
              <a:spcBef>
                <a:spcPct val="0"/>
              </a:spcBef>
              <a:spcAft>
                <a:spcPct val="0"/>
              </a:spcAft>
            </a:pPr>
            <a:r>
              <a:rPr lang="tr-TR" sz="2800" b="1" dirty="0" smtClean="0">
                <a:solidFill>
                  <a:srgbClr val="0000FF"/>
                </a:solidFill>
                <a:latin typeface="+mj-lt"/>
              </a:rPr>
              <a:t>dövmek </a:t>
            </a:r>
            <a:r>
              <a:rPr lang="ar-SA" sz="2800" b="1" dirty="0" smtClean="0">
                <a:solidFill>
                  <a:srgbClr val="0000FF"/>
                </a:solidFill>
                <a:latin typeface="+mj-lt"/>
              </a:rPr>
              <a:t>دوكمك	</a:t>
            </a:r>
            <a:r>
              <a:rPr lang="tr-TR" sz="2800" b="1" dirty="0" smtClean="0">
                <a:solidFill>
                  <a:srgbClr val="0000FF"/>
                </a:solidFill>
                <a:latin typeface="+mj-lt"/>
              </a:rPr>
              <a:t>güverte </a:t>
            </a:r>
            <a:r>
              <a:rPr lang="ar-SA" sz="2800" b="1" dirty="0" smtClean="0">
                <a:solidFill>
                  <a:srgbClr val="0000FF"/>
                </a:solidFill>
                <a:latin typeface="+mj-lt"/>
              </a:rPr>
              <a:t>كوكرته	</a:t>
            </a:r>
            <a:endParaRPr lang="tr-TR" sz="2800" b="1" dirty="0" smtClean="0">
              <a:solidFill>
                <a:srgbClr val="0000FF"/>
              </a:solidFill>
              <a:latin typeface="+mj-lt"/>
            </a:endParaRPr>
          </a:p>
        </p:txBody>
      </p:sp>
    </p:spTree>
    <p:extLst>
      <p:ext uri="{BB962C8B-B14F-4D97-AF65-F5344CB8AC3E}">
        <p14:creationId xmlns:p14="http://schemas.microsoft.com/office/powerpoint/2010/main" val="3720614377"/>
      </p:ext>
    </p:extLst>
  </p:cSld>
  <p:clrMapOvr>
    <a:masterClrMapping/>
  </p:clrMapOvr>
  <p:transition spd="med">
    <p:checker dir="ver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52128"/>
          </a:xfrm>
        </p:spPr>
        <p:txBody>
          <a:bodyPr>
            <a:normAutofit/>
          </a:bodyPr>
          <a:lstStyle/>
          <a:p>
            <a:pPr algn="ctr"/>
            <a:r>
              <a:rPr lang="ar-IQ" sz="6000" b="1" dirty="0" smtClean="0">
                <a:solidFill>
                  <a:srgbClr val="3333CC"/>
                </a:solidFill>
              </a:rPr>
              <a:t>(ال)</a:t>
            </a:r>
            <a:r>
              <a:rPr lang="en-US" b="1" dirty="0" smtClean="0">
                <a:solidFill>
                  <a:srgbClr val="FF0000"/>
                </a:solidFill>
              </a:rPr>
              <a:t>HARF-</a:t>
            </a:r>
            <a:r>
              <a:rPr lang="tr-TR" b="1" dirty="0" smtClean="0">
                <a:solidFill>
                  <a:srgbClr val="FF0000"/>
                </a:solidFill>
              </a:rPr>
              <a:t>İ TARİF  </a:t>
            </a:r>
            <a:endParaRPr lang="ar-IQ" b="1" dirty="0">
              <a:solidFill>
                <a:srgbClr val="FF0000"/>
              </a:solidFill>
            </a:endParaRPr>
          </a:p>
        </p:txBody>
      </p:sp>
      <p:sp>
        <p:nvSpPr>
          <p:cNvPr id="3" name="Content Placeholder 2"/>
          <p:cNvSpPr>
            <a:spLocks noGrp="1"/>
          </p:cNvSpPr>
          <p:nvPr>
            <p:ph idx="1"/>
          </p:nvPr>
        </p:nvSpPr>
        <p:spPr>
          <a:xfrm>
            <a:off x="323528" y="1772816"/>
            <a:ext cx="8445624" cy="4896544"/>
          </a:xfrm>
        </p:spPr>
        <p:txBody>
          <a:bodyPr>
            <a:normAutofit fontScale="85000" lnSpcReduction="10000"/>
          </a:bodyPr>
          <a:lstStyle/>
          <a:p>
            <a:pPr algn="l" rtl="0">
              <a:lnSpc>
                <a:spcPct val="150000"/>
              </a:lnSpc>
              <a:spcBef>
                <a:spcPts val="0"/>
              </a:spcBef>
              <a:buNone/>
            </a:pPr>
            <a:r>
              <a:rPr lang="tr-TR" sz="2800" dirty="0" smtClean="0">
                <a:latin typeface="Times New Roman" pitchFamily="18" charset="0"/>
                <a:cs typeface="Times New Roman" pitchFamily="18" charset="0"/>
              </a:rPr>
              <a:t>	Arapçada isimlerde belirli, belirsizlik vardır. Belirsiz isimler (nekre) başına hiçbir ek almamış; belirli olan isimler de, başına (</a:t>
            </a:r>
            <a:r>
              <a:rPr lang="ar-IQ" sz="2800" dirty="0" smtClean="0">
                <a:latin typeface="Times New Roman" pitchFamily="18" charset="0"/>
                <a:cs typeface="Times New Roman" pitchFamily="18" charset="0"/>
              </a:rPr>
              <a:t>ال</a:t>
            </a:r>
            <a:r>
              <a:rPr lang="tr-TR" sz="2800" dirty="0" smtClean="0">
                <a:latin typeface="Times New Roman" pitchFamily="18" charset="0"/>
                <a:cs typeface="Times New Roman" pitchFamily="18" charset="0"/>
              </a:rPr>
              <a:t>) elif-lam almış olan isimlerdir. (</a:t>
            </a:r>
            <a:r>
              <a:rPr lang="ar-IQ" sz="2800" dirty="0" smtClean="0">
                <a:latin typeface="Times New Roman" pitchFamily="18" charset="0"/>
                <a:cs typeface="Times New Roman" pitchFamily="18" charset="0"/>
              </a:rPr>
              <a:t>كتاب</a:t>
            </a:r>
            <a:r>
              <a:rPr lang="tr-TR" sz="2800" dirty="0" smtClean="0">
                <a:latin typeface="Times New Roman" pitchFamily="18" charset="0"/>
                <a:cs typeface="Times New Roman" pitchFamily="18" charset="0"/>
              </a:rPr>
              <a:t>) kitab, belirsiz, her hangi bir kitap. (</a:t>
            </a:r>
            <a:r>
              <a:rPr lang="ar-IQ" sz="2800" dirty="0" smtClean="0">
                <a:latin typeface="Times New Roman" pitchFamily="18" charset="0"/>
                <a:cs typeface="Times New Roman" pitchFamily="18" charset="0"/>
              </a:rPr>
              <a:t>الكتاب</a:t>
            </a:r>
            <a:r>
              <a:rPr lang="tr-TR" sz="2800" dirty="0" smtClean="0">
                <a:latin typeface="Times New Roman" pitchFamily="18" charset="0"/>
                <a:cs typeface="Times New Roman" pitchFamily="18" charset="0"/>
              </a:rPr>
              <a:t>) El-kitab bilinen, üzerinde konuşulan bir kitaptır. Arapçadaki (harf-i tarif), Fransızca’daki </a:t>
            </a:r>
            <a:r>
              <a:rPr lang="tr-TR" sz="2800" b="1" dirty="0" smtClean="0">
                <a:solidFill>
                  <a:srgbClr val="FF0000"/>
                </a:solidFill>
                <a:latin typeface="Times New Roman" pitchFamily="18" charset="0"/>
                <a:cs typeface="Times New Roman" pitchFamily="18" charset="0"/>
              </a:rPr>
              <a:t>le-la</a:t>
            </a:r>
            <a:r>
              <a:rPr lang="tr-TR" sz="2800" dirty="0" smtClean="0">
                <a:latin typeface="Times New Roman" pitchFamily="18" charset="0"/>
                <a:cs typeface="Times New Roman" pitchFamily="18" charset="0"/>
              </a:rPr>
              <a:t>, İngilizcedeki </a:t>
            </a:r>
            <a:r>
              <a:rPr lang="tr-TR" sz="2800" b="1" dirty="0" smtClean="0">
                <a:solidFill>
                  <a:srgbClr val="FF0000"/>
                </a:solidFill>
                <a:latin typeface="Times New Roman" pitchFamily="18" charset="0"/>
                <a:cs typeface="Times New Roman" pitchFamily="18" charset="0"/>
              </a:rPr>
              <a:t>the</a:t>
            </a:r>
            <a:r>
              <a:rPr lang="tr-TR" sz="2800" dirty="0" smtClean="0">
                <a:latin typeface="Times New Roman" pitchFamily="18" charset="0"/>
                <a:cs typeface="Times New Roman" pitchFamily="18" charset="0"/>
              </a:rPr>
              <a:t>, Almancadaki </a:t>
            </a:r>
            <a:r>
              <a:rPr lang="tr-TR" sz="2800" b="1" dirty="0" smtClean="0">
                <a:solidFill>
                  <a:srgbClr val="FF0000"/>
                </a:solidFill>
                <a:latin typeface="Times New Roman" pitchFamily="18" charset="0"/>
                <a:cs typeface="Times New Roman" pitchFamily="18" charset="0"/>
              </a:rPr>
              <a:t>des, das </a:t>
            </a:r>
            <a:r>
              <a:rPr lang="tr-TR" sz="2800" dirty="0" smtClean="0">
                <a:latin typeface="Times New Roman" pitchFamily="18" charset="0"/>
                <a:cs typeface="Times New Roman" pitchFamily="18" charset="0"/>
              </a:rPr>
              <a:t>article’i karşılığıdır. Osmanlıcada  Arapça isimler, Arapça tamlamaların dışında harf-i tarifsiz kullanılır.</a:t>
            </a:r>
          </a:p>
          <a:p>
            <a:pPr algn="l" rtl="0">
              <a:lnSpc>
                <a:spcPct val="150000"/>
              </a:lnSpc>
              <a:spcBef>
                <a:spcPts val="0"/>
              </a:spcBef>
              <a:buNone/>
            </a:pPr>
            <a:endParaRPr lang="tr-TR" sz="2800" dirty="0" smtClean="0">
              <a:latin typeface="Times New Roman" pitchFamily="18" charset="0"/>
              <a:cs typeface="Times New Roman" pitchFamily="18" charset="0"/>
            </a:endParaRPr>
          </a:p>
          <a:p>
            <a:pPr algn="l" rtl="0">
              <a:lnSpc>
                <a:spcPct val="150000"/>
              </a:lnSpc>
              <a:spcBef>
                <a:spcPts val="0"/>
              </a:spcBef>
              <a:buNone/>
            </a:pPr>
            <a:r>
              <a:rPr lang="ar-IQ" sz="2800" dirty="0" smtClean="0">
                <a:solidFill>
                  <a:srgbClr val="0000FF"/>
                </a:solidFill>
                <a:latin typeface="Times New Roman" pitchFamily="18" charset="0"/>
                <a:cs typeface="Times New Roman" pitchFamily="18" charset="0"/>
              </a:rPr>
              <a:t>ا</a:t>
            </a:r>
            <a:r>
              <a:rPr lang="ar-IQ" sz="2800" b="1" dirty="0" smtClean="0">
                <a:solidFill>
                  <a:srgbClr val="0000FF"/>
                </a:solidFill>
                <a:latin typeface="Times New Roman" pitchFamily="18" charset="0"/>
                <a:cs typeface="Times New Roman" pitchFamily="18" charset="0"/>
              </a:rPr>
              <a:t>لوداع	</a:t>
            </a:r>
            <a:r>
              <a:rPr lang="en-US" sz="2800" b="1" dirty="0" smtClean="0">
                <a:solidFill>
                  <a:srgbClr val="0000FF"/>
                </a:solidFill>
                <a:latin typeface="Times New Roman" pitchFamily="18" charset="0"/>
                <a:cs typeface="Times New Roman" pitchFamily="18" charset="0"/>
              </a:rPr>
              <a:t>el-</a:t>
            </a:r>
            <a:r>
              <a:rPr lang="en-US" sz="2800" b="1" dirty="0" err="1" smtClean="0">
                <a:solidFill>
                  <a:srgbClr val="0000FF"/>
                </a:solidFill>
                <a:latin typeface="Times New Roman" pitchFamily="18" charset="0"/>
                <a:cs typeface="Times New Roman" pitchFamily="18" charset="0"/>
              </a:rPr>
              <a:t>veda</a:t>
            </a:r>
            <a:r>
              <a:rPr lang="en-US" sz="2800" b="1" dirty="0" smtClean="0">
                <a:solidFill>
                  <a:srgbClr val="0000FF"/>
                </a:solidFill>
                <a:latin typeface="Times New Roman" pitchFamily="18" charset="0"/>
                <a:cs typeface="Times New Roman" pitchFamily="18" charset="0"/>
              </a:rPr>
              <a:t>	</a:t>
            </a:r>
            <a:r>
              <a:rPr lang="ar-IQ" sz="2800" b="1" dirty="0" smtClean="0">
                <a:solidFill>
                  <a:srgbClr val="0000FF"/>
                </a:solidFill>
                <a:latin typeface="Times New Roman" pitchFamily="18" charset="0"/>
                <a:cs typeface="Times New Roman" pitchFamily="18" charset="0"/>
              </a:rPr>
              <a:t>الامان	</a:t>
            </a:r>
            <a:r>
              <a:rPr lang="en-US" sz="2800" b="1" dirty="0" smtClean="0">
                <a:solidFill>
                  <a:srgbClr val="0000FF"/>
                </a:solidFill>
                <a:latin typeface="Times New Roman" pitchFamily="18" charset="0"/>
                <a:cs typeface="Times New Roman" pitchFamily="18" charset="0"/>
              </a:rPr>
              <a:t>el-</a:t>
            </a:r>
            <a:r>
              <a:rPr lang="en-US" sz="2800" b="1" dirty="0" err="1" smtClean="0">
                <a:solidFill>
                  <a:srgbClr val="0000FF"/>
                </a:solidFill>
                <a:latin typeface="Times New Roman" pitchFamily="18" charset="0"/>
                <a:cs typeface="Times New Roman" pitchFamily="18" charset="0"/>
              </a:rPr>
              <a:t>eman</a:t>
            </a:r>
            <a:r>
              <a:rPr lang="en-US" sz="2800" b="1" dirty="0" smtClean="0">
                <a:solidFill>
                  <a:srgbClr val="0000FF"/>
                </a:solidFill>
                <a:latin typeface="Times New Roman" pitchFamily="18" charset="0"/>
                <a:cs typeface="Times New Roman" pitchFamily="18" charset="0"/>
              </a:rPr>
              <a:t>	</a:t>
            </a:r>
            <a:r>
              <a:rPr lang="ar-IQ" sz="2800" b="1" dirty="0" smtClean="0">
                <a:solidFill>
                  <a:srgbClr val="0000FF"/>
                </a:solidFill>
                <a:latin typeface="Times New Roman" pitchFamily="18" charset="0"/>
                <a:cs typeface="Times New Roman" pitchFamily="18" charset="0"/>
              </a:rPr>
              <a:t>اليوم	</a:t>
            </a:r>
            <a:r>
              <a:rPr lang="en-US" sz="2800" b="1" dirty="0" smtClean="0">
                <a:solidFill>
                  <a:srgbClr val="0000FF"/>
                </a:solidFill>
                <a:latin typeface="Times New Roman" pitchFamily="18" charset="0"/>
                <a:cs typeface="Times New Roman" pitchFamily="18" charset="0"/>
              </a:rPr>
              <a:t>el-</a:t>
            </a:r>
            <a:r>
              <a:rPr lang="en-US" sz="2800" b="1" dirty="0" err="1" smtClean="0">
                <a:solidFill>
                  <a:srgbClr val="0000FF"/>
                </a:solidFill>
                <a:latin typeface="Times New Roman" pitchFamily="18" charset="0"/>
                <a:cs typeface="Times New Roman" pitchFamily="18" charset="0"/>
              </a:rPr>
              <a:t>yevm</a:t>
            </a:r>
            <a:endParaRPr lang="tr-TR" sz="2800" b="1" dirty="0" smtClean="0">
              <a:solidFill>
                <a:srgbClr val="0000FF"/>
              </a:solidFill>
              <a:latin typeface="Times New Roman" pitchFamily="18" charset="0"/>
              <a:cs typeface="Times New Roman" pitchFamily="18" charset="0"/>
            </a:endParaRPr>
          </a:p>
          <a:p>
            <a:pPr algn="l" rtl="0">
              <a:buNone/>
            </a:pPr>
            <a:endParaRPr lang="ar-IQ" dirty="0"/>
          </a:p>
        </p:txBody>
      </p:sp>
    </p:spTree>
    <p:extLst>
      <p:ext uri="{BB962C8B-B14F-4D97-AF65-F5344CB8AC3E}">
        <p14:creationId xmlns:p14="http://schemas.microsoft.com/office/powerpoint/2010/main" val="1079107705"/>
      </p:ext>
    </p:extLst>
  </p:cSld>
  <p:clrMapOvr>
    <a:masterClrMapping/>
  </p:clrMapOvr>
  <p:transition>
    <p:checke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1152128"/>
          </a:xfrm>
        </p:spPr>
        <p:txBody>
          <a:bodyPr>
            <a:normAutofit/>
          </a:bodyPr>
          <a:lstStyle/>
          <a:p>
            <a:pPr algn="ctr"/>
            <a:r>
              <a:rPr lang="tr-TR" sz="4400" b="1" dirty="0" smtClean="0">
                <a:solidFill>
                  <a:srgbClr val="FF0000"/>
                </a:solidFill>
              </a:rPr>
              <a:t>ARAPÇADA İSİM TAMLAMALARI</a:t>
            </a:r>
            <a:endParaRPr lang="ar-IQ" sz="4400" b="1" dirty="0">
              <a:solidFill>
                <a:srgbClr val="FF0000"/>
              </a:solidFill>
            </a:endParaRPr>
          </a:p>
        </p:txBody>
      </p:sp>
      <p:sp>
        <p:nvSpPr>
          <p:cNvPr id="3" name="Content Placeholder 2"/>
          <p:cNvSpPr>
            <a:spLocks noGrp="1"/>
          </p:cNvSpPr>
          <p:nvPr>
            <p:ph idx="1"/>
          </p:nvPr>
        </p:nvSpPr>
        <p:spPr>
          <a:xfrm>
            <a:off x="395536" y="1916832"/>
            <a:ext cx="8229600" cy="4389120"/>
          </a:xfrm>
        </p:spPr>
        <p:txBody>
          <a:bodyPr>
            <a:normAutofit fontScale="92500"/>
          </a:bodyPr>
          <a:lstStyle/>
          <a:p>
            <a:pPr marL="514350" indent="-514350" algn="l" rtl="0">
              <a:lnSpc>
                <a:spcPct val="150000"/>
              </a:lnSpc>
              <a:spcBef>
                <a:spcPts val="0"/>
              </a:spcBef>
              <a:buClrTx/>
              <a:buFont typeface="+mj-lt"/>
              <a:buAutoNum type="arabicPeriod"/>
            </a:pPr>
            <a:r>
              <a:rPr lang="tr-TR" sz="2800" dirty="0" smtClean="0">
                <a:latin typeface="Times New Roman" pitchFamily="18" charset="0"/>
                <a:cs typeface="Times New Roman" pitchFamily="18" charset="0"/>
              </a:rPr>
              <a:t>Arapça tamlamalarda birinci isim belirsiz (nekre </a:t>
            </a:r>
            <a:r>
              <a:rPr lang="ar-IQ" sz="2800" dirty="0" smtClean="0">
                <a:latin typeface="Times New Roman" pitchFamily="18" charset="0"/>
                <a:cs typeface="Times New Roman" pitchFamily="18" charset="0"/>
              </a:rPr>
              <a:t>نكرة</a:t>
            </a:r>
            <a:r>
              <a:rPr lang="tr-TR" sz="2800" dirty="0" smtClean="0">
                <a:latin typeface="Times New Roman" pitchFamily="18" charset="0"/>
                <a:cs typeface="Times New Roman" pitchFamily="18" charset="0"/>
              </a:rPr>
              <a:t>), ikinci isim belirli (marife </a:t>
            </a:r>
            <a:r>
              <a:rPr lang="ar-IQ" sz="2800" dirty="0" smtClean="0">
                <a:latin typeface="Times New Roman" pitchFamily="18" charset="0"/>
                <a:cs typeface="Times New Roman" pitchFamily="18" charset="0"/>
              </a:rPr>
              <a:t>معرفة</a:t>
            </a:r>
            <a:r>
              <a:rPr lang="tr-TR" sz="2800" dirty="0" smtClean="0">
                <a:latin typeface="Times New Roman" pitchFamily="18" charset="0"/>
                <a:cs typeface="Times New Roman" pitchFamily="18" charset="0"/>
              </a:rPr>
              <a:t>), yani harf-i tarifli olur.</a:t>
            </a:r>
          </a:p>
          <a:p>
            <a:pPr marL="514350" indent="-514350" algn="l" rtl="0">
              <a:lnSpc>
                <a:spcPct val="150000"/>
              </a:lnSpc>
              <a:spcBef>
                <a:spcPts val="0"/>
              </a:spcBef>
              <a:buClrTx/>
              <a:buFont typeface="+mj-lt"/>
              <a:buAutoNum type="arabicPeriod"/>
            </a:pPr>
            <a:r>
              <a:rPr lang="tr-TR" sz="2800" dirty="0" smtClean="0">
                <a:latin typeface="Times New Roman" pitchFamily="18" charset="0"/>
                <a:cs typeface="Times New Roman" pitchFamily="18" charset="0"/>
              </a:rPr>
              <a:t>Birinci ismin son harfi ötre (u –ü sesinde) okunur.</a:t>
            </a:r>
          </a:p>
          <a:p>
            <a:pPr marL="514350" indent="-514350" algn="l" rtl="0">
              <a:lnSpc>
                <a:spcPct val="150000"/>
              </a:lnSpc>
              <a:spcBef>
                <a:spcPts val="0"/>
              </a:spcBef>
              <a:buClrTx/>
              <a:buFont typeface="+mj-lt"/>
              <a:buAutoNum type="arabicPeriod"/>
            </a:pPr>
            <a:r>
              <a:rPr lang="tr-TR" sz="2800" dirty="0" smtClean="0">
                <a:latin typeface="Times New Roman" pitchFamily="18" charset="0"/>
                <a:cs typeface="Times New Roman" pitchFamily="18" charset="0"/>
              </a:rPr>
              <a:t>İkinci ismin (muzafun ileyh) harf-i tariften sonraki harfine bakılır. Bu harf şemsi harflerden ise şemsi tamlama, kameri harflerde ise kameri tamlama yapılır.</a:t>
            </a:r>
          </a:p>
          <a:p>
            <a:pPr algn="l" rtl="0">
              <a:buNone/>
            </a:pPr>
            <a:endParaRPr lang="ar-IQ" dirty="0"/>
          </a:p>
        </p:txBody>
      </p:sp>
    </p:spTree>
    <p:extLst>
      <p:ext uri="{BB962C8B-B14F-4D97-AF65-F5344CB8AC3E}">
        <p14:creationId xmlns:p14="http://schemas.microsoft.com/office/powerpoint/2010/main" val="639194303"/>
      </p:ext>
    </p:extLst>
  </p:cSld>
  <p:clrMapOvr>
    <a:masterClrMapping/>
  </p:clrMapOvr>
  <p:transition>
    <p:checke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936104"/>
          </a:xfrm>
        </p:spPr>
        <p:txBody>
          <a:bodyPr>
            <a:normAutofit/>
          </a:bodyPr>
          <a:lstStyle/>
          <a:p>
            <a:pPr algn="ctr"/>
            <a:r>
              <a:rPr lang="tr-TR" sz="4400" b="1" dirty="0" smtClean="0">
                <a:solidFill>
                  <a:srgbClr val="FF0000"/>
                </a:solidFill>
              </a:rPr>
              <a:t>ŞEMSİ TAMLAMA</a:t>
            </a:r>
            <a:endParaRPr lang="ar-IQ" sz="4400" b="1" dirty="0">
              <a:solidFill>
                <a:srgbClr val="FF0000"/>
              </a:solidFill>
            </a:endParaRPr>
          </a:p>
        </p:txBody>
      </p:sp>
      <p:sp>
        <p:nvSpPr>
          <p:cNvPr id="3" name="Content Placeholder 2"/>
          <p:cNvSpPr>
            <a:spLocks noGrp="1"/>
          </p:cNvSpPr>
          <p:nvPr>
            <p:ph idx="1"/>
          </p:nvPr>
        </p:nvSpPr>
        <p:spPr>
          <a:xfrm>
            <a:off x="0" y="1268760"/>
            <a:ext cx="8712968" cy="5589240"/>
          </a:xfrm>
        </p:spPr>
        <p:txBody>
          <a:bodyPr>
            <a:normAutofit fontScale="85000" lnSpcReduction="10000"/>
          </a:bodyPr>
          <a:lstStyle/>
          <a:p>
            <a:pPr algn="l" rtl="0">
              <a:lnSpc>
                <a:spcPct val="150000"/>
              </a:lnSpc>
              <a:spcBef>
                <a:spcPts val="0"/>
              </a:spcBef>
              <a:buNone/>
            </a:pPr>
            <a:r>
              <a:rPr lang="tr-TR" sz="3300" dirty="0" smtClean="0">
                <a:latin typeface="Times New Roman" pitchFamily="18" charset="0"/>
                <a:cs typeface="Times New Roman" pitchFamily="18" charset="0"/>
              </a:rPr>
              <a:t>	İkinci kelimenin ilk harfi (harf-i  tariften sonraki ilk harf) aşağıdaki harflerden birisiyle başlıyorsa şemsi tamlama yapılır: </a:t>
            </a:r>
            <a:r>
              <a:rPr lang="tr-TR" sz="3300" b="1" dirty="0" smtClean="0">
                <a:solidFill>
                  <a:srgbClr val="3333CC"/>
                </a:solidFill>
                <a:latin typeface="Times New Roman" pitchFamily="18" charset="0"/>
                <a:cs typeface="Times New Roman" pitchFamily="18" charset="0"/>
              </a:rPr>
              <a:t>(</a:t>
            </a:r>
            <a:r>
              <a:rPr lang="ar-IQ" sz="3300" b="1" dirty="0" smtClean="0">
                <a:solidFill>
                  <a:srgbClr val="0000FF"/>
                </a:solidFill>
                <a:latin typeface="Times New Roman" pitchFamily="18" charset="0"/>
                <a:cs typeface="Times New Roman" pitchFamily="18" charset="0"/>
              </a:rPr>
              <a:t>ت   ث   د   ذ   ر   ز  س   ش   ص   ض   ط   ظ   ل   ن</a:t>
            </a:r>
            <a:r>
              <a:rPr lang="tr-TR" sz="3300" b="1" dirty="0" smtClean="0">
                <a:solidFill>
                  <a:srgbClr val="0000FF"/>
                </a:solidFill>
                <a:latin typeface="Times New Roman" pitchFamily="18" charset="0"/>
                <a:cs typeface="Times New Roman" pitchFamily="18" charset="0"/>
              </a:rPr>
              <a:t>)</a:t>
            </a:r>
          </a:p>
          <a:p>
            <a:pPr algn="l" rtl="0">
              <a:lnSpc>
                <a:spcPct val="150000"/>
              </a:lnSpc>
              <a:spcBef>
                <a:spcPts val="0"/>
              </a:spcBef>
              <a:buNone/>
            </a:pPr>
            <a:endParaRPr lang="tr-TR" sz="3300" dirty="0" smtClean="0">
              <a:latin typeface="Times New Roman" pitchFamily="18" charset="0"/>
              <a:cs typeface="Times New Roman" pitchFamily="18" charset="0"/>
            </a:endParaRPr>
          </a:p>
          <a:p>
            <a:pPr algn="l" rtl="0">
              <a:lnSpc>
                <a:spcPct val="150000"/>
              </a:lnSpc>
              <a:spcBef>
                <a:spcPts val="0"/>
              </a:spcBef>
              <a:buNone/>
            </a:pPr>
            <a:r>
              <a:rPr lang="tr-TR" sz="3300" dirty="0" smtClean="0">
                <a:latin typeface="Times New Roman" pitchFamily="18" charset="0"/>
                <a:cs typeface="Times New Roman" pitchFamily="18" charset="0"/>
              </a:rPr>
              <a:t>	Şemsi tamlama şöyle yapılır. Birinci kelimenin (muzaf) son harfini ötre okur ve üstten virgülü koyarız. El (elif-lam)ı hiç okumaz, şemsi harfi şeddeli okuruz. Birincisini virgül ile tire arasında, ikincisini kelimenin ilk harfi olarak gösteririz.</a:t>
            </a:r>
          </a:p>
          <a:p>
            <a:pPr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547518186"/>
      </p:ext>
    </p:extLst>
  </p:cSld>
  <p:clrMapOvr>
    <a:masterClrMapping/>
  </p:clrMapOvr>
  <p:transition>
    <p:checke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792088"/>
          </a:xfrm>
        </p:spPr>
        <p:txBody>
          <a:bodyPr>
            <a:normAutofit/>
          </a:bodyPr>
          <a:lstStyle/>
          <a:p>
            <a:pPr algn="ctr"/>
            <a:r>
              <a:rPr lang="tr-TR" sz="3600" b="1" dirty="0" smtClean="0">
                <a:solidFill>
                  <a:srgbClr val="FF0000"/>
                </a:solidFill>
              </a:rPr>
              <a:t>ŞEMSİ TAMLAMA ÖRNEKLERİ</a:t>
            </a:r>
            <a:endParaRPr lang="ar-IQ" sz="3600" b="1" dirty="0">
              <a:solidFill>
                <a:srgbClr val="FF0000"/>
              </a:solidFill>
            </a:endParaRPr>
          </a:p>
        </p:txBody>
      </p:sp>
      <p:sp>
        <p:nvSpPr>
          <p:cNvPr id="3" name="Content Placeholder 2"/>
          <p:cNvSpPr>
            <a:spLocks noGrp="1"/>
          </p:cNvSpPr>
          <p:nvPr>
            <p:ph idx="1"/>
          </p:nvPr>
        </p:nvSpPr>
        <p:spPr>
          <a:xfrm>
            <a:off x="467544" y="1844824"/>
            <a:ext cx="8461448" cy="4248472"/>
          </a:xfrm>
        </p:spPr>
        <p:txBody>
          <a:bodyPr>
            <a:normAutofit/>
          </a:bodyPr>
          <a:lstStyle/>
          <a:p>
            <a:pPr algn="l" rtl="0">
              <a:lnSpc>
                <a:spcPct val="150000"/>
              </a:lnSpc>
              <a:spcBef>
                <a:spcPts val="0"/>
              </a:spcBef>
              <a:buNone/>
            </a:pPr>
            <a:r>
              <a:rPr lang="ar-IQ" sz="3200" b="1" dirty="0" smtClean="0">
                <a:latin typeface="Times New Roman" pitchFamily="18" charset="0"/>
                <a:cs typeface="Times New Roman" pitchFamily="18" charset="0"/>
              </a:rPr>
              <a:t>نور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شمس	</a:t>
            </a:r>
            <a:r>
              <a:rPr lang="tr-TR" sz="3200" b="1" dirty="0" smtClean="0">
                <a:latin typeface="Times New Roman" pitchFamily="18" charset="0"/>
                <a:cs typeface="Times New Roman" pitchFamily="18" charset="0"/>
              </a:rPr>
              <a:t>Nurü</a:t>
            </a:r>
            <a:r>
              <a:rPr lang="tr-TR" sz="3200" b="1" dirty="0" smtClean="0">
                <a:solidFill>
                  <a:srgbClr val="FF0000"/>
                </a:solidFill>
                <a:latin typeface="Times New Roman" pitchFamily="18" charset="0"/>
                <a:cs typeface="Times New Roman" pitchFamily="18" charset="0"/>
              </a:rPr>
              <a:t>’ş-ş</a:t>
            </a:r>
            <a:r>
              <a:rPr lang="tr-TR" sz="3200" b="1" dirty="0" smtClean="0">
                <a:latin typeface="Times New Roman" pitchFamily="18" charset="0"/>
                <a:cs typeface="Times New Roman" pitchFamily="18" charset="0"/>
              </a:rPr>
              <a:t>ems   </a:t>
            </a:r>
            <a:r>
              <a:rPr lang="tr-TR" sz="3200" b="1" dirty="0" smtClean="0">
                <a:solidFill>
                  <a:srgbClr val="0000FF"/>
                </a:solidFill>
                <a:latin typeface="Times New Roman" pitchFamily="18" charset="0"/>
                <a:cs typeface="Times New Roman" pitchFamily="18" charset="0"/>
              </a:rPr>
              <a:t> (güneşin ışığı)</a:t>
            </a:r>
          </a:p>
          <a:p>
            <a:pPr algn="l" rtl="0">
              <a:lnSpc>
                <a:spcPct val="150000"/>
              </a:lnSpc>
              <a:spcBef>
                <a:spcPts val="0"/>
              </a:spcBef>
              <a:buNone/>
            </a:pPr>
            <a:r>
              <a:rPr lang="ar-IQ" sz="3200" b="1" dirty="0" smtClean="0">
                <a:latin typeface="Times New Roman" pitchFamily="18" charset="0"/>
                <a:cs typeface="Times New Roman" pitchFamily="18" charset="0"/>
              </a:rPr>
              <a:t>سالف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ذكر	</a:t>
            </a:r>
            <a:r>
              <a:rPr lang="en-US" sz="3200" b="1" dirty="0" err="1" smtClean="0">
                <a:latin typeface="Times New Roman" pitchFamily="18" charset="0"/>
                <a:cs typeface="Times New Roman" pitchFamily="18" charset="0"/>
              </a:rPr>
              <a:t>sal</a:t>
            </a:r>
            <a:r>
              <a:rPr lang="tr-TR" sz="3200" b="1" dirty="0" smtClean="0">
                <a:latin typeface="Times New Roman" pitchFamily="18" charset="0"/>
                <a:cs typeface="Times New Roman" pitchFamily="18" charset="0"/>
              </a:rPr>
              <a:t>ifü</a:t>
            </a:r>
            <a:r>
              <a:rPr lang="tr-TR" sz="3200" b="1" dirty="0" smtClean="0">
                <a:solidFill>
                  <a:srgbClr val="FF0000"/>
                </a:solidFill>
                <a:latin typeface="Times New Roman" pitchFamily="18" charset="0"/>
                <a:cs typeface="Times New Roman" pitchFamily="18" charset="0"/>
              </a:rPr>
              <a:t>’z-z</a:t>
            </a:r>
            <a:r>
              <a:rPr lang="tr-TR" sz="3200" b="1" dirty="0" smtClean="0">
                <a:latin typeface="Times New Roman" pitchFamily="18" charset="0"/>
                <a:cs typeface="Times New Roman" pitchFamily="18" charset="0"/>
              </a:rPr>
              <a:t>ikr	</a:t>
            </a:r>
            <a:r>
              <a:rPr lang="tr-TR" sz="3200" b="1" dirty="0" smtClean="0">
                <a:solidFill>
                  <a:srgbClr val="0000FF"/>
                </a:solidFill>
                <a:latin typeface="Times New Roman" pitchFamily="18" charset="0"/>
                <a:cs typeface="Times New Roman" pitchFamily="18" charset="0"/>
              </a:rPr>
              <a:t>(adı geçen)</a:t>
            </a:r>
          </a:p>
          <a:p>
            <a:pPr algn="l" rtl="0">
              <a:lnSpc>
                <a:spcPct val="150000"/>
              </a:lnSpc>
              <a:spcBef>
                <a:spcPts val="0"/>
              </a:spcBef>
              <a:buNone/>
            </a:pPr>
            <a:r>
              <a:rPr lang="ar-IQ" sz="3200" b="1" dirty="0" smtClean="0">
                <a:latin typeface="Times New Roman" pitchFamily="18" charset="0"/>
                <a:cs typeface="Times New Roman" pitchFamily="18" charset="0"/>
              </a:rPr>
              <a:t>دار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سعاده	</a:t>
            </a:r>
            <a:r>
              <a:rPr lang="en-US" sz="3200" b="1" dirty="0" err="1" smtClean="0">
                <a:latin typeface="Times New Roman" pitchFamily="18" charset="0"/>
                <a:cs typeface="Times New Roman" pitchFamily="18" charset="0"/>
              </a:rPr>
              <a:t>dar</a:t>
            </a:r>
            <a:r>
              <a:rPr lang="tr-TR" sz="3200" b="1" dirty="0" smtClean="0">
                <a:latin typeface="Times New Roman" pitchFamily="18" charset="0"/>
                <a:cs typeface="Times New Roman" pitchFamily="18" charset="0"/>
              </a:rPr>
              <a:t>ü</a:t>
            </a:r>
            <a:r>
              <a:rPr lang="tr-TR" sz="3200" b="1" dirty="0" smtClean="0">
                <a:solidFill>
                  <a:srgbClr val="FF0000"/>
                </a:solidFill>
                <a:latin typeface="Times New Roman" pitchFamily="18" charset="0"/>
                <a:cs typeface="Times New Roman" pitchFamily="18" charset="0"/>
              </a:rPr>
              <a:t>’s-s</a:t>
            </a:r>
            <a:r>
              <a:rPr lang="tr-TR" sz="3200" b="1" dirty="0" smtClean="0">
                <a:latin typeface="Times New Roman" pitchFamily="18" charset="0"/>
                <a:cs typeface="Times New Roman" pitchFamily="18" charset="0"/>
              </a:rPr>
              <a:t>aade	</a:t>
            </a:r>
            <a:r>
              <a:rPr lang="tr-TR" sz="3200" b="1" dirty="0" smtClean="0">
                <a:solidFill>
                  <a:srgbClr val="0000FF"/>
                </a:solidFill>
                <a:latin typeface="Times New Roman" pitchFamily="18" charset="0"/>
                <a:cs typeface="Times New Roman" pitchFamily="18" charset="0"/>
              </a:rPr>
              <a:t>(mutluluk evi)</a:t>
            </a:r>
          </a:p>
          <a:p>
            <a:pPr algn="l" rtl="0">
              <a:lnSpc>
                <a:spcPct val="150000"/>
              </a:lnSpc>
              <a:spcBef>
                <a:spcPts val="0"/>
              </a:spcBef>
              <a:buNone/>
            </a:pPr>
            <a:r>
              <a:rPr lang="ar-IQ" sz="3200" b="1" dirty="0" smtClean="0">
                <a:latin typeface="Times New Roman" pitchFamily="18" charset="0"/>
                <a:cs typeface="Times New Roman" pitchFamily="18" charset="0"/>
              </a:rPr>
              <a:t>خير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ناس	</a:t>
            </a:r>
            <a:r>
              <a:rPr lang="tr-TR" sz="3200" b="1" dirty="0" smtClean="0">
                <a:latin typeface="Times New Roman" pitchFamily="18" charset="0"/>
                <a:cs typeface="Times New Roman" pitchFamily="18" charset="0"/>
              </a:rPr>
              <a:t>Hayru</a:t>
            </a:r>
            <a:r>
              <a:rPr lang="tr-TR" sz="3200" b="1" dirty="0" smtClean="0">
                <a:solidFill>
                  <a:srgbClr val="FF0000"/>
                </a:solidFill>
                <a:latin typeface="Times New Roman" pitchFamily="18" charset="0"/>
                <a:cs typeface="Times New Roman" pitchFamily="18" charset="0"/>
              </a:rPr>
              <a:t>’n-n</a:t>
            </a:r>
            <a:r>
              <a:rPr lang="tr-TR" sz="3200" b="1" dirty="0" smtClean="0">
                <a:latin typeface="Times New Roman" pitchFamily="18" charset="0"/>
                <a:cs typeface="Times New Roman" pitchFamily="18" charset="0"/>
              </a:rPr>
              <a:t>as	</a:t>
            </a:r>
            <a:r>
              <a:rPr lang="tr-TR" sz="2800" b="1" dirty="0" smtClean="0">
                <a:solidFill>
                  <a:srgbClr val="0000FF"/>
                </a:solidFill>
                <a:latin typeface="Times New Roman" pitchFamily="18" charset="0"/>
                <a:cs typeface="Times New Roman" pitchFamily="18" charset="0"/>
              </a:rPr>
              <a:t>(insanların en hayırlısı)</a:t>
            </a: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200" b="1" dirty="0" smtClean="0">
                <a:latin typeface="Times New Roman" pitchFamily="18" charset="0"/>
                <a:cs typeface="Times New Roman" pitchFamily="18" charset="0"/>
              </a:rPr>
              <a:t>قطاع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طريق	</a:t>
            </a:r>
            <a:r>
              <a:rPr lang="tr-TR" sz="3200" b="1" dirty="0" smtClean="0">
                <a:latin typeface="Times New Roman" pitchFamily="18" charset="0"/>
                <a:cs typeface="Times New Roman" pitchFamily="18" charset="0"/>
              </a:rPr>
              <a:t>Kutta’u’</a:t>
            </a:r>
            <a:r>
              <a:rPr lang="tr-TR" sz="3200" b="1" dirty="0" smtClean="0">
                <a:solidFill>
                  <a:srgbClr val="FF0000"/>
                </a:solidFill>
                <a:latin typeface="Times New Roman" pitchFamily="18" charset="0"/>
                <a:cs typeface="Times New Roman" pitchFamily="18" charset="0"/>
              </a:rPr>
              <a:t>t-ta</a:t>
            </a:r>
            <a:r>
              <a:rPr lang="tr-TR" sz="3200" b="1" dirty="0" smtClean="0">
                <a:latin typeface="Times New Roman" pitchFamily="18" charset="0"/>
                <a:cs typeface="Times New Roman" pitchFamily="18" charset="0"/>
              </a:rPr>
              <a:t>rik	</a:t>
            </a:r>
            <a:r>
              <a:rPr lang="tr-TR" sz="3200" b="1" dirty="0" smtClean="0">
                <a:solidFill>
                  <a:srgbClr val="0000FF"/>
                </a:solidFill>
                <a:latin typeface="Times New Roman" pitchFamily="18" charset="0"/>
                <a:cs typeface="Times New Roman" pitchFamily="18" charset="0"/>
              </a:rPr>
              <a:t>(yol kesenler, eşkiya)</a:t>
            </a: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428152922"/>
      </p:ext>
    </p:extLst>
  </p:cSld>
  <p:clrMapOvr>
    <a:masterClrMapping/>
  </p:clrMapOvr>
  <p:transition>
    <p:checke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936104"/>
          </a:xfrm>
        </p:spPr>
        <p:txBody>
          <a:bodyPr>
            <a:normAutofit/>
          </a:bodyPr>
          <a:lstStyle/>
          <a:p>
            <a:pPr algn="ctr"/>
            <a:r>
              <a:rPr lang="tr-TR" sz="4400" b="1" dirty="0" smtClean="0">
                <a:solidFill>
                  <a:srgbClr val="FF0000"/>
                </a:solidFill>
              </a:rPr>
              <a:t>KAMERİ TAMLAMA</a:t>
            </a:r>
            <a:endParaRPr lang="ar-IQ" sz="4400" b="1" dirty="0">
              <a:solidFill>
                <a:srgbClr val="FF0000"/>
              </a:solidFill>
            </a:endParaRPr>
          </a:p>
        </p:txBody>
      </p:sp>
      <p:sp>
        <p:nvSpPr>
          <p:cNvPr id="3" name="Content Placeholder 2"/>
          <p:cNvSpPr>
            <a:spLocks noGrp="1"/>
          </p:cNvSpPr>
          <p:nvPr>
            <p:ph idx="1"/>
          </p:nvPr>
        </p:nvSpPr>
        <p:spPr>
          <a:xfrm>
            <a:off x="395536" y="1412776"/>
            <a:ext cx="8389440" cy="5112568"/>
          </a:xfrm>
        </p:spPr>
        <p:txBody>
          <a:bodyPr>
            <a:normAutofit fontScale="92500"/>
          </a:bodyPr>
          <a:lstStyle/>
          <a:p>
            <a:pPr algn="l" rtl="0">
              <a:lnSpc>
                <a:spcPct val="150000"/>
              </a:lnSpc>
              <a:spcBef>
                <a:spcPts val="0"/>
              </a:spcBef>
              <a:buNone/>
            </a:pPr>
            <a:r>
              <a:rPr lang="tr-TR" sz="3000" dirty="0" smtClean="0">
                <a:latin typeface="Times New Roman" pitchFamily="18" charset="0"/>
                <a:cs typeface="Times New Roman" pitchFamily="18" charset="0"/>
              </a:rPr>
              <a:t>	İkinci kelimenin ilk harfi (harf-i  tariften sonraki ilk harf) aşağıdaki harflerden birisi ise tamlama kameri olur:</a:t>
            </a:r>
          </a:p>
          <a:p>
            <a:pPr algn="l" rtl="0">
              <a:lnSpc>
                <a:spcPct val="150000"/>
              </a:lnSpc>
              <a:spcBef>
                <a:spcPts val="0"/>
              </a:spcBef>
              <a:buNone/>
            </a:pPr>
            <a:r>
              <a:rPr lang="tr-TR" sz="3000" dirty="0" smtClean="0">
                <a:latin typeface="Times New Roman" pitchFamily="18" charset="0"/>
                <a:cs typeface="Times New Roman" pitchFamily="18" charset="0"/>
              </a:rPr>
              <a:t> </a:t>
            </a:r>
            <a:r>
              <a:rPr lang="tr-TR" sz="3000" b="1" dirty="0" smtClean="0">
                <a:solidFill>
                  <a:srgbClr val="0000FF"/>
                </a:solidFill>
                <a:latin typeface="Times New Roman" pitchFamily="18" charset="0"/>
                <a:cs typeface="Times New Roman" pitchFamily="18" charset="0"/>
              </a:rPr>
              <a:t>(</a:t>
            </a:r>
            <a:r>
              <a:rPr lang="ar-IQ" sz="3000" b="1" dirty="0" smtClean="0">
                <a:solidFill>
                  <a:srgbClr val="0000FF"/>
                </a:solidFill>
                <a:latin typeface="Times New Roman" pitchFamily="18" charset="0"/>
                <a:cs typeface="Times New Roman" pitchFamily="18" charset="0"/>
              </a:rPr>
              <a:t>ا    ب   ج   ح   خ   ع   غ    ف   ق   ك   م   و   ه   ى</a:t>
            </a:r>
            <a:r>
              <a:rPr lang="tr-TR" sz="3000" b="1" dirty="0" smtClean="0">
                <a:solidFill>
                  <a:srgbClr val="0000FF"/>
                </a:solidFill>
                <a:latin typeface="Times New Roman" pitchFamily="18" charset="0"/>
                <a:cs typeface="Times New Roman" pitchFamily="18" charset="0"/>
              </a:rPr>
              <a:t> )</a:t>
            </a:r>
          </a:p>
          <a:p>
            <a:pPr algn="l" rtl="0">
              <a:lnSpc>
                <a:spcPct val="150000"/>
              </a:lnSpc>
              <a:spcBef>
                <a:spcPts val="0"/>
              </a:spcBef>
              <a:buNone/>
            </a:pPr>
            <a:endParaRPr lang="tr-TR" sz="30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tr-TR" sz="3000" dirty="0" smtClean="0">
                <a:latin typeface="Times New Roman" pitchFamily="18" charset="0"/>
                <a:cs typeface="Times New Roman" pitchFamily="18" charset="0"/>
              </a:rPr>
              <a:t>	Şemsi tamlamada </a:t>
            </a:r>
            <a:r>
              <a:rPr lang="ar-IQ" sz="3000" dirty="0" smtClean="0">
                <a:latin typeface="Times New Roman" pitchFamily="18" charset="0"/>
                <a:cs typeface="Times New Roman" pitchFamily="18" charset="0"/>
              </a:rPr>
              <a:t>الشمس</a:t>
            </a:r>
            <a:r>
              <a:rPr lang="tr-TR" sz="3000" dirty="0" smtClean="0">
                <a:latin typeface="Times New Roman" pitchFamily="18" charset="0"/>
                <a:cs typeface="Times New Roman" pitchFamily="18" charset="0"/>
              </a:rPr>
              <a:t> eş-şems okunuşu görüldüğü gibi, </a:t>
            </a:r>
            <a:r>
              <a:rPr lang="ar-IQ" sz="3000" dirty="0" smtClean="0">
                <a:latin typeface="Times New Roman" pitchFamily="18" charset="0"/>
                <a:cs typeface="Times New Roman" pitchFamily="18" charset="0"/>
              </a:rPr>
              <a:t>القمر</a:t>
            </a:r>
            <a:r>
              <a:rPr lang="tr-TR" sz="3000" dirty="0" smtClean="0">
                <a:latin typeface="Times New Roman" pitchFamily="18" charset="0"/>
                <a:cs typeface="Times New Roman" pitchFamily="18" charset="0"/>
              </a:rPr>
              <a:t> kameri tamlamada da okunuşu görülmektedir.</a:t>
            </a:r>
          </a:p>
          <a:p>
            <a:pPr algn="l" rtl="0">
              <a:lnSpc>
                <a:spcPct val="150000"/>
              </a:lnSpc>
              <a:spcBef>
                <a:spcPts val="0"/>
              </a:spcBef>
              <a:buNone/>
            </a:pPr>
            <a:endParaRPr lang="tr-TR" sz="3300" dirty="0" smtClean="0">
              <a:latin typeface="Times New Roman" pitchFamily="18" charset="0"/>
              <a:cs typeface="Times New Roman" pitchFamily="18" charset="0"/>
            </a:endParaRPr>
          </a:p>
          <a:p>
            <a:pPr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739697617"/>
      </p:ext>
    </p:extLst>
  </p:cSld>
  <p:clrMapOvr>
    <a:masterClrMapping/>
  </p:clrMapOvr>
  <p:transition>
    <p:checke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792088"/>
          </a:xfrm>
        </p:spPr>
        <p:txBody>
          <a:bodyPr>
            <a:normAutofit/>
          </a:bodyPr>
          <a:lstStyle/>
          <a:p>
            <a:pPr algn="ctr"/>
            <a:r>
              <a:rPr lang="tr-TR" sz="3600" b="1" dirty="0" smtClean="0">
                <a:solidFill>
                  <a:srgbClr val="FF0000"/>
                </a:solidFill>
              </a:rPr>
              <a:t>KAMERİ TAMLAMA ÖRNEKLERİ</a:t>
            </a:r>
            <a:endParaRPr lang="ar-IQ" sz="3600" b="1" dirty="0">
              <a:solidFill>
                <a:srgbClr val="FF0000"/>
              </a:solidFill>
            </a:endParaRPr>
          </a:p>
        </p:txBody>
      </p:sp>
      <p:sp>
        <p:nvSpPr>
          <p:cNvPr id="3" name="Content Placeholder 2"/>
          <p:cNvSpPr>
            <a:spLocks noGrp="1"/>
          </p:cNvSpPr>
          <p:nvPr>
            <p:ph idx="1"/>
          </p:nvPr>
        </p:nvSpPr>
        <p:spPr>
          <a:xfrm>
            <a:off x="467544" y="1844824"/>
            <a:ext cx="8461448" cy="4248472"/>
          </a:xfrm>
        </p:spPr>
        <p:txBody>
          <a:bodyPr>
            <a:normAutofit/>
          </a:bodyPr>
          <a:lstStyle/>
          <a:p>
            <a:pPr algn="l" rtl="0">
              <a:lnSpc>
                <a:spcPct val="150000"/>
              </a:lnSpc>
              <a:spcBef>
                <a:spcPts val="0"/>
              </a:spcBef>
              <a:buNone/>
            </a:pPr>
            <a:r>
              <a:rPr lang="ar-IQ" sz="3200" b="1" dirty="0" smtClean="0">
                <a:latin typeface="Times New Roman" pitchFamily="18" charset="0"/>
                <a:cs typeface="Times New Roman" pitchFamily="18" charset="0"/>
              </a:rPr>
              <a:t>نور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قمر	</a:t>
            </a:r>
            <a:r>
              <a:rPr lang="tr-TR" sz="3200" b="1" dirty="0" smtClean="0">
                <a:latin typeface="Times New Roman" pitchFamily="18" charset="0"/>
                <a:cs typeface="Times New Roman" pitchFamily="18" charset="0"/>
              </a:rPr>
              <a:t>Nurü’l-kamer   </a:t>
            </a:r>
            <a:r>
              <a:rPr lang="tr-TR" sz="3200" b="1" dirty="0" smtClean="0">
                <a:solidFill>
                  <a:srgbClr val="0000FF"/>
                </a:solidFill>
                <a:latin typeface="Times New Roman" pitchFamily="18" charset="0"/>
                <a:cs typeface="Times New Roman" pitchFamily="18" charset="0"/>
              </a:rPr>
              <a:t> (ayın ışığı)</a:t>
            </a:r>
          </a:p>
          <a:p>
            <a:pPr algn="l" rtl="0">
              <a:lnSpc>
                <a:spcPct val="150000"/>
              </a:lnSpc>
              <a:spcBef>
                <a:spcPts val="0"/>
              </a:spcBef>
              <a:buNone/>
            </a:pPr>
            <a:r>
              <a:rPr lang="ar-IQ" sz="3200" b="1" dirty="0" smtClean="0">
                <a:latin typeface="Times New Roman" pitchFamily="18" charset="0"/>
                <a:cs typeface="Times New Roman" pitchFamily="18" charset="0"/>
              </a:rPr>
              <a:t>شيخ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اسلام	</a:t>
            </a:r>
            <a:r>
              <a:rPr lang="tr-TR" sz="3200" b="1" dirty="0" smtClean="0">
                <a:latin typeface="Times New Roman" pitchFamily="18" charset="0"/>
                <a:cs typeface="Times New Roman" pitchFamily="18" charset="0"/>
              </a:rPr>
              <a:t>Şeyhü’l-islam	</a:t>
            </a:r>
            <a:r>
              <a:rPr lang="tr-TR" sz="3200" b="1" dirty="0" smtClean="0">
                <a:solidFill>
                  <a:srgbClr val="0000FF"/>
                </a:solidFill>
                <a:latin typeface="Times New Roman" pitchFamily="18" charset="0"/>
                <a:cs typeface="Times New Roman" pitchFamily="18" charset="0"/>
              </a:rPr>
              <a:t>(İslam’ın şeyhi)</a:t>
            </a:r>
          </a:p>
          <a:p>
            <a:pPr algn="l" rtl="0">
              <a:lnSpc>
                <a:spcPct val="150000"/>
              </a:lnSpc>
              <a:spcBef>
                <a:spcPts val="0"/>
              </a:spcBef>
              <a:buNone/>
            </a:pPr>
            <a:r>
              <a:rPr lang="ar-IQ" sz="3200" b="1" dirty="0" smtClean="0">
                <a:latin typeface="Times New Roman" pitchFamily="18" charset="0"/>
                <a:cs typeface="Times New Roman" pitchFamily="18" charset="0"/>
              </a:rPr>
              <a:t>بيت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مال	</a:t>
            </a:r>
            <a:r>
              <a:rPr lang="tr-TR" sz="3200" b="1" dirty="0" smtClean="0">
                <a:latin typeface="Times New Roman" pitchFamily="18" charset="0"/>
                <a:cs typeface="Times New Roman" pitchFamily="18" charset="0"/>
              </a:rPr>
              <a:t>Beytü’l-mal	</a:t>
            </a:r>
            <a:r>
              <a:rPr lang="tr-TR" sz="3200" b="1" dirty="0" smtClean="0">
                <a:solidFill>
                  <a:srgbClr val="0000FF"/>
                </a:solidFill>
                <a:latin typeface="Times New Roman" pitchFamily="18" charset="0"/>
                <a:cs typeface="Times New Roman" pitchFamily="18" charset="0"/>
              </a:rPr>
              <a:t>(devlet hazinesi)</a:t>
            </a:r>
          </a:p>
          <a:p>
            <a:pPr algn="l" rtl="0">
              <a:lnSpc>
                <a:spcPct val="150000"/>
              </a:lnSpc>
              <a:spcBef>
                <a:spcPts val="0"/>
              </a:spcBef>
              <a:buNone/>
            </a:pPr>
            <a:r>
              <a:rPr lang="ar-IQ" sz="3200" b="1" dirty="0" smtClean="0">
                <a:latin typeface="Times New Roman" pitchFamily="18" charset="0"/>
                <a:cs typeface="Times New Roman" pitchFamily="18" charset="0"/>
              </a:rPr>
              <a:t>دار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فنون	</a:t>
            </a:r>
            <a:r>
              <a:rPr lang="tr-TR" sz="3200" b="1" dirty="0" smtClean="0">
                <a:latin typeface="Times New Roman" pitchFamily="18" charset="0"/>
                <a:cs typeface="Times New Roman" pitchFamily="18" charset="0"/>
              </a:rPr>
              <a:t>Darü’l-fünun	</a:t>
            </a:r>
            <a:r>
              <a:rPr lang="tr-TR" sz="2800" b="1" dirty="0" smtClean="0">
                <a:solidFill>
                  <a:srgbClr val="0000FF"/>
                </a:solidFill>
                <a:latin typeface="Times New Roman" pitchFamily="18" charset="0"/>
                <a:cs typeface="Times New Roman" pitchFamily="18" charset="0"/>
              </a:rPr>
              <a:t>(fenler evi)</a:t>
            </a: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200" b="1" dirty="0" smtClean="0">
                <a:latin typeface="Times New Roman" pitchFamily="18" charset="0"/>
                <a:cs typeface="Times New Roman" pitchFamily="18" charset="0"/>
              </a:rPr>
              <a:t>ربيع </a:t>
            </a:r>
            <a:r>
              <a:rPr lang="ar-IQ" sz="3200" b="1" dirty="0" smtClean="0">
                <a:solidFill>
                  <a:srgbClr val="FF0000"/>
                </a:solidFill>
                <a:latin typeface="Times New Roman" pitchFamily="18" charset="0"/>
                <a:cs typeface="Times New Roman" pitchFamily="18" charset="0"/>
              </a:rPr>
              <a:t>ال</a:t>
            </a:r>
            <a:r>
              <a:rPr lang="ar-IQ" sz="3200" b="1" dirty="0" smtClean="0">
                <a:latin typeface="Times New Roman" pitchFamily="18" charset="0"/>
                <a:cs typeface="Times New Roman" pitchFamily="18" charset="0"/>
              </a:rPr>
              <a:t>اول	</a:t>
            </a:r>
            <a:r>
              <a:rPr lang="tr-TR" sz="3200" b="1" dirty="0" smtClean="0">
                <a:latin typeface="Times New Roman" pitchFamily="18" charset="0"/>
                <a:cs typeface="Times New Roman" pitchFamily="18" charset="0"/>
              </a:rPr>
              <a:t>Rebiü’l-evvel	</a:t>
            </a: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26932405"/>
      </p:ext>
    </p:extLst>
  </p:cSld>
  <p:clrMapOvr>
    <a:masterClrMapping/>
  </p:clrMapOvr>
  <p:transition>
    <p:checke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792088"/>
          </a:xfrm>
        </p:spPr>
        <p:txBody>
          <a:bodyPr>
            <a:normAutofit/>
          </a:bodyPr>
          <a:lstStyle/>
          <a:p>
            <a:pPr algn="ctr"/>
            <a:r>
              <a:rPr lang="tr-TR" sz="3600" b="1" dirty="0" smtClean="0">
                <a:solidFill>
                  <a:srgbClr val="FF0000"/>
                </a:solidFill>
              </a:rPr>
              <a:t>ARAPÇA TAMLAMALARDA DEĞİŞİKLER</a:t>
            </a:r>
            <a:endParaRPr lang="ar-IQ" sz="3600" b="1" dirty="0">
              <a:solidFill>
                <a:srgbClr val="FF0000"/>
              </a:solidFill>
            </a:endParaRPr>
          </a:p>
        </p:txBody>
      </p:sp>
      <p:sp>
        <p:nvSpPr>
          <p:cNvPr id="3" name="Content Placeholder 2"/>
          <p:cNvSpPr>
            <a:spLocks noGrp="1"/>
          </p:cNvSpPr>
          <p:nvPr>
            <p:ph idx="1"/>
          </p:nvPr>
        </p:nvSpPr>
        <p:spPr>
          <a:xfrm>
            <a:off x="251520" y="1628800"/>
            <a:ext cx="8640960" cy="4896544"/>
          </a:xfrm>
        </p:spPr>
        <p:txBody>
          <a:bodyPr>
            <a:normAutofit fontScale="92500" lnSpcReduction="20000"/>
          </a:bodyPr>
          <a:lstStyle/>
          <a:p>
            <a:pPr algn="l" rtl="0">
              <a:lnSpc>
                <a:spcPct val="150000"/>
              </a:lnSpc>
              <a:spcBef>
                <a:spcPts val="0"/>
              </a:spcBef>
              <a:buNone/>
            </a:pPr>
            <a:r>
              <a:rPr lang="tr-TR" sz="3200" b="1" dirty="0" smtClean="0">
                <a:latin typeface="Times New Roman" pitchFamily="18" charset="0"/>
                <a:cs typeface="Times New Roman" pitchFamily="18" charset="0"/>
              </a:rPr>
              <a:t>1. Muzafün ileyh (ikinci isim) son harfinde za’id te</a:t>
            </a:r>
          </a:p>
          <a:p>
            <a:pPr algn="l" rtl="0">
              <a:lnSpc>
                <a:spcPct val="150000"/>
              </a:lnSpc>
              <a:spcBef>
                <a:spcPts val="0"/>
              </a:spcBef>
              <a:buNone/>
            </a:pPr>
            <a:r>
              <a:rPr lang="tr-TR" sz="3200" b="1" dirty="0" smtClean="0">
                <a:latin typeface="Times New Roman" pitchFamily="18" charset="0"/>
                <a:cs typeface="Times New Roman" pitchFamily="18" charset="0"/>
              </a:rPr>
              <a:t> (</a:t>
            </a:r>
            <a:r>
              <a:rPr lang="ar-IQ" sz="3200" b="1" dirty="0" smtClean="0">
                <a:latin typeface="Times New Roman" pitchFamily="18" charset="0"/>
                <a:cs typeface="Times New Roman" pitchFamily="18" charset="0"/>
              </a:rPr>
              <a:t>ـــهء- ت</a:t>
            </a:r>
            <a:r>
              <a:rPr lang="tr-TR" sz="3200" b="1" dirty="0" smtClean="0">
                <a:latin typeface="Times New Roman" pitchFamily="18" charset="0"/>
                <a:cs typeface="Times New Roman" pitchFamily="18" charset="0"/>
              </a:rPr>
              <a:t>) bulunuyorsa bu te ha-i resmiyeye dönüşür.</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يوم القيامه</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yevmü’l-kıyâme(t)   </a:t>
            </a:r>
            <a:r>
              <a:rPr lang="tr-TR" sz="3200" b="1" dirty="0" smtClean="0">
                <a:solidFill>
                  <a:srgbClr val="0000FF"/>
                </a:solidFill>
                <a:latin typeface="Times New Roman" pitchFamily="18" charset="0"/>
                <a:cs typeface="Times New Roman" pitchFamily="18" charset="0"/>
              </a:rPr>
              <a:t>(kıyamet günü)</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حفظ الصحهء</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hıfzu’s-sıhha(t)	    </a:t>
            </a:r>
            <a:r>
              <a:rPr lang="tr-TR" sz="3200" b="1" dirty="0" smtClean="0">
                <a:solidFill>
                  <a:srgbClr val="0000FF"/>
                </a:solidFill>
                <a:latin typeface="Times New Roman" pitchFamily="18" charset="0"/>
                <a:cs typeface="Times New Roman" pitchFamily="18" charset="0"/>
              </a:rPr>
              <a:t>(sağlığın korunması)</a:t>
            </a:r>
          </a:p>
          <a:p>
            <a:pPr algn="l" rtl="0">
              <a:lnSpc>
                <a:spcPct val="150000"/>
              </a:lnSpc>
              <a:spcBef>
                <a:spcPts val="0"/>
              </a:spcBef>
              <a:buNone/>
            </a:pPr>
            <a:r>
              <a:rPr lang="ar-IQ" sz="3200" b="1" dirty="0" smtClean="0">
                <a:solidFill>
                  <a:srgbClr val="FF0000"/>
                </a:solidFill>
                <a:latin typeface="Times New Roman" pitchFamily="18" charset="0"/>
                <a:cs typeface="Times New Roman" pitchFamily="18" charset="0"/>
              </a:rPr>
              <a:t>اركان السعاده</a:t>
            </a:r>
            <a:r>
              <a:rPr lang="ar-IQ" sz="32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erkânü’s-sa’âde(t)    </a:t>
            </a:r>
            <a:r>
              <a:rPr lang="tr-TR" sz="3200" b="1" dirty="0" smtClean="0">
                <a:solidFill>
                  <a:srgbClr val="0000FF"/>
                </a:solidFill>
                <a:latin typeface="Times New Roman" pitchFamily="18" charset="0"/>
                <a:cs typeface="Times New Roman" pitchFamily="18" charset="0"/>
              </a:rPr>
              <a:t>(mutluluk direkleri)</a:t>
            </a:r>
          </a:p>
          <a:p>
            <a:pPr algn="l" rtl="0">
              <a:lnSpc>
                <a:spcPct val="150000"/>
              </a:lnSpc>
              <a:spcBef>
                <a:spcPts val="0"/>
              </a:spcBef>
              <a:buNone/>
            </a:pP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r>
              <a:rPr lang="tr-TR" sz="3200" b="1" dirty="0" smtClean="0">
                <a:solidFill>
                  <a:srgbClr val="00B050"/>
                </a:solidFill>
                <a:latin typeface="Times New Roman" pitchFamily="18" charset="0"/>
                <a:cs typeface="Times New Roman" pitchFamily="18" charset="0"/>
              </a:rPr>
              <a:t>Not: sondaki te’leri transkribede göstermeyiniz.</a:t>
            </a:r>
            <a:r>
              <a:rPr lang="tr-TR" sz="3200" b="1" dirty="0" smtClean="0">
                <a:latin typeface="Times New Roman" pitchFamily="18" charset="0"/>
                <a:cs typeface="Times New Roman" pitchFamily="18" charset="0"/>
              </a:rPr>
              <a:t>	</a:t>
            </a:r>
            <a:endParaRPr lang="tr-TR" sz="3200" b="1" dirty="0" smtClean="0">
              <a:solidFill>
                <a:srgbClr val="0000FF"/>
              </a:solidFill>
              <a:latin typeface="Times New Roman" pitchFamily="18" charset="0"/>
              <a:cs typeface="Times New Roman" pitchFamily="18" charset="0"/>
            </a:endParaRPr>
          </a:p>
          <a:p>
            <a:pPr algn="l" rtl="0">
              <a:lnSpc>
                <a:spcPct val="150000"/>
              </a:lnSpc>
              <a:spcBef>
                <a:spcPts val="0"/>
              </a:spcBef>
              <a:buNone/>
            </a:pPr>
            <a:endParaRPr lang="tr-TR" sz="3300" b="1" dirty="0" smtClean="0">
              <a:latin typeface="Times New Roman" pitchFamily="18" charset="0"/>
              <a:cs typeface="Times New Roman" pitchFamily="18" charset="0"/>
            </a:endParaRPr>
          </a:p>
          <a:p>
            <a:pPr algn="l" rtl="0">
              <a:lnSpc>
                <a:spcPct val="150000"/>
              </a:lnSpc>
              <a:spcBef>
                <a:spcPts val="0"/>
              </a:spcBef>
              <a:buNone/>
            </a:pPr>
            <a:endParaRPr lang="tr-TR" sz="3300" b="1" dirty="0" smtClean="0">
              <a:solidFill>
                <a:srgbClr val="3333CC"/>
              </a:solidFill>
              <a:latin typeface="Times New Roman" pitchFamily="18" charset="0"/>
              <a:cs typeface="Times New Roman" pitchFamily="18" charset="0"/>
            </a:endParaRPr>
          </a:p>
          <a:p>
            <a:pPr algn="l" rtl="0">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3332161532"/>
      </p:ext>
    </p:extLst>
  </p:cSld>
  <p:clrMapOvr>
    <a:masterClrMapping/>
  </p:clrMapOvr>
  <p:transition>
    <p:checker/>
  </p:transition>
  <p:timing>
    <p:tnLst>
      <p:par>
        <p:cTn id="1" dur="indefinite" restart="never" nodeType="tmRoot"/>
      </p:par>
    </p:tnLst>
  </p:timing>
</p:sld>
</file>

<file path=ppt/theme/theme1.xml><?xml version="1.0" encoding="utf-8"?>
<a:theme xmlns:a="http://schemas.openxmlformats.org/drawingml/2006/main" name="Akış">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kış">
      <a:majorFont>
        <a:latin typeface="Calibri"/>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theme>
</file>

<file path=ppt/theme/theme2.xml><?xml version="1.0" encoding="utf-8"?>
<a:theme xmlns:a="http://schemas.openxmlformats.org/drawingml/2006/main" name="1_Akış">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Akış">
      <a:majorFont>
        <a:latin typeface="Calibri"/>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theme>
</file>

<file path=ppt/theme/theme3.xml><?xml version="1.0" encoding="utf-8"?>
<a:theme xmlns:a="http://schemas.openxmlformats.org/drawingml/2006/main" name="2_Akış">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Akış">
      <a:majorFont>
        <a:latin typeface="Calibri"/>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theme>
</file>

<file path=ppt/theme/theme4.xml><?xml version="1.0" encoding="utf-8"?>
<a:theme xmlns:a="http://schemas.openxmlformats.org/drawingml/2006/main" name="3_Akış">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Akış">
      <a:majorFont>
        <a:latin typeface="Calibri"/>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16259</TotalTime>
  <Words>6051</Words>
  <Application>Microsoft Office PowerPoint</Application>
  <PresentationFormat>Ekran Gösterisi (4:3)</PresentationFormat>
  <Paragraphs>1093</Paragraphs>
  <Slides>147</Slides>
  <Notes>0</Notes>
  <HiddenSlides>0</HiddenSlides>
  <MMClips>0</MMClips>
  <ScaleCrop>false</ScaleCrop>
  <HeadingPairs>
    <vt:vector size="4" baseType="variant">
      <vt:variant>
        <vt:lpstr>Tema</vt:lpstr>
      </vt:variant>
      <vt:variant>
        <vt:i4>4</vt:i4>
      </vt:variant>
      <vt:variant>
        <vt:lpstr>Slayt Başlıkları</vt:lpstr>
      </vt:variant>
      <vt:variant>
        <vt:i4>147</vt:i4>
      </vt:variant>
    </vt:vector>
  </HeadingPairs>
  <TitlesOfParts>
    <vt:vector size="151" baseType="lpstr">
      <vt:lpstr>Akış</vt:lpstr>
      <vt:lpstr>1_Akış</vt:lpstr>
      <vt:lpstr>2_Akış</vt:lpstr>
      <vt:lpstr>3_Akış</vt:lpstr>
      <vt:lpstr>SALAHADDİN ÜNİVERSİTESİ    DİLLER FAKÜLTESİ TÜRK DİLİ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(ال)HARF-İ TARİF  </vt:lpstr>
      <vt:lpstr>ARAPÇADA İSİM TAMLAMALARI</vt:lpstr>
      <vt:lpstr>ŞEMSİ TAMLAMA</vt:lpstr>
      <vt:lpstr>ŞEMSİ TAMLAMA ÖRNEKLERİ</vt:lpstr>
      <vt:lpstr>KAMERİ TAMLAMA</vt:lpstr>
      <vt:lpstr>KAMERİ TAMLAMA ÖRNEKLERİ</vt:lpstr>
      <vt:lpstr>ARAPÇA TAMLAMALARDA DEĞİŞİKLER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FARSÇA TAMLAMALAR</vt:lpstr>
      <vt:lpstr>FARSÇA TAMLAMALAR</vt:lpstr>
      <vt:lpstr>PowerPoint Sunusu</vt:lpstr>
      <vt:lpstr>PowerPoint Sunusu</vt:lpstr>
      <vt:lpstr>PowerPoint Sunusu</vt:lpstr>
      <vt:lpstr>PowerPoint Sunusu</vt:lpstr>
      <vt:lpstr>ELİF-İ MAKSURE (KISA ELİF)</vt:lpstr>
      <vt:lpstr>ELİF-İ MEMDUDE (UZUN ELİF)</vt:lpstr>
      <vt:lpstr>HEMZENİN YAZILIŞI</vt:lpstr>
      <vt:lpstr>HEMZENİN YAZILIŞI</vt:lpstr>
      <vt:lpstr>HEMZENİN YAZILIŞI</vt:lpstr>
      <vt:lpstr>HEMZENİN YAZILIŞI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&lt;arabianhorse&gt;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ÜNSÜZ UYUMU</dc:title>
  <dc:creator>ersan erbilli</dc:creator>
  <cp:lastModifiedBy>Ramhel</cp:lastModifiedBy>
  <cp:revision>945</cp:revision>
  <dcterms:created xsi:type="dcterms:W3CDTF">2013-05-06T08:48:24Z</dcterms:created>
  <dcterms:modified xsi:type="dcterms:W3CDTF">2023-03-09T06:28:44Z</dcterms:modified>
</cp:coreProperties>
</file>