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7" r:id="rId1"/>
  </p:sldMasterIdLst>
  <p:sldIdLst>
    <p:sldId id="258" r:id="rId2"/>
    <p:sldId id="373" r:id="rId3"/>
    <p:sldId id="374" r:id="rId4"/>
    <p:sldId id="375" r:id="rId5"/>
    <p:sldId id="372" r:id="rId6"/>
    <p:sldId id="376" r:id="rId7"/>
    <p:sldId id="377" r:id="rId8"/>
    <p:sldId id="257" r:id="rId9"/>
    <p:sldId id="269" r:id="rId10"/>
    <p:sldId id="259" r:id="rId11"/>
    <p:sldId id="260" r:id="rId12"/>
    <p:sldId id="261" r:id="rId13"/>
    <p:sldId id="262" r:id="rId14"/>
    <p:sldId id="263" r:id="rId15"/>
    <p:sldId id="264" r:id="rId16"/>
    <p:sldId id="265" r:id="rId17"/>
    <p:sldId id="266" r:id="rId18"/>
    <p:sldId id="267" r:id="rId19"/>
    <p:sldId id="268" r:id="rId20"/>
    <p:sldId id="270" r:id="rId21"/>
    <p:sldId id="316" r:id="rId22"/>
    <p:sldId id="371" r:id="rId23"/>
    <p:sldId id="317" r:id="rId24"/>
    <p:sldId id="318" r:id="rId25"/>
    <p:sldId id="319" r:id="rId26"/>
    <p:sldId id="320" r:id="rId27"/>
    <p:sldId id="321" r:id="rId28"/>
    <p:sldId id="322" r:id="rId29"/>
    <p:sldId id="323" r:id="rId30"/>
    <p:sldId id="324" r:id="rId31"/>
    <p:sldId id="325"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2F5E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2566" autoAdjust="0"/>
  </p:normalViewPr>
  <p:slideViewPr>
    <p:cSldViewPr snapToGrid="0">
      <p:cViewPr varScale="1">
        <p:scale>
          <a:sx n="76" d="100"/>
          <a:sy n="76" d="100"/>
        </p:scale>
        <p:origin x="946" y="6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CAC083F-5659-493B-ADF1-515E3176F7E3}" type="datetimeFigureOut">
              <a:rPr lang="en-US" smtClean="0"/>
              <a:t>5/2/2024</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9799C92-1345-4973-BD8F-7FD13CD82690}" type="slidenum">
              <a:rPr lang="en-US" smtClean="0"/>
              <a:t>‹#›</a:t>
            </a:fld>
            <a:endParaRPr lang="en-US"/>
          </a:p>
        </p:txBody>
      </p:sp>
    </p:spTree>
    <p:extLst>
      <p:ext uri="{BB962C8B-B14F-4D97-AF65-F5344CB8AC3E}">
        <p14:creationId xmlns:p14="http://schemas.microsoft.com/office/powerpoint/2010/main" val="1459054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AC083F-5659-493B-ADF1-515E3176F7E3}" type="datetimeFigureOut">
              <a:rPr lang="en-US" smtClean="0"/>
              <a:t>5/2/2024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9799C92-1345-4973-BD8F-7FD13CD82690}" type="slidenum">
              <a:rPr lang="en-US" smtClean="0"/>
              <a:t>‹#›</a:t>
            </a:fld>
            <a:endParaRPr lang="en-US"/>
          </a:p>
        </p:txBody>
      </p:sp>
    </p:spTree>
    <p:extLst>
      <p:ext uri="{BB962C8B-B14F-4D97-AF65-F5344CB8AC3E}">
        <p14:creationId xmlns:p14="http://schemas.microsoft.com/office/powerpoint/2010/main" val="1347858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AC083F-5659-493B-ADF1-515E3176F7E3}" type="datetimeFigureOut">
              <a:rPr lang="en-US" smtClean="0"/>
              <a:t>5/2/2024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9799C92-1345-4973-BD8F-7FD13CD82690}"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92244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7CAC083F-5659-493B-ADF1-515E3176F7E3}" type="datetimeFigureOut">
              <a:rPr lang="en-US" smtClean="0"/>
              <a:t>5/2/2024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9799C92-1345-4973-BD8F-7FD13CD82690}" type="slidenum">
              <a:rPr lang="en-US" smtClean="0"/>
              <a:t>‹#›</a:t>
            </a:fld>
            <a:endParaRPr lang="en-US"/>
          </a:p>
        </p:txBody>
      </p:sp>
    </p:spTree>
    <p:extLst>
      <p:ext uri="{BB962C8B-B14F-4D97-AF65-F5344CB8AC3E}">
        <p14:creationId xmlns:p14="http://schemas.microsoft.com/office/powerpoint/2010/main" val="42900539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7CAC083F-5659-493B-ADF1-515E3176F7E3}" type="datetimeFigureOut">
              <a:rPr lang="en-US" smtClean="0"/>
              <a:t>5/2/2024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9799C92-1345-4973-BD8F-7FD13CD82690}"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158346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7CAC083F-5659-493B-ADF1-515E3176F7E3}" type="datetimeFigureOut">
              <a:rPr lang="en-US" smtClean="0"/>
              <a:t>5/2/2024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9799C92-1345-4973-BD8F-7FD13CD82690}" type="slidenum">
              <a:rPr lang="en-US" smtClean="0"/>
              <a:t>‹#›</a:t>
            </a:fld>
            <a:endParaRPr lang="en-US"/>
          </a:p>
        </p:txBody>
      </p:sp>
    </p:spTree>
    <p:extLst>
      <p:ext uri="{BB962C8B-B14F-4D97-AF65-F5344CB8AC3E}">
        <p14:creationId xmlns:p14="http://schemas.microsoft.com/office/powerpoint/2010/main" val="4260099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AC083F-5659-493B-ADF1-515E3176F7E3}" type="datetimeFigureOut">
              <a:rPr lang="en-US" smtClean="0"/>
              <a:t>5/2/2024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9799C92-1345-4973-BD8F-7FD13CD82690}" type="slidenum">
              <a:rPr lang="en-US" smtClean="0"/>
              <a:t>‹#›</a:t>
            </a:fld>
            <a:endParaRPr lang="en-US"/>
          </a:p>
        </p:txBody>
      </p:sp>
    </p:spTree>
    <p:extLst>
      <p:ext uri="{BB962C8B-B14F-4D97-AF65-F5344CB8AC3E}">
        <p14:creationId xmlns:p14="http://schemas.microsoft.com/office/powerpoint/2010/main" val="11749623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AC083F-5659-493B-ADF1-515E3176F7E3}" type="datetimeFigureOut">
              <a:rPr lang="en-US" smtClean="0"/>
              <a:t>5/2/2024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9799C92-1345-4973-BD8F-7FD13CD82690}" type="slidenum">
              <a:rPr lang="en-US" smtClean="0"/>
              <a:t>‹#›</a:t>
            </a:fld>
            <a:endParaRPr lang="en-US"/>
          </a:p>
        </p:txBody>
      </p:sp>
    </p:spTree>
    <p:extLst>
      <p:ext uri="{BB962C8B-B14F-4D97-AF65-F5344CB8AC3E}">
        <p14:creationId xmlns:p14="http://schemas.microsoft.com/office/powerpoint/2010/main" val="394456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AC083F-5659-493B-ADF1-515E3176F7E3}" type="datetimeFigureOut">
              <a:rPr lang="en-US" smtClean="0"/>
              <a:t>5/2/2024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9799C92-1345-4973-BD8F-7FD13CD82690}" type="slidenum">
              <a:rPr lang="en-US" smtClean="0"/>
              <a:t>‹#›</a:t>
            </a:fld>
            <a:endParaRPr lang="en-US"/>
          </a:p>
        </p:txBody>
      </p:sp>
    </p:spTree>
    <p:extLst>
      <p:ext uri="{BB962C8B-B14F-4D97-AF65-F5344CB8AC3E}">
        <p14:creationId xmlns:p14="http://schemas.microsoft.com/office/powerpoint/2010/main" val="4242497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AC083F-5659-493B-ADF1-515E3176F7E3}" type="datetimeFigureOut">
              <a:rPr lang="en-US" smtClean="0"/>
              <a:t>5/2/2024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9799C92-1345-4973-BD8F-7FD13CD82690}" type="slidenum">
              <a:rPr lang="en-US" smtClean="0"/>
              <a:t>‹#›</a:t>
            </a:fld>
            <a:endParaRPr lang="en-US"/>
          </a:p>
        </p:txBody>
      </p:sp>
    </p:spTree>
    <p:extLst>
      <p:ext uri="{BB962C8B-B14F-4D97-AF65-F5344CB8AC3E}">
        <p14:creationId xmlns:p14="http://schemas.microsoft.com/office/powerpoint/2010/main" val="454444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CAC083F-5659-493B-ADF1-515E3176F7E3}" type="datetimeFigureOut">
              <a:rPr lang="en-US" smtClean="0"/>
              <a:t>5/2/2024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9799C92-1345-4973-BD8F-7FD13CD82690}" type="slidenum">
              <a:rPr lang="en-US" smtClean="0"/>
              <a:t>‹#›</a:t>
            </a:fld>
            <a:endParaRPr lang="en-US"/>
          </a:p>
        </p:txBody>
      </p:sp>
    </p:spTree>
    <p:extLst>
      <p:ext uri="{BB962C8B-B14F-4D97-AF65-F5344CB8AC3E}">
        <p14:creationId xmlns:p14="http://schemas.microsoft.com/office/powerpoint/2010/main" val="758196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CAC083F-5659-493B-ADF1-515E3176F7E3}" type="datetimeFigureOut">
              <a:rPr lang="en-US" smtClean="0"/>
              <a:t>5/2/2024</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9799C92-1345-4973-BD8F-7FD13CD82690}" type="slidenum">
              <a:rPr lang="en-US" smtClean="0"/>
              <a:t>‹#›</a:t>
            </a:fld>
            <a:endParaRPr lang="en-US"/>
          </a:p>
        </p:txBody>
      </p:sp>
    </p:spTree>
    <p:extLst>
      <p:ext uri="{BB962C8B-B14F-4D97-AF65-F5344CB8AC3E}">
        <p14:creationId xmlns:p14="http://schemas.microsoft.com/office/powerpoint/2010/main" val="3644873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CAC083F-5659-493B-ADF1-515E3176F7E3}" type="datetimeFigureOut">
              <a:rPr lang="en-US" smtClean="0"/>
              <a:t>5/2/2024</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9799C92-1345-4973-BD8F-7FD13CD82690}" type="slidenum">
              <a:rPr lang="en-US" smtClean="0"/>
              <a:t>‹#›</a:t>
            </a:fld>
            <a:endParaRPr lang="en-US"/>
          </a:p>
        </p:txBody>
      </p:sp>
    </p:spTree>
    <p:extLst>
      <p:ext uri="{BB962C8B-B14F-4D97-AF65-F5344CB8AC3E}">
        <p14:creationId xmlns:p14="http://schemas.microsoft.com/office/powerpoint/2010/main" val="1208610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AC083F-5659-493B-ADF1-515E3176F7E3}" type="datetimeFigureOut">
              <a:rPr lang="en-US" smtClean="0"/>
              <a:t>5/2/2024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9799C92-1345-4973-BD8F-7FD13CD82690}" type="slidenum">
              <a:rPr lang="en-US" smtClean="0"/>
              <a:t>‹#›</a:t>
            </a:fld>
            <a:endParaRPr lang="en-US"/>
          </a:p>
        </p:txBody>
      </p:sp>
    </p:spTree>
    <p:extLst>
      <p:ext uri="{BB962C8B-B14F-4D97-AF65-F5344CB8AC3E}">
        <p14:creationId xmlns:p14="http://schemas.microsoft.com/office/powerpoint/2010/main" val="1206408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AC083F-5659-493B-ADF1-515E3176F7E3}" type="datetimeFigureOut">
              <a:rPr lang="en-US" smtClean="0"/>
              <a:t>5/2/2024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9799C92-1345-4973-BD8F-7FD13CD82690}" type="slidenum">
              <a:rPr lang="en-US" smtClean="0"/>
              <a:t>‹#›</a:t>
            </a:fld>
            <a:endParaRPr lang="en-US"/>
          </a:p>
        </p:txBody>
      </p:sp>
    </p:spTree>
    <p:extLst>
      <p:ext uri="{BB962C8B-B14F-4D97-AF65-F5344CB8AC3E}">
        <p14:creationId xmlns:p14="http://schemas.microsoft.com/office/powerpoint/2010/main" val="381951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AC083F-5659-493B-ADF1-515E3176F7E3}" type="datetimeFigureOut">
              <a:rPr lang="en-US" smtClean="0"/>
              <a:t>5/2/2024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9799C92-1345-4973-BD8F-7FD13CD82690}" type="slidenum">
              <a:rPr lang="en-US" smtClean="0"/>
              <a:t>‹#›</a:t>
            </a:fld>
            <a:endParaRPr lang="en-US"/>
          </a:p>
        </p:txBody>
      </p:sp>
    </p:spTree>
    <p:extLst>
      <p:ext uri="{BB962C8B-B14F-4D97-AF65-F5344CB8AC3E}">
        <p14:creationId xmlns:p14="http://schemas.microsoft.com/office/powerpoint/2010/main" val="89191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CAC083F-5659-493B-ADF1-515E3176F7E3}" type="datetimeFigureOut">
              <a:rPr lang="en-US" smtClean="0"/>
              <a:t>5/2/2024</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9799C92-1345-4973-BD8F-7FD13CD82690}" type="slidenum">
              <a:rPr lang="en-US" smtClean="0"/>
              <a:t>‹#›</a:t>
            </a:fld>
            <a:endParaRPr lang="en-US"/>
          </a:p>
        </p:txBody>
      </p:sp>
    </p:spTree>
    <p:extLst>
      <p:ext uri="{BB962C8B-B14F-4D97-AF65-F5344CB8AC3E}">
        <p14:creationId xmlns:p14="http://schemas.microsoft.com/office/powerpoint/2010/main" val="2799370053"/>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 id="2147483809" r:id="rId12"/>
    <p:sldLayoutId id="2147483810" r:id="rId13"/>
    <p:sldLayoutId id="2147483811" r:id="rId14"/>
    <p:sldLayoutId id="2147483812" r:id="rId15"/>
    <p:sldLayoutId id="214748381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1 Başlık"/>
          <p:cNvSpPr txBox="1">
            <a:spLocks/>
          </p:cNvSpPr>
          <p:nvPr/>
        </p:nvSpPr>
        <p:spPr bwMode="auto">
          <a:xfrm>
            <a:off x="3748292" y="459104"/>
            <a:ext cx="5287963" cy="126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algn="ctr">
              <a:defRPr/>
            </a:pPr>
            <a:r>
              <a:rPr lang="tr-TR" sz="2800" b="1" kern="0" dirty="0">
                <a:solidFill>
                  <a:schemeClr val="tx1"/>
                </a:solidFill>
                <a:latin typeface="Calibri" pitchFamily="34" charset="0"/>
                <a:cs typeface="Calibri" pitchFamily="34" charset="0"/>
              </a:rPr>
              <a:t>SALAHADDİN ÜNİVERSİTESİ   </a:t>
            </a:r>
            <a:br>
              <a:rPr lang="tr-TR" sz="2800" b="1" kern="0" dirty="0">
                <a:solidFill>
                  <a:schemeClr val="tx1"/>
                </a:solidFill>
                <a:latin typeface="Calibri" pitchFamily="34" charset="0"/>
                <a:cs typeface="Calibri" pitchFamily="34" charset="0"/>
              </a:rPr>
            </a:br>
            <a:r>
              <a:rPr lang="tr-TR" sz="2800" b="1" kern="0" dirty="0">
                <a:solidFill>
                  <a:schemeClr val="tx1"/>
                </a:solidFill>
                <a:latin typeface="Calibri" pitchFamily="34" charset="0"/>
                <a:cs typeface="Calibri" pitchFamily="34" charset="0"/>
              </a:rPr>
              <a:t>DİLLER FAKÜLTESİ</a:t>
            </a:r>
            <a:br>
              <a:rPr lang="tr-TR" sz="2800" b="1" kern="0" dirty="0">
                <a:solidFill>
                  <a:schemeClr val="tx1"/>
                </a:solidFill>
                <a:latin typeface="Calibri" pitchFamily="34" charset="0"/>
                <a:cs typeface="Calibri" pitchFamily="34" charset="0"/>
              </a:rPr>
            </a:br>
            <a:r>
              <a:rPr lang="tr-TR" sz="2800" b="1" kern="0" dirty="0">
                <a:solidFill>
                  <a:schemeClr val="tx1"/>
                </a:solidFill>
                <a:latin typeface="Calibri" pitchFamily="34" charset="0"/>
                <a:cs typeface="Calibri" pitchFamily="34" charset="0"/>
              </a:rPr>
              <a:t>TÜRK DİLİ BÖLÜMÜ</a:t>
            </a:r>
            <a:endParaRPr lang="en-US" sz="2800" kern="0" dirty="0">
              <a:latin typeface="Calibri" pitchFamily="34" charset="0"/>
              <a:cs typeface="Calibri" pitchFamily="34" charset="0"/>
            </a:endParaRPr>
          </a:p>
        </p:txBody>
      </p:sp>
      <p:sp>
        <p:nvSpPr>
          <p:cNvPr id="8" name="2 İçerik Yer Tutucusu"/>
          <p:cNvSpPr>
            <a:spLocks noGrp="1"/>
          </p:cNvSpPr>
          <p:nvPr>
            <p:ph idx="1"/>
          </p:nvPr>
        </p:nvSpPr>
        <p:spPr>
          <a:xfrm>
            <a:off x="1963712" y="3865245"/>
            <a:ext cx="9278911" cy="2751773"/>
          </a:xfrm>
        </p:spPr>
        <p:txBody>
          <a:bodyPr>
            <a:normAutofit lnSpcReduction="10000"/>
          </a:bodyPr>
          <a:lstStyle/>
          <a:p>
            <a:pPr algn="ctr">
              <a:buFont typeface="Wingdings 2" pitchFamily="18" charset="2"/>
              <a:buNone/>
              <a:defRPr/>
            </a:pPr>
            <a:r>
              <a:rPr lang="tr-TR" sz="2800" b="1" dirty="0">
                <a:solidFill>
                  <a:srgbClr val="0000FF"/>
                </a:solidFill>
                <a:latin typeface="Calibri" pitchFamily="34" charset="0"/>
                <a:cs typeface="Calibri" pitchFamily="34" charset="0"/>
              </a:rPr>
              <a:t>YÜKSEKLİSAN PROGRAMI</a:t>
            </a:r>
          </a:p>
          <a:p>
            <a:pPr algn="ctr">
              <a:buFont typeface="Wingdings 2" pitchFamily="18" charset="2"/>
              <a:buNone/>
              <a:defRPr/>
            </a:pPr>
            <a:r>
              <a:rPr lang="tr-TR" sz="2800" b="1" dirty="0">
                <a:solidFill>
                  <a:srgbClr val="0000FF"/>
                </a:solidFill>
                <a:latin typeface="Calibri" pitchFamily="34" charset="0"/>
                <a:cs typeface="Calibri" pitchFamily="34" charset="0"/>
              </a:rPr>
              <a:t>  (İKİNCİ DÖNEM)</a:t>
            </a:r>
          </a:p>
          <a:p>
            <a:pPr algn="ctr">
              <a:buFont typeface="Wingdings 2" pitchFamily="18" charset="2"/>
              <a:buNone/>
              <a:defRPr/>
            </a:pPr>
            <a:r>
              <a:rPr lang="tr-TR" sz="2800" b="1" dirty="0">
                <a:solidFill>
                  <a:srgbClr val="0000FF"/>
                </a:solidFill>
                <a:latin typeface="Calibri" pitchFamily="34" charset="0"/>
                <a:cs typeface="Calibri" pitchFamily="34" charset="0"/>
              </a:rPr>
              <a:t>2023-2024</a:t>
            </a:r>
          </a:p>
          <a:p>
            <a:pPr algn="ctr">
              <a:buFont typeface="Wingdings 2" pitchFamily="18" charset="2"/>
              <a:buNone/>
              <a:defRPr/>
            </a:pPr>
            <a:endParaRPr lang="tr-TR" sz="3000" b="1" dirty="0">
              <a:solidFill>
                <a:srgbClr val="0000FF"/>
              </a:solidFill>
              <a:latin typeface="Calibri" pitchFamily="34" charset="0"/>
              <a:cs typeface="Calibri" pitchFamily="34" charset="0"/>
            </a:endParaRPr>
          </a:p>
          <a:p>
            <a:pPr algn="ctr">
              <a:buFont typeface="Wingdings 2" pitchFamily="18" charset="2"/>
              <a:buNone/>
              <a:defRPr/>
            </a:pPr>
            <a:r>
              <a:rPr lang="tr-TR" sz="3000" b="1" dirty="0">
                <a:solidFill>
                  <a:srgbClr val="1BAC14"/>
                </a:solidFill>
                <a:latin typeface="Calibri" pitchFamily="34" charset="0"/>
                <a:cs typeface="Calibri" pitchFamily="34" charset="0"/>
              </a:rPr>
              <a:t>Dr. ERSAN HAŞİM HAŞİM M. ALSAKİ</a:t>
            </a:r>
            <a:endParaRPr lang="en-US" sz="3000" b="1" dirty="0">
              <a:solidFill>
                <a:srgbClr val="1BAC14"/>
              </a:solidFill>
              <a:latin typeface="Calibri" pitchFamily="34" charset="0"/>
              <a:cs typeface="Calibri" pitchFamily="34" charset="0"/>
            </a:endParaRPr>
          </a:p>
        </p:txBody>
      </p:sp>
      <p:pic>
        <p:nvPicPr>
          <p:cNvPr id="41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36255" y="313055"/>
            <a:ext cx="1584325" cy="155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2 İçerik Yer Tutucusu">
            <a:extLst>
              <a:ext uri="{FF2B5EF4-FFF2-40B4-BE49-F238E27FC236}">
                <a16:creationId xmlns:a16="http://schemas.microsoft.com/office/drawing/2014/main" id="{A7EA0700-00EB-6A44-07FC-BF967FDF4687}"/>
              </a:ext>
            </a:extLst>
          </p:cNvPr>
          <p:cNvSpPr txBox="1">
            <a:spLocks/>
          </p:cNvSpPr>
          <p:nvPr/>
        </p:nvSpPr>
        <p:spPr>
          <a:xfrm>
            <a:off x="2113613" y="2235200"/>
            <a:ext cx="9968459" cy="1266825"/>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ctr">
              <a:spcBef>
                <a:spcPct val="0"/>
              </a:spcBef>
              <a:buFont typeface="Wingdings 2" pitchFamily="18" charset="2"/>
              <a:buNone/>
              <a:defRPr/>
            </a:pPr>
            <a:r>
              <a:rPr lang="en-US" sz="5200" b="1" dirty="0">
                <a:solidFill>
                  <a:srgbClr val="FF0000"/>
                </a:solidFill>
                <a:latin typeface="Calibri" pitchFamily="34" charset="0"/>
                <a:cs typeface="Calibri" pitchFamily="34" charset="0"/>
              </a:rPr>
              <a:t>ESK</a:t>
            </a:r>
            <a:r>
              <a:rPr lang="tr-TR" sz="5200" b="1" dirty="0">
                <a:solidFill>
                  <a:srgbClr val="FF0000"/>
                </a:solidFill>
                <a:latin typeface="Calibri" pitchFamily="34" charset="0"/>
                <a:cs typeface="Calibri" pitchFamily="34" charset="0"/>
              </a:rPr>
              <a:t>İ TÜRK EDEBİYATI </a:t>
            </a:r>
          </a:p>
          <a:p>
            <a:pPr algn="ctr">
              <a:spcBef>
                <a:spcPct val="0"/>
              </a:spcBef>
              <a:buFont typeface="Wingdings 2" pitchFamily="18" charset="2"/>
              <a:buNone/>
              <a:defRPr/>
            </a:pPr>
            <a:endParaRPr lang="tr-TR" sz="4400" b="1" dirty="0">
              <a:solidFill>
                <a:srgbClr val="FF0000"/>
              </a:solidFill>
              <a:latin typeface="Calibri" pitchFamily="34" charset="0"/>
              <a:cs typeface="Calibri" pitchFamily="34" charset="0"/>
            </a:endParaRPr>
          </a:p>
          <a:p>
            <a:pPr algn="ctr">
              <a:buFont typeface="Wingdings 2" pitchFamily="18" charset="2"/>
              <a:buNone/>
              <a:defRPr/>
            </a:pPr>
            <a:endParaRPr lang="en-US" sz="3000" b="1" dirty="0">
              <a:solidFill>
                <a:srgbClr val="1BAC14"/>
              </a:solidFill>
              <a:latin typeface="Calibri" pitchFamily="34" charset="0"/>
              <a:cs typeface="Calibri" pitchFamily="34" charset="0"/>
            </a:endParaRPr>
          </a:p>
        </p:txBody>
      </p:sp>
    </p:spTree>
    <p:extLst>
      <p:ext uri="{BB962C8B-B14F-4D97-AF65-F5344CB8AC3E}">
        <p14:creationId xmlns:p14="http://schemas.microsoft.com/office/powerpoint/2010/main" val="333087720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C90233-9B5F-B94F-2F4F-94AF6014DBE6}"/>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9D91AE-F31C-6EC5-1D51-F39BD16C87FC}"/>
              </a:ext>
            </a:extLst>
          </p:cNvPr>
          <p:cNvSpPr>
            <a:spLocks noGrp="1"/>
          </p:cNvSpPr>
          <p:nvPr>
            <p:ph idx="1"/>
          </p:nvPr>
        </p:nvSpPr>
        <p:spPr>
          <a:xfrm>
            <a:off x="2793305" y="844462"/>
            <a:ext cx="9156526" cy="5169075"/>
          </a:xfrm>
        </p:spPr>
        <p:txBody>
          <a:bodyPr>
            <a:normAutofit fontScale="92500" lnSpcReduction="20000"/>
          </a:bodyPr>
          <a:lstStyle/>
          <a:p>
            <a:pPr>
              <a:lnSpc>
                <a:spcPct val="150000"/>
              </a:lnSpc>
              <a:spcBef>
                <a:spcPts val="0"/>
              </a:spcBef>
            </a:pPr>
            <a:r>
              <a:rPr lang="tr-TR" sz="300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Aruz, Arap edebiyatında doğmuş ve oradan Fars ve Türk edebiyatlarına ve diğer İslamî edebiyatlara geçmiş bir şiir ölçüsüdür. Arap şiirinde aruz veznini bir esasa bağlayan el-Halîl b. Ahmed el-Ferahidî (öl. 791)’dir . Ondan önce de Araplar aruzu, kuralları belirlenmemiş bir âhenk sistemi olarak şiirde kullanmış ve uygulama yoluyla öğretmişlerdir. Ancak Halil’in çalışmaları sonucunda bu uygulamalar ve dağınık bilgiler bir esasa bağlanmış ve aruz bir bilim dalı olarak Arap edebiyatı ndaki yerini almıştır.</a:t>
            </a:r>
            <a:endParaRPr lang="en-US" sz="30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737780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10E60F-A7DB-1EA6-85F1-81E55AA4860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39738B-2810-9A9D-525D-5BDACC6CE2B5}"/>
              </a:ext>
            </a:extLst>
          </p:cNvPr>
          <p:cNvSpPr>
            <a:spLocks noGrp="1"/>
          </p:cNvSpPr>
          <p:nvPr>
            <p:ph idx="1"/>
          </p:nvPr>
        </p:nvSpPr>
        <p:spPr>
          <a:xfrm>
            <a:off x="2939940" y="975986"/>
            <a:ext cx="8915400" cy="4906028"/>
          </a:xfrm>
        </p:spPr>
        <p:txBody>
          <a:bodyPr>
            <a:normAutofit fontScale="92500" lnSpcReduction="10000"/>
          </a:bodyPr>
          <a:lstStyle/>
          <a:p>
            <a:pPr>
              <a:lnSpc>
                <a:spcPct val="150000"/>
              </a:lnSpc>
              <a:spcBef>
                <a:spcPts val="0"/>
              </a:spcBef>
            </a:pPr>
            <a:r>
              <a:rPr lang="tr-TR" sz="330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Arap aruzu İran edebiyatına geçtiğinde birtakım değişikliklere uğramıştır. Bu değişikliklerden en önemlisi Arap aruzundaki bazı bahir (&lt;bahr)lerin kullanılmaması ve birtakım yeni bahirlerin ilave edilmesidir. Bir diğer önemli değişiklik de Arap nazmına göre İran aruzunda tef’ile sayısının, buna bağlı olarak mısra uzunluğunun daha da artmasıdır.</a:t>
            </a:r>
            <a:endParaRPr lang="en-US" sz="33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solidFill>
                <a:schemeClr val="tx1"/>
              </a:solidFill>
            </a:endParaRPr>
          </a:p>
        </p:txBody>
      </p:sp>
    </p:spTree>
    <p:extLst>
      <p:ext uri="{BB962C8B-B14F-4D97-AF65-F5344CB8AC3E}">
        <p14:creationId xmlns:p14="http://schemas.microsoft.com/office/powerpoint/2010/main" val="19881857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C90F80-A7A8-E943-89FD-E6E22A3199A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EEEEB5-B1EA-D422-191B-C083A8BD453A}"/>
              </a:ext>
            </a:extLst>
          </p:cNvPr>
          <p:cNvSpPr>
            <a:spLocks noGrp="1"/>
          </p:cNvSpPr>
          <p:nvPr>
            <p:ph idx="1"/>
          </p:nvPr>
        </p:nvSpPr>
        <p:spPr>
          <a:xfrm>
            <a:off x="2292263" y="588723"/>
            <a:ext cx="9469677" cy="5837129"/>
          </a:xfrm>
        </p:spPr>
        <p:txBody>
          <a:bodyPr>
            <a:normAutofit fontScale="92500" lnSpcReduction="10000"/>
          </a:bodyPr>
          <a:lstStyle/>
          <a:p>
            <a:pPr>
              <a:lnSpc>
                <a:spcPct val="150000"/>
              </a:lnSpc>
              <a:spcBef>
                <a:spcPts val="0"/>
              </a:spcBef>
            </a:pPr>
            <a:r>
              <a:rPr lang="tr-TR" sz="300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Türkler aruz veznini doğrudan Arap edebiyatından değil, İran edebiyatından almışlardır. Dolayısıyla İran edebiyatında yapılan değişiklikler de Türk aruzuna yansımıştır. Ancak İran şiirinde kullanılan bütün bahirler Türk şiirine olduğu gibi aktarılmamış; İran edebiyatında kullanılan bazı vezinler Türk şiirinde neredeyse hiç kullanılmamıştır. Fakat İran aruzu ile Türk aruzu arasındaki fark, Arap şiiri ile İran şiiri arasındaki farka göre çok daha azdır. Bundan dolayı Türk aruzunun pek az değişiklikle İran aruzunu izlediğini söylemek mümkündür.</a:t>
            </a:r>
            <a:endParaRPr lang="en-US" sz="30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2728519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2CBE56-8908-A574-6145-52FCB985271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958EEA-1D97-4F0A-4445-341449E24456}"/>
              </a:ext>
            </a:extLst>
          </p:cNvPr>
          <p:cNvSpPr>
            <a:spLocks noGrp="1"/>
          </p:cNvSpPr>
          <p:nvPr>
            <p:ph idx="1"/>
          </p:nvPr>
        </p:nvSpPr>
        <p:spPr>
          <a:xfrm>
            <a:off x="2173574" y="464695"/>
            <a:ext cx="9788577" cy="6011056"/>
          </a:xfrm>
        </p:spPr>
        <p:txBody>
          <a:bodyPr>
            <a:normAutofit lnSpcReduction="10000"/>
          </a:bodyPr>
          <a:lstStyle/>
          <a:p>
            <a:r>
              <a:rPr lang="tr-TR" sz="280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Türkler Aruzla şiir yazmaya başladıklarında hece veznine yakın aruz vezinlerini tercih etmişlerdir. </a:t>
            </a:r>
            <a:r>
              <a:rPr lang="tr-TR" sz="2800" kern="0" dirty="0">
                <a:solidFill>
                  <a:schemeClr val="tx1"/>
                </a:solidFill>
                <a:latin typeface="Times New Roman" panose="02020603050405020304" pitchFamily="18" charset="0"/>
                <a:ea typeface="Times New Roman" panose="02020603050405020304" pitchFamily="18" charset="0"/>
                <a:cs typeface="Arial" panose="020B0604020202020204" pitchFamily="34" charset="0"/>
              </a:rPr>
              <a:t>İslamî dönem Türk edebiyatı</a:t>
            </a:r>
            <a:r>
              <a:rPr lang="tr-TR" sz="280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nın ilk büyük şaheseri olan Kutadgu Bilig’in 11’li </a:t>
            </a:r>
            <a:r>
              <a:rPr lang="tr-TR" sz="2800" kern="0" dirty="0">
                <a:solidFill>
                  <a:schemeClr val="tx1"/>
                </a:solidFill>
                <a:latin typeface="Times New Roman" panose="02020603050405020304" pitchFamily="18" charset="0"/>
                <a:ea typeface="Times New Roman" panose="02020603050405020304" pitchFamily="18" charset="0"/>
                <a:cs typeface="Arial" panose="020B0604020202020204" pitchFamily="34" charset="0"/>
              </a:rPr>
              <a:t>hece vezni</a:t>
            </a:r>
            <a:r>
              <a:rPr lang="tr-TR" sz="280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ne yakın bir bahirden alınmış bir vezinle yazılması bunun en önemli göstergesidir. Bu Türk şiirinin devam gücünü ve varlığını sürdürme yeteneğini gösterir. Aruzun Türk şiirine başarıyla uygulanması oldukça uzun bir süre sonunda gerçekleşebilmiştir. Bunun nedeni Türkçenin kelime varlığında aruz veznine uygun hecelerin mevcut olmamasıdır. Türk edebiyatının Anadolu sahasındaki ilk ürünlerinde oldukça sık görülen aruz hataları, zamanla Arapça ve Farsçadan Türkçeye giren kelimelerin de katkısıyla giderek azalmış ve aruz vezniyle son derece âhenkli şiirler yazılmaya başlanmıştır. </a:t>
            </a:r>
            <a:r>
              <a:rPr lang="tr-TR" sz="2800" kern="0" dirty="0">
                <a:solidFill>
                  <a:schemeClr val="tx1"/>
                </a:solidFill>
                <a:latin typeface="Times New Roman" panose="02020603050405020304" pitchFamily="18" charset="0"/>
                <a:ea typeface="Times New Roman" panose="02020603050405020304" pitchFamily="18" charset="0"/>
                <a:cs typeface="Arial" panose="020B0604020202020204" pitchFamily="34" charset="0"/>
              </a:rPr>
              <a:t>Türk edebiyatı</a:t>
            </a:r>
            <a:r>
              <a:rPr lang="tr-TR" sz="280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nın klâsik olarak nitelenen en uzun ve en olgun döneminde ölçü olarak aruz vezni kullanılmıştır.</a:t>
            </a:r>
            <a:endParaRPr lang="en-US" sz="28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925098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15703B-D8AD-C11E-12C8-AF381579560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0B1105-1D7E-780D-2E05-9938393C1697}"/>
              </a:ext>
            </a:extLst>
          </p:cNvPr>
          <p:cNvSpPr>
            <a:spLocks noGrp="1"/>
          </p:cNvSpPr>
          <p:nvPr>
            <p:ph idx="1"/>
          </p:nvPr>
        </p:nvSpPr>
        <p:spPr>
          <a:xfrm>
            <a:off x="2083632" y="389743"/>
            <a:ext cx="9788577" cy="6295869"/>
          </a:xfrm>
        </p:spPr>
        <p:txBody>
          <a:bodyPr>
            <a:normAutofit fontScale="92500" lnSpcReduction="20000"/>
          </a:bodyPr>
          <a:lstStyle/>
          <a:p>
            <a:pPr marL="0" marR="0" indent="457200" algn="just">
              <a:lnSpc>
                <a:spcPct val="150000"/>
              </a:lnSpc>
              <a:spcBef>
                <a:spcPts val="0"/>
              </a:spcBef>
              <a:spcAft>
                <a:spcPts val="0"/>
              </a:spcAft>
            </a:pPr>
            <a:r>
              <a:rPr lang="tr-TR" sz="280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Türk edebiyatı </a:t>
            </a:r>
            <a:r>
              <a:rPr lang="tr-TR" sz="2800" kern="0" dirty="0">
                <a:solidFill>
                  <a:schemeClr val="tx1"/>
                </a:solidFill>
                <a:latin typeface="Times New Roman" panose="02020603050405020304" pitchFamily="18" charset="0"/>
                <a:ea typeface="Times New Roman" panose="02020603050405020304" pitchFamily="18" charset="0"/>
                <a:cs typeface="Arial" panose="020B0604020202020204" pitchFamily="34" charset="0"/>
              </a:rPr>
              <a:t>Batı edebiyatı</a:t>
            </a:r>
            <a:r>
              <a:rPr lang="tr-TR" sz="280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nın etkisi altına girdikten sonra da aruz ile ilgi kopmamış, şairler yeni arayışlar peşinde koşarken aruzu yeni ifade teknikleri için yine ahengi sağlayan ölçü olarak kullanmayı sürdürmüşlerdir. Aruz, Tevfik Fikret (öl. 1915) ve Mehmet Âkif’ (öl. 1936)’in şiirlerinde Türkçe ile en güzel şekilde uyum sağlamış, Mehmet Âkif ile de günlük dil bile aruzla ifade edilebilir hâle gelmiştir. Fakat Cumhuriyet döneminde aruza ilgi gittikçe azalmış, Yahya Kemal (öl. 1958)’in şiirleri ile de devrini kapatmıştır.</a:t>
            </a:r>
            <a:endParaRPr lang="en-US" sz="28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50000"/>
              </a:lnSpc>
              <a:spcBef>
                <a:spcPts val="0"/>
              </a:spcBef>
              <a:spcAft>
                <a:spcPts val="0"/>
              </a:spcAft>
              <a:buNone/>
            </a:pPr>
            <a:endParaRPr lang="en-US" sz="28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a:lnSpc>
                <a:spcPct val="150000"/>
              </a:lnSpc>
              <a:spcBef>
                <a:spcPts val="0"/>
              </a:spcBef>
              <a:spcAft>
                <a:spcPts val="0"/>
              </a:spcAft>
            </a:pPr>
            <a:r>
              <a:rPr lang="tr-TR" sz="280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Aruz Türk edebiyatında </a:t>
            </a:r>
            <a:r>
              <a:rPr lang="tr-TR" sz="2800" kern="0" dirty="0">
                <a:solidFill>
                  <a:schemeClr val="tx1"/>
                </a:solidFill>
                <a:latin typeface="Times New Roman" panose="02020603050405020304" pitchFamily="18" charset="0"/>
                <a:ea typeface="Times New Roman" panose="02020603050405020304" pitchFamily="18" charset="0"/>
                <a:cs typeface="Arial" panose="020B0604020202020204" pitchFamily="34" charset="0"/>
              </a:rPr>
              <a:t>Halk şiiri</a:t>
            </a:r>
            <a:r>
              <a:rPr lang="tr-TR" sz="280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nde de denenmiş ve </a:t>
            </a:r>
            <a:r>
              <a:rPr lang="tr-TR" sz="2800" kern="0" dirty="0">
                <a:solidFill>
                  <a:schemeClr val="tx1"/>
                </a:solidFill>
                <a:latin typeface="Times New Roman" panose="02020603050405020304" pitchFamily="18" charset="0"/>
                <a:ea typeface="Times New Roman" panose="02020603050405020304" pitchFamily="18" charset="0"/>
                <a:cs typeface="Arial" panose="020B0604020202020204" pitchFamily="34" charset="0"/>
              </a:rPr>
              <a:t>divan, selis, semaî</a:t>
            </a:r>
            <a:r>
              <a:rPr lang="tr-TR" sz="280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gibi biçimlerin farklı adlarla adlandırılmasına aruzun belli kalıplarının kullanılması kaynaklık etmiştir.</a:t>
            </a:r>
            <a:endParaRPr lang="en-US" sz="28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6786925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C7EEB8-4E63-100D-BB7C-72DFFEE4644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7630560-4DC4-47CB-AF94-E2FF34BE782F}"/>
              </a:ext>
            </a:extLst>
          </p:cNvPr>
          <p:cNvSpPr>
            <a:spLocks noGrp="1"/>
          </p:cNvSpPr>
          <p:nvPr>
            <p:ph type="title"/>
          </p:nvPr>
        </p:nvSpPr>
        <p:spPr>
          <a:xfrm>
            <a:off x="2589212" y="306333"/>
            <a:ext cx="8911687" cy="1207674"/>
          </a:xfrm>
        </p:spPr>
        <p:txBody>
          <a:bodyPr>
            <a:normAutofit fontScale="90000"/>
          </a:bodyPr>
          <a:lstStyle/>
          <a:p>
            <a:pPr marL="0" marR="0" algn="ctr">
              <a:spcBef>
                <a:spcPts val="0"/>
              </a:spcBef>
              <a:spcAft>
                <a:spcPts val="0"/>
              </a:spcAft>
            </a:pPr>
            <a:r>
              <a:rPr lang="tr-TR" b="1" kern="0"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rPr>
              <a:t>Aruzla İlgili Temel Kurallar ve Terimler</a:t>
            </a:r>
            <a:br>
              <a:rPr lang="en-US" kern="100" dirty="0">
                <a:solidFill>
                  <a:srgbClr val="C00000"/>
                </a:solidFill>
                <a:effectLst/>
                <a:latin typeface="Calibri" panose="020F0502020204030204" pitchFamily="34" charset="0"/>
                <a:ea typeface="Calibri" panose="020F0502020204030204" pitchFamily="34" charset="0"/>
                <a:cs typeface="Arial" panose="020B0604020202020204" pitchFamily="34" charset="0"/>
              </a:rPr>
            </a:br>
            <a:r>
              <a:rPr lang="tr-TR" b="1" kern="0"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rPr>
              <a:t>Aruza Göre Hece Türleri</a:t>
            </a:r>
            <a:br>
              <a:rPr lang="en-US" kern="100" dirty="0">
                <a:solidFill>
                  <a:srgbClr val="C00000"/>
                </a:solidFill>
                <a:effectLst/>
                <a:latin typeface="Calibri" panose="020F0502020204030204" pitchFamily="34" charset="0"/>
                <a:ea typeface="Calibri" panose="020F0502020204030204" pitchFamily="34" charset="0"/>
                <a:cs typeface="Arial" panose="020B0604020202020204" pitchFamily="34" charset="0"/>
              </a:rPr>
            </a:br>
            <a:br>
              <a:rPr lang="en-US" sz="1800" kern="1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3F256C16-FDE9-74A6-0D84-E08C0110DD38}"/>
              </a:ext>
            </a:extLst>
          </p:cNvPr>
          <p:cNvSpPr>
            <a:spLocks noGrp="1"/>
          </p:cNvSpPr>
          <p:nvPr>
            <p:ph idx="1"/>
          </p:nvPr>
        </p:nvSpPr>
        <p:spPr>
          <a:xfrm>
            <a:off x="1723869" y="1349115"/>
            <a:ext cx="10343213" cy="5202552"/>
          </a:xfrm>
        </p:spPr>
        <p:txBody>
          <a:bodyPr>
            <a:normAutofit fontScale="92500" lnSpcReduction="10000"/>
          </a:bodyPr>
          <a:lstStyle/>
          <a:p>
            <a:pPr marL="0" marR="0" indent="457200" algn="just">
              <a:lnSpc>
                <a:spcPct val="150000"/>
              </a:lnSpc>
              <a:spcBef>
                <a:spcPts val="0"/>
              </a:spcBef>
              <a:spcAft>
                <a:spcPts val="0"/>
              </a:spcAft>
            </a:pPr>
            <a:r>
              <a:rPr lang="tr-TR" sz="2800" b="1"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Aruz</a:t>
            </a:r>
            <a:r>
              <a:rPr lang="tr-TR" sz="280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şiirde açık (=kısa) ve kapalı (=uzun) olarak nitelenen hecelerin öncedenbelirlenmiş bir düzen içerisinde tekrarlanması esasına dayanan bir şiir ölçüsü; daha doğrusu bir âhenk sistemidir. Dolayısıyla aruz veznini öğrenmek için yapılacak ilk iş, bu vezne göre hecelerin ses değerlerini; yani, hangi hecenin açık, hangi hecenin kapalı hece kabul edildiğini belirlemektir.</a:t>
            </a:r>
            <a:endParaRPr lang="en-US" sz="28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0"/>
              </a:spcAft>
            </a:pPr>
            <a:r>
              <a:rPr lang="tr-TR" sz="280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Aruza göre üç çeşit hece vardır: </a:t>
            </a:r>
          </a:p>
          <a:p>
            <a:pPr marL="0" marR="0" algn="just">
              <a:lnSpc>
                <a:spcPct val="150000"/>
              </a:lnSpc>
              <a:spcBef>
                <a:spcPts val="0"/>
              </a:spcBef>
              <a:spcAft>
                <a:spcPts val="0"/>
              </a:spcAft>
            </a:pPr>
            <a:endParaRPr lang="en-US" sz="28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0"/>
              </a:spcAft>
            </a:pPr>
            <a:r>
              <a:rPr lang="tr-TR" sz="280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1. Açık (=kısa) hece, 		2. Uzun (=kapalı) hece,</a:t>
            </a:r>
            <a:endParaRPr lang="en-US" sz="28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0"/>
              </a:spcAft>
            </a:pPr>
            <a:r>
              <a:rPr lang="tr-TR" sz="280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3. Medli hece (=bir buçuk hece).</a:t>
            </a:r>
            <a:endParaRPr lang="en-US" sz="28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475753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AEEADF-7951-B56B-8DD3-AA4E264CED6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CE1E0B-853A-24E8-B0FC-06DC13C16705}"/>
              </a:ext>
            </a:extLst>
          </p:cNvPr>
          <p:cNvSpPr>
            <a:spLocks noGrp="1"/>
          </p:cNvSpPr>
          <p:nvPr>
            <p:ph type="title"/>
          </p:nvPr>
        </p:nvSpPr>
        <p:spPr>
          <a:xfrm>
            <a:off x="2589212" y="306333"/>
            <a:ext cx="8911687" cy="1280890"/>
          </a:xfrm>
        </p:spPr>
        <p:txBody>
          <a:bodyPr>
            <a:normAutofit fontScale="90000"/>
          </a:bodyPr>
          <a:lstStyle/>
          <a:p>
            <a:pPr marL="0" marR="0">
              <a:lnSpc>
                <a:spcPct val="150000"/>
              </a:lnSpc>
              <a:spcBef>
                <a:spcPts val="0"/>
              </a:spcBef>
              <a:spcAft>
                <a:spcPts val="0"/>
              </a:spcAft>
            </a:pPr>
            <a:r>
              <a:rPr lang="tr-TR" sz="4000" b="1" kern="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1. Açık Hece (=Kısa Hece):</a:t>
            </a:r>
            <a:br>
              <a:rPr lang="en-US" sz="1800" kern="1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51B3CB8C-0A96-364F-0693-45E49C425CB9}"/>
              </a:ext>
            </a:extLst>
          </p:cNvPr>
          <p:cNvSpPr>
            <a:spLocks noGrp="1"/>
          </p:cNvSpPr>
          <p:nvPr>
            <p:ph idx="1"/>
          </p:nvPr>
        </p:nvSpPr>
        <p:spPr>
          <a:xfrm>
            <a:off x="2589212" y="1587223"/>
            <a:ext cx="9312978" cy="4603715"/>
          </a:xfrm>
        </p:spPr>
        <p:txBody>
          <a:bodyPr/>
          <a:lstStyle/>
          <a:p>
            <a:pPr>
              <a:lnSpc>
                <a:spcPct val="150000"/>
              </a:lnSpc>
            </a:pPr>
            <a:r>
              <a:rPr lang="tr-TR" sz="280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Sonu kısa ünlü ile biten heceler aruza göre açık ya da kısa hecedir: “ge-li-yor”un koyu harşerle gösterilen birinci ve ikinci heceleri gibi. Tek kısa ünlüden meydana gelen heceler de aruzda açık hece kabul edilmiştir: “e-mek”in ilk hecesi olan “e”gibi. Açık heceler, aruz işlemlerinde nokta (. veya V) ile gösterilir.</a:t>
            </a:r>
            <a:br>
              <a:rPr lang="en-US" sz="1800" kern="1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Tree>
    <p:extLst>
      <p:ext uri="{BB962C8B-B14F-4D97-AF65-F5344CB8AC3E}">
        <p14:creationId xmlns:p14="http://schemas.microsoft.com/office/powerpoint/2010/main" val="3845512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159BA3-B1CE-6FF7-8F0B-41AEF24C4C1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03CE972-28F2-EEAE-9085-F88F102AB0EA}"/>
              </a:ext>
            </a:extLst>
          </p:cNvPr>
          <p:cNvSpPr>
            <a:spLocks noGrp="1"/>
          </p:cNvSpPr>
          <p:nvPr>
            <p:ph type="title"/>
          </p:nvPr>
        </p:nvSpPr>
        <p:spPr>
          <a:xfrm>
            <a:off x="2592925" y="564149"/>
            <a:ext cx="8911687" cy="1280890"/>
          </a:xfrm>
        </p:spPr>
        <p:txBody>
          <a:bodyPr/>
          <a:lstStyle/>
          <a:p>
            <a:r>
              <a:rPr lang="tr-TR" sz="3600" b="1" kern="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2. Kapalı Hece (=Uzun Hece):</a:t>
            </a:r>
            <a:br>
              <a:rPr lang="en-US" sz="3600" kern="1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86215E17-A891-5D79-6A1F-43B1D17294BA}"/>
              </a:ext>
            </a:extLst>
          </p:cNvPr>
          <p:cNvSpPr>
            <a:spLocks noGrp="1"/>
          </p:cNvSpPr>
          <p:nvPr>
            <p:ph idx="1"/>
          </p:nvPr>
        </p:nvSpPr>
        <p:spPr>
          <a:xfrm>
            <a:off x="2251915" y="1638925"/>
            <a:ext cx="9593705" cy="4417102"/>
          </a:xfrm>
        </p:spPr>
        <p:txBody>
          <a:bodyPr/>
          <a:lstStyle/>
          <a:p>
            <a:pPr marL="0" marR="0" algn="just">
              <a:lnSpc>
                <a:spcPct val="150000"/>
              </a:lnSpc>
              <a:spcBef>
                <a:spcPts val="0"/>
              </a:spcBef>
              <a:spcAft>
                <a:spcPts val="0"/>
              </a:spcAft>
            </a:pPr>
            <a:r>
              <a:rPr lang="tr-TR" sz="2800" kern="0" dirty="0">
                <a:effectLst/>
                <a:latin typeface="Times New Roman" panose="02020603050405020304" pitchFamily="18" charset="0"/>
                <a:ea typeface="Times New Roman" panose="02020603050405020304" pitchFamily="18" charset="0"/>
                <a:cs typeface="Arial" panose="020B0604020202020204" pitchFamily="34" charset="0"/>
              </a:rPr>
              <a:t> </a:t>
            </a:r>
            <a:r>
              <a:rPr lang="tr-TR" sz="28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Sonu ünsüz ya da uzun ünlü ile biten heceler aruzda kapalı ya da uzun hece olarak kabul edilir: “dün-yâ”sözünün heceleri gibi. Tek uzun ünlüden meydana gelen heceler de aruzda kapalı hece olarak kabul edilir: â-teş kelimesinin ilk hecesi gibi. Kapalı ya da uzun heceler, aruz işlemlerinde kısa bir düz çizgi ( – ) ile gösterilir.</a:t>
            </a:r>
            <a:endParaRPr lang="en-US" sz="2800" kern="1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7069383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99BF3D-696F-BEEE-3191-1939F6A433C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C846E18-423B-26DF-09AD-DE6E53368B17}"/>
              </a:ext>
            </a:extLst>
          </p:cNvPr>
          <p:cNvSpPr>
            <a:spLocks noGrp="1"/>
          </p:cNvSpPr>
          <p:nvPr>
            <p:ph type="title"/>
          </p:nvPr>
        </p:nvSpPr>
        <p:spPr>
          <a:xfrm>
            <a:off x="2338093" y="339297"/>
            <a:ext cx="8911687" cy="799956"/>
          </a:xfrm>
        </p:spPr>
        <p:txBody>
          <a:bodyPr>
            <a:normAutofit fontScale="90000"/>
          </a:bodyPr>
          <a:lstStyle/>
          <a:p>
            <a:r>
              <a:rPr lang="tr-TR" sz="4000" b="1" kern="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3. Medli Hece (=Bir Buçuk Hece):</a:t>
            </a:r>
            <a:br>
              <a:rPr lang="en-US" sz="3600" kern="1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330A3E64-03BC-2F5C-55B5-B723AA21EF1C}"/>
              </a:ext>
            </a:extLst>
          </p:cNvPr>
          <p:cNvSpPr>
            <a:spLocks noGrp="1"/>
          </p:cNvSpPr>
          <p:nvPr>
            <p:ph idx="1"/>
          </p:nvPr>
        </p:nvSpPr>
        <p:spPr>
          <a:xfrm>
            <a:off x="2128603" y="1424065"/>
            <a:ext cx="9788577" cy="5246557"/>
          </a:xfrm>
        </p:spPr>
        <p:txBody>
          <a:bodyPr>
            <a:normAutofit fontScale="92500" lnSpcReduction="10000"/>
          </a:bodyPr>
          <a:lstStyle/>
          <a:p>
            <a:pPr marL="0" marR="0" indent="457200" algn="just">
              <a:lnSpc>
                <a:spcPct val="150000"/>
              </a:lnSpc>
              <a:spcBef>
                <a:spcPts val="0"/>
              </a:spcBef>
              <a:spcAft>
                <a:spcPts val="0"/>
              </a:spcAft>
            </a:pPr>
            <a:r>
              <a:rPr lang="tr-TR" sz="28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Aruzda bazı heceler ilki kapalı ikincisi açık olmak üzere iki hece değerinde kabul edilmiştir. Bu tür hecelere medli hece, bileşik hece ya da bir buçuk hece denir. Medli heceleri dört grupta toplamak mümkündür:</a:t>
            </a:r>
            <a:endParaRPr lang="en-US" sz="2800" kern="1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50000"/>
              </a:lnSpc>
              <a:spcBef>
                <a:spcPts val="0"/>
              </a:spcBef>
              <a:spcAft>
                <a:spcPts val="0"/>
              </a:spcAft>
              <a:buNone/>
            </a:pPr>
            <a:r>
              <a:rPr lang="tr-TR" sz="2800" b="1" kern="0" dirty="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rPr>
              <a:t>a. Bir uzun ünlü ve bir ünsüzden oluşanlar</a:t>
            </a:r>
            <a:r>
              <a:rPr lang="tr-TR" sz="28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âb, âl gibi.</a:t>
            </a:r>
            <a:br>
              <a:rPr lang="tr-TR" sz="28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br>
            <a:r>
              <a:rPr lang="tr-TR" sz="2800" b="1" kern="0" dirty="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rPr>
              <a:t>b. Bir ünsüz, bir uzun ünlü ve bir ünsüzden oluşanlar</a:t>
            </a:r>
            <a:r>
              <a:rPr lang="tr-TR" sz="28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yâr, nâz, sûr, rîz gibi,</a:t>
            </a:r>
            <a:br>
              <a:rPr lang="tr-TR" sz="28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br>
            <a:r>
              <a:rPr lang="tr-TR" sz="2800" b="1" kern="0" dirty="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rPr>
              <a:t>c. Bir kısa ünlü ve iki ünsüzden oluşanlar: </a:t>
            </a:r>
            <a:r>
              <a:rPr lang="tr-TR" sz="28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eşk, emr, ömr gibi,</a:t>
            </a:r>
            <a:br>
              <a:rPr lang="tr-TR" sz="28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br>
            <a:r>
              <a:rPr lang="tr-TR" sz="2800" b="1" kern="0" dirty="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rPr>
              <a:t>d. Bir ünsüz, bir kısa ünlü ve iki ünsüzden oluşanlar: </a:t>
            </a:r>
            <a:r>
              <a:rPr lang="tr-TR" sz="28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derd, zehr gibi.</a:t>
            </a:r>
          </a:p>
          <a:p>
            <a:pPr marL="0" marR="0" indent="0">
              <a:lnSpc>
                <a:spcPct val="150000"/>
              </a:lnSpc>
              <a:spcBef>
                <a:spcPts val="0"/>
              </a:spcBef>
              <a:spcAft>
                <a:spcPts val="0"/>
              </a:spcAft>
              <a:buNone/>
            </a:pPr>
            <a:endParaRPr lang="en-US" sz="20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640706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962275-2492-03F0-CAB0-2892FAF26F5D}"/>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1068FE-5D96-C517-ED61-4D1B58915C1F}"/>
              </a:ext>
            </a:extLst>
          </p:cNvPr>
          <p:cNvSpPr>
            <a:spLocks noGrp="1"/>
          </p:cNvSpPr>
          <p:nvPr>
            <p:ph idx="1"/>
          </p:nvPr>
        </p:nvSpPr>
        <p:spPr>
          <a:xfrm>
            <a:off x="2634182" y="1159239"/>
            <a:ext cx="8915400" cy="4207239"/>
          </a:xfrm>
        </p:spPr>
        <p:txBody>
          <a:bodyPr/>
          <a:lstStyle/>
          <a:p>
            <a:pPr>
              <a:lnSpc>
                <a:spcPct val="150000"/>
              </a:lnSpc>
              <a:spcBef>
                <a:spcPts val="0"/>
              </a:spcBef>
            </a:pPr>
            <a:r>
              <a:rPr lang="tr-TR" sz="32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Bu heceler, normal bir heceden daha fazla uzatılarak okunur ve bu şekilde okumaya med adı verilir. Aruz işlemlerinde medli heceler bir kısa çizgi ve bir nokta (- .) ile gösterilir. Kısa çizgi, kapalı; nokta da açık heceyi gösterir.</a:t>
            </a:r>
            <a:endParaRPr lang="en-US" sz="3200" kern="1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878745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80268-CBC1-EACD-1C30-EFFB9A4A3BE0}"/>
              </a:ext>
            </a:extLst>
          </p:cNvPr>
          <p:cNvSpPr>
            <a:spLocks noGrp="1"/>
          </p:cNvSpPr>
          <p:nvPr>
            <p:ph type="title"/>
          </p:nvPr>
        </p:nvSpPr>
        <p:spPr>
          <a:xfrm>
            <a:off x="2592925" y="290580"/>
            <a:ext cx="8911687" cy="1280890"/>
          </a:xfrm>
        </p:spPr>
        <p:txBody>
          <a:bodyPr/>
          <a:lstStyle/>
          <a:p>
            <a:r>
              <a:rPr lang="en-US" b="1" dirty="0">
                <a:solidFill>
                  <a:srgbClr val="FF0000"/>
                </a:solidFill>
              </a:rPr>
              <a:t>OKUNACAK KONULAR</a:t>
            </a:r>
          </a:p>
        </p:txBody>
      </p:sp>
      <p:sp>
        <p:nvSpPr>
          <p:cNvPr id="3" name="Content Placeholder 2">
            <a:extLst>
              <a:ext uri="{FF2B5EF4-FFF2-40B4-BE49-F238E27FC236}">
                <a16:creationId xmlns:a16="http://schemas.microsoft.com/office/drawing/2014/main" id="{421CEF65-93A4-6028-3F3A-05C66831ABB0}"/>
              </a:ext>
            </a:extLst>
          </p:cNvPr>
          <p:cNvSpPr>
            <a:spLocks noGrp="1"/>
          </p:cNvSpPr>
          <p:nvPr>
            <p:ph idx="1"/>
          </p:nvPr>
        </p:nvSpPr>
        <p:spPr>
          <a:xfrm>
            <a:off x="2592925" y="1531976"/>
            <a:ext cx="8915400" cy="4701914"/>
          </a:xfrm>
        </p:spPr>
        <p:txBody>
          <a:bodyPr>
            <a:normAutofit/>
          </a:bodyPr>
          <a:lstStyle/>
          <a:p>
            <a:pPr marL="342900" marR="0" lvl="0" indent="-342900" rtl="0">
              <a:lnSpc>
                <a:spcPct val="150000"/>
              </a:lnSpc>
              <a:spcBef>
                <a:spcPts val="0"/>
              </a:spcBef>
              <a:spcAft>
                <a:spcPts val="0"/>
              </a:spcAft>
              <a:buFont typeface="Symbol" panose="05050102010706020507" pitchFamily="18" charset="2"/>
              <a:buChar char=""/>
            </a:pPr>
            <a:r>
              <a:rPr lang="tr-TR" sz="2800" b="1" dirty="0">
                <a:solidFill>
                  <a:schemeClr val="tx1"/>
                </a:solidFill>
                <a:effectLst/>
                <a:latin typeface="Times New Roman" panose="02020603050405020304" pitchFamily="18" charset="0"/>
                <a:ea typeface="Times New Roman" panose="02020603050405020304" pitchFamily="18" charset="0"/>
              </a:rPr>
              <a:t>Aruz vezni </a:t>
            </a:r>
            <a:endParaRPr lang="en-US" sz="2800" dirty="0">
              <a:solidFill>
                <a:schemeClr val="tx1"/>
              </a:solidFill>
              <a:effectLst/>
              <a:latin typeface="Times New Roman" panose="02020603050405020304" pitchFamily="18" charset="0"/>
              <a:ea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tr-TR"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Aruzla İlgili Temel Kurallar ve Terimler</a:t>
            </a:r>
            <a:endParaRPr lang="en-US" sz="2800" dirty="0">
              <a:solidFill>
                <a:schemeClr val="tx1"/>
              </a:solidFill>
              <a:effectLst/>
              <a:latin typeface="Times New Roman" panose="02020603050405020304" pitchFamily="18" charset="0"/>
              <a:ea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tr-TR"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Açık Hece (=Kısa Hece)</a:t>
            </a:r>
            <a:endParaRPr lang="en-US" sz="2800" dirty="0">
              <a:solidFill>
                <a:schemeClr val="tx1"/>
              </a:solidFill>
              <a:effectLst/>
              <a:latin typeface="Times New Roman" panose="02020603050405020304" pitchFamily="18" charset="0"/>
              <a:ea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tr-TR"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Kapalı Hece (=Uzun Hece):</a:t>
            </a:r>
            <a:endParaRPr lang="en-US" sz="2800" dirty="0">
              <a:solidFill>
                <a:schemeClr val="tx1"/>
              </a:solidFill>
              <a:effectLst/>
              <a:latin typeface="Times New Roman" panose="02020603050405020304" pitchFamily="18" charset="0"/>
              <a:ea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tr-TR"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Medli Hece (=Bir Buçuk Hece)</a:t>
            </a:r>
            <a:endParaRPr lang="en-US" sz="2800" dirty="0">
              <a:solidFill>
                <a:schemeClr val="tx1"/>
              </a:solidFill>
              <a:effectLst/>
              <a:latin typeface="Times New Roman" panose="02020603050405020304" pitchFamily="18" charset="0"/>
              <a:ea typeface="Times New Roman" panose="02020603050405020304" pitchFamily="18" charset="0"/>
            </a:endParaRPr>
          </a:p>
          <a:p>
            <a:pPr marL="342900" marR="0" lvl="0" indent="-342900" rtl="0">
              <a:lnSpc>
                <a:spcPct val="150000"/>
              </a:lnSpc>
              <a:spcBef>
                <a:spcPts val="0"/>
              </a:spcBef>
              <a:spcAft>
                <a:spcPts val="0"/>
              </a:spcAft>
              <a:buFont typeface="Symbol" panose="05050102010706020507" pitchFamily="18" charset="2"/>
              <a:buChar char=""/>
              <a:tabLst>
                <a:tab pos="525780" algn="l"/>
              </a:tabLst>
            </a:pPr>
            <a:r>
              <a:rPr lang="tr-TR"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Aruz İşlemleri</a:t>
            </a:r>
            <a:endParaRPr lang="en-US" sz="2800" dirty="0">
              <a:solidFill>
                <a:schemeClr val="tx1"/>
              </a:solidFill>
              <a:effectLst/>
              <a:latin typeface="Times New Roman" panose="02020603050405020304" pitchFamily="18" charset="0"/>
              <a:ea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tabLst>
                <a:tab pos="525780" algn="l"/>
              </a:tabLst>
            </a:pPr>
            <a:r>
              <a:rPr lang="tr-TR"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Vasıl (=Ulama)</a:t>
            </a:r>
            <a:endParaRPr lang="en-US" sz="2800" dirty="0">
              <a:solidFill>
                <a:schemeClr val="tx1"/>
              </a:solidFill>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9325635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EED2D8-DF15-B7CF-D2F3-98E3F8AFF81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C19725-98D3-E802-0AFF-D5D3C79D98C5}"/>
              </a:ext>
            </a:extLst>
          </p:cNvPr>
          <p:cNvSpPr>
            <a:spLocks noGrp="1"/>
          </p:cNvSpPr>
          <p:nvPr>
            <p:ph type="title"/>
          </p:nvPr>
        </p:nvSpPr>
        <p:spPr>
          <a:xfrm>
            <a:off x="2188564" y="339297"/>
            <a:ext cx="9136167" cy="799956"/>
          </a:xfrm>
        </p:spPr>
        <p:txBody>
          <a:bodyPr>
            <a:normAutofit fontScale="90000"/>
          </a:bodyPr>
          <a:lstStyle/>
          <a:p>
            <a:br>
              <a:rPr lang="en-US" sz="3600" kern="1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CF12CC8C-7096-EDAF-1795-4E3B7983F6BF}"/>
              </a:ext>
            </a:extLst>
          </p:cNvPr>
          <p:cNvSpPr>
            <a:spLocks noGrp="1"/>
          </p:cNvSpPr>
          <p:nvPr>
            <p:ph idx="1"/>
          </p:nvPr>
        </p:nvSpPr>
        <p:spPr>
          <a:xfrm>
            <a:off x="2188564" y="339298"/>
            <a:ext cx="9788577" cy="1099760"/>
          </a:xfrm>
        </p:spPr>
        <p:txBody>
          <a:bodyPr>
            <a:normAutofit/>
          </a:bodyPr>
          <a:lstStyle/>
          <a:p>
            <a:pPr marL="0" marR="0" indent="0">
              <a:lnSpc>
                <a:spcPct val="150000"/>
              </a:lnSpc>
              <a:spcBef>
                <a:spcPts val="0"/>
              </a:spcBef>
              <a:spcAft>
                <a:spcPts val="0"/>
              </a:spcAft>
              <a:buNone/>
            </a:pPr>
            <a:r>
              <a:rPr lang="tr-TR" sz="4000" b="1" kern="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Aruz İşlemleri</a:t>
            </a:r>
            <a:endParaRPr lang="en-US" sz="4400" b="1"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4" name="Content Placeholder 2">
            <a:extLst>
              <a:ext uri="{FF2B5EF4-FFF2-40B4-BE49-F238E27FC236}">
                <a16:creationId xmlns:a16="http://schemas.microsoft.com/office/drawing/2014/main" id="{B1F7BB65-DB85-003B-8276-DBCD337FEC61}"/>
              </a:ext>
            </a:extLst>
          </p:cNvPr>
          <p:cNvSpPr txBox="1">
            <a:spLocks/>
          </p:cNvSpPr>
          <p:nvPr/>
        </p:nvSpPr>
        <p:spPr>
          <a:xfrm>
            <a:off x="2188564" y="1585979"/>
            <a:ext cx="9788577" cy="4932723"/>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a:lnSpc>
                <a:spcPct val="150000"/>
              </a:lnSpc>
              <a:spcBef>
                <a:spcPts val="0"/>
              </a:spcBef>
            </a:pPr>
            <a:r>
              <a:rPr lang="tr-TR" sz="2800" kern="0" dirty="0">
                <a:solidFill>
                  <a:schemeClr val="tx1"/>
                </a:solidFill>
                <a:latin typeface="Times New Roman" panose="02020603050405020304" pitchFamily="18" charset="0"/>
                <a:ea typeface="Times New Roman" panose="02020603050405020304" pitchFamily="18" charset="0"/>
                <a:cs typeface="Arial" panose="020B0604020202020204" pitchFamily="34" charset="0"/>
              </a:rPr>
              <a:t>Aruz vezninin açık (=kısa) ve kapalı (=uzun) olarak nitelenen hecelerin önceden belirlenmiş bir düzen içerisinde tekrarlanması esasına dayanan bir şiir ölçüsü olduğunu daha önce belirtmiştik. fiairler, mısralarını önceden belirlenmiş bu âhenk sistemiyle uyumlu hâle getirebilmek için şiirdeki sesler üzerinde birtakım değişiklikler yapmışlardır. Bazılarının şiirin ahengine katkıda bulunmakla birlikte bazıları âhenk hatası olarak kabul edilen bu değişiklikler </a:t>
            </a:r>
            <a:r>
              <a:rPr lang="tr-TR" sz="2800" b="1" kern="0" dirty="0">
                <a:solidFill>
                  <a:schemeClr val="tx1"/>
                </a:solidFill>
                <a:latin typeface="Times New Roman" panose="02020603050405020304" pitchFamily="18" charset="0"/>
                <a:ea typeface="Times New Roman" panose="02020603050405020304" pitchFamily="18" charset="0"/>
                <a:cs typeface="Arial" panose="020B0604020202020204" pitchFamily="34" charset="0"/>
              </a:rPr>
              <a:t>vasıl</a:t>
            </a:r>
            <a:r>
              <a:rPr lang="tr-TR" sz="2800" kern="0" dirty="0">
                <a:solidFill>
                  <a:schemeClr val="tx1"/>
                </a:solidFill>
                <a:latin typeface="Times New Roman" panose="02020603050405020304" pitchFamily="18" charset="0"/>
                <a:ea typeface="Times New Roman" panose="02020603050405020304" pitchFamily="18" charset="0"/>
                <a:cs typeface="Arial" panose="020B0604020202020204" pitchFamily="34" charset="0"/>
              </a:rPr>
              <a:t>, </a:t>
            </a:r>
            <a:r>
              <a:rPr lang="tr-TR" sz="2800" b="1" kern="0" dirty="0">
                <a:solidFill>
                  <a:schemeClr val="tx1"/>
                </a:solidFill>
                <a:latin typeface="Times New Roman" panose="02020603050405020304" pitchFamily="18" charset="0"/>
                <a:ea typeface="Times New Roman" panose="02020603050405020304" pitchFamily="18" charset="0"/>
                <a:cs typeface="Arial" panose="020B0604020202020204" pitchFamily="34" charset="0"/>
              </a:rPr>
              <a:t>imâle</a:t>
            </a:r>
            <a:r>
              <a:rPr lang="tr-TR" sz="2800" kern="0" dirty="0">
                <a:solidFill>
                  <a:schemeClr val="tx1"/>
                </a:solidFill>
                <a:latin typeface="Times New Roman" panose="02020603050405020304" pitchFamily="18" charset="0"/>
                <a:ea typeface="Times New Roman" panose="02020603050405020304" pitchFamily="18" charset="0"/>
                <a:cs typeface="Arial" panose="020B0604020202020204" pitchFamily="34" charset="0"/>
              </a:rPr>
              <a:t>, </a:t>
            </a:r>
            <a:r>
              <a:rPr lang="tr-TR" sz="2800" b="1" kern="0" dirty="0">
                <a:solidFill>
                  <a:schemeClr val="tx1"/>
                </a:solidFill>
                <a:latin typeface="Times New Roman" panose="02020603050405020304" pitchFamily="18" charset="0"/>
                <a:ea typeface="Times New Roman" panose="02020603050405020304" pitchFamily="18" charset="0"/>
                <a:cs typeface="Arial" panose="020B0604020202020204" pitchFamily="34" charset="0"/>
              </a:rPr>
              <a:t>med</a:t>
            </a:r>
            <a:r>
              <a:rPr lang="tr-TR" sz="2800" kern="0" dirty="0">
                <a:solidFill>
                  <a:schemeClr val="tx1"/>
                </a:solidFill>
                <a:latin typeface="Times New Roman" panose="02020603050405020304" pitchFamily="18" charset="0"/>
                <a:ea typeface="Times New Roman" panose="02020603050405020304" pitchFamily="18" charset="0"/>
                <a:cs typeface="Arial" panose="020B0604020202020204" pitchFamily="34" charset="0"/>
              </a:rPr>
              <a:t>, </a:t>
            </a:r>
            <a:r>
              <a:rPr lang="tr-TR" sz="2800" b="1" kern="0" dirty="0">
                <a:solidFill>
                  <a:schemeClr val="tx1"/>
                </a:solidFill>
                <a:latin typeface="Times New Roman" panose="02020603050405020304" pitchFamily="18" charset="0"/>
                <a:ea typeface="Times New Roman" panose="02020603050405020304" pitchFamily="18" charset="0"/>
                <a:cs typeface="Arial" panose="020B0604020202020204" pitchFamily="34" charset="0"/>
              </a:rPr>
              <a:t>zihâf</a:t>
            </a:r>
            <a:r>
              <a:rPr lang="tr-TR" sz="2800" kern="0" dirty="0">
                <a:solidFill>
                  <a:schemeClr val="tx1"/>
                </a:solidFill>
                <a:latin typeface="Times New Roman" panose="02020603050405020304" pitchFamily="18" charset="0"/>
                <a:ea typeface="Times New Roman" panose="02020603050405020304" pitchFamily="18" charset="0"/>
                <a:cs typeface="Arial" panose="020B0604020202020204" pitchFamily="34" charset="0"/>
              </a:rPr>
              <a:t>, </a:t>
            </a:r>
            <a:r>
              <a:rPr lang="tr-TR" sz="2800" b="1" kern="0" dirty="0">
                <a:solidFill>
                  <a:schemeClr val="tx1"/>
                </a:solidFill>
                <a:latin typeface="Times New Roman" panose="02020603050405020304" pitchFamily="18" charset="0"/>
                <a:ea typeface="Times New Roman" panose="02020603050405020304" pitchFamily="18" charset="0"/>
                <a:cs typeface="Arial" panose="020B0604020202020204" pitchFamily="34" charset="0"/>
              </a:rPr>
              <a:t>tahfîf</a:t>
            </a:r>
            <a:r>
              <a:rPr lang="tr-TR" sz="2800" kern="0" dirty="0">
                <a:solidFill>
                  <a:schemeClr val="tx1"/>
                </a:solidFill>
                <a:latin typeface="Times New Roman" panose="02020603050405020304" pitchFamily="18" charset="0"/>
                <a:ea typeface="Times New Roman" panose="02020603050405020304" pitchFamily="18" charset="0"/>
                <a:cs typeface="Arial" panose="020B0604020202020204" pitchFamily="34" charset="0"/>
              </a:rPr>
              <a:t> ve </a:t>
            </a:r>
            <a:r>
              <a:rPr lang="tr-TR" sz="2800" b="1" kern="0" dirty="0">
                <a:solidFill>
                  <a:schemeClr val="tx1"/>
                </a:solidFill>
                <a:latin typeface="Times New Roman" panose="02020603050405020304" pitchFamily="18" charset="0"/>
                <a:ea typeface="Times New Roman" panose="02020603050405020304" pitchFamily="18" charset="0"/>
                <a:cs typeface="Arial" panose="020B0604020202020204" pitchFamily="34" charset="0"/>
              </a:rPr>
              <a:t>teşdîd</a:t>
            </a:r>
            <a:r>
              <a:rPr lang="tr-TR" sz="2800" kern="0" dirty="0">
                <a:solidFill>
                  <a:schemeClr val="tx1"/>
                </a:solidFill>
                <a:latin typeface="Times New Roman" panose="02020603050405020304" pitchFamily="18" charset="0"/>
                <a:ea typeface="Times New Roman" panose="02020603050405020304" pitchFamily="18" charset="0"/>
                <a:cs typeface="Arial" panose="020B0604020202020204" pitchFamily="34" charset="0"/>
              </a:rPr>
              <a:t>dir.</a:t>
            </a:r>
            <a:endParaRPr lang="en-US" sz="2800" kern="1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indent="457200" algn="just">
              <a:lnSpc>
                <a:spcPct val="150000"/>
              </a:lnSpc>
              <a:spcBef>
                <a:spcPts val="0"/>
              </a:spcBef>
            </a:pPr>
            <a:endParaRPr lang="en-US" sz="2000" kern="1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861795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A49AF-5A70-BEF5-A187-0410EBC982DF}"/>
              </a:ext>
            </a:extLst>
          </p:cNvPr>
          <p:cNvSpPr>
            <a:spLocks noGrp="1"/>
          </p:cNvSpPr>
          <p:nvPr>
            <p:ph type="title"/>
          </p:nvPr>
        </p:nvSpPr>
        <p:spPr>
          <a:xfrm>
            <a:off x="2757817" y="499432"/>
            <a:ext cx="8911687" cy="964847"/>
          </a:xfrm>
        </p:spPr>
        <p:txBody>
          <a:bodyPr>
            <a:normAutofit/>
          </a:bodyPr>
          <a:lstStyle/>
          <a:p>
            <a:r>
              <a:rPr lang="tr-TR" b="1" kern="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1. Vasıl (=Ulama):</a:t>
            </a:r>
            <a:endParaRPr lang="en-US" sz="6000" dirty="0">
              <a:solidFill>
                <a:srgbClr val="FF0000"/>
              </a:solidFill>
            </a:endParaRPr>
          </a:p>
        </p:txBody>
      </p:sp>
      <p:sp>
        <p:nvSpPr>
          <p:cNvPr id="3" name="Content Placeholder 2">
            <a:extLst>
              <a:ext uri="{FF2B5EF4-FFF2-40B4-BE49-F238E27FC236}">
                <a16:creationId xmlns:a16="http://schemas.microsoft.com/office/drawing/2014/main" id="{834E0B0F-5015-177F-A725-97E9999BA553}"/>
              </a:ext>
            </a:extLst>
          </p:cNvPr>
          <p:cNvSpPr>
            <a:spLocks noGrp="1"/>
          </p:cNvSpPr>
          <p:nvPr>
            <p:ph idx="1"/>
          </p:nvPr>
        </p:nvSpPr>
        <p:spPr>
          <a:xfrm>
            <a:off x="2330936" y="1678898"/>
            <a:ext cx="8911687" cy="4197246"/>
          </a:xfrm>
        </p:spPr>
        <p:txBody>
          <a:bodyPr>
            <a:normAutofit/>
          </a:bodyPr>
          <a:lstStyle/>
          <a:p>
            <a:pPr marL="0" marR="0" indent="457200" algn="just">
              <a:lnSpc>
                <a:spcPct val="150000"/>
              </a:lnSpc>
              <a:spcBef>
                <a:spcPts val="0"/>
              </a:spcBef>
              <a:spcAft>
                <a:spcPts val="0"/>
              </a:spcAft>
            </a:pPr>
            <a:r>
              <a:rPr lang="tr-TR" sz="280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Sonu ünsüzle biten bir kelimeyi, açık hece elde etmek ya da bir kapalı bir açık (=bir buçuk) hece değerinden tek kapalı hece değerine düşürmek için ünlüyle başlayan bir sonraki kelimeye bağlamak; yani, “lâzım oldu”yu “lâzımoldu”; “âbâd oldu”yu “âbâ doldu”; “mest oldu”yu, “mes toldu”gibi okumaktır:</a:t>
            </a:r>
          </a:p>
        </p:txBody>
      </p:sp>
    </p:spTree>
    <p:extLst>
      <p:ext uri="{BB962C8B-B14F-4D97-AF65-F5344CB8AC3E}">
        <p14:creationId xmlns:p14="http://schemas.microsoft.com/office/powerpoint/2010/main" val="17264103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91BF22-AAAC-FE11-297E-D507F8512FF0}"/>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FC5841-B339-AC30-5FD9-B8F1E5525088}"/>
              </a:ext>
            </a:extLst>
          </p:cNvPr>
          <p:cNvSpPr>
            <a:spLocks noGrp="1"/>
          </p:cNvSpPr>
          <p:nvPr>
            <p:ph idx="1"/>
          </p:nvPr>
        </p:nvSpPr>
        <p:spPr>
          <a:xfrm>
            <a:off x="1843791" y="929390"/>
            <a:ext cx="10099266" cy="5709234"/>
          </a:xfrm>
        </p:spPr>
        <p:txBody>
          <a:bodyPr>
            <a:normAutofit/>
          </a:bodyPr>
          <a:lstStyle/>
          <a:p>
            <a:pPr marL="0" marR="0" indent="0">
              <a:lnSpc>
                <a:spcPct val="150000"/>
              </a:lnSpc>
              <a:spcBef>
                <a:spcPts val="0"/>
              </a:spcBef>
              <a:spcAft>
                <a:spcPts val="0"/>
              </a:spcAft>
              <a:buNone/>
            </a:pPr>
            <a:r>
              <a:rPr lang="tr-TR" sz="2800" b="1"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Örnek</a:t>
            </a:r>
          </a:p>
          <a:p>
            <a:pPr marL="0" marR="0" indent="0">
              <a:lnSpc>
                <a:spcPct val="150000"/>
              </a:lnSpc>
              <a:spcBef>
                <a:spcPts val="0"/>
              </a:spcBef>
              <a:spcAft>
                <a:spcPts val="0"/>
              </a:spcAft>
              <a:buNone/>
            </a:pPr>
            <a:r>
              <a:rPr lang="tr-TR" sz="28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Gitdü</a:t>
            </a:r>
            <a:r>
              <a:rPr lang="tr-TR" sz="2800" b="1"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n</a:t>
            </a:r>
            <a:r>
              <a:rPr lang="tr-TR" sz="28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800" b="1"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a:t>
            </a:r>
            <a:r>
              <a:rPr lang="tr-TR" sz="28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mmâ ki kodun hasre</a:t>
            </a:r>
            <a:r>
              <a:rPr lang="tr-TR" sz="2800" b="1"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a:t>
            </a:r>
            <a:r>
              <a:rPr lang="tr-TR" sz="28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800" b="1"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i</a:t>
            </a:r>
            <a:r>
              <a:rPr lang="tr-TR" sz="28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le cânı bile</a:t>
            </a:r>
            <a:br>
              <a:rPr lang="tr-TR" sz="28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br>
            <a:r>
              <a:rPr lang="tr-TR" sz="28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İstemem sensü</a:t>
            </a:r>
            <a:r>
              <a:rPr lang="tr-TR" sz="2800" b="1"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z</a:t>
            </a:r>
            <a:r>
              <a:rPr lang="tr-TR" sz="28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800" b="1"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o</a:t>
            </a:r>
            <a:r>
              <a:rPr lang="tr-TR" sz="28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lan sohbet-i yârânı bile (Neşâtî)</a:t>
            </a:r>
            <a:endParaRPr lang="en-US" sz="2800" kern="1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50000"/>
              </a:lnSpc>
              <a:spcBef>
                <a:spcPts val="0"/>
              </a:spcBef>
              <a:spcAft>
                <a:spcPts val="0"/>
              </a:spcAft>
              <a:buNone/>
            </a:pPr>
            <a:r>
              <a:rPr lang="tr-TR" sz="2800" b="1" kern="0" dirty="0">
                <a:effectLst/>
                <a:latin typeface="Times New Roman" panose="02020603050405020304" pitchFamily="18" charset="0"/>
                <a:ea typeface="Times New Roman" panose="02020603050405020304" pitchFamily="18" charset="0"/>
                <a:cs typeface="Arial" panose="020B0604020202020204" pitchFamily="34" charset="0"/>
              </a:rPr>
              <a:t> </a:t>
            </a:r>
            <a:endParaRPr lang="tr-TR" sz="2800" b="1" kern="100" dirty="0">
              <a:latin typeface="Calibri" panose="020F0502020204030204" pitchFamily="34" charset="0"/>
              <a:ea typeface="Times New Roman" panose="02020603050405020304" pitchFamily="18" charset="0"/>
              <a:cs typeface="Arial" panose="020B0604020202020204" pitchFamily="34" charset="0"/>
            </a:endParaRPr>
          </a:p>
          <a:p>
            <a:pPr marL="0" marR="0" indent="0">
              <a:lnSpc>
                <a:spcPct val="150000"/>
              </a:lnSpc>
              <a:spcBef>
                <a:spcPts val="0"/>
              </a:spcBef>
              <a:spcAft>
                <a:spcPts val="0"/>
              </a:spcAft>
              <a:buNone/>
            </a:pPr>
            <a:r>
              <a:rPr lang="tr-TR" sz="2800" b="1" kern="1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B</a:t>
            </a:r>
            <a:r>
              <a:rPr lang="tr-TR" sz="28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eytin düzyazı ile çevirisi: </a:t>
            </a:r>
            <a:endParaRPr lang="en-US" sz="2800" kern="1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50000"/>
              </a:lnSpc>
              <a:spcBef>
                <a:spcPts val="0"/>
              </a:spcBef>
              <a:spcAft>
                <a:spcPts val="0"/>
              </a:spcAft>
              <a:buNone/>
            </a:pPr>
            <a:r>
              <a:rPr lang="tr-TR" sz="2800" b="1"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“Gittin, ama canı hasretle birlikte bıraktın. Sensiz olan dost sohbetini bile istemem artık.”</a:t>
            </a:r>
            <a:r>
              <a:rPr lang="tr-TR" sz="2800" kern="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28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617428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FBCDC6-27B4-5ABF-DA0E-44796F52A1A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818223-3BE6-2250-0F8D-A1DB1891F3FF}"/>
              </a:ext>
            </a:extLst>
          </p:cNvPr>
          <p:cNvSpPr>
            <a:spLocks noGrp="1"/>
          </p:cNvSpPr>
          <p:nvPr>
            <p:ph idx="1"/>
          </p:nvPr>
        </p:nvSpPr>
        <p:spPr>
          <a:xfrm>
            <a:off x="2439311" y="590862"/>
            <a:ext cx="9522840" cy="5676275"/>
          </a:xfrm>
        </p:spPr>
        <p:txBody>
          <a:bodyPr>
            <a:normAutofit fontScale="92500" lnSpcReduction="10000"/>
          </a:bodyPr>
          <a:lstStyle/>
          <a:p>
            <a:pPr marL="0" marR="0" algn="just">
              <a:lnSpc>
                <a:spcPct val="150000"/>
              </a:lnSpc>
              <a:spcBef>
                <a:spcPts val="0"/>
              </a:spcBef>
              <a:spcAft>
                <a:spcPts val="0"/>
              </a:spcAft>
            </a:pPr>
            <a:r>
              <a:rPr lang="tr-TR" sz="280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Beyitteki “Gitdün ammâ”nın aruza göre ses değeri 4 kapalı hece ( – – – -); vezne göre olması gereken değeri ise, bir kapalı, bir açık ve iki kapalı hece (– v – -) dir. Mısraı beytin veznine uygun okuyabilmek için “Gitdün”ün ikinci hecesindeki “n”sesini “ammâ”nın başına almak, yani “vasletmek” gerekmektedir. Bu işlemi yaptığımızda “gitdün ammâ”, “gitdü nammâ” hâline gelecek; aruza göre ses değeri de “- v – -“olacaktır. Yine ikinci mısradaki “sensiz olan”ı da beytin vezniyle uyumlu hâle getirmek için “sensi zolan” biçiminde okumak gerekmektedir.</a:t>
            </a:r>
            <a:endParaRPr lang="en-US" sz="28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0"/>
              </a:spcAft>
            </a:pPr>
            <a:r>
              <a:rPr lang="tr-TR" sz="280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Vasl aruz işlemlerinde düz çizgi ( _ ) işaretiyle gösterilir.</a:t>
            </a:r>
            <a:endParaRPr lang="en-US" sz="28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3338063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E0755B-155E-EDAD-77E6-9A3235E108E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C8D87A8-F1E3-B7D6-F618-3CD089347D74}"/>
              </a:ext>
            </a:extLst>
          </p:cNvPr>
          <p:cNvSpPr>
            <a:spLocks noGrp="1"/>
          </p:cNvSpPr>
          <p:nvPr>
            <p:ph type="title"/>
          </p:nvPr>
        </p:nvSpPr>
        <p:spPr>
          <a:xfrm>
            <a:off x="2562944" y="382249"/>
            <a:ext cx="8911687" cy="829936"/>
          </a:xfrm>
        </p:spPr>
        <p:txBody>
          <a:bodyPr/>
          <a:lstStyle/>
          <a:p>
            <a:r>
              <a:rPr lang="tr-TR" sz="3600" b="1" kern="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Vasl-ı ayn: </a:t>
            </a:r>
            <a:endParaRPr lang="en-US" b="1" dirty="0">
              <a:solidFill>
                <a:srgbClr val="FF0000"/>
              </a:solidFill>
            </a:endParaRPr>
          </a:p>
        </p:txBody>
      </p:sp>
      <p:sp>
        <p:nvSpPr>
          <p:cNvPr id="3" name="Content Placeholder 2">
            <a:extLst>
              <a:ext uri="{FF2B5EF4-FFF2-40B4-BE49-F238E27FC236}">
                <a16:creationId xmlns:a16="http://schemas.microsoft.com/office/drawing/2014/main" id="{583C062E-A63E-51BC-78FA-071380CCC406}"/>
              </a:ext>
            </a:extLst>
          </p:cNvPr>
          <p:cNvSpPr>
            <a:spLocks noGrp="1"/>
          </p:cNvSpPr>
          <p:nvPr>
            <p:ph idx="1"/>
          </p:nvPr>
        </p:nvSpPr>
        <p:spPr>
          <a:xfrm>
            <a:off x="2308485" y="1334125"/>
            <a:ext cx="9518753" cy="5141626"/>
          </a:xfrm>
        </p:spPr>
        <p:txBody>
          <a:bodyPr>
            <a:normAutofit fontScale="77500" lnSpcReduction="20000"/>
          </a:bodyPr>
          <a:lstStyle/>
          <a:p>
            <a:pPr marL="0" marR="0" algn="just">
              <a:lnSpc>
                <a:spcPct val="150000"/>
              </a:lnSpc>
              <a:spcBef>
                <a:spcPts val="0"/>
              </a:spcBef>
              <a:spcAft>
                <a:spcPts val="0"/>
              </a:spcAft>
            </a:pPr>
            <a:r>
              <a:rPr lang="tr-TR" sz="310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Vasıl, ancak sonu ünsüz ile biten bir kelime ile ünlüyle başlayan bir kelime arasında yapılabilir. Ayın bir ünsüz olduğu için son sesi ünlü olan bir kelimenin ayınla başlayan bir kelimeye vasledilememesi gerekir. Ancak Türk şairleri bu kurala fazla uymamışlardır; bir ünsüz sesi “ayn”a ya da “aynı”yok sayarak onun ünlüsüne vasletmekte bir sakınca görmemişlerdir. Bu işleme aruzda vasl-ı ayn (=ayn ulaması) denir.</a:t>
            </a:r>
            <a:endParaRPr lang="en-US" sz="3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50000"/>
              </a:lnSpc>
              <a:spcBef>
                <a:spcPts val="0"/>
              </a:spcBef>
              <a:spcAft>
                <a:spcPts val="0"/>
              </a:spcAft>
              <a:buNone/>
            </a:pPr>
            <a:r>
              <a:rPr lang="tr-TR" sz="310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US" sz="3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50000"/>
              </a:lnSpc>
              <a:spcBef>
                <a:spcPts val="0"/>
              </a:spcBef>
              <a:spcAft>
                <a:spcPts val="0"/>
              </a:spcAft>
              <a:buNone/>
            </a:pPr>
            <a:r>
              <a:rPr lang="tr-TR" sz="3100" b="1"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Örnek</a:t>
            </a:r>
            <a:endParaRPr lang="en-US" sz="3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50000"/>
              </a:lnSpc>
              <a:spcBef>
                <a:spcPts val="0"/>
              </a:spcBef>
              <a:spcAft>
                <a:spcPts val="0"/>
              </a:spcAft>
              <a:buNone/>
            </a:pPr>
            <a:r>
              <a:rPr lang="tr-TR" sz="310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Ol âteşî</a:t>
            </a:r>
            <a:r>
              <a:rPr lang="tr-TR" sz="3100" b="1"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n</a:t>
            </a:r>
            <a:r>
              <a:rPr lang="tr-TR" sz="310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_</a:t>
            </a:r>
            <a:r>
              <a:rPr lang="tr-TR" sz="3100" b="1"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‘i</a:t>
            </a:r>
            <a:r>
              <a:rPr lang="tr-TR" sz="310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zârdan artuk yakar dili</a:t>
            </a:r>
            <a:br>
              <a:rPr lang="tr-TR" sz="310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br>
            <a:r>
              <a:rPr lang="tr-TR" sz="310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Hâl-i siyâhı gerçi söyinmiş şerâredür (Emrî)</a:t>
            </a:r>
            <a:endParaRPr lang="en-US" sz="3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2303288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BCC896-BF9C-96D7-6A29-A01F4EFE3DBA}"/>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55E389-B3A5-5493-0DF6-CE4E2F8A324B}"/>
              </a:ext>
            </a:extLst>
          </p:cNvPr>
          <p:cNvSpPr>
            <a:spLocks noGrp="1"/>
          </p:cNvSpPr>
          <p:nvPr>
            <p:ph idx="1"/>
          </p:nvPr>
        </p:nvSpPr>
        <p:spPr>
          <a:xfrm>
            <a:off x="2439310" y="859437"/>
            <a:ext cx="9297987" cy="5406452"/>
          </a:xfrm>
        </p:spPr>
        <p:txBody>
          <a:bodyPr/>
          <a:lstStyle/>
          <a:p>
            <a:pPr marL="0" marR="0" indent="0">
              <a:lnSpc>
                <a:spcPct val="150000"/>
              </a:lnSpc>
              <a:spcBef>
                <a:spcPts val="0"/>
              </a:spcBef>
              <a:spcAft>
                <a:spcPts val="0"/>
              </a:spcAft>
              <a:buNone/>
            </a:pPr>
            <a:r>
              <a:rPr lang="tr-TR" sz="28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Beytin düz yazı ile çevirisi: </a:t>
            </a:r>
            <a:endParaRPr lang="en-US" sz="2800" kern="1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50000"/>
              </a:lnSpc>
              <a:spcBef>
                <a:spcPts val="0"/>
              </a:spcBef>
              <a:spcAft>
                <a:spcPts val="0"/>
              </a:spcAft>
              <a:buNone/>
            </a:pPr>
            <a:r>
              <a:rPr lang="tr-TR" sz="2800" b="1"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“Sevgilinin siyah beni her ne kadar sönmüş bir kıvılcım ise de gönlü o ateşli yanağından daha fazla yakar.”</a:t>
            </a:r>
            <a:endParaRPr lang="en-US" sz="2800" kern="1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50000"/>
              </a:lnSpc>
              <a:spcBef>
                <a:spcPts val="0"/>
              </a:spcBef>
              <a:spcAft>
                <a:spcPts val="0"/>
              </a:spcAft>
              <a:buNone/>
            </a:pPr>
            <a:r>
              <a:rPr lang="tr-TR" sz="2800" kern="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2800" kern="1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0"/>
              </a:spcAft>
            </a:pPr>
            <a:r>
              <a:rPr lang="tr-TR" sz="28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Arapçada “yanak”anlamına gelen izâr ( ) sözcüğünün ilk harfi “ayn”dır ve “ayn” ünsüz bir harftir. Beyitte </a:t>
            </a:r>
            <a:r>
              <a:rPr lang="tr-TR" sz="2800" b="1"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âteşîn</a:t>
            </a:r>
            <a:r>
              <a:rPr lang="tr-TR" sz="28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tr-TR" sz="2800" b="1"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‘izâr</a:t>
            </a:r>
            <a:r>
              <a:rPr lang="tr-TR" sz="28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 vasledilirken bu ayın yok kabul edilmiş ve “âteşîn”in son sesi olan “nun”, “âteşî nizâr”biçiminde “izâr”a vasledilmiştir.</a:t>
            </a:r>
            <a:endParaRPr lang="en-US" sz="2800" kern="1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5030136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6FC2C6-67A0-A97C-3B21-2ED337621FF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A1B47A4-EB36-4011-9BE4-9F344307D4EC}"/>
              </a:ext>
            </a:extLst>
          </p:cNvPr>
          <p:cNvSpPr>
            <a:spLocks noGrp="1"/>
          </p:cNvSpPr>
          <p:nvPr>
            <p:ph type="title"/>
          </p:nvPr>
        </p:nvSpPr>
        <p:spPr>
          <a:xfrm>
            <a:off x="2589212" y="444228"/>
            <a:ext cx="8911687" cy="1129739"/>
          </a:xfrm>
        </p:spPr>
        <p:txBody>
          <a:bodyPr>
            <a:normAutofit fontScale="90000"/>
          </a:bodyPr>
          <a:lstStyle/>
          <a:p>
            <a:r>
              <a:rPr lang="tr-TR" sz="3600" b="1" kern="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2. İmâle (=İmâle-i Maksûre):</a:t>
            </a:r>
            <a:br>
              <a:rPr lang="en-US" sz="3600" kern="1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6D97BBED-C1E5-BCA6-3F5A-0240F84647C4}"/>
              </a:ext>
            </a:extLst>
          </p:cNvPr>
          <p:cNvSpPr>
            <a:spLocks noGrp="1"/>
          </p:cNvSpPr>
          <p:nvPr>
            <p:ph idx="1"/>
          </p:nvPr>
        </p:nvSpPr>
        <p:spPr>
          <a:xfrm>
            <a:off x="2233534" y="1349115"/>
            <a:ext cx="9698636" cy="5064657"/>
          </a:xfrm>
        </p:spPr>
        <p:txBody>
          <a:bodyPr>
            <a:normAutofit fontScale="92500" lnSpcReduction="10000"/>
          </a:bodyPr>
          <a:lstStyle/>
          <a:p>
            <a:pPr marL="0" marR="0" indent="457200" algn="just">
              <a:lnSpc>
                <a:spcPct val="150000"/>
              </a:lnSpc>
              <a:spcBef>
                <a:spcPts val="0"/>
              </a:spcBef>
              <a:spcAft>
                <a:spcPts val="0"/>
              </a:spcAft>
            </a:pPr>
            <a:r>
              <a:rPr lang="tr-TR" sz="28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Kısa ünlüyle biten ya da tek kısa ünlüden ibaret bir açık (=kısa) heceyi, ölçü gereği uzun; yani, kapalı (=uzun) hece değerine yükseltmektir.</a:t>
            </a:r>
            <a:endParaRPr lang="en-US" sz="2800" kern="1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50000"/>
              </a:lnSpc>
              <a:spcBef>
                <a:spcPts val="0"/>
              </a:spcBef>
              <a:spcAft>
                <a:spcPts val="0"/>
              </a:spcAft>
              <a:buNone/>
            </a:pPr>
            <a:endParaRPr lang="en-US" sz="2800" kern="100" dirty="0">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a:lnSpc>
                <a:spcPct val="150000"/>
              </a:lnSpc>
              <a:spcBef>
                <a:spcPts val="0"/>
              </a:spcBef>
              <a:spcAft>
                <a:spcPts val="0"/>
              </a:spcAft>
            </a:pPr>
            <a:r>
              <a:rPr lang="tr-TR" sz="28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Şairler imâleyi Türkçe hecelerdeki kısa ünlülerde yapmışlar; Arapça ve Farsça sözcüklerdeki kısa ünlülerde imale yapmamaya büyük özen göstermişlerdir. Ancak Fars şiirinin de etkisiyle “gül ü bülbül”deki “ü”ve “gül-i bâğ”daki “-i”gibi Farsça atıf “vav”larını (u, ü) ve tamlama kesrelerini (-i) imaleli olarak kullanmakta bir sakınca görmemişlerdir.</a:t>
            </a:r>
            <a:endParaRPr lang="en-US" sz="28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3405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42CDEF-4429-05D1-842F-99DD569097D0}"/>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23D396-81BD-B97E-9256-5FDC5CE488F8}"/>
              </a:ext>
            </a:extLst>
          </p:cNvPr>
          <p:cNvSpPr>
            <a:spLocks noGrp="1"/>
          </p:cNvSpPr>
          <p:nvPr>
            <p:ph idx="1"/>
          </p:nvPr>
        </p:nvSpPr>
        <p:spPr>
          <a:xfrm>
            <a:off x="2589212" y="554635"/>
            <a:ext cx="9342958" cy="5951095"/>
          </a:xfrm>
        </p:spPr>
        <p:txBody>
          <a:bodyPr>
            <a:normAutofit fontScale="92500"/>
          </a:bodyPr>
          <a:lstStyle/>
          <a:p>
            <a:pPr>
              <a:lnSpc>
                <a:spcPct val="150000"/>
              </a:lnSpc>
              <a:spcBef>
                <a:spcPts val="0"/>
              </a:spcBef>
            </a:pPr>
            <a:r>
              <a:rPr lang="tr-TR" sz="280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Türkçe kelimelerde, kelime ortasındaki ve “i”sesi dışındaki ünlülerde yapılan imaleler aruzda önemli âhenk kusurlarından biri olarak kabul edilmiştir. İmale genellikle bir vezin kusuru olarak görülmekle birlikte bazı durumlarda metne âhenk katan bir öge olarak da değerlendirilebilir. </a:t>
            </a:r>
            <a:r>
              <a:rPr lang="tr-TR" sz="300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Başlangıç</a:t>
            </a:r>
            <a:r>
              <a:rPr lang="tr-TR" sz="280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döneminde Türkçe ünlülerde yoğun olarak yapılan imaleler daha sonra Türkçenin söz varlığındaki Arapça ve Farsça kelimelerin artması ile gittikçe azalmış ve bu yapay ses değişikliği usta şairler elinde bir âhenk aracı hâline dönüşmüştür.</a:t>
            </a:r>
            <a:endParaRPr lang="en-US" sz="28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0308212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E61B29-A095-1620-34B4-F90E9C4FC42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20EEEB-92E7-29A5-D51E-2FD21FE67362}"/>
              </a:ext>
            </a:extLst>
          </p:cNvPr>
          <p:cNvSpPr>
            <a:spLocks noGrp="1"/>
          </p:cNvSpPr>
          <p:nvPr>
            <p:ph idx="1"/>
          </p:nvPr>
        </p:nvSpPr>
        <p:spPr>
          <a:xfrm>
            <a:off x="2589211" y="689548"/>
            <a:ext cx="9178067" cy="5696262"/>
          </a:xfrm>
        </p:spPr>
        <p:txBody>
          <a:bodyPr>
            <a:normAutofit/>
          </a:bodyPr>
          <a:lstStyle/>
          <a:p>
            <a:pPr marL="0" marR="0" indent="0">
              <a:lnSpc>
                <a:spcPct val="150000"/>
              </a:lnSpc>
              <a:spcBef>
                <a:spcPts val="0"/>
              </a:spcBef>
              <a:spcAft>
                <a:spcPts val="0"/>
              </a:spcAft>
              <a:buNone/>
            </a:pPr>
            <a:r>
              <a:rPr lang="tr-TR" sz="2800" b="1"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Örnek:</a:t>
            </a:r>
            <a:endParaRPr lang="en-US" sz="2800" kern="1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50000"/>
              </a:lnSpc>
              <a:spcBef>
                <a:spcPts val="0"/>
              </a:spcBef>
              <a:spcAft>
                <a:spcPts val="0"/>
              </a:spcAft>
              <a:buNone/>
            </a:pPr>
            <a:r>
              <a:rPr lang="tr-TR" sz="28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İş</a:t>
            </a:r>
            <a:r>
              <a:rPr lang="tr-TR" sz="2800" b="1"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i</a:t>
            </a:r>
            <a:r>
              <a:rPr lang="tr-TR" sz="28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d</a:t>
            </a:r>
            <a:r>
              <a:rPr lang="tr-TR" sz="2800" b="1"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i</a:t>
            </a:r>
            <a:r>
              <a:rPr lang="tr-TR" sz="28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lir ki uğr</a:t>
            </a:r>
            <a:r>
              <a:rPr lang="tr-TR" sz="2800" b="1"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ı</a:t>
            </a:r>
            <a:r>
              <a:rPr lang="tr-TR" sz="28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lar gir</a:t>
            </a:r>
            <a:r>
              <a:rPr lang="tr-TR" sz="2800" b="1"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i</a:t>
            </a:r>
            <a:r>
              <a:rPr lang="tr-TR" sz="28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cek bir ev</a:t>
            </a:r>
            <a:r>
              <a:rPr lang="tr-TR" sz="2800" b="1"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e</a:t>
            </a:r>
            <a:r>
              <a:rPr lang="tr-TR" sz="28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dünle</a:t>
            </a:r>
            <a:br>
              <a:rPr lang="tr-TR" sz="28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br>
            <a:r>
              <a:rPr lang="tr-TR" sz="28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Öl</a:t>
            </a:r>
            <a:r>
              <a:rPr lang="tr-TR" sz="2800" b="1"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i</a:t>
            </a:r>
            <a:r>
              <a:rPr lang="tr-TR" sz="28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topr</a:t>
            </a:r>
            <a:r>
              <a:rPr lang="tr-TR" sz="2800" b="1"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a:t>
            </a:r>
            <a:r>
              <a:rPr lang="tr-TR" sz="28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ğın</a:t>
            </a:r>
            <a:r>
              <a:rPr lang="tr-TR" sz="2800" b="1"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ı</a:t>
            </a:r>
            <a:r>
              <a:rPr lang="tr-TR" sz="28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s</a:t>
            </a:r>
            <a:r>
              <a:rPr lang="tr-TR" sz="2800" b="1"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a:t>
            </a:r>
            <a:r>
              <a:rPr lang="tr-TR" sz="28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çup uy</a:t>
            </a:r>
            <a:r>
              <a:rPr lang="tr-TR" sz="2800" b="1"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ı</a:t>
            </a:r>
            <a:r>
              <a:rPr lang="tr-TR" sz="28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durlarmış insânı (Necâtî)</a:t>
            </a:r>
            <a:endParaRPr lang="en-US" sz="2800" kern="1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50000"/>
              </a:lnSpc>
              <a:spcBef>
                <a:spcPts val="0"/>
              </a:spcBef>
              <a:spcAft>
                <a:spcPts val="0"/>
              </a:spcAft>
              <a:buNone/>
            </a:pPr>
            <a:r>
              <a:rPr lang="tr-TR" sz="2800" kern="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2800" kern="1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50000"/>
              </a:lnSpc>
              <a:spcBef>
                <a:spcPts val="0"/>
              </a:spcBef>
              <a:spcAft>
                <a:spcPts val="0"/>
              </a:spcAft>
            </a:pPr>
            <a:r>
              <a:rPr lang="tr-TR" sz="28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Beytin düz yazı ile çevirisi: </a:t>
            </a:r>
            <a:endParaRPr lang="en-US" sz="2800" kern="1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50000"/>
              </a:lnSpc>
              <a:spcBef>
                <a:spcPts val="0"/>
              </a:spcBef>
              <a:spcAft>
                <a:spcPts val="0"/>
              </a:spcAft>
              <a:buNone/>
            </a:pPr>
            <a:r>
              <a:rPr lang="tr-TR" sz="2800" b="1"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“Şöyle söylenir: Hırsızlar geceleyin bir eve girdiklerinde içerideki insanların üzerine ölü toprağı saçarak uyuturlarmış.”</a:t>
            </a:r>
            <a:endParaRPr lang="en-US" sz="28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593373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A48713-6D29-5FB0-E985-A5D4C4551C2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4A03EA-8759-3764-2FCE-AA6115FDC78D}"/>
              </a:ext>
            </a:extLst>
          </p:cNvPr>
          <p:cNvSpPr>
            <a:spLocks noGrp="1"/>
          </p:cNvSpPr>
          <p:nvPr>
            <p:ph idx="1"/>
          </p:nvPr>
        </p:nvSpPr>
        <p:spPr>
          <a:xfrm>
            <a:off x="2278505" y="599607"/>
            <a:ext cx="9443803" cy="5906124"/>
          </a:xfrm>
        </p:spPr>
        <p:txBody>
          <a:bodyPr>
            <a:normAutofit fontScale="92500"/>
          </a:bodyPr>
          <a:lstStyle/>
          <a:p>
            <a:pPr marL="0" marR="0">
              <a:lnSpc>
                <a:spcPct val="150000"/>
              </a:lnSpc>
              <a:spcBef>
                <a:spcPts val="0"/>
              </a:spcBef>
              <a:spcAft>
                <a:spcPts val="0"/>
              </a:spcAft>
            </a:pPr>
            <a:r>
              <a:rPr lang="tr-TR" sz="280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Necâtî’nin bu beytinde koyu harşerle gösterilmiş olan Türkçe kelimelerdeki kısa ünlüler vezin gereği uzun ünlü yerine kullanılmıştır. Türk şiirinin aruz ile tam anlamıyla uyum sağlayamadığı bir döneme ait olan bu beyitteki imaleler, imalenin şiirin ahengi üzerinde yaptığı olumsuz etkinin derecesini göstermek için oldukça iyi bir örnektir.</a:t>
            </a:r>
            <a:endParaRPr lang="en-US" sz="28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a:lnSpc>
                <a:spcPct val="150000"/>
              </a:lnSpc>
              <a:spcBef>
                <a:spcPts val="0"/>
              </a:spcBef>
              <a:spcAft>
                <a:spcPts val="0"/>
              </a:spcAft>
            </a:pPr>
            <a:endParaRPr lang="en-US" sz="28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a:lnSpc>
                <a:spcPct val="150000"/>
              </a:lnSpc>
              <a:spcBef>
                <a:spcPts val="0"/>
              </a:spcBef>
              <a:spcAft>
                <a:spcPts val="0"/>
              </a:spcAft>
            </a:pPr>
            <a:r>
              <a:rPr lang="tr-TR" sz="280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İmâlenin bu türüne imâle-i maksûre adı da verilir. İmalenin bir de imâle-i memdûde ya da medd adı verilen farklı bir türü vardır.</a:t>
            </a:r>
            <a:endParaRPr lang="en-US" sz="28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7114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2B247E-CEA7-D90D-AFC0-407E09CF2FD0}"/>
              </a:ext>
            </a:extLst>
          </p:cNvPr>
          <p:cNvSpPr>
            <a:spLocks noGrp="1"/>
          </p:cNvSpPr>
          <p:nvPr>
            <p:ph idx="1"/>
          </p:nvPr>
        </p:nvSpPr>
        <p:spPr>
          <a:xfrm>
            <a:off x="2938072" y="1069923"/>
            <a:ext cx="8956284" cy="5435808"/>
          </a:xfrm>
        </p:spPr>
        <p:txBody>
          <a:bodyPr>
            <a:normAutofit/>
          </a:bodyPr>
          <a:lstStyle/>
          <a:p>
            <a:pPr marL="342900" marR="0" lvl="0" indent="-342900">
              <a:lnSpc>
                <a:spcPct val="150000"/>
              </a:lnSpc>
              <a:spcBef>
                <a:spcPts val="0"/>
              </a:spcBef>
              <a:spcAft>
                <a:spcPts val="0"/>
              </a:spcAft>
              <a:buFont typeface="Symbol" panose="05050102010706020507" pitchFamily="18" charset="2"/>
              <a:buChar char=""/>
              <a:tabLst>
                <a:tab pos="525780" algn="l"/>
              </a:tabLst>
            </a:pPr>
            <a:r>
              <a:rPr lang="tr-TR"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İmâle (=İmâle-i Maksûre)</a:t>
            </a:r>
            <a:endParaRPr lang="en-US" sz="2800" dirty="0">
              <a:solidFill>
                <a:schemeClr val="tx1"/>
              </a:solidFill>
              <a:effectLst/>
              <a:latin typeface="Times New Roman" panose="02020603050405020304" pitchFamily="18" charset="0"/>
              <a:ea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tabLst>
                <a:tab pos="525780" algn="l"/>
              </a:tabLst>
            </a:pPr>
            <a:r>
              <a:rPr lang="tr-TR"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Medd (=İmale-i Memdûde)</a:t>
            </a:r>
            <a:endParaRPr lang="en-US"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rtl="0">
              <a:lnSpc>
                <a:spcPct val="150000"/>
              </a:lnSpc>
              <a:spcBef>
                <a:spcPts val="0"/>
              </a:spcBef>
              <a:spcAft>
                <a:spcPts val="0"/>
              </a:spcAft>
              <a:buFont typeface="Symbol" panose="05050102010706020507" pitchFamily="18" charset="2"/>
              <a:buChar char=""/>
              <a:tabLst>
                <a:tab pos="525780" algn="l"/>
                <a:tab pos="526415" algn="l"/>
              </a:tabLst>
            </a:pPr>
            <a:r>
              <a:rPr lang="tr-TR"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Zihâf</a:t>
            </a:r>
            <a:endParaRPr lang="en-US" sz="2800" dirty="0">
              <a:solidFill>
                <a:schemeClr val="tx1"/>
              </a:solidFill>
              <a:effectLst/>
              <a:latin typeface="Times New Roman" panose="02020603050405020304" pitchFamily="18" charset="0"/>
              <a:ea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tabLst>
                <a:tab pos="525780" algn="l"/>
                <a:tab pos="526415" algn="l"/>
              </a:tabLst>
            </a:pPr>
            <a:r>
              <a:rPr lang="tr-TR"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Tahfif (=Kasr)</a:t>
            </a:r>
            <a:endParaRPr lang="en-US" sz="2800" dirty="0">
              <a:solidFill>
                <a:schemeClr val="tx1"/>
              </a:solidFill>
              <a:effectLst/>
              <a:latin typeface="Times New Roman" panose="02020603050405020304" pitchFamily="18" charset="0"/>
              <a:ea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tabLst>
                <a:tab pos="525780" algn="l"/>
                <a:tab pos="526415" algn="l"/>
              </a:tabLst>
            </a:pPr>
            <a:r>
              <a:rPr lang="tr-TR"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Teşdîd</a:t>
            </a:r>
            <a:endParaRPr lang="en-US" sz="2800" dirty="0">
              <a:solidFill>
                <a:schemeClr val="tx1"/>
              </a:solidFill>
              <a:effectLst/>
              <a:latin typeface="Times New Roman" panose="02020603050405020304" pitchFamily="18" charset="0"/>
              <a:ea typeface="Times New Roman" panose="02020603050405020304" pitchFamily="18" charset="0"/>
            </a:endParaRPr>
          </a:p>
          <a:p>
            <a:pPr marL="342900" marR="0" lvl="0" indent="-342900" rtl="0">
              <a:lnSpc>
                <a:spcPct val="150000"/>
              </a:lnSpc>
              <a:spcBef>
                <a:spcPts val="0"/>
              </a:spcBef>
              <a:spcAft>
                <a:spcPts val="0"/>
              </a:spcAft>
              <a:buFont typeface="Symbol" panose="05050102010706020507" pitchFamily="18" charset="2"/>
              <a:buChar char=""/>
              <a:tabLst>
                <a:tab pos="525780" algn="l"/>
              </a:tabLst>
            </a:pPr>
            <a:r>
              <a:rPr lang="tr-TR" sz="2800" b="1" dirty="0">
                <a:solidFill>
                  <a:schemeClr val="tx1"/>
                </a:solidFill>
                <a:effectLst/>
                <a:latin typeface="Times New Roman" panose="02020603050405020304" pitchFamily="18" charset="0"/>
                <a:ea typeface="Times New Roman" panose="02020603050405020304" pitchFamily="18" charset="0"/>
              </a:rPr>
              <a:t>Aruz Kalıpları</a:t>
            </a:r>
            <a:endParaRPr lang="en-US" sz="2800" dirty="0">
              <a:solidFill>
                <a:schemeClr val="tx1"/>
              </a:solidFill>
              <a:effectLst/>
              <a:latin typeface="Times New Roman" panose="02020603050405020304" pitchFamily="18" charset="0"/>
              <a:ea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tabLst>
                <a:tab pos="525780" algn="l"/>
              </a:tabLst>
            </a:pPr>
            <a:r>
              <a:rPr lang="tr-TR" sz="2800" b="1" dirty="0">
                <a:solidFill>
                  <a:schemeClr val="tx1"/>
                </a:solidFill>
                <a:effectLst/>
                <a:latin typeface="Times New Roman" panose="02020603050405020304" pitchFamily="18" charset="0"/>
                <a:ea typeface="Times New Roman" panose="02020603050405020304" pitchFamily="18" charset="0"/>
              </a:rPr>
              <a:t>Vezin Bulma ve Örnekler</a:t>
            </a:r>
            <a:endParaRPr lang="en-US" sz="2800" dirty="0">
              <a:solidFill>
                <a:schemeClr val="tx1"/>
              </a:solidFill>
              <a:effectLst/>
              <a:latin typeface="Times New Roman" panose="02020603050405020304" pitchFamily="18" charset="0"/>
              <a:ea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tabLst>
                <a:tab pos="525780" algn="l"/>
              </a:tabLst>
            </a:pPr>
            <a:r>
              <a:rPr lang="tr-TR" sz="2800" b="1" dirty="0">
                <a:solidFill>
                  <a:schemeClr val="tx1"/>
                </a:solidFill>
                <a:effectLst/>
                <a:latin typeface="Times New Roman" panose="02020603050405020304" pitchFamily="18" charset="0"/>
                <a:ea typeface="Times New Roman" panose="02020603050405020304" pitchFamily="18" charset="0"/>
              </a:rPr>
              <a:t>Vezin ve Kafiye</a:t>
            </a:r>
            <a:endParaRPr lang="en-US" sz="2800" dirty="0">
              <a:solidFill>
                <a:schemeClr val="tx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148285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C61AE0-A176-F66E-6322-35A886FE293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D9A0B22-90E9-47B1-726F-91D875DCB8B7}"/>
              </a:ext>
            </a:extLst>
          </p:cNvPr>
          <p:cNvSpPr>
            <a:spLocks noGrp="1"/>
          </p:cNvSpPr>
          <p:nvPr>
            <p:ph type="title"/>
          </p:nvPr>
        </p:nvSpPr>
        <p:spPr>
          <a:xfrm>
            <a:off x="2810621" y="367260"/>
            <a:ext cx="8911687" cy="919877"/>
          </a:xfrm>
        </p:spPr>
        <p:txBody>
          <a:bodyPr>
            <a:normAutofit/>
          </a:bodyPr>
          <a:lstStyle/>
          <a:p>
            <a:r>
              <a:rPr lang="tr-TR" b="1" kern="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3. Medd (=İmale-i Memdûde):</a:t>
            </a:r>
            <a:endParaRPr lang="en-US" sz="6000" dirty="0">
              <a:solidFill>
                <a:srgbClr val="FF0000"/>
              </a:solidFill>
            </a:endParaRPr>
          </a:p>
        </p:txBody>
      </p:sp>
      <p:sp>
        <p:nvSpPr>
          <p:cNvPr id="3" name="Content Placeholder 2">
            <a:extLst>
              <a:ext uri="{FF2B5EF4-FFF2-40B4-BE49-F238E27FC236}">
                <a16:creationId xmlns:a16="http://schemas.microsoft.com/office/drawing/2014/main" id="{B166AC95-3A11-66F5-95F8-ED6156713C4C}"/>
              </a:ext>
            </a:extLst>
          </p:cNvPr>
          <p:cNvSpPr>
            <a:spLocks noGrp="1"/>
          </p:cNvSpPr>
          <p:nvPr>
            <p:ph idx="1"/>
          </p:nvPr>
        </p:nvSpPr>
        <p:spPr>
          <a:xfrm>
            <a:off x="2589212" y="1504012"/>
            <a:ext cx="9133096" cy="4986728"/>
          </a:xfrm>
        </p:spPr>
        <p:txBody>
          <a:bodyPr>
            <a:normAutofit lnSpcReduction="10000"/>
          </a:bodyPr>
          <a:lstStyle/>
          <a:p>
            <a:pPr>
              <a:lnSpc>
                <a:spcPct val="150000"/>
              </a:lnSpc>
              <a:spcBef>
                <a:spcPts val="0"/>
              </a:spcBef>
            </a:pPr>
            <a:r>
              <a:rPr lang="tr-TR" sz="28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Aruzda medli hecelerin asıl değerlerinden biraz daha uzun okunmasına denir. Asıl anlamı “uzatma” ya da “çekme”dir. Medli hece, “mest” ve “aşk”ta olduğu gibi çift ünsüz ile ya da “yâr” ve “dôst”ta olduğu gibi bir uzun ünlüden sonra gelen bir veya iki ünsüzle biten hecelerdir. Bu heceler aruza göre biri kapalı (=uzun) biri de kısa olmak üzere iki hece değerindedir. Dolayısıyla med, bu tür bir hecenin aruzdaki ses değerini niteleyen bir terimdir.</a:t>
            </a:r>
            <a:endParaRPr lang="en-US" sz="28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250394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69DDE4-C1FC-FB37-47B6-1091572BDB3D}"/>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C6B75F-25A2-2D6B-29E5-D9B49161A744}"/>
              </a:ext>
            </a:extLst>
          </p:cNvPr>
          <p:cNvSpPr>
            <a:spLocks noGrp="1"/>
          </p:cNvSpPr>
          <p:nvPr>
            <p:ph idx="1"/>
          </p:nvPr>
        </p:nvSpPr>
        <p:spPr>
          <a:xfrm>
            <a:off x="2589212" y="664563"/>
            <a:ext cx="9312978" cy="5871147"/>
          </a:xfrm>
        </p:spPr>
        <p:txBody>
          <a:bodyPr>
            <a:normAutofit fontScale="92500" lnSpcReduction="10000"/>
          </a:bodyPr>
          <a:lstStyle/>
          <a:p>
            <a:pPr marL="0" marR="0" indent="457200" algn="just">
              <a:lnSpc>
                <a:spcPct val="150000"/>
              </a:lnSpc>
              <a:spcBef>
                <a:spcPts val="0"/>
              </a:spcBef>
              <a:spcAft>
                <a:spcPts val="0"/>
              </a:spcAft>
            </a:pPr>
            <a:r>
              <a:rPr lang="tr-TR" sz="280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Medli hecelerin son ünsüz sesleri vezin gereği ünlüyle başlayan bir söze vasledildiğinde med ortadan kalkar ve medli hecenin ulanan ses dışında kalan kısmı tek kapalı hece değerine düşer. Örnek: “harâb oldu”nun “harâ boldu”; “mest oldu”nun da “mes toldu” hâline getirilmesi gibi.</a:t>
            </a:r>
            <a:endParaRPr lang="en-US" sz="28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a:lnSpc>
                <a:spcPct val="150000"/>
              </a:lnSpc>
              <a:spcBef>
                <a:spcPts val="0"/>
              </a:spcBef>
              <a:spcAft>
                <a:spcPts val="0"/>
              </a:spcAft>
            </a:pPr>
            <a:r>
              <a:rPr lang="tr-TR" sz="280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Bir ünlü harften sonra sonu ünsüzle biten Türkçe kelimelerde de bazen med yapıldığı görülür: “Dağ”, “var” gibi tek kapalı hece değerindeki Türkçe kelimelerin “dâğ”, “vâr” şeklinde uzatılması ve bu yolla ses değerlerinin bir kapalı heceden bir kapalı bir açık hece değerine yükseltilmesi gibi.</a:t>
            </a:r>
            <a:endParaRPr lang="en-US" sz="28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124835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B73AD9-C4BA-678A-8321-CA226BA18687}"/>
              </a:ext>
            </a:extLst>
          </p:cNvPr>
          <p:cNvSpPr>
            <a:spLocks noGrp="1"/>
          </p:cNvSpPr>
          <p:nvPr>
            <p:ph idx="1"/>
          </p:nvPr>
        </p:nvSpPr>
        <p:spPr>
          <a:xfrm>
            <a:off x="2619192" y="344773"/>
            <a:ext cx="8915400" cy="6190937"/>
          </a:xfrm>
        </p:spPr>
        <p:txBody>
          <a:bodyPr>
            <a:normAutofit lnSpcReduction="10000"/>
          </a:bodyPr>
          <a:lstStyle/>
          <a:p>
            <a:pPr marL="0" indent="0">
              <a:lnSpc>
                <a:spcPct val="150000"/>
              </a:lnSpc>
              <a:spcBef>
                <a:spcPts val="0"/>
              </a:spcBef>
              <a:buNone/>
            </a:pPr>
            <a:endParaRPr lang="en-US" sz="2800" dirty="0">
              <a:solidFill>
                <a:schemeClr val="tx1"/>
              </a:solidFill>
            </a:endParaRPr>
          </a:p>
          <a:p>
            <a:pPr marL="342900" marR="0" lvl="0" indent="-342900" rtl="0">
              <a:lnSpc>
                <a:spcPct val="150000"/>
              </a:lnSpc>
              <a:spcBef>
                <a:spcPts val="0"/>
              </a:spcBef>
              <a:spcAft>
                <a:spcPts val="0"/>
              </a:spcAft>
              <a:buFont typeface="Symbol" panose="05050102010706020507" pitchFamily="18" charset="2"/>
              <a:buChar char=""/>
            </a:pPr>
            <a:r>
              <a:rPr lang="tr-TR" sz="2800" b="1" dirty="0">
                <a:solidFill>
                  <a:schemeClr val="tx1"/>
                </a:solidFill>
                <a:effectLst/>
                <a:latin typeface="Times New Roman" panose="02020603050405020304" pitchFamily="18" charset="0"/>
                <a:ea typeface="Times New Roman" panose="02020603050405020304" pitchFamily="18" charset="0"/>
              </a:rPr>
              <a:t>Eski Türk Edebiyatında Edebi Türler</a:t>
            </a:r>
            <a:endParaRPr lang="en-US" sz="2800" dirty="0">
              <a:solidFill>
                <a:schemeClr val="tx1"/>
              </a:solidFill>
              <a:effectLst/>
              <a:latin typeface="Times New Roman" panose="02020603050405020304" pitchFamily="18" charset="0"/>
              <a:ea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tr-TR" sz="2800" b="1" dirty="0">
                <a:solidFill>
                  <a:schemeClr val="tx1"/>
                </a:solidFill>
                <a:effectLst/>
                <a:latin typeface="Times New Roman" panose="02020603050405020304" pitchFamily="18" charset="0"/>
                <a:ea typeface="Times New Roman" panose="02020603050405020304" pitchFamily="18" charset="0"/>
              </a:rPr>
              <a:t>Edebi Tür Nedir?</a:t>
            </a:r>
            <a:endParaRPr lang="en-US" sz="2800" dirty="0">
              <a:solidFill>
                <a:schemeClr val="tx1"/>
              </a:solidFill>
              <a:effectLst/>
              <a:latin typeface="Times New Roman" panose="02020603050405020304" pitchFamily="18" charset="0"/>
              <a:ea typeface="Times New Roman" panose="02020603050405020304" pitchFamily="18" charset="0"/>
            </a:endParaRPr>
          </a:p>
          <a:p>
            <a:pPr marL="0" marR="0" lvl="0" indent="0">
              <a:lnSpc>
                <a:spcPct val="150000"/>
              </a:lnSpc>
              <a:spcBef>
                <a:spcPts val="0"/>
              </a:spcBef>
              <a:spcAft>
                <a:spcPts val="0"/>
              </a:spcAft>
              <a:buNone/>
            </a:pPr>
            <a:endParaRPr lang="en-US" sz="2800" b="1" dirty="0">
              <a:solidFill>
                <a:schemeClr val="tx1"/>
              </a:solidFill>
              <a:effectLst/>
              <a:latin typeface="Times New Roman" panose="02020603050405020304" pitchFamily="18" charset="0"/>
              <a:ea typeface="Times New Roman" panose="02020603050405020304" pitchFamily="18" charset="0"/>
            </a:endParaRPr>
          </a:p>
          <a:p>
            <a:pPr marL="0" marR="0" lvl="0" indent="0">
              <a:lnSpc>
                <a:spcPct val="150000"/>
              </a:lnSpc>
              <a:spcBef>
                <a:spcPts val="0"/>
              </a:spcBef>
              <a:spcAft>
                <a:spcPts val="0"/>
              </a:spcAft>
              <a:buNone/>
            </a:pPr>
            <a:r>
              <a:rPr lang="tr-TR" sz="2800" b="1" dirty="0">
                <a:solidFill>
                  <a:schemeClr val="tx1"/>
                </a:solidFill>
                <a:effectLst/>
                <a:latin typeface="Times New Roman" panose="02020603050405020304" pitchFamily="18" charset="0"/>
                <a:ea typeface="Times New Roman" panose="02020603050405020304" pitchFamily="18" charset="0"/>
              </a:rPr>
              <a:t>Eski Türk Edebiyatının Ana Çizgileri/Kaynakları</a:t>
            </a:r>
            <a:endParaRPr lang="en-US" sz="2800" dirty="0">
              <a:solidFill>
                <a:schemeClr val="tx1"/>
              </a:solidFill>
              <a:effectLst/>
              <a:latin typeface="Times New Roman" panose="02020603050405020304" pitchFamily="18" charset="0"/>
              <a:ea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tr-TR" sz="2800" b="1" dirty="0">
                <a:solidFill>
                  <a:schemeClr val="tx1"/>
                </a:solidFill>
                <a:effectLst/>
                <a:latin typeface="Times New Roman" panose="02020603050405020304" pitchFamily="18" charset="0"/>
                <a:ea typeface="Times New Roman" panose="02020603050405020304" pitchFamily="18" charset="0"/>
              </a:rPr>
              <a:t>1.Kur’an</a:t>
            </a:r>
            <a:endParaRPr lang="en-US" sz="2800" dirty="0">
              <a:solidFill>
                <a:schemeClr val="tx1"/>
              </a:solidFill>
              <a:effectLst/>
              <a:latin typeface="Times New Roman" panose="02020603050405020304" pitchFamily="18" charset="0"/>
              <a:ea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tr-TR" sz="2800" b="1" dirty="0">
                <a:solidFill>
                  <a:schemeClr val="tx1"/>
                </a:solidFill>
                <a:effectLst/>
                <a:latin typeface="Times New Roman" panose="02020603050405020304" pitchFamily="18" charset="0"/>
                <a:ea typeface="Times New Roman" panose="02020603050405020304" pitchFamily="18" charset="0"/>
              </a:rPr>
              <a:t>2. Hadis</a:t>
            </a:r>
            <a:endParaRPr lang="en-US" sz="28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rtl="0">
              <a:lnSpc>
                <a:spcPct val="150000"/>
              </a:lnSpc>
              <a:spcBef>
                <a:spcPts val="0"/>
              </a:spcBef>
              <a:spcAft>
                <a:spcPts val="0"/>
              </a:spcAft>
              <a:buFont typeface="Symbol" panose="05050102010706020507" pitchFamily="18" charset="2"/>
              <a:buChar char=""/>
            </a:pPr>
            <a:r>
              <a:rPr lang="tr-TR" sz="2800" b="1" dirty="0">
                <a:solidFill>
                  <a:schemeClr val="tx1"/>
                </a:solidFill>
                <a:effectLst/>
                <a:latin typeface="Times New Roman" panose="02020603050405020304" pitchFamily="18" charset="0"/>
                <a:ea typeface="Times New Roman" panose="02020603050405020304" pitchFamily="18" charset="0"/>
              </a:rPr>
              <a:t>3. Kıssas-ı Enbiya/ Peygamberler Tarihi</a:t>
            </a:r>
            <a:endParaRPr lang="en-US" sz="2800" dirty="0">
              <a:solidFill>
                <a:schemeClr val="tx1"/>
              </a:solidFill>
              <a:effectLst/>
              <a:latin typeface="Times New Roman" panose="02020603050405020304" pitchFamily="18" charset="0"/>
              <a:ea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tr-TR" sz="2800" b="1" dirty="0">
                <a:solidFill>
                  <a:schemeClr val="tx1"/>
                </a:solidFill>
                <a:effectLst/>
                <a:latin typeface="Times New Roman" panose="02020603050405020304" pitchFamily="18" charset="0"/>
                <a:ea typeface="Times New Roman" panose="02020603050405020304" pitchFamily="18" charset="0"/>
              </a:rPr>
              <a:t>4. Firdevsi’nin Şeh-namesi</a:t>
            </a:r>
            <a:endParaRPr lang="en-US" sz="2800" dirty="0">
              <a:solidFill>
                <a:schemeClr val="tx1"/>
              </a:solidFill>
              <a:effectLst/>
              <a:latin typeface="Times New Roman" panose="02020603050405020304" pitchFamily="18" charset="0"/>
              <a:ea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tr-TR" sz="2800" b="1" dirty="0">
                <a:solidFill>
                  <a:schemeClr val="tx1"/>
                </a:solidFill>
                <a:effectLst/>
                <a:latin typeface="Times New Roman" panose="02020603050405020304" pitchFamily="18" charset="0"/>
                <a:ea typeface="Times New Roman" panose="02020603050405020304" pitchFamily="18" charset="0"/>
              </a:rPr>
              <a:t>5. Tasavvuf ve Tasavvuf Edebiyatı</a:t>
            </a:r>
            <a:endParaRPr lang="en-US" sz="2800" dirty="0">
              <a:solidFill>
                <a:schemeClr val="tx1"/>
              </a:solidFill>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666156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EA1EFF-6321-8C5A-6345-2FF90DCD6BFC}"/>
              </a:ext>
            </a:extLst>
          </p:cNvPr>
          <p:cNvSpPr>
            <a:spLocks noGrp="1"/>
          </p:cNvSpPr>
          <p:nvPr>
            <p:ph idx="1"/>
          </p:nvPr>
        </p:nvSpPr>
        <p:spPr>
          <a:xfrm>
            <a:off x="2709133" y="829455"/>
            <a:ext cx="8915400" cy="5331501"/>
          </a:xfrm>
        </p:spPr>
        <p:txBody>
          <a:bodyPr/>
          <a:lstStyle/>
          <a:p>
            <a:pPr marL="0" marR="0" indent="0">
              <a:lnSpc>
                <a:spcPct val="150000"/>
              </a:lnSpc>
              <a:spcBef>
                <a:spcPts val="0"/>
              </a:spcBef>
              <a:spcAft>
                <a:spcPts val="0"/>
              </a:spcAft>
              <a:buNone/>
            </a:pPr>
            <a:r>
              <a:rPr lang="tr-TR" sz="2800" b="1" dirty="0">
                <a:solidFill>
                  <a:schemeClr val="tx1"/>
                </a:solidFill>
                <a:effectLst/>
                <a:latin typeface="Times New Roman" panose="02020603050405020304" pitchFamily="18" charset="0"/>
                <a:ea typeface="Times New Roman" panose="02020603050405020304" pitchFamily="18" charset="0"/>
              </a:rPr>
              <a:t>Dini içerikli Türler </a:t>
            </a:r>
            <a:endParaRPr lang="en-US" sz="2800" b="1" dirty="0">
              <a:solidFill>
                <a:schemeClr val="tx1"/>
              </a:solidFill>
              <a:effectLst/>
              <a:latin typeface="Times New Roman" panose="02020603050405020304" pitchFamily="18" charset="0"/>
              <a:ea typeface="Times New Roman" panose="02020603050405020304" pitchFamily="18" charset="0"/>
            </a:endParaRPr>
          </a:p>
          <a:p>
            <a:pPr marL="0" marR="0" lvl="0" indent="0">
              <a:lnSpc>
                <a:spcPct val="150000"/>
              </a:lnSpc>
              <a:spcBef>
                <a:spcPts val="0"/>
              </a:spcBef>
              <a:spcAft>
                <a:spcPts val="0"/>
              </a:spcAft>
              <a:buNone/>
            </a:pPr>
            <a:endParaRPr lang="en-US" sz="2800" b="1" dirty="0">
              <a:solidFill>
                <a:schemeClr val="tx1"/>
              </a:solidFill>
              <a:effectLst/>
              <a:latin typeface="Times New Roman" panose="02020603050405020304" pitchFamily="18" charset="0"/>
              <a:ea typeface="Times New Roman" panose="02020603050405020304" pitchFamily="18" charset="0"/>
            </a:endParaRPr>
          </a:p>
          <a:p>
            <a:pPr marL="0" marR="0" lvl="0" indent="0">
              <a:lnSpc>
                <a:spcPct val="150000"/>
              </a:lnSpc>
              <a:spcBef>
                <a:spcPts val="0"/>
              </a:spcBef>
              <a:spcAft>
                <a:spcPts val="0"/>
              </a:spcAft>
              <a:buNone/>
            </a:pPr>
            <a:r>
              <a:rPr lang="tr-TR" sz="2800" b="1" dirty="0">
                <a:solidFill>
                  <a:schemeClr val="tx1"/>
                </a:solidFill>
                <a:effectLst/>
                <a:latin typeface="Times New Roman" panose="02020603050405020304" pitchFamily="18" charset="0"/>
                <a:ea typeface="Times New Roman" panose="02020603050405020304" pitchFamily="18" charset="0"/>
              </a:rPr>
              <a:t>Allah ile İlgili Türler</a:t>
            </a:r>
            <a:endParaRPr lang="en-US" sz="28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tr-TR" sz="2800" b="1" dirty="0">
                <a:solidFill>
                  <a:schemeClr val="tx1"/>
                </a:solidFill>
                <a:effectLst/>
                <a:latin typeface="Times New Roman" panose="02020603050405020304" pitchFamily="18" charset="0"/>
                <a:ea typeface="Times New Roman" panose="02020603050405020304" pitchFamily="18" charset="0"/>
              </a:rPr>
              <a:t>Tevhid</a:t>
            </a:r>
            <a:endParaRPr lang="en-US" sz="28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tr-TR" sz="2800" b="1" dirty="0">
                <a:solidFill>
                  <a:schemeClr val="tx1"/>
                </a:solidFill>
                <a:effectLst/>
                <a:latin typeface="Times New Roman" panose="02020603050405020304" pitchFamily="18" charset="0"/>
                <a:ea typeface="Times New Roman" panose="02020603050405020304" pitchFamily="18" charset="0"/>
              </a:rPr>
              <a:t>Münacat</a:t>
            </a:r>
            <a:endParaRPr lang="en-US" sz="28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tr-TR" sz="2800" b="1" dirty="0">
                <a:solidFill>
                  <a:schemeClr val="tx1"/>
                </a:solidFill>
                <a:effectLst/>
                <a:latin typeface="Times New Roman" panose="02020603050405020304" pitchFamily="18" charset="0"/>
                <a:ea typeface="Times New Roman" panose="02020603050405020304" pitchFamily="18" charset="0"/>
              </a:rPr>
              <a:t>Esma-i Hüsna</a:t>
            </a:r>
            <a:endParaRPr lang="en-US" sz="2800" b="1" dirty="0">
              <a:solidFill>
                <a:schemeClr val="tx1"/>
              </a:solidFill>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818100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149FC6-4945-BB68-833F-9BA8EA829FA2}"/>
              </a:ext>
            </a:extLst>
          </p:cNvPr>
          <p:cNvSpPr>
            <a:spLocks noGrp="1"/>
          </p:cNvSpPr>
          <p:nvPr>
            <p:ph idx="1"/>
          </p:nvPr>
        </p:nvSpPr>
        <p:spPr>
          <a:xfrm>
            <a:off x="2589212" y="614597"/>
            <a:ext cx="8915400" cy="5816183"/>
          </a:xfrm>
        </p:spPr>
        <p:txBody>
          <a:bodyPr/>
          <a:lstStyle/>
          <a:p>
            <a:pPr marL="0" marR="0" indent="0">
              <a:lnSpc>
                <a:spcPct val="150000"/>
              </a:lnSpc>
              <a:spcBef>
                <a:spcPts val="0"/>
              </a:spcBef>
              <a:spcAft>
                <a:spcPts val="0"/>
              </a:spcAft>
              <a:buNone/>
            </a:pPr>
            <a:r>
              <a:rPr lang="tr-TR" sz="2800" b="1" dirty="0">
                <a:solidFill>
                  <a:schemeClr val="tx1"/>
                </a:solidFill>
                <a:effectLst/>
                <a:latin typeface="Times New Roman" panose="02020603050405020304" pitchFamily="18" charset="0"/>
                <a:ea typeface="Times New Roman" panose="02020603050405020304" pitchFamily="18" charset="0"/>
              </a:rPr>
              <a:t>II. Hz. Peygamberle ilgili Türler</a:t>
            </a:r>
            <a:endParaRPr lang="en-US" sz="2800" dirty="0">
              <a:solidFill>
                <a:schemeClr val="tx1"/>
              </a:solidFill>
              <a:effectLst/>
              <a:latin typeface="Times New Roman" panose="02020603050405020304" pitchFamily="18" charset="0"/>
              <a:ea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tr-TR" sz="2800" b="1" dirty="0">
                <a:solidFill>
                  <a:schemeClr val="tx1"/>
                </a:solidFill>
                <a:effectLst/>
                <a:latin typeface="Times New Roman" panose="02020603050405020304" pitchFamily="18" charset="0"/>
                <a:ea typeface="Times New Roman" panose="02020603050405020304" pitchFamily="18" charset="0"/>
              </a:rPr>
              <a:t>1.Ahmediyye/ Muhammediyye/ Mahmudiyye</a:t>
            </a:r>
            <a:endParaRPr lang="en-US" sz="2800" dirty="0">
              <a:solidFill>
                <a:schemeClr val="tx1"/>
              </a:solidFill>
              <a:effectLst/>
              <a:latin typeface="Times New Roman" panose="02020603050405020304" pitchFamily="18" charset="0"/>
              <a:ea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tr-TR" sz="2800" b="1" dirty="0">
                <a:solidFill>
                  <a:schemeClr val="tx1"/>
                </a:solidFill>
                <a:effectLst/>
                <a:latin typeface="Times New Roman" panose="02020603050405020304" pitchFamily="18" charset="0"/>
                <a:ea typeface="Times New Roman" panose="02020603050405020304" pitchFamily="18" charset="0"/>
              </a:rPr>
              <a:t>2. Hilye</a:t>
            </a:r>
            <a:endParaRPr lang="en-US" sz="2800" dirty="0">
              <a:solidFill>
                <a:schemeClr val="tx1"/>
              </a:solidFill>
              <a:effectLst/>
              <a:latin typeface="Times New Roman" panose="02020603050405020304" pitchFamily="18" charset="0"/>
              <a:ea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tr-TR" sz="2800" b="1" dirty="0">
                <a:solidFill>
                  <a:schemeClr val="tx1"/>
                </a:solidFill>
                <a:effectLst/>
                <a:latin typeface="Times New Roman" panose="02020603050405020304" pitchFamily="18" charset="0"/>
                <a:ea typeface="Times New Roman" panose="02020603050405020304" pitchFamily="18" charset="0"/>
              </a:rPr>
              <a:t>3. Kırk Hadis ve Gül-i sad-berg</a:t>
            </a:r>
            <a:endParaRPr lang="en-US" sz="2800" dirty="0">
              <a:solidFill>
                <a:schemeClr val="tx1"/>
              </a:solidFill>
              <a:effectLst/>
              <a:latin typeface="Times New Roman" panose="02020603050405020304" pitchFamily="18" charset="0"/>
              <a:ea typeface="Times New Roman" panose="02020603050405020304" pitchFamily="18" charset="0"/>
            </a:endParaRPr>
          </a:p>
          <a:p>
            <a:pPr marL="342900" marR="0" lvl="0" indent="-342900" rtl="0">
              <a:lnSpc>
                <a:spcPct val="150000"/>
              </a:lnSpc>
              <a:spcBef>
                <a:spcPts val="0"/>
              </a:spcBef>
              <a:spcAft>
                <a:spcPts val="0"/>
              </a:spcAft>
              <a:buFont typeface="Symbol" panose="05050102010706020507" pitchFamily="18" charset="2"/>
              <a:buChar char=""/>
            </a:pPr>
            <a:r>
              <a:rPr lang="tr-TR" sz="2800" b="1" dirty="0">
                <a:solidFill>
                  <a:schemeClr val="tx1"/>
                </a:solidFill>
                <a:effectLst/>
                <a:latin typeface="Times New Roman" panose="02020603050405020304" pitchFamily="18" charset="0"/>
                <a:ea typeface="Times New Roman" panose="02020603050405020304" pitchFamily="18" charset="0"/>
              </a:rPr>
              <a:t>4.Mevlid</a:t>
            </a:r>
            <a:endParaRPr lang="en-US" sz="28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rtl="0">
              <a:lnSpc>
                <a:spcPct val="150000"/>
              </a:lnSpc>
              <a:spcBef>
                <a:spcPts val="0"/>
              </a:spcBef>
              <a:spcAft>
                <a:spcPts val="0"/>
              </a:spcAft>
              <a:buFont typeface="Symbol" panose="05050102010706020507" pitchFamily="18" charset="2"/>
              <a:buChar char=""/>
            </a:pPr>
            <a:r>
              <a:rPr lang="tr-TR" sz="2800" b="1" dirty="0">
                <a:solidFill>
                  <a:schemeClr val="tx1"/>
                </a:solidFill>
                <a:effectLst/>
                <a:latin typeface="Times New Roman" panose="02020603050405020304" pitchFamily="18" charset="0"/>
                <a:ea typeface="Times New Roman" panose="02020603050405020304" pitchFamily="18" charset="0"/>
              </a:rPr>
              <a:t>5. Mirac-name/ Miraciye</a:t>
            </a:r>
            <a:endParaRPr lang="en-US" sz="2800" dirty="0">
              <a:solidFill>
                <a:schemeClr val="tx1"/>
              </a:solidFill>
              <a:effectLst/>
              <a:latin typeface="Times New Roman" panose="02020603050405020304" pitchFamily="18" charset="0"/>
              <a:ea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tr-TR" sz="2800" b="1" dirty="0">
                <a:solidFill>
                  <a:schemeClr val="tx1"/>
                </a:solidFill>
                <a:effectLst/>
                <a:latin typeface="Times New Roman" panose="02020603050405020304" pitchFamily="18" charset="0"/>
                <a:ea typeface="Times New Roman" panose="02020603050405020304" pitchFamily="18" charset="0"/>
              </a:rPr>
              <a:t>6. Nat</a:t>
            </a:r>
            <a:endParaRPr lang="en-US" sz="2800" dirty="0">
              <a:solidFill>
                <a:schemeClr val="tx1"/>
              </a:solidFill>
              <a:effectLst/>
              <a:latin typeface="Times New Roman" panose="02020603050405020304" pitchFamily="18" charset="0"/>
              <a:ea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tr-TR" sz="2800" b="1" dirty="0">
                <a:solidFill>
                  <a:schemeClr val="tx1"/>
                </a:solidFill>
                <a:effectLst/>
                <a:latin typeface="Times New Roman" panose="02020603050405020304" pitchFamily="18" charset="0"/>
                <a:ea typeface="Times New Roman" panose="02020603050405020304" pitchFamily="18" charset="0"/>
              </a:rPr>
              <a:t>7. Siyer</a:t>
            </a:r>
            <a:endParaRPr lang="en-US" sz="28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5"/>
              </a:spcBef>
              <a:spcAft>
                <a:spcPts val="0"/>
              </a:spcAft>
              <a:buFont typeface="Symbol" panose="05050102010706020507" pitchFamily="18" charset="2"/>
              <a:buChar char=""/>
            </a:pP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933337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21906D-5821-56F4-703D-8EEFA12689ED}"/>
              </a:ext>
            </a:extLst>
          </p:cNvPr>
          <p:cNvSpPr>
            <a:spLocks noGrp="1"/>
          </p:cNvSpPr>
          <p:nvPr>
            <p:ph idx="1"/>
          </p:nvPr>
        </p:nvSpPr>
        <p:spPr>
          <a:xfrm>
            <a:off x="2589212" y="1229193"/>
            <a:ext cx="8915400" cy="4682029"/>
          </a:xfrm>
        </p:spPr>
        <p:txBody>
          <a:bodyPr/>
          <a:lstStyle/>
          <a:p>
            <a:pPr marL="342900" marR="0" lvl="0" indent="-342900" rtl="0">
              <a:lnSpc>
                <a:spcPct val="150000"/>
              </a:lnSpc>
              <a:spcBef>
                <a:spcPts val="0"/>
              </a:spcBef>
              <a:spcAft>
                <a:spcPts val="0"/>
              </a:spcAft>
              <a:buFont typeface="Symbol" panose="05050102010706020507" pitchFamily="18" charset="2"/>
              <a:buChar char=""/>
            </a:pPr>
            <a:r>
              <a:rPr lang="tr-TR" sz="2800" b="1">
                <a:solidFill>
                  <a:schemeClr val="tx1"/>
                </a:solidFill>
                <a:effectLst/>
                <a:latin typeface="Times New Roman" panose="02020603050405020304" pitchFamily="18" charset="0"/>
                <a:ea typeface="Times New Roman" panose="02020603050405020304" pitchFamily="18" charset="0"/>
              </a:rPr>
              <a:t>Gazel </a:t>
            </a:r>
            <a:r>
              <a:rPr lang="tr-TR" sz="2800" b="1" dirty="0">
                <a:solidFill>
                  <a:schemeClr val="tx1"/>
                </a:solidFill>
                <a:effectLst/>
                <a:latin typeface="Times New Roman" panose="02020603050405020304" pitchFamily="18" charset="0"/>
                <a:ea typeface="Times New Roman" panose="02020603050405020304" pitchFamily="18" charset="0"/>
              </a:rPr>
              <a:t>ve Metin Tahlilleri</a:t>
            </a:r>
            <a:endParaRPr lang="en-US" sz="28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tr-TR" sz="2800" b="1" dirty="0">
                <a:solidFill>
                  <a:schemeClr val="tx1"/>
                </a:solidFill>
                <a:effectLst/>
                <a:latin typeface="Times New Roman" panose="02020603050405020304" pitchFamily="18" charset="0"/>
                <a:ea typeface="Times New Roman" panose="02020603050405020304" pitchFamily="18" charset="0"/>
              </a:rPr>
              <a:t>Kaside ve Metin Tahlilleri</a:t>
            </a:r>
            <a:endParaRPr lang="en-US" sz="2800" b="1" dirty="0">
              <a:solidFill>
                <a:schemeClr val="tx1"/>
              </a:solidFill>
              <a:effectLst/>
              <a:latin typeface="Times New Roman" panose="02020603050405020304" pitchFamily="18" charset="0"/>
              <a:ea typeface="Times New Roman" panose="02020603050405020304" pitchFamily="18" charset="0"/>
            </a:endParaRPr>
          </a:p>
          <a:p>
            <a:pPr marL="296545" marR="3694430">
              <a:lnSpc>
                <a:spcPct val="150000"/>
              </a:lnSpc>
              <a:spcBef>
                <a:spcPts val="0"/>
              </a:spcBef>
              <a:spcAft>
                <a:spcPts val="0"/>
              </a:spcAft>
              <a:tabLst>
                <a:tab pos="525780" algn="l"/>
                <a:tab pos="526415" algn="l"/>
              </a:tabLst>
            </a:pPr>
            <a:r>
              <a:rPr lang="tr-TR" sz="2800" b="1" dirty="0">
                <a:solidFill>
                  <a:schemeClr val="tx1"/>
                </a:solidFill>
                <a:effectLst/>
                <a:latin typeface="Times New Roman" panose="02020603050405020304" pitchFamily="18" charset="0"/>
                <a:ea typeface="Times New Roman" panose="02020603050405020304" pitchFamily="18" charset="0"/>
              </a:rPr>
              <a:t> Mesnevi ve Metin Tahlilleri</a:t>
            </a:r>
            <a:endParaRPr lang="en-US" sz="28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tr-TR" sz="2800" b="1" dirty="0">
                <a:solidFill>
                  <a:schemeClr val="tx1"/>
                </a:solidFill>
                <a:effectLst/>
                <a:latin typeface="Times New Roman" panose="02020603050405020304" pitchFamily="18" charset="0"/>
                <a:ea typeface="Times New Roman" panose="02020603050405020304" pitchFamily="18" charset="0"/>
              </a:rPr>
              <a:t>Eski Türk Edebiyatıyla İlgili Makaleler</a:t>
            </a:r>
            <a:endParaRPr lang="en-US" sz="2800" b="1" dirty="0">
              <a:solidFill>
                <a:schemeClr val="tx1"/>
              </a:solidFill>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988120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39023-4E77-A1BC-CC5A-B4EF42CC70D8}"/>
              </a:ext>
            </a:extLst>
          </p:cNvPr>
          <p:cNvSpPr>
            <a:spLocks noGrp="1"/>
          </p:cNvSpPr>
          <p:nvPr>
            <p:ph type="title"/>
          </p:nvPr>
        </p:nvSpPr>
        <p:spPr>
          <a:xfrm>
            <a:off x="2592925" y="624110"/>
            <a:ext cx="8911687" cy="915323"/>
          </a:xfrm>
        </p:spPr>
        <p:txBody>
          <a:bodyPr>
            <a:normAutofit fontScale="90000"/>
          </a:bodyPr>
          <a:lstStyle/>
          <a:p>
            <a:r>
              <a:rPr lang="tr-TR" sz="4000" b="1" kern="1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ARUZ ÖLÇÜSÜ (VEZNİ)</a:t>
            </a:r>
            <a:br>
              <a:rPr lang="en-US" sz="1800" kern="1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35749316-6CBE-432E-57EE-A940623F27DC}"/>
              </a:ext>
            </a:extLst>
          </p:cNvPr>
          <p:cNvSpPr>
            <a:spLocks noGrp="1"/>
          </p:cNvSpPr>
          <p:nvPr>
            <p:ph idx="1"/>
          </p:nvPr>
        </p:nvSpPr>
        <p:spPr>
          <a:xfrm>
            <a:off x="2245274" y="1414173"/>
            <a:ext cx="9606987" cy="5127585"/>
          </a:xfrm>
        </p:spPr>
        <p:txBody>
          <a:bodyPr>
            <a:normAutofit fontScale="47500" lnSpcReduction="20000"/>
          </a:bodyPr>
          <a:lstStyle/>
          <a:p>
            <a:pPr marL="0" marR="0" indent="0" algn="just">
              <a:lnSpc>
                <a:spcPct val="120000"/>
              </a:lnSpc>
              <a:spcBef>
                <a:spcPts val="0"/>
              </a:spcBef>
              <a:spcAft>
                <a:spcPts val="0"/>
              </a:spcAft>
            </a:pPr>
            <a:r>
              <a:rPr lang="tr-TR" sz="700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Çeşitli milletlerin şiirlerinde ahengi sağlamak amacıyla hecelerin sayı ya da niteliklerini esas alan birtakım ölçülerin kullanıldığı bilinmektedir. Türk şiirinde de biri </a:t>
            </a:r>
            <a:r>
              <a:rPr lang="tr-TR" sz="7000" kern="0" dirty="0">
                <a:solidFill>
                  <a:schemeClr val="tx1"/>
                </a:solidFill>
                <a:latin typeface="Times New Roman" panose="02020603050405020304" pitchFamily="18" charset="0"/>
                <a:ea typeface="Times New Roman" panose="02020603050405020304" pitchFamily="18" charset="0"/>
                <a:cs typeface="Arial" panose="020B0604020202020204" pitchFamily="34" charset="0"/>
              </a:rPr>
              <a:t>hece ölçüsü</a:t>
            </a:r>
            <a:r>
              <a:rPr lang="tr-TR" sz="700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(=hece vezni), diğeri de aruz ölçüsü (=aruz vezni) olmak üzere iki ölçü kullanılmıştır. Hece ölçüsü şiirin bütün mısralarındaki hece sayısının eşitliğine, aruz ölçüsü de açık (=kısa) ve kapalı (=uzun) olarak nitelenen hecelerin bir şiirin bütün mısralarında aynı düzen içerisinde tekrarlanması esasına dayanır.</a:t>
            </a:r>
            <a:endParaRPr lang="en-US" sz="70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50000"/>
              </a:lnSpc>
              <a:spcBef>
                <a:spcPts val="0"/>
              </a:spcBef>
              <a:spcAft>
                <a:spcPts val="0"/>
              </a:spcAft>
              <a:buNone/>
            </a:pPr>
            <a:endParaRPr lang="en-US" sz="26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38272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55735D-A408-F5E0-9CBA-5F7E3CEFBC5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F9DFDE-C450-619F-CF5E-ABDA7DF20C00}"/>
              </a:ext>
            </a:extLst>
          </p:cNvPr>
          <p:cNvSpPr>
            <a:spLocks noGrp="1"/>
          </p:cNvSpPr>
          <p:nvPr>
            <p:ph idx="1"/>
          </p:nvPr>
        </p:nvSpPr>
        <p:spPr>
          <a:xfrm>
            <a:off x="2864785" y="785295"/>
            <a:ext cx="8915400" cy="5011837"/>
          </a:xfrm>
        </p:spPr>
        <p:txBody>
          <a:bodyPr>
            <a:normAutofit/>
          </a:bodyPr>
          <a:lstStyle/>
          <a:p>
            <a:pPr marL="0" marR="0" indent="0" algn="just">
              <a:lnSpc>
                <a:spcPct val="150000"/>
              </a:lnSpc>
              <a:spcBef>
                <a:spcPts val="0"/>
              </a:spcBef>
              <a:spcAft>
                <a:spcPts val="0"/>
              </a:spcAft>
              <a:buNone/>
            </a:pPr>
            <a:endParaRPr lang="en-US" sz="28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a:lnSpc>
                <a:spcPct val="150000"/>
              </a:lnSpc>
              <a:spcBef>
                <a:spcPts val="0"/>
              </a:spcBef>
              <a:spcAft>
                <a:spcPts val="0"/>
              </a:spcAft>
            </a:pPr>
            <a:r>
              <a:rPr lang="tr-TR" sz="280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Gerek hece, gerekse aruz ölçüsünün görevi şiirde ritmi sağlamaktır. Bu ölçüler aracılığıyla düzenli ses oluşumları elde edilerek şiire müzik ögesi katılır. Ölçü dışında kafiye, vurgu, mısralardaki durak yerleri ve ses tekrarları da şiirde ahengi sağlayan ögelerdendir. Aruz genellikle klâsik dönem Türk şiirinde, hece ise halk şiirinde kullanılmıştır.</a:t>
            </a:r>
            <a:endParaRPr lang="en-US" sz="28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0"/>
              </a:spcAft>
            </a:pP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1202178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TM02892315[[fn=Wisp]]</Template>
  <TotalTime>86</TotalTime>
  <Words>2223</Words>
  <Application>Microsoft Office PowerPoint</Application>
  <PresentationFormat>Widescreen</PresentationFormat>
  <Paragraphs>114</Paragraphs>
  <Slides>31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31</vt:i4>
      </vt:variant>
    </vt:vector>
  </HeadingPairs>
  <TitlesOfParts>
    <vt:vector size="39" baseType="lpstr">
      <vt:lpstr>Arial</vt:lpstr>
      <vt:lpstr>Calibri</vt:lpstr>
      <vt:lpstr>Century Gothic</vt:lpstr>
      <vt:lpstr>Symbol</vt:lpstr>
      <vt:lpstr>Times New Roman</vt:lpstr>
      <vt:lpstr>Wingdings 2</vt:lpstr>
      <vt:lpstr>Wingdings 3</vt:lpstr>
      <vt:lpstr>Wisp</vt:lpstr>
      <vt:lpstr>PowerPoint Presentation</vt:lpstr>
      <vt:lpstr>OKUNACAK KONULAR</vt:lpstr>
      <vt:lpstr>PowerPoint Presentation</vt:lpstr>
      <vt:lpstr>PowerPoint Presentation</vt:lpstr>
      <vt:lpstr>PowerPoint Presentation</vt:lpstr>
      <vt:lpstr>PowerPoint Presentation</vt:lpstr>
      <vt:lpstr>PowerPoint Presentation</vt:lpstr>
      <vt:lpstr>ARUZ ÖLÇÜSÜ (VEZNİ) </vt:lpstr>
      <vt:lpstr>PowerPoint Presentation</vt:lpstr>
      <vt:lpstr>PowerPoint Presentation</vt:lpstr>
      <vt:lpstr>PowerPoint Presentation</vt:lpstr>
      <vt:lpstr>PowerPoint Presentation</vt:lpstr>
      <vt:lpstr>PowerPoint Presentation</vt:lpstr>
      <vt:lpstr>PowerPoint Presentation</vt:lpstr>
      <vt:lpstr>Aruzla İlgili Temel Kurallar ve Terimler Aruza Göre Hece Türleri  </vt:lpstr>
      <vt:lpstr>1. Açık Hece (=Kısa Hece): </vt:lpstr>
      <vt:lpstr>2. Kapalı Hece (=Uzun Hece): </vt:lpstr>
      <vt:lpstr>3. Medli Hece (=Bir Buçuk Hece): </vt:lpstr>
      <vt:lpstr>PowerPoint Presentation</vt:lpstr>
      <vt:lpstr> </vt:lpstr>
      <vt:lpstr>1. Vasıl (=Ulama):</vt:lpstr>
      <vt:lpstr>PowerPoint Presentation</vt:lpstr>
      <vt:lpstr>PowerPoint Presentation</vt:lpstr>
      <vt:lpstr>Vasl-ı ayn: </vt:lpstr>
      <vt:lpstr>PowerPoint Presentation</vt:lpstr>
      <vt:lpstr>2. İmâle (=İmâle-i Maksûre): </vt:lpstr>
      <vt:lpstr>PowerPoint Presentation</vt:lpstr>
      <vt:lpstr>PowerPoint Presentation</vt:lpstr>
      <vt:lpstr>PowerPoint Presentation</vt:lpstr>
      <vt:lpstr>3. Medd (=İmale-i Memdûde):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Sultan</dc:creator>
  <cp:lastModifiedBy>MiQDAD</cp:lastModifiedBy>
  <cp:revision>41</cp:revision>
  <dcterms:created xsi:type="dcterms:W3CDTF">2024-02-04T19:38:54Z</dcterms:created>
  <dcterms:modified xsi:type="dcterms:W3CDTF">2024-05-02T15:36:56Z</dcterms:modified>
</cp:coreProperties>
</file>