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0"/>
  </p:notesMasterIdLst>
  <p:sldIdLst>
    <p:sldId id="295" r:id="rId2"/>
    <p:sldId id="291" r:id="rId3"/>
    <p:sldId id="296" r:id="rId4"/>
    <p:sldId id="292" r:id="rId5"/>
    <p:sldId id="277" r:id="rId6"/>
    <p:sldId id="475" r:id="rId7"/>
    <p:sldId id="476" r:id="rId8"/>
    <p:sldId id="4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679" autoAdjust="0"/>
  </p:normalViewPr>
  <p:slideViewPr>
    <p:cSldViewPr>
      <p:cViewPr>
        <p:scale>
          <a:sx n="75" d="100"/>
          <a:sy n="75"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AAE9B-0DAE-4BFC-BBAD-94307F1C99BE}" type="datetimeFigureOut">
              <a:rPr lang="en-US" smtClean="0"/>
              <a:t>5/26/2023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78ED7-7CD3-4E02-B3D0-7ACC6C9773C9}" type="slidenum">
              <a:rPr lang="en-US" smtClean="0"/>
              <a:t>‹#›</a:t>
            </a:fld>
            <a:endParaRPr lang="en-US"/>
          </a:p>
        </p:txBody>
      </p:sp>
    </p:spTree>
    <p:extLst>
      <p:ext uri="{BB962C8B-B14F-4D97-AF65-F5344CB8AC3E}">
        <p14:creationId xmlns:p14="http://schemas.microsoft.com/office/powerpoint/2010/main" val="195645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AF44AC28-D13D-4BE0-9D13-E451E0ADBDC5}"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395F1C-397B-45A5-94F3-FCDEBAEF39C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D0A20138-E5F8-4A5C-B0B6-8BCED343A4F1}"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980F58F5-F7D7-4810-93DA-93FECB2A4229}"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9400141E-AFD0-4428-A001-930EC04BFE03}"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2A0334-E4CC-4FC6-8D98-DD7585D54063}"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4CD4ED29-B87E-4758-BDCE-4B408FA2E6C5}"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84A40F3D-3436-4C78-BC51-4D4D16EDF2AA}"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757FB77B-C588-4494-8CB3-683D94446D38}"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B374C9EB-8E6C-4BDC-80C2-39B796E43A3F}"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D870BD8F-F0D1-42DE-85DF-985B025582E1}"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r" rtl="1"/>
            <a:endParaRPr lang="ar-IQ" dirty="0" smtClean="0"/>
          </a:p>
          <a:p>
            <a:pPr algn="ctr" rtl="1"/>
            <a:r>
              <a:rPr lang="ar-IQ" sz="4000" b="1" dirty="0" smtClean="0"/>
              <a:t>المدخل لدراسة القانون </a:t>
            </a:r>
          </a:p>
          <a:p>
            <a:pPr algn="ctr" rtl="1"/>
            <a:r>
              <a:rPr lang="ar-IQ" sz="4000" b="1" dirty="0" smtClean="0"/>
              <a:t>نظرية الحق</a:t>
            </a:r>
          </a:p>
          <a:p>
            <a:pPr marL="0" indent="0" algn="ctr" rtl="1">
              <a:buNone/>
            </a:pPr>
            <a:endParaRPr lang="ar-IQ" sz="4000" b="1"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0F58F5-F7D7-4810-93DA-93FECB2A4229}" type="slidenum">
              <a:rPr lang="en-US" smtClean="0"/>
              <a:pPr>
                <a:defRPr/>
              </a:pPr>
              <a:t>1</a:t>
            </a:fld>
            <a:endParaRPr lang="en-US"/>
          </a:p>
        </p:txBody>
      </p:sp>
    </p:spTree>
    <p:extLst>
      <p:ext uri="{BB962C8B-B14F-4D97-AF65-F5344CB8AC3E}">
        <p14:creationId xmlns:p14="http://schemas.microsoft.com/office/powerpoint/2010/main" val="4222044563"/>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chemeClr val="tx1"/>
                </a:solidFill>
              </a:rPr>
              <a:t>محتويات المقرر</a:t>
            </a:r>
            <a:endParaRPr lang="ar-IQ" b="1" dirty="0">
              <a:solidFill>
                <a:schemeClr val="tx1"/>
              </a:solidFill>
            </a:endParaRPr>
          </a:p>
        </p:txBody>
      </p:sp>
      <p:sp>
        <p:nvSpPr>
          <p:cNvPr id="3" name="Content Placeholder 2"/>
          <p:cNvSpPr>
            <a:spLocks noGrp="1"/>
          </p:cNvSpPr>
          <p:nvPr>
            <p:ph sz="quarter" idx="1"/>
          </p:nvPr>
        </p:nvSpPr>
        <p:spPr/>
        <p:txBody>
          <a:bodyPr/>
          <a:lstStyle/>
          <a:p>
            <a:pPr algn="r" rtl="1"/>
            <a:r>
              <a:rPr lang="ar-IQ" dirty="0" smtClean="0"/>
              <a:t> الفصل الأول:التعريف بالحق :طبيعة الحق</a:t>
            </a:r>
          </a:p>
          <a:p>
            <a:pPr algn="r" rtl="1"/>
            <a:r>
              <a:rPr lang="ar-IQ" dirty="0" smtClean="0"/>
              <a:t>الفصل الثاني : عناصر الحق و أركانه .</a:t>
            </a:r>
          </a:p>
          <a:p>
            <a:pPr algn="r" rtl="1"/>
            <a:r>
              <a:rPr lang="ar-IQ" dirty="0" smtClean="0"/>
              <a:t>الفصل الثالث :الوقائع القانونية .</a:t>
            </a:r>
          </a:p>
          <a:p>
            <a:pPr algn="r" rtl="1"/>
            <a:r>
              <a:rPr lang="ar-IQ" dirty="0" smtClean="0"/>
              <a:t>الفصل الرابع :التصرفات القانونية .</a:t>
            </a:r>
          </a:p>
          <a:p>
            <a:pPr algn="r" rtl="1"/>
            <a:r>
              <a:rPr lang="ar-IQ" dirty="0" smtClean="0"/>
              <a:t>الفصل الخامس: أقسام الحق من حيث مدى حماية القانون له .</a:t>
            </a:r>
          </a:p>
          <a:p>
            <a:pPr algn="r" rtl="1"/>
            <a:r>
              <a:rPr lang="ar-IQ" dirty="0" smtClean="0"/>
              <a:t>الفصل السادس : انواع الحق من حيث مناطها .</a:t>
            </a:r>
          </a:p>
          <a:p>
            <a:pPr algn="r" rtl="1"/>
            <a:r>
              <a:rPr lang="ar-IQ" dirty="0" smtClean="0"/>
              <a:t>الفصل السابع : انواع الحقوق المدنية .</a:t>
            </a:r>
          </a:p>
          <a:p>
            <a:pPr algn="r" rtl="1"/>
            <a:r>
              <a:rPr lang="ar-IQ" dirty="0" smtClean="0"/>
              <a:t>الفصل الثامن :الشخصية </a:t>
            </a:r>
          </a:p>
          <a:p>
            <a:pPr algn="r" rtl="1"/>
            <a:endParaRPr lang="ar-IQ"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0F58F5-F7D7-4810-93DA-93FECB2A4229}" type="slidenum">
              <a:rPr lang="en-US" smtClean="0"/>
              <a:pPr>
                <a:defRPr/>
              </a:pPr>
              <a:t>2</a:t>
            </a:fld>
            <a:endParaRPr lang="en-US"/>
          </a:p>
        </p:txBody>
      </p:sp>
    </p:spTree>
    <p:extLst>
      <p:ext uri="{BB962C8B-B14F-4D97-AF65-F5344CB8AC3E}">
        <p14:creationId xmlns:p14="http://schemas.microsoft.com/office/powerpoint/2010/main" val="435658685"/>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37" y="152399"/>
            <a:ext cx="8229600" cy="838201"/>
          </a:xfrm>
        </p:spPr>
        <p:txBody>
          <a:bodyPr>
            <a:normAutofit/>
          </a:bodyPr>
          <a:lstStyle/>
          <a:p>
            <a:pPr algn="ctr" rtl="1"/>
            <a:r>
              <a:rPr lang="ar-IQ" sz="4000" b="1" dirty="0" smtClean="0">
                <a:solidFill>
                  <a:schemeClr val="tx1"/>
                </a:solidFill>
              </a:rPr>
              <a:t>المراجع</a:t>
            </a:r>
            <a:endParaRPr lang="en-US" sz="4000" b="1" dirty="0">
              <a:solidFill>
                <a:schemeClr val="tx1"/>
              </a:solidFill>
            </a:endParaRPr>
          </a:p>
        </p:txBody>
      </p:sp>
      <p:sp>
        <p:nvSpPr>
          <p:cNvPr id="3" name="Content Placeholder 2"/>
          <p:cNvSpPr>
            <a:spLocks noGrp="1"/>
          </p:cNvSpPr>
          <p:nvPr>
            <p:ph sz="quarter" idx="1"/>
          </p:nvPr>
        </p:nvSpPr>
        <p:spPr/>
        <p:txBody>
          <a:bodyPr>
            <a:normAutofit/>
          </a:bodyPr>
          <a:lstStyle/>
          <a:p>
            <a:pPr marL="0" indent="0" algn="r" rtl="1">
              <a:buNone/>
            </a:pPr>
            <a:r>
              <a:rPr lang="ar-IQ" sz="2000" b="1" dirty="0"/>
              <a:t>    أولاً: المرجع </a:t>
            </a:r>
            <a:r>
              <a:rPr lang="ar-IQ" sz="2000" b="1" dirty="0" smtClean="0"/>
              <a:t>الأساسي                    </a:t>
            </a:r>
          </a:p>
          <a:p>
            <a:pPr algn="r" rtl="1"/>
            <a:r>
              <a:rPr lang="ar-IQ" sz="2000" dirty="0" smtClean="0"/>
              <a:t>عبد </a:t>
            </a:r>
            <a:r>
              <a:rPr lang="ar-IQ" sz="2000" dirty="0"/>
              <a:t>البـاقي البكـري، زهيـر البشير، المـدخل لدراسة القانـون،المكتبة القانونية ، بغداد ،1989.</a:t>
            </a:r>
            <a:endParaRPr lang="en-US" sz="2000" dirty="0"/>
          </a:p>
          <a:p>
            <a:pPr algn="r" rtl="1"/>
            <a:r>
              <a:rPr lang="ar-IQ" sz="2000" b="1" dirty="0"/>
              <a:t>ثانياً: المراجع المفيدة:</a:t>
            </a:r>
            <a:endParaRPr lang="en-US" sz="2000" b="1" dirty="0"/>
          </a:p>
          <a:p>
            <a:pPr algn="r" rtl="1"/>
            <a:r>
              <a:rPr lang="ar-IQ" sz="2000" dirty="0"/>
              <a:t> 1- د. عبدالله مصطفى، علم اصول القانون، شركة الفكر للتصميم والطباعة، بغداد، 1995.</a:t>
            </a:r>
            <a:endParaRPr lang="en-US" sz="2000" dirty="0"/>
          </a:p>
          <a:p>
            <a:pPr algn="r" rtl="1"/>
            <a:r>
              <a:rPr lang="ar-IQ" sz="2000" dirty="0"/>
              <a:t>   2. د. حسن كيـره، المدخل الى القانون، منشأة المعارف، الإسكندرية، 1993.</a:t>
            </a:r>
            <a:endParaRPr lang="en-US" sz="2000" dirty="0"/>
          </a:p>
          <a:p>
            <a:pPr algn="r" rtl="1"/>
            <a:r>
              <a:rPr lang="ar-IQ" sz="2000" dirty="0"/>
              <a:t>   3. د. انور سلطان، المبادئ القانونية العامة، دار النهضة العربية، بيـروت، 1983.</a:t>
            </a:r>
            <a:endParaRPr lang="en-US" sz="2000" dirty="0"/>
          </a:p>
          <a:p>
            <a:pPr algn="r" rtl="1"/>
            <a:r>
              <a:rPr lang="ar-IQ" sz="2000" dirty="0"/>
              <a:t>   4.د. رياض القيسي، علم اصول القانون، بيت الحكمة، بغداد، 2002.</a:t>
            </a:r>
            <a:endParaRPr lang="en-US" sz="2000" dirty="0"/>
          </a:p>
          <a:p>
            <a:pPr algn="r" rtl="1"/>
            <a:r>
              <a:rPr lang="ar-IQ" sz="2000" dirty="0"/>
              <a:t>   5. د. محمد حسن منصور، نظرية القانون، دار الجامعة الجديدة للنشر، الإسكندرية، 2004.</a:t>
            </a:r>
            <a:endParaRPr lang="ar-AE" sz="20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419600"/>
            <a:ext cx="4191000" cy="2133600"/>
          </a:xfrm>
          <a:prstGeom prst="rect">
            <a:avLst/>
          </a:prstGeom>
        </p:spPr>
      </p:pic>
      <p:sp>
        <p:nvSpPr>
          <p:cNvPr id="6" name="Date Placeholder 5"/>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980F58F5-F7D7-4810-93DA-93FECB2A4229}" type="slidenum">
              <a:rPr lang="en-US" smtClean="0"/>
              <a:pPr>
                <a:defRPr/>
              </a:pPr>
              <a:t>3</a:t>
            </a:fld>
            <a:endParaRPr lang="en-US"/>
          </a:p>
        </p:txBody>
      </p:sp>
    </p:spTree>
    <p:extLst>
      <p:ext uri="{BB962C8B-B14F-4D97-AF65-F5344CB8AC3E}">
        <p14:creationId xmlns:p14="http://schemas.microsoft.com/office/powerpoint/2010/main" val="3302644401"/>
      </p:ext>
    </p:extLst>
  </p:cSld>
  <p:clrMapOvr>
    <a:masterClrMapping/>
  </p:clrMapOvr>
  <mc:AlternateContent xmlns:mc="http://schemas.openxmlformats.org/markup-compatibility/2006" xmlns:p14="http://schemas.microsoft.com/office/powerpoint/2010/main">
    <mc:Choice Requires="p14">
      <p:transition p14:dur="10" advTm="34682">
        <p:pull/>
      </p:transition>
    </mc:Choice>
    <mc:Fallback xmlns="">
      <p:transition advTm="34682">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AE" dirty="0" smtClean="0">
                <a:solidFill>
                  <a:srgbClr val="002060"/>
                </a:solidFill>
              </a:rPr>
              <a:t>الهدف من الم</a:t>
            </a:r>
            <a:r>
              <a:rPr lang="ar-IQ" dirty="0" smtClean="0">
                <a:solidFill>
                  <a:srgbClr val="002060"/>
                </a:solidFill>
              </a:rPr>
              <a:t>قرر</a:t>
            </a:r>
            <a:endParaRPr lang="en-US" dirty="0">
              <a:solidFill>
                <a:srgbClr val="002060"/>
              </a:solidFill>
            </a:endParaRPr>
          </a:p>
        </p:txBody>
      </p:sp>
      <p:sp>
        <p:nvSpPr>
          <p:cNvPr id="3" name="Content Placeholder 2"/>
          <p:cNvSpPr>
            <a:spLocks noGrp="1"/>
          </p:cNvSpPr>
          <p:nvPr>
            <p:ph sz="quarter" idx="1"/>
          </p:nvPr>
        </p:nvSpPr>
        <p:spPr>
          <a:xfrm>
            <a:off x="301752" y="1527048"/>
            <a:ext cx="8503920" cy="5330952"/>
          </a:xfrm>
        </p:spPr>
        <p:txBody>
          <a:bodyPr>
            <a:normAutofit/>
          </a:bodyPr>
          <a:lstStyle/>
          <a:p>
            <a:pPr algn="r" rtl="1"/>
            <a:r>
              <a:rPr lang="ar-SA" sz="2800" b="1" u="sng" dirty="0"/>
              <a:t>هدف المقرر</a:t>
            </a:r>
            <a:r>
              <a:rPr lang="ar-SA" sz="2800" dirty="0"/>
              <a:t>:</a:t>
            </a:r>
          </a:p>
          <a:p>
            <a:pPr algn="just" rtl="1">
              <a:buFontTx/>
              <a:buNone/>
            </a:pPr>
            <a:r>
              <a:rPr lang="ar-SA" sz="2800" dirty="0" smtClean="0"/>
              <a:t>    تعريف ا</a:t>
            </a:r>
            <a:r>
              <a:rPr lang="ar-IQ" sz="2800" dirty="0" smtClean="0"/>
              <a:t>لط</a:t>
            </a:r>
            <a:r>
              <a:rPr lang="ar-SA" sz="2800" dirty="0" smtClean="0"/>
              <a:t>ل</a:t>
            </a:r>
            <a:r>
              <a:rPr lang="ar-IQ" sz="2800" dirty="0" smtClean="0"/>
              <a:t>ا</a:t>
            </a:r>
            <a:r>
              <a:rPr lang="ar-SA" sz="2800" dirty="0" smtClean="0"/>
              <a:t>ب بنظرية</a:t>
            </a:r>
            <a:r>
              <a:rPr lang="ar-IQ" sz="2800" dirty="0" smtClean="0"/>
              <a:t> الحق </a:t>
            </a:r>
            <a:r>
              <a:rPr lang="ar-SA" sz="2800" dirty="0" smtClean="0"/>
              <a:t>من خلال</a:t>
            </a:r>
            <a:r>
              <a:rPr lang="ar-IQ" sz="2800" dirty="0" smtClean="0"/>
              <a:t> ال</a:t>
            </a:r>
            <a:r>
              <a:rPr lang="ar-SA" sz="2800" dirty="0" smtClean="0"/>
              <a:t>تعريف  </a:t>
            </a:r>
            <a:r>
              <a:rPr lang="ar-IQ" sz="2800" dirty="0" smtClean="0"/>
              <a:t>ب</a:t>
            </a:r>
            <a:r>
              <a:rPr lang="ar-SA" sz="2800" dirty="0" smtClean="0"/>
              <a:t>الحق والتي تشمل مفهوم الحق </a:t>
            </a:r>
            <a:r>
              <a:rPr lang="ar-IQ" sz="2800" dirty="0" smtClean="0"/>
              <a:t>،عناصر وأركان الحق </a:t>
            </a:r>
            <a:r>
              <a:rPr lang="ar-SA" sz="2800" dirty="0" smtClean="0"/>
              <a:t>وأشخاص الحق ومحل الحق ومصادرالحق</a:t>
            </a:r>
            <a:r>
              <a:rPr lang="ar-IQ" sz="2800" dirty="0" smtClean="0"/>
              <a:t> وأنواع الحق،وأخيراً تعريف الطلاب بالشخصية .</a:t>
            </a:r>
            <a:endParaRPr lang="ar-AE" sz="2800" dirty="0" smtClean="0"/>
          </a:p>
          <a:p>
            <a:pPr marL="0" indent="0" algn="just" rtl="1">
              <a:buNone/>
            </a:pPr>
            <a:endParaRPr lang="en-US" sz="4000" dirty="0" smtClean="0"/>
          </a:p>
          <a:p>
            <a:pPr algn="ctr" rtl="1">
              <a:buNone/>
            </a:pPr>
            <a:endParaRPr lang="en-US" sz="2800" dirty="0"/>
          </a:p>
          <a:p>
            <a:pPr marL="0" indent="0" algn="r" rtl="1">
              <a:buNone/>
            </a:pP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348" y="3429000"/>
            <a:ext cx="4953001" cy="3200400"/>
          </a:xfrm>
          <a:prstGeom prst="rect">
            <a:avLst/>
          </a:prstGeom>
        </p:spPr>
      </p:pic>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0F58F5-F7D7-4810-93DA-93FECB2A4229}" type="slidenum">
              <a:rPr lang="en-US" smtClean="0"/>
              <a:pPr>
                <a:defRPr/>
              </a:pPr>
              <a:t>4</a:t>
            </a:fld>
            <a:endParaRPr lang="en-US"/>
          </a:p>
        </p:txBody>
      </p:sp>
    </p:spTree>
    <p:extLst>
      <p:ext uri="{BB962C8B-B14F-4D97-AF65-F5344CB8AC3E}">
        <p14:creationId xmlns:p14="http://schemas.microsoft.com/office/powerpoint/2010/main" val="1894140002"/>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sz="4000" dirty="0" smtClean="0">
                <a:solidFill>
                  <a:srgbClr val="0070C0"/>
                </a:solidFill>
              </a:rPr>
              <a:t>مقدمة</a:t>
            </a:r>
            <a:endParaRPr lang="en-US" sz="4000" dirty="0">
              <a:solidFill>
                <a:srgbClr val="0070C0"/>
              </a:solidFill>
            </a:endParaRPr>
          </a:p>
        </p:txBody>
      </p:sp>
      <p:sp>
        <p:nvSpPr>
          <p:cNvPr id="3" name="Content Placeholder 2"/>
          <p:cNvSpPr>
            <a:spLocks noGrp="1"/>
          </p:cNvSpPr>
          <p:nvPr>
            <p:ph sz="quarter" idx="1"/>
          </p:nvPr>
        </p:nvSpPr>
        <p:spPr/>
        <p:txBody>
          <a:bodyPr>
            <a:normAutofit/>
          </a:bodyPr>
          <a:lstStyle/>
          <a:p>
            <a:pPr algn="ctr" rtl="1"/>
            <a:r>
              <a:rPr lang="ar-IQ" sz="3200" b="1" dirty="0"/>
              <a:t>نظرية الحق</a:t>
            </a:r>
            <a:endParaRPr lang="ar-IQ" sz="3200" dirty="0" smtClean="0"/>
          </a:p>
          <a:p>
            <a:pPr algn="r" rtl="1"/>
            <a:r>
              <a:rPr lang="ar-IQ" sz="3200" dirty="0" smtClean="0"/>
              <a:t> علاقة القانون بالحق: </a:t>
            </a:r>
          </a:p>
          <a:p>
            <a:pPr lvl="1" algn="r" rtl="1"/>
            <a:r>
              <a:rPr lang="ar-IQ" dirty="0" smtClean="0"/>
              <a:t>يعمل القانون على إقامة النظام في المجتمع ويحكم سلوك الأفراد وروابطهم الاجتماعية وتتولى الدولة إجبار الأفراد على اتباعه بالقوة إذا أقتضي الأمر ذلك وهو يقوم عند تنظيمه للعلاقات الأجتماعية على التوفيق بين المصالح المتعارضة لأعضاء المجتمع وسبيله للوصول إلى أداء رسالته </a:t>
            </a:r>
            <a:r>
              <a:rPr lang="ar-IQ" b="1" dirty="0" smtClean="0"/>
              <a:t>هي أن يوضح لكل فرد ماله وماعليه، ففي كل مرة يشرع فيها قانون مقرر واجباً أو التزاماً في مواجهة شخص معين يتقرر في مقابل ذلك حق لشخص آخر. </a:t>
            </a:r>
          </a:p>
          <a:p>
            <a:pPr lvl="1" algn="r" rtl="1"/>
            <a:r>
              <a:rPr lang="ar-IQ" dirty="0" smtClean="0">
                <a:solidFill>
                  <a:schemeClr val="accent1"/>
                </a:solidFill>
              </a:rPr>
              <a:t>كما أن الحقوق لا توجد إلا في الجماعة وكما أن القانون لا معنى له إلا بوجود المجتمع تبينت لنا الصلة بين الحق والقانون. </a:t>
            </a:r>
          </a:p>
          <a:p>
            <a:pPr marL="0" indent="0" algn="r" rtl="1">
              <a:buNone/>
            </a:pPr>
            <a:endParaRPr lang="en-US" sz="3200" dirty="0"/>
          </a:p>
        </p:txBody>
      </p:sp>
      <p:sp>
        <p:nvSpPr>
          <p:cNvPr id="5" name="Rectangle 4"/>
          <p:cNvSpPr/>
          <p:nvPr/>
        </p:nvSpPr>
        <p:spPr>
          <a:xfrm>
            <a:off x="2286000" y="2828836"/>
            <a:ext cx="4572000" cy="584775"/>
          </a:xfrm>
          <a:prstGeom prst="rect">
            <a:avLst/>
          </a:prstGeom>
        </p:spPr>
        <p:txBody>
          <a:bodyPr>
            <a:spAutoFit/>
          </a:bodyPr>
          <a:lstStyle/>
          <a:p>
            <a:pPr algn="r" rtl="1"/>
            <a:endParaRPr lang="ar-IQ" sz="3200" dirty="0"/>
          </a:p>
        </p:txBody>
      </p:sp>
      <p:sp>
        <p:nvSpPr>
          <p:cNvPr id="4" name="Date Placeholder 3"/>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0F58F5-F7D7-4810-93DA-93FECB2A4229}" type="slidenum">
              <a:rPr lang="en-US" smtClean="0"/>
              <a:pPr>
                <a:defRPr/>
              </a:pPr>
              <a:t>5</a:t>
            </a:fld>
            <a:endParaRPr lang="en-US"/>
          </a:p>
        </p:txBody>
      </p:sp>
    </p:spTree>
    <p:extLst>
      <p:ext uri="{BB962C8B-B14F-4D97-AF65-F5344CB8AC3E}">
        <p14:creationId xmlns:p14="http://schemas.microsoft.com/office/powerpoint/2010/main" val="3626543860"/>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80F58F5-F7D7-4810-93DA-93FECB2A4229}" type="slidenum">
              <a:rPr lang="en-US" smtClean="0"/>
              <a:pPr>
                <a:defRPr/>
              </a:pPr>
              <a:t>6</a:t>
            </a:fld>
            <a:endParaRPr lang="en-US"/>
          </a:p>
        </p:txBody>
      </p:sp>
      <p:sp>
        <p:nvSpPr>
          <p:cNvPr id="6" name="Content Placeholder 5"/>
          <p:cNvSpPr>
            <a:spLocks noGrp="1"/>
          </p:cNvSpPr>
          <p:nvPr>
            <p:ph sz="quarter" idx="1"/>
          </p:nvPr>
        </p:nvSpPr>
        <p:spPr/>
        <p:txBody>
          <a:bodyPr/>
          <a:lstStyle/>
          <a:p>
            <a:pPr algn="r" rtl="1">
              <a:buFont typeface="Wingdings" pitchFamily="2" charset="2"/>
              <a:buChar char="v"/>
            </a:pPr>
            <a:r>
              <a:rPr lang="ar-IQ" sz="3200" b="1" dirty="0" smtClean="0">
                <a:solidFill>
                  <a:schemeClr val="accent1"/>
                </a:solidFill>
              </a:rPr>
              <a:t>الحق والواجب </a:t>
            </a:r>
          </a:p>
          <a:p>
            <a:pPr marL="0" indent="0" algn="just" rtl="1">
              <a:buNone/>
            </a:pPr>
            <a:r>
              <a:rPr lang="en-GB" sz="2400" b="1" dirty="0" smtClean="0"/>
              <a:t>    </a:t>
            </a:r>
            <a:r>
              <a:rPr lang="ar-IQ" sz="2400" b="1" dirty="0" smtClean="0"/>
              <a:t>لاشك بأن قواعد القانون في تنظيمها علاقات الأفراد في المجتمع ولغرض ضبط السلوك الأجتماعي فإنها إن قررت حقاَ لأحد الأطراف فستقرر بالضرورة واجباَ على الطرف المقابل تلز</a:t>
            </a:r>
            <a:r>
              <a:rPr lang="ar-AE" sz="2400" b="1" dirty="0" smtClean="0"/>
              <a:t>م</a:t>
            </a:r>
            <a:r>
              <a:rPr lang="ar-IQ" sz="2400" b="1" dirty="0" smtClean="0"/>
              <a:t>ه بإحترام هذه الحق ومنع التعدي عليه ففكرتا الحق والواجب فكرتان ملازمتان في الفكر القانوني.  </a:t>
            </a:r>
          </a:p>
          <a:p>
            <a:pPr marL="0" indent="0" algn="r" rtl="1">
              <a:buNone/>
            </a:pPr>
            <a:endParaRPr lang="ar-IQ" sz="2400" b="1" dirty="0" smtClean="0"/>
          </a:p>
          <a:p>
            <a:pPr marL="0" indent="0" algn="r" rtl="1">
              <a:buNone/>
            </a:pPr>
            <a:r>
              <a:rPr lang="ar-IQ" sz="2800" b="1" dirty="0" smtClean="0">
                <a:solidFill>
                  <a:schemeClr val="accent1"/>
                </a:solidFill>
              </a:rPr>
              <a:t>وجود الحق والتعريف بالحق</a:t>
            </a:r>
          </a:p>
          <a:p>
            <a:pPr marL="0" indent="0" algn="r" rtl="1">
              <a:buNone/>
            </a:pPr>
            <a:r>
              <a:rPr lang="ar-IQ" sz="2800" b="1" dirty="0" smtClean="0">
                <a:solidFill>
                  <a:schemeClr val="accent1"/>
                </a:solidFill>
              </a:rPr>
              <a:t>ويتضمن البحث في أمرين : 1- وجود الحق               2- التعريف بالحق </a:t>
            </a:r>
          </a:p>
          <a:p>
            <a:pPr marL="0" indent="0" algn="r" rtl="1">
              <a:buNone/>
            </a:pPr>
            <a:endParaRPr lang="en-US" sz="2800" b="1" dirty="0">
              <a:solidFill>
                <a:schemeClr val="accent1"/>
              </a:solidFill>
            </a:endParaRPr>
          </a:p>
        </p:txBody>
      </p:sp>
    </p:spTree>
    <p:extLst>
      <p:ext uri="{BB962C8B-B14F-4D97-AF65-F5344CB8AC3E}">
        <p14:creationId xmlns:p14="http://schemas.microsoft.com/office/powerpoint/2010/main" val="1703862359"/>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80F58F5-F7D7-4810-93DA-93FECB2A4229}" type="slidenum">
              <a:rPr lang="en-US" smtClean="0"/>
              <a:pPr>
                <a:defRPr/>
              </a:pPr>
              <a:t>7</a:t>
            </a:fld>
            <a:endParaRPr lang="en-US"/>
          </a:p>
        </p:txBody>
      </p:sp>
      <p:sp>
        <p:nvSpPr>
          <p:cNvPr id="6" name="Content Placeholder 5"/>
          <p:cNvSpPr>
            <a:spLocks noGrp="1"/>
          </p:cNvSpPr>
          <p:nvPr>
            <p:ph sz="quarter" idx="1"/>
          </p:nvPr>
        </p:nvSpPr>
        <p:spPr>
          <a:xfrm>
            <a:off x="301752" y="1527048"/>
            <a:ext cx="8503920" cy="4797552"/>
          </a:xfrm>
        </p:spPr>
        <p:txBody>
          <a:bodyPr>
            <a:noAutofit/>
          </a:bodyPr>
          <a:lstStyle/>
          <a:p>
            <a:pPr algn="just" rtl="1"/>
            <a:r>
              <a:rPr lang="ar-IQ" sz="2100" dirty="0" smtClean="0"/>
              <a:t>1- </a:t>
            </a:r>
            <a:r>
              <a:rPr lang="ar-IQ" sz="2100" b="1" dirty="0" smtClean="0"/>
              <a:t>وجود الحق </a:t>
            </a:r>
          </a:p>
          <a:p>
            <a:pPr marL="0" indent="0" algn="just" rtl="1">
              <a:buNone/>
            </a:pPr>
            <a:r>
              <a:rPr lang="ar-IQ" sz="2100" dirty="0" smtClean="0"/>
              <a:t>أود أن أبين ابتداءً بأن فكرة الحق لم تكن من الأفكار التي سلم بها فقهاء القانون جميعاَ إذ </a:t>
            </a:r>
            <a:r>
              <a:rPr lang="ar-IQ" sz="2100" b="1" dirty="0" smtClean="0">
                <a:solidFill>
                  <a:schemeClr val="accent1"/>
                </a:solidFill>
              </a:rPr>
              <a:t>تعرضت فكرة الحق ولا زالت لانتقادات كثيرة في جدواها وفي فائدتها وبالتالي أنكروا وجودها القانوني</a:t>
            </a:r>
            <a:r>
              <a:rPr lang="ar-IQ" sz="2100" dirty="0" smtClean="0"/>
              <a:t> ولعل أبرزنقد تعرضت عليه فكرة الحق جاء من أنصار مذهب القانون الوضعي </a:t>
            </a:r>
            <a:r>
              <a:rPr lang="ar-IQ" sz="2100" dirty="0" smtClean="0">
                <a:solidFill>
                  <a:srgbClr val="FF0000"/>
                </a:solidFill>
              </a:rPr>
              <a:t>على رأسهم الفقيه الفرنسي ( ديجي) الذي اعتبر فكرة الحق فكرة ميتا فيزقية غير واقعية إذ يرى أنها من الأفكار التي لا تخضع للمشاهد والتجربة فهي في تقديره فكرة دخيلة على عالم القانون لأنها فكرة فلسفية مما وراء الطبيعة</a:t>
            </a:r>
            <a:r>
              <a:rPr lang="ar-IQ" sz="2100" dirty="0" smtClean="0"/>
              <a:t>، </a:t>
            </a:r>
          </a:p>
          <a:p>
            <a:pPr marL="0" indent="0" algn="just" rtl="1">
              <a:buNone/>
            </a:pPr>
            <a:r>
              <a:rPr lang="ar-IQ" sz="2100" b="1" dirty="0" smtClean="0">
                <a:solidFill>
                  <a:srgbClr val="FF0000"/>
                </a:solidFill>
              </a:rPr>
              <a:t>وينطلق الفقيه ديجي في إنكاره لوجود الحق من مهاجمته:</a:t>
            </a:r>
          </a:p>
          <a:p>
            <a:pPr marL="0" indent="0" algn="just" rtl="1">
              <a:buNone/>
            </a:pPr>
            <a:r>
              <a:rPr lang="ar-IQ" sz="2100" b="1" dirty="0" smtClean="0">
                <a:solidFill>
                  <a:srgbClr val="FF0000"/>
                </a:solidFill>
              </a:rPr>
              <a:t>1-  </a:t>
            </a:r>
            <a:r>
              <a:rPr lang="ar-IQ" sz="2100" dirty="0" smtClean="0"/>
              <a:t>لفكرة الحقوق الطبيعية التي ينادي بها بعض الفقهاء واللذين يرون بأن الحق صفة ملازمة للانسان وأنها متوفرة له حتى قبل وجود المجتمع بينما يلاحظ هو بأن الإنسان كائن اجتماعي بطبعه يعيش مع أبناء جنسه وأنه لم يعش أبدا منفردا معزولا عن بقية الأفراد لذالك فالقول بوجود الحقوق الطبيعية ملازمة للفرد قبل أن يدخل المجتمع قول غير صحيح وحتى لو فرضاً إمكانية أن يعيش الإنسان منعزلا عن بقية الأفراد جنسه فإنه لا يتصور أن تثبت له حقوق ذلك لأن للحق طرفان هم الطرف الإيجابي ( صاحب الحق) وطرف سلبي وهو من يتحمل بالحق وواجبه احترام الحق فإذا أمكن التسليم بوجود الحق صاحب الحق فمن الذي سيتكلف بتحمل الحق واحترامه؟ </a:t>
            </a:r>
            <a:endParaRPr lang="en-US" sz="2100" dirty="0"/>
          </a:p>
        </p:txBody>
      </p:sp>
    </p:spTree>
    <p:extLst>
      <p:ext uri="{BB962C8B-B14F-4D97-AF65-F5344CB8AC3E}">
        <p14:creationId xmlns:p14="http://schemas.microsoft.com/office/powerpoint/2010/main" val="1089983074"/>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80F58F5-F7D7-4810-93DA-93FECB2A4229}" type="slidenum">
              <a:rPr lang="en-US" smtClean="0"/>
              <a:pPr>
                <a:defRPr/>
              </a:pPr>
              <a:t>8</a:t>
            </a:fld>
            <a:endParaRPr lang="en-US"/>
          </a:p>
        </p:txBody>
      </p:sp>
      <p:sp>
        <p:nvSpPr>
          <p:cNvPr id="6" name="Content Placeholder 5"/>
          <p:cNvSpPr>
            <a:spLocks noGrp="1"/>
          </p:cNvSpPr>
          <p:nvPr>
            <p:ph sz="quarter" idx="1"/>
          </p:nvPr>
        </p:nvSpPr>
        <p:spPr/>
        <p:txBody>
          <a:bodyPr>
            <a:normAutofit fontScale="92500" lnSpcReduction="10000"/>
          </a:bodyPr>
          <a:lstStyle/>
          <a:p>
            <a:pPr algn="just" rtl="1"/>
            <a:r>
              <a:rPr lang="ar-IQ" dirty="0" smtClean="0"/>
              <a:t>2- وهو ينكر فوق ذلك وجود حقوق ينشؤها القانون للأفراد ذلك لأنه يرى وحسب نظريته بأن الحق هو تسلط إرادة صاحب الحق على إرادات غيره من الأفراد والمكلفين بإحترام الحق وبالتالي خضوع إرادات إنسانية </a:t>
            </a:r>
            <a:r>
              <a:rPr lang="ar-IQ" dirty="0"/>
              <a:t>ل</a:t>
            </a:r>
            <a:r>
              <a:rPr lang="ar-IQ" dirty="0" smtClean="0"/>
              <a:t>إرادات إنسانية أخرى أي أن الأرادات لا تكون متساوية  وهذا الأمر غير سليم إذ إن الأرادات في المجتمع متساوية، ويستخلص من </a:t>
            </a:r>
            <a:r>
              <a:rPr lang="ar-IQ" dirty="0" smtClean="0">
                <a:solidFill>
                  <a:srgbClr val="FF0000"/>
                </a:solidFill>
              </a:rPr>
              <a:t>ذلك بأنه لا وجود للحق ويستبدل فكرة الحق التي دعى لإخراجها من نطاق القانون بفكرة (المراكز القانوني)إنما المراكز القانونية إيجابية والسلبية تتيح لمن كان في مركز الايجابي أن يستفيد من نشاط شخص أخر يكون في مركز السلبي، ففي عقد القرض فإن لمقرض سيكون في مركز قانوني يتيح له أن يطالب المقترض الذي يكون في مركز سلبي برد القرض في الأجل المضروب لكنهما سواء في الخضوع للقانون ، لكننا يجب أن نوضح بأن انتقادات (ديجي) لفكرة الحق لم تسلم هي الأخرى من النقد والتجريح إذ يلاحظ بأن اقتراحه لفكرة المراكز القانوني كبديل لفكرة الحق ليست في حقيقتها عند التعمق والتعمن إلا فكرة الحق وإن أتخذت شكلاً آخر وتسمية أخرى. </a:t>
            </a:r>
            <a:endParaRPr lang="en-US" dirty="0">
              <a:solidFill>
                <a:srgbClr val="FF0000"/>
              </a:solidFill>
            </a:endParaRPr>
          </a:p>
        </p:txBody>
      </p:sp>
    </p:spTree>
    <p:extLst>
      <p:ext uri="{BB962C8B-B14F-4D97-AF65-F5344CB8AC3E}">
        <p14:creationId xmlns:p14="http://schemas.microsoft.com/office/powerpoint/2010/main" val="308293543"/>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advTm="0">
        <p:pull/>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15570</TotalTime>
  <Words>783</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PowerPoint Presentation</vt:lpstr>
      <vt:lpstr>محتويات المقرر</vt:lpstr>
      <vt:lpstr>المراجع</vt:lpstr>
      <vt:lpstr>الهدف من المقرر</vt:lpstr>
      <vt:lpstr>مقدمة</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shahla alany</dc:creator>
  <cp:lastModifiedBy>DR.Ahmed Saker</cp:lastModifiedBy>
  <cp:revision>230</cp:revision>
  <dcterms:created xsi:type="dcterms:W3CDTF">2006-08-16T00:00:00Z</dcterms:created>
  <dcterms:modified xsi:type="dcterms:W3CDTF">2023-05-26T13:25:39Z</dcterms:modified>
</cp:coreProperties>
</file>