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0"/>
  </p:notesMasterIdLst>
  <p:sldIdLst>
    <p:sldId id="256" r:id="rId2"/>
    <p:sldId id="276" r:id="rId3"/>
    <p:sldId id="257" r:id="rId4"/>
    <p:sldId id="258" r:id="rId5"/>
    <p:sldId id="283" r:id="rId6"/>
    <p:sldId id="285" r:id="rId7"/>
    <p:sldId id="277" r:id="rId8"/>
    <p:sldId id="279" r:id="rId9"/>
    <p:sldId id="260" r:id="rId10"/>
    <p:sldId id="262" r:id="rId11"/>
    <p:sldId id="263" r:id="rId12"/>
    <p:sldId id="264" r:id="rId13"/>
    <p:sldId id="265" r:id="rId14"/>
    <p:sldId id="266" r:id="rId15"/>
    <p:sldId id="267" r:id="rId16"/>
    <p:sldId id="268" r:id="rId17"/>
    <p:sldId id="286" r:id="rId18"/>
    <p:sldId id="287"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4" d="100"/>
          <a:sy n="74" d="100"/>
        </p:scale>
        <p:origin x="-96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06B296-8AEB-4C1D-B341-A072128DFFDF}" type="datetimeFigureOut">
              <a:rPr lang="ar-IQ" smtClean="0"/>
              <a:t>07/11/1444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745220-606F-43B7-B0DE-C5CDBAE6B202}" type="slidenum">
              <a:rPr lang="ar-IQ" smtClean="0"/>
              <a:t>‹#›</a:t>
            </a:fld>
            <a:endParaRPr lang="ar-IQ"/>
          </a:p>
        </p:txBody>
      </p:sp>
    </p:spTree>
    <p:extLst>
      <p:ext uri="{BB962C8B-B14F-4D97-AF65-F5344CB8AC3E}">
        <p14:creationId xmlns:p14="http://schemas.microsoft.com/office/powerpoint/2010/main" val="27327066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fld id="{6A476649-09AC-435B-841F-2CE89A34F936}" type="slidenum">
              <a:rPr lang="ar-IQ" smtClean="0"/>
              <a:t>1</a:t>
            </a:fld>
            <a:fld id="{FB5F9C22-D86B-4D5F-AC3F-B6F15359FCC6}" type="slidenum">
              <a:rPr lang="ar-IQ" smtClean="0"/>
              <a:t>1</a:t>
            </a:fld>
            <a:endParaRPr lang="ar-IQ" dirty="0"/>
          </a:p>
        </p:txBody>
      </p:sp>
      <p:sp>
        <p:nvSpPr>
          <p:cNvPr id="4" name="Slide Number Placeholder 3"/>
          <p:cNvSpPr>
            <a:spLocks noGrp="1"/>
          </p:cNvSpPr>
          <p:nvPr>
            <p:ph type="sldNum" sz="quarter" idx="10"/>
          </p:nvPr>
        </p:nvSpPr>
        <p:spPr/>
        <p:txBody>
          <a:bodyPr/>
          <a:lstStyle/>
          <a:p>
            <a:fld id="{98745220-606F-43B7-B0DE-C5CDBAE6B202}" type="slidenum">
              <a:rPr lang="ar-IQ" smtClean="0"/>
              <a:t>1</a:t>
            </a:fld>
            <a:endParaRPr lang="ar-IQ"/>
          </a:p>
        </p:txBody>
      </p:sp>
    </p:spTree>
    <p:extLst>
      <p:ext uri="{BB962C8B-B14F-4D97-AF65-F5344CB8AC3E}">
        <p14:creationId xmlns:p14="http://schemas.microsoft.com/office/powerpoint/2010/main" val="1867291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98745220-606F-43B7-B0DE-C5CDBAE6B202}" type="slidenum">
              <a:rPr lang="ar-IQ" smtClean="0"/>
              <a:t>14</a:t>
            </a:fld>
            <a:endParaRPr lang="ar-IQ"/>
          </a:p>
        </p:txBody>
      </p:sp>
    </p:spTree>
    <p:extLst>
      <p:ext uri="{BB962C8B-B14F-4D97-AF65-F5344CB8AC3E}">
        <p14:creationId xmlns:p14="http://schemas.microsoft.com/office/powerpoint/2010/main" val="2486680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E4E10F-3A4D-47E3-8919-F0FFC394B253}" type="slidenum">
              <a:rPr lang="en-US"/>
              <a:pPr/>
              <a:t>17</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C43D9-D059-4A7D-AC11-4706D1EC77F7}" type="slidenum">
              <a:rPr lang="en-US"/>
              <a:pPr/>
              <a:t>18</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6F6DEBE-44DF-49BE-949E-5B5C58FC1F67}"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83678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86752B1-3B09-40A9-A8E8-3260B3D93950}"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839089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036403B-E3C9-4CAF-AEE9-EF17E0795903}"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238966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A1D2713-148A-4151-8CB0-17AB74FDBF11}" type="slidenum">
              <a:rPr lang="en-GB"/>
              <a:pPr/>
              <a:t>‹#›</a:t>
            </a:fld>
            <a:endParaRPr lang="en-GB"/>
          </a:p>
        </p:txBody>
      </p:sp>
    </p:spTree>
    <p:extLst>
      <p:ext uri="{BB962C8B-B14F-4D97-AF65-F5344CB8AC3E}">
        <p14:creationId xmlns:p14="http://schemas.microsoft.com/office/powerpoint/2010/main" val="3731213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1CFF6525-F891-4357-BE62-2188F6CCF293}" type="slidenum">
              <a:rPr lang="en-GB"/>
              <a:pPr/>
              <a:t>‹#›</a:t>
            </a:fld>
            <a:endParaRPr lang="en-GB"/>
          </a:p>
        </p:txBody>
      </p:sp>
    </p:spTree>
    <p:extLst>
      <p:ext uri="{BB962C8B-B14F-4D97-AF65-F5344CB8AC3E}">
        <p14:creationId xmlns:p14="http://schemas.microsoft.com/office/powerpoint/2010/main" val="167595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01801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410FE-D690-46D4-8C31-D27FB33C914A}" type="datetime1">
              <a:rPr lang="en-US" smtClean="0"/>
              <a:t>5/26/2023</a:t>
            </a:fld>
            <a:endParaRPr lang="ar-IQ"/>
          </a:p>
        </p:txBody>
      </p:sp>
      <p:sp>
        <p:nvSpPr>
          <p:cNvPr id="5" name="Footer Placeholder 4"/>
          <p:cNvSpPr>
            <a:spLocks noGrp="1"/>
          </p:cNvSpPr>
          <p:nvPr>
            <p:ph type="ftr" sz="quarter" idx="11"/>
          </p:nvPr>
        </p:nvSpPr>
        <p:spPr/>
        <p:txBody>
          <a:bodyPr/>
          <a:lstStyle/>
          <a:p>
            <a:r>
              <a:rPr lang="en-US" smtClean="0"/>
              <a:t>Modern Physics (Dr.Asaad H. Ismail)</a:t>
            </a:r>
            <a:endParaRPr lang="ar-IQ"/>
          </a:p>
        </p:txBody>
      </p:sp>
      <p:sp>
        <p:nvSpPr>
          <p:cNvPr id="6" name="Slide Number Placeholder 5"/>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41999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3C67FD4-4C1C-4D19-BB04-AB50C5646E07}"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59342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7E230DF-6A5D-48B7-927A-85EF1EACBF7A}" type="datetime1">
              <a:rPr lang="en-US" smtClean="0"/>
              <a:t>5/26/2023</a:t>
            </a:fld>
            <a:endParaRPr lang="ar-IQ"/>
          </a:p>
        </p:txBody>
      </p:sp>
      <p:sp>
        <p:nvSpPr>
          <p:cNvPr id="8" name="Footer Placeholder 7"/>
          <p:cNvSpPr>
            <a:spLocks noGrp="1"/>
          </p:cNvSpPr>
          <p:nvPr>
            <p:ph type="ftr" sz="quarter" idx="11"/>
          </p:nvPr>
        </p:nvSpPr>
        <p:spPr/>
        <p:txBody>
          <a:bodyPr/>
          <a:lstStyle/>
          <a:p>
            <a:r>
              <a:rPr lang="en-US" smtClean="0"/>
              <a:t>Modern Physics (Dr.Asaad H. Ismail)</a:t>
            </a:r>
            <a:endParaRPr lang="ar-IQ"/>
          </a:p>
        </p:txBody>
      </p:sp>
      <p:sp>
        <p:nvSpPr>
          <p:cNvPr id="9" name="Slide Number Placeholder 8"/>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05014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2852E94-5ADC-4984-B150-9FA832849779}" type="datetime1">
              <a:rPr lang="en-US" smtClean="0"/>
              <a:t>5/26/2023</a:t>
            </a:fld>
            <a:endParaRPr lang="ar-IQ"/>
          </a:p>
        </p:txBody>
      </p:sp>
      <p:sp>
        <p:nvSpPr>
          <p:cNvPr id="4" name="Footer Placeholder 3"/>
          <p:cNvSpPr>
            <a:spLocks noGrp="1"/>
          </p:cNvSpPr>
          <p:nvPr>
            <p:ph type="ftr" sz="quarter" idx="11"/>
          </p:nvPr>
        </p:nvSpPr>
        <p:spPr/>
        <p:txBody>
          <a:bodyPr/>
          <a:lstStyle/>
          <a:p>
            <a:r>
              <a:rPr lang="en-US" smtClean="0"/>
              <a:t>Modern Physics (Dr.Asaad H. Ismail)</a:t>
            </a:r>
            <a:endParaRPr lang="ar-IQ"/>
          </a:p>
        </p:txBody>
      </p:sp>
      <p:sp>
        <p:nvSpPr>
          <p:cNvPr id="5" name="Slide Number Placeholder 4"/>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6381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4BEA6-EC61-4762-9FA1-E9BF881AA237}" type="datetime1">
              <a:rPr lang="en-US" smtClean="0"/>
              <a:t>5/26/2023</a:t>
            </a:fld>
            <a:endParaRPr lang="ar-IQ"/>
          </a:p>
        </p:txBody>
      </p:sp>
      <p:sp>
        <p:nvSpPr>
          <p:cNvPr id="3" name="Footer Placeholder 2"/>
          <p:cNvSpPr>
            <a:spLocks noGrp="1"/>
          </p:cNvSpPr>
          <p:nvPr>
            <p:ph type="ftr" sz="quarter" idx="11"/>
          </p:nvPr>
        </p:nvSpPr>
        <p:spPr/>
        <p:txBody>
          <a:bodyPr/>
          <a:lstStyle/>
          <a:p>
            <a:r>
              <a:rPr lang="en-US" smtClean="0"/>
              <a:t>Modern Physics (Dr.Asaad H. Ismail)</a:t>
            </a:r>
            <a:endParaRPr lang="ar-IQ"/>
          </a:p>
        </p:txBody>
      </p:sp>
      <p:sp>
        <p:nvSpPr>
          <p:cNvPr id="4" name="Slide Number Placeholder 3"/>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170356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E9271-3387-4110-A9AD-7A9D4B306D6C}"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359773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248F4-51E9-4315-8C61-A5834AC12772}" type="datetime1">
              <a:rPr lang="en-US" smtClean="0"/>
              <a:t>5/26/2023</a:t>
            </a:fld>
            <a:endParaRPr lang="ar-IQ"/>
          </a:p>
        </p:txBody>
      </p:sp>
      <p:sp>
        <p:nvSpPr>
          <p:cNvPr id="6" name="Footer Placeholder 5"/>
          <p:cNvSpPr>
            <a:spLocks noGrp="1"/>
          </p:cNvSpPr>
          <p:nvPr>
            <p:ph type="ftr" sz="quarter" idx="11"/>
          </p:nvPr>
        </p:nvSpPr>
        <p:spPr/>
        <p:txBody>
          <a:bodyPr/>
          <a:lstStyle/>
          <a:p>
            <a:r>
              <a:rPr lang="en-US" smtClean="0"/>
              <a:t>Modern Physics (Dr.Asaad H. Ismail)</a:t>
            </a:r>
            <a:endParaRPr lang="ar-IQ"/>
          </a:p>
        </p:txBody>
      </p:sp>
      <p:sp>
        <p:nvSpPr>
          <p:cNvPr id="7" name="Slide Number Placeholder 6"/>
          <p:cNvSpPr>
            <a:spLocks noGrp="1"/>
          </p:cNvSpPr>
          <p:nvPr>
            <p:ph type="sldNum" sz="quarter" idx="12"/>
          </p:nvPr>
        </p:nvSpPr>
        <p:spPr/>
        <p:txBody>
          <a:bodyPr/>
          <a:lstStyle/>
          <a:p>
            <a:fld id="{6F41FC9B-055D-41FD-8C2E-993CE4A8BA35}" type="slidenum">
              <a:rPr lang="ar-IQ" smtClean="0"/>
              <a:t>‹#›</a:t>
            </a:fld>
            <a:endParaRPr lang="ar-IQ"/>
          </a:p>
        </p:txBody>
      </p:sp>
    </p:spTree>
    <p:extLst>
      <p:ext uri="{BB962C8B-B14F-4D97-AF65-F5344CB8AC3E}">
        <p14:creationId xmlns:p14="http://schemas.microsoft.com/office/powerpoint/2010/main" val="20174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BC44DBC-A8E6-461A-B6FA-6F3016508673}" type="datetime1">
              <a:rPr lang="en-US" smtClean="0"/>
              <a:t>5/26/2023</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Modern Physics (Dr.Asaad H. Ismail)</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41FC9B-055D-41FD-8C2E-993CE4A8BA35}" type="slidenum">
              <a:rPr lang="ar-IQ" smtClean="0"/>
              <a:t>‹#›</a:t>
            </a:fld>
            <a:endParaRPr lang="ar-IQ"/>
          </a:p>
        </p:txBody>
      </p:sp>
    </p:spTree>
    <p:extLst>
      <p:ext uri="{BB962C8B-B14F-4D97-AF65-F5344CB8AC3E}">
        <p14:creationId xmlns:p14="http://schemas.microsoft.com/office/powerpoint/2010/main" val="423678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aad.ismail@su.edu.kr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5.bin"/><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20.wmf"/><Relationship Id="rId2" Type="http://schemas.openxmlformats.org/officeDocument/2006/relationships/slideLayout" Target="../slideLayouts/slideLayout2.xml"/><Relationship Id="rId16" Type="http://schemas.openxmlformats.org/officeDocument/2006/relationships/image" Target="../media/image22.wmf"/><Relationship Id="rId1" Type="http://schemas.openxmlformats.org/officeDocument/2006/relationships/vmlDrawing" Target="../drawings/vmlDrawing5.vml"/><Relationship Id="rId6" Type="http://schemas.openxmlformats.org/officeDocument/2006/relationships/image" Target="../media/image18.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6.wmf"/><Relationship Id="rId4" Type="http://schemas.openxmlformats.org/officeDocument/2006/relationships/image" Target="../media/image17.wmf"/><Relationship Id="rId9" Type="http://schemas.openxmlformats.org/officeDocument/2006/relationships/oleObject" Target="../embeddings/oleObject9.bin"/><Relationship Id="rId1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23.w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xml"/><Relationship Id="rId7" Type="http://schemas.openxmlformats.org/officeDocument/2006/relationships/image" Target="../media/image25.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15.bin"/><Relationship Id="rId11" Type="http://schemas.openxmlformats.org/officeDocument/2006/relationships/image" Target="../media/image27.wmf"/><Relationship Id="rId5" Type="http://schemas.openxmlformats.org/officeDocument/2006/relationships/image" Target="../media/image24.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2088232"/>
          </a:xfrm>
        </p:spPr>
        <p:txBody>
          <a:bodyPr>
            <a:normAutofit/>
          </a:bodyPr>
          <a:lstStyle/>
          <a:p>
            <a:pPr>
              <a:lnSpc>
                <a:spcPct val="105000"/>
              </a:lnSpc>
            </a:pPr>
            <a:r>
              <a:rPr lang="en-US" b="1" dirty="0" smtClean="0">
                <a:solidFill>
                  <a:srgbClr val="FF0000"/>
                </a:solidFill>
              </a:rPr>
              <a:t>Modern Physics</a:t>
            </a:r>
            <a:br>
              <a:rPr lang="en-US" b="1" dirty="0" smtClean="0">
                <a:solidFill>
                  <a:srgbClr val="FF0000"/>
                </a:solidFill>
              </a:rPr>
            </a:br>
            <a:endParaRPr lang="ar-IQ" b="1" dirty="0">
              <a:solidFill>
                <a:srgbClr val="FF0000"/>
              </a:solidFill>
            </a:endParaRPr>
          </a:p>
        </p:txBody>
      </p:sp>
      <p:sp>
        <p:nvSpPr>
          <p:cNvPr id="3" name="Subtitle 2"/>
          <p:cNvSpPr>
            <a:spLocks noGrp="1"/>
          </p:cNvSpPr>
          <p:nvPr>
            <p:ph type="subTitle" idx="1"/>
          </p:nvPr>
        </p:nvSpPr>
        <p:spPr>
          <a:xfrm>
            <a:off x="1339552" y="4149080"/>
            <a:ext cx="6400800" cy="1512168"/>
          </a:xfrm>
        </p:spPr>
        <p:txBody>
          <a:bodyPr>
            <a:normAutofit lnSpcReduction="10000"/>
          </a:bodyPr>
          <a:lstStyle/>
          <a:p>
            <a:r>
              <a:rPr lang="en-US" sz="2800" b="1" dirty="0">
                <a:solidFill>
                  <a:schemeClr val="tx1"/>
                </a:solidFill>
              </a:rPr>
              <a:t>Prof. Dr. </a:t>
            </a:r>
            <a:r>
              <a:rPr lang="en-US" sz="2800" b="1" dirty="0" err="1">
                <a:solidFill>
                  <a:schemeClr val="tx1"/>
                </a:solidFill>
              </a:rPr>
              <a:t>Asaad</a:t>
            </a:r>
            <a:r>
              <a:rPr lang="en-US" sz="2800" b="1" dirty="0">
                <a:solidFill>
                  <a:schemeClr val="tx1"/>
                </a:solidFill>
              </a:rPr>
              <a:t> Hamid Ismail</a:t>
            </a:r>
          </a:p>
          <a:p>
            <a:r>
              <a:rPr lang="en-US" sz="2800" dirty="0" err="1">
                <a:hlinkClick r:id="rId3"/>
              </a:rPr>
              <a:t>Asaad.ismail@su.edu.krd</a:t>
            </a:r>
            <a:endParaRPr lang="en-US" sz="2800" dirty="0"/>
          </a:p>
          <a:p>
            <a:r>
              <a:rPr lang="en-US" sz="2800"/>
              <a:t>2022-2023</a:t>
            </a:r>
            <a:endParaRPr lang="ar-IQ" sz="2500" dirty="0">
              <a:latin typeface="Times New Roman" pitchFamily="18" charset="0"/>
            </a:endParaRPr>
          </a:p>
        </p:txBody>
      </p:sp>
      <p:sp>
        <p:nvSpPr>
          <p:cNvPr id="4" name="Title 1"/>
          <p:cNvSpPr txBox="1">
            <a:spLocks/>
          </p:cNvSpPr>
          <p:nvPr/>
        </p:nvSpPr>
        <p:spPr>
          <a:xfrm>
            <a:off x="416749" y="1700808"/>
            <a:ext cx="8229600" cy="792088"/>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rtl="0"/>
            <a:r>
              <a:rPr lang="en-US" sz="3200" b="1" dirty="0" smtClean="0">
                <a:solidFill>
                  <a:srgbClr val="FF0000"/>
                </a:solidFill>
                <a:latin typeface="Times New Roman" pitchFamily="18" charset="0"/>
              </a:rPr>
              <a:t>Chapter Five: </a:t>
            </a:r>
            <a:r>
              <a:rPr lang="en-GB" sz="3200" b="1" dirty="0"/>
              <a:t>Quantum </a:t>
            </a:r>
            <a:r>
              <a:rPr lang="en-GB" sz="3200" b="1" dirty="0" smtClean="0"/>
              <a:t>Physics</a:t>
            </a:r>
          </a:p>
          <a:p>
            <a:pPr rtl="0"/>
            <a:r>
              <a:rPr lang="en-GB" sz="3200" b="1" dirty="0" smtClean="0">
                <a:solidFill>
                  <a:srgbClr val="FF0000"/>
                </a:solidFill>
                <a:latin typeface="Times New Roman" pitchFamily="18" charset="0"/>
              </a:rPr>
              <a:t>First lecture </a:t>
            </a:r>
            <a:endParaRPr lang="ar-IQ" sz="3200" b="1" dirty="0">
              <a:solidFill>
                <a:srgbClr val="FF0000"/>
              </a:solidFill>
              <a:latin typeface="Times New Roman" pitchFamily="18" charset="0"/>
            </a:endParaRPr>
          </a:p>
        </p:txBody>
      </p:sp>
      <p:sp>
        <p:nvSpPr>
          <p:cNvPr id="5" name="Rectangle 4"/>
          <p:cNvSpPr/>
          <p:nvPr/>
        </p:nvSpPr>
        <p:spPr>
          <a:xfrm>
            <a:off x="1853952" y="2564904"/>
            <a:ext cx="5166320" cy="1200329"/>
          </a:xfrm>
          <a:prstGeom prst="rect">
            <a:avLst/>
          </a:prstGeom>
        </p:spPr>
        <p:txBody>
          <a:bodyPr wrap="square">
            <a:spAutoFit/>
          </a:bodyPr>
          <a:lstStyle/>
          <a:p>
            <a:pPr marL="342900" indent="-342900" algn="l" rtl="0" fontAlgn="base">
              <a:buAutoNum type="arabicParenR"/>
            </a:pPr>
            <a:r>
              <a:rPr lang="en-GB" b="1" dirty="0" smtClean="0">
                <a:latin typeface="Times New Roman" pitchFamily="18" charset="0"/>
              </a:rPr>
              <a:t>Blackbody Radiation</a:t>
            </a:r>
          </a:p>
          <a:p>
            <a:pPr marL="342900" indent="-342900" algn="l" rtl="0" fontAlgn="base">
              <a:buAutoNum type="arabicParenR"/>
            </a:pPr>
            <a:r>
              <a:rPr lang="en-GB" b="1" dirty="0">
                <a:latin typeface="Times New Roman" pitchFamily="18" charset="0"/>
              </a:rPr>
              <a:t>Photoelectric Effect </a:t>
            </a:r>
            <a:endParaRPr lang="en-GB" b="1" dirty="0" smtClean="0">
              <a:latin typeface="Times New Roman" pitchFamily="18" charset="0"/>
            </a:endParaRPr>
          </a:p>
          <a:p>
            <a:pPr marL="342900" indent="-342900" algn="l" rtl="0" fontAlgn="base">
              <a:buAutoNum type="arabicParenR"/>
            </a:pPr>
            <a:r>
              <a:rPr lang="en-GB" b="1" dirty="0">
                <a:latin typeface="Times New Roman" pitchFamily="18" charset="0"/>
              </a:rPr>
              <a:t>The Properties of the </a:t>
            </a:r>
            <a:r>
              <a:rPr lang="en-GB" b="1" dirty="0" smtClean="0">
                <a:latin typeface="Times New Roman" pitchFamily="18" charset="0"/>
              </a:rPr>
              <a:t>Photon</a:t>
            </a:r>
          </a:p>
          <a:p>
            <a:pPr marL="342900" indent="-342900" algn="l" rtl="0" fontAlgn="base">
              <a:buAutoNum type="arabicParenR"/>
            </a:pPr>
            <a:r>
              <a:rPr lang="en-GB" b="1" dirty="0">
                <a:latin typeface="Times New Roman" pitchFamily="18" charset="0"/>
              </a:rPr>
              <a:t>The Compton Effect </a:t>
            </a:r>
            <a:r>
              <a:rPr lang="en-GB" b="1" dirty="0" smtClean="0">
                <a:latin typeface="Times New Roman" pitchFamily="18" charset="0"/>
              </a:rPr>
              <a:t> </a:t>
            </a:r>
          </a:p>
        </p:txBody>
      </p:sp>
    </p:spTree>
    <p:extLst>
      <p:ext uri="{BB962C8B-B14F-4D97-AF65-F5344CB8AC3E}">
        <p14:creationId xmlns:p14="http://schemas.microsoft.com/office/powerpoint/2010/main" val="3007917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7" name="Rectangle 1027"/>
          <p:cNvSpPr txBox="1">
            <a:spLocks noChangeArrowheads="1"/>
          </p:cNvSpPr>
          <p:nvPr/>
        </p:nvSpPr>
        <p:spPr>
          <a:xfrm>
            <a:off x="107504" y="620688"/>
            <a:ext cx="8686800" cy="441166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lnSpc>
                <a:spcPct val="90000"/>
              </a:lnSpc>
              <a:buNone/>
            </a:pPr>
            <a:r>
              <a:rPr lang="en-US" sz="1800" dirty="0">
                <a:latin typeface="Times New Roman" pitchFamily="18" charset="0"/>
              </a:rPr>
              <a:t>In 1900 Planck developed a theory of blackbody radiation that leads to an equation for the intensity of the radiation</a:t>
            </a:r>
            <a:r>
              <a:rPr lang="en-US" sz="1800" dirty="0" smtClean="0">
                <a:latin typeface="Times New Roman" pitchFamily="18" charset="0"/>
              </a:rPr>
              <a:t>. This </a:t>
            </a:r>
            <a:r>
              <a:rPr lang="en-US" sz="1800" dirty="0">
                <a:latin typeface="Times New Roman" pitchFamily="18" charset="0"/>
              </a:rPr>
              <a:t>equation is in complete </a:t>
            </a:r>
            <a:r>
              <a:rPr lang="en-US" sz="1800" dirty="0">
                <a:solidFill>
                  <a:srgbClr val="FF0000"/>
                </a:solidFill>
                <a:latin typeface="Times New Roman" pitchFamily="18" charset="0"/>
              </a:rPr>
              <a:t>agreement with experimental </a:t>
            </a:r>
            <a:r>
              <a:rPr lang="en-US" sz="1800" dirty="0" smtClean="0">
                <a:solidFill>
                  <a:srgbClr val="FF0000"/>
                </a:solidFill>
                <a:latin typeface="Times New Roman" pitchFamily="18" charset="0"/>
              </a:rPr>
              <a:t>observations.</a:t>
            </a:r>
            <a:r>
              <a:rPr lang="en-US" sz="1800" dirty="0" smtClean="0">
                <a:latin typeface="Times New Roman" pitchFamily="18" charset="0"/>
              </a:rPr>
              <a:t> He </a:t>
            </a:r>
            <a:r>
              <a:rPr lang="en-US" sz="1800" dirty="0">
                <a:latin typeface="Times New Roman" pitchFamily="18" charset="0"/>
              </a:rPr>
              <a:t>assumed the cavity radiation came from </a:t>
            </a:r>
            <a:r>
              <a:rPr lang="en-US" sz="1800" dirty="0">
                <a:solidFill>
                  <a:srgbClr val="FF0000"/>
                </a:solidFill>
                <a:latin typeface="Times New Roman" pitchFamily="18" charset="0"/>
              </a:rPr>
              <a:t>atomic oscillations </a:t>
            </a:r>
            <a:r>
              <a:rPr lang="en-US" sz="1800" dirty="0">
                <a:latin typeface="Times New Roman" pitchFamily="18" charset="0"/>
              </a:rPr>
              <a:t>in the cavity walls</a:t>
            </a:r>
            <a:r>
              <a:rPr lang="en-US" sz="1800" dirty="0" smtClean="0">
                <a:latin typeface="Times New Roman" pitchFamily="18" charset="0"/>
              </a:rPr>
              <a:t>. Planck </a:t>
            </a:r>
            <a:r>
              <a:rPr lang="en-US" sz="1800" dirty="0">
                <a:latin typeface="Times New Roman" pitchFamily="18" charset="0"/>
              </a:rPr>
              <a:t>made two assumptions about the nature of the oscillators in the cavity walls.</a:t>
            </a:r>
          </a:p>
          <a:p>
            <a:pPr marL="0" indent="0" algn="just" rtl="0">
              <a:lnSpc>
                <a:spcPct val="90000"/>
              </a:lnSpc>
            </a:pPr>
            <a:endParaRPr lang="en-US" sz="1800" dirty="0">
              <a:latin typeface="Times New Roman" pitchFamily="18" charset="0"/>
            </a:endParaRPr>
          </a:p>
        </p:txBody>
      </p:sp>
      <p:sp>
        <p:nvSpPr>
          <p:cNvPr id="8" name="Rectangle 4"/>
          <p:cNvSpPr txBox="1">
            <a:spLocks noChangeArrowheads="1"/>
          </p:cNvSpPr>
          <p:nvPr/>
        </p:nvSpPr>
        <p:spPr>
          <a:xfrm>
            <a:off x="251520" y="-27384"/>
            <a:ext cx="8229600" cy="60960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r>
              <a:rPr lang="en-US" sz="2000" b="1" dirty="0" smtClean="0">
                <a:solidFill>
                  <a:srgbClr val="0070C0"/>
                </a:solidFill>
              </a:rPr>
              <a:t>Planck’s Theory of Blackbody Radiation</a:t>
            </a:r>
          </a:p>
        </p:txBody>
      </p:sp>
      <p:sp>
        <p:nvSpPr>
          <p:cNvPr id="9" name="Rectangle 4"/>
          <p:cNvSpPr>
            <a:spLocks noGrp="1" noChangeArrowheads="1"/>
          </p:cNvSpPr>
          <p:nvPr>
            <p:ph type="title"/>
          </p:nvPr>
        </p:nvSpPr>
        <p:spPr>
          <a:xfrm>
            <a:off x="251520" y="1700808"/>
            <a:ext cx="2674640" cy="520130"/>
          </a:xfrm>
        </p:spPr>
        <p:txBody>
          <a:bodyPr>
            <a:normAutofit/>
          </a:bodyPr>
          <a:lstStyle/>
          <a:p>
            <a:pPr algn="l" rtl="0" eaLnBrk="1" hangingPunct="1"/>
            <a:r>
              <a:rPr lang="en-US" sz="1800" b="1" u="sng" dirty="0" smtClean="0">
                <a:latin typeface="Times New Roman" pitchFamily="18" charset="0"/>
              </a:rPr>
              <a:t>Planck’s Assumption, 1</a:t>
            </a:r>
          </a:p>
        </p:txBody>
      </p:sp>
      <p:sp>
        <p:nvSpPr>
          <p:cNvPr id="10" name="Rectangle 5"/>
          <p:cNvSpPr>
            <a:spLocks noGrp="1" noChangeArrowheads="1"/>
          </p:cNvSpPr>
          <p:nvPr>
            <p:ph idx="1"/>
          </p:nvPr>
        </p:nvSpPr>
        <p:spPr>
          <a:xfrm>
            <a:off x="279537" y="2132856"/>
            <a:ext cx="8229600" cy="2016224"/>
          </a:xfrm>
        </p:spPr>
        <p:txBody>
          <a:bodyPr>
            <a:normAutofit/>
          </a:bodyPr>
          <a:lstStyle/>
          <a:p>
            <a:pPr marL="0" indent="0" algn="l" rtl="0" eaLnBrk="1" hangingPunct="1"/>
            <a:r>
              <a:rPr lang="en-US" sz="1800" dirty="0" smtClean="0">
                <a:latin typeface="Times New Roman" pitchFamily="18" charset="0"/>
              </a:rPr>
              <a:t>The energy of an oscillator can have only certain discrete values E</a:t>
            </a:r>
            <a:r>
              <a:rPr lang="en-US" sz="1800" baseline="-25000" dirty="0" smtClean="0">
                <a:latin typeface="Times New Roman" pitchFamily="18" charset="0"/>
              </a:rPr>
              <a:t>n.</a:t>
            </a:r>
          </a:p>
          <a:p>
            <a:pPr marL="457200" lvl="1" indent="0" algn="l" rtl="0" eaLnBrk="1" hangingPunct="1">
              <a:buNone/>
            </a:pPr>
            <a:r>
              <a:rPr lang="en-US" sz="1800" i="1" dirty="0" smtClean="0">
                <a:latin typeface="Times New Roman" pitchFamily="18" charset="0"/>
              </a:rPr>
              <a:t>E</a:t>
            </a:r>
            <a:r>
              <a:rPr lang="en-US" sz="1800" i="1" baseline="-25000" dirty="0" smtClean="0">
                <a:latin typeface="Times New Roman" pitchFamily="18" charset="0"/>
              </a:rPr>
              <a:t>n</a:t>
            </a:r>
            <a:r>
              <a:rPr lang="en-US" sz="1800" i="1" dirty="0" smtClean="0">
                <a:latin typeface="Times New Roman" pitchFamily="18" charset="0"/>
              </a:rPr>
              <a:t> = n h ƒ</a:t>
            </a:r>
          </a:p>
          <a:p>
            <a:pPr marL="179388" lvl="1" indent="0" algn="l" rtl="0" eaLnBrk="1" hangingPunct="1">
              <a:buNone/>
            </a:pPr>
            <a:r>
              <a:rPr lang="en-US" sz="1800" i="1" dirty="0" smtClean="0">
                <a:latin typeface="Times New Roman" pitchFamily="18" charset="0"/>
              </a:rPr>
              <a:t>Where </a:t>
            </a:r>
            <a:r>
              <a:rPr lang="en-US" sz="1800" dirty="0" smtClean="0">
                <a:latin typeface="Times New Roman" pitchFamily="18" charset="0"/>
              </a:rPr>
              <a:t>n is a positive integer called the quantum number  ;  ƒ is the frequency of oscillation , and  h is Planck’s constant</a:t>
            </a:r>
          </a:p>
          <a:p>
            <a:pPr marL="179388" lvl="1" indent="0" algn="l" rtl="0" eaLnBrk="1" hangingPunct="1">
              <a:buNone/>
            </a:pPr>
            <a:r>
              <a:rPr lang="en-US" sz="1800" dirty="0" smtClean="0">
                <a:latin typeface="Times New Roman" pitchFamily="18" charset="0"/>
              </a:rPr>
              <a:t>This says the energy is quantized. Each discrete energy value corresponds to a different quantum state. Each quantum state is represented by the quantum number, </a:t>
            </a:r>
            <a:r>
              <a:rPr lang="en-US" sz="1800" i="1" dirty="0" smtClean="0">
                <a:latin typeface="Times New Roman" pitchFamily="18" charset="0"/>
              </a:rPr>
              <a:t>n.</a:t>
            </a:r>
            <a:endParaRPr lang="en-US" sz="1800" dirty="0" smtClean="0">
              <a:latin typeface="Times New Roman" pitchFamily="18" charset="0"/>
            </a:endParaRPr>
          </a:p>
        </p:txBody>
      </p:sp>
      <p:sp>
        <p:nvSpPr>
          <p:cNvPr id="11" name="Rectangle 5"/>
          <p:cNvSpPr txBox="1">
            <a:spLocks noChangeArrowheads="1"/>
          </p:cNvSpPr>
          <p:nvPr/>
        </p:nvSpPr>
        <p:spPr>
          <a:xfrm>
            <a:off x="336104" y="4793867"/>
            <a:ext cx="8229600" cy="1731477"/>
          </a:xfrm>
          <a:prstGeom prst="rect">
            <a:avLst/>
          </a:prstGeom>
        </p:spPr>
        <p:txBody>
          <a:bodyPr vert="horz" lIns="91440" tIns="45720" rIns="91440" bIns="45720" rtlCol="1">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lnSpc>
                <a:spcPct val="90000"/>
              </a:lnSpc>
            </a:pPr>
            <a:r>
              <a:rPr lang="en-US" sz="1800" dirty="0" smtClean="0">
                <a:latin typeface="Times New Roman" pitchFamily="18" charset="0"/>
              </a:rPr>
              <a:t>The oscillators emit or absorb energy when making a transition from one quantum state to another.</a:t>
            </a:r>
          </a:p>
          <a:p>
            <a:pPr lvl="1" algn="l" rtl="0">
              <a:lnSpc>
                <a:spcPct val="90000"/>
              </a:lnSpc>
            </a:pPr>
            <a:r>
              <a:rPr lang="en-US" sz="1800" dirty="0" smtClean="0">
                <a:latin typeface="Times New Roman" pitchFamily="18" charset="0"/>
              </a:rPr>
              <a:t>The entire energy difference between the initial and final states in the transition is emitted or absorbed as a single quantum of radiation.</a:t>
            </a:r>
          </a:p>
          <a:p>
            <a:pPr lvl="1" algn="l" rtl="0">
              <a:lnSpc>
                <a:spcPct val="90000"/>
              </a:lnSpc>
            </a:pPr>
            <a:r>
              <a:rPr lang="en-US" sz="1800" dirty="0" smtClean="0">
                <a:latin typeface="Times New Roman" pitchFamily="18" charset="0"/>
              </a:rPr>
              <a:t>An oscillator emits or absorbs energy only when it changes quantum states.</a:t>
            </a:r>
          </a:p>
          <a:p>
            <a:pPr lvl="1" algn="l" rtl="0">
              <a:lnSpc>
                <a:spcPct val="90000"/>
              </a:lnSpc>
            </a:pPr>
            <a:r>
              <a:rPr lang="en-US" sz="1800" dirty="0" smtClean="0">
                <a:latin typeface="Times New Roman" pitchFamily="18" charset="0"/>
              </a:rPr>
              <a:t>The energy carried by the quantum of radiation is </a:t>
            </a:r>
            <a:r>
              <a:rPr lang="en-US" sz="1800" i="1" dirty="0" smtClean="0">
                <a:latin typeface="Times New Roman" pitchFamily="18" charset="0"/>
              </a:rPr>
              <a:t>E = h ƒ.</a:t>
            </a:r>
          </a:p>
        </p:txBody>
      </p:sp>
      <p:sp>
        <p:nvSpPr>
          <p:cNvPr id="12" name="Rectangle 4"/>
          <p:cNvSpPr txBox="1">
            <a:spLocks noChangeArrowheads="1"/>
          </p:cNvSpPr>
          <p:nvPr/>
        </p:nvSpPr>
        <p:spPr>
          <a:xfrm>
            <a:off x="323528" y="4205014"/>
            <a:ext cx="2674640" cy="52013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r>
              <a:rPr lang="en-US" sz="1800" b="1" u="sng" dirty="0" smtClean="0">
                <a:latin typeface="Times New Roman" pitchFamily="18" charset="0"/>
              </a:rPr>
              <a:t>Planck’s Assumption, 2</a:t>
            </a:r>
          </a:p>
        </p:txBody>
      </p:sp>
    </p:spTree>
    <p:extLst>
      <p:ext uri="{BB962C8B-B14F-4D97-AF65-F5344CB8AC3E}">
        <p14:creationId xmlns:p14="http://schemas.microsoft.com/office/powerpoint/2010/main" val="2234464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a:spLocks noGrp="1" noChangeArrowheads="1"/>
          </p:cNvSpPr>
          <p:nvPr>
            <p:ph type="title"/>
          </p:nvPr>
        </p:nvSpPr>
        <p:spPr>
          <a:xfrm>
            <a:off x="0" y="116632"/>
            <a:ext cx="6480720" cy="288032"/>
          </a:xfrm>
        </p:spPr>
        <p:txBody>
          <a:bodyPr>
            <a:normAutofit fontScale="90000"/>
          </a:bodyPr>
          <a:lstStyle/>
          <a:p>
            <a:pPr rtl="0" eaLnBrk="1" hangingPunct="1"/>
            <a:r>
              <a:rPr lang="en-US" sz="2500" b="1" dirty="0" smtClean="0">
                <a:latin typeface="Times New Roman" pitchFamily="18" charset="0"/>
              </a:rPr>
              <a:t>Energy-Level Diagram</a:t>
            </a:r>
          </a:p>
        </p:txBody>
      </p:sp>
      <p:sp>
        <p:nvSpPr>
          <p:cNvPr id="6" name="Rectangle 3"/>
          <p:cNvSpPr txBox="1">
            <a:spLocks noChangeArrowheads="1"/>
          </p:cNvSpPr>
          <p:nvPr/>
        </p:nvSpPr>
        <p:spPr>
          <a:xfrm>
            <a:off x="251520" y="620688"/>
            <a:ext cx="4392488" cy="252028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r>
              <a:rPr lang="en-US" sz="1800" dirty="0" smtClean="0">
                <a:latin typeface="Times New Roman" pitchFamily="18" charset="0"/>
              </a:rPr>
              <a:t>An </a:t>
            </a:r>
            <a:r>
              <a:rPr lang="en-US" sz="1800" b="1" dirty="0" smtClean="0">
                <a:latin typeface="Times New Roman" pitchFamily="18" charset="0"/>
              </a:rPr>
              <a:t>energy-level diagram</a:t>
            </a:r>
            <a:r>
              <a:rPr lang="en-US" sz="1800" dirty="0" smtClean="0">
                <a:latin typeface="Times New Roman" pitchFamily="18" charset="0"/>
              </a:rPr>
              <a:t> shows the quantized energy levels and allowed transitions.</a:t>
            </a:r>
          </a:p>
          <a:p>
            <a:pPr marL="0" indent="0" algn="l" rtl="0"/>
            <a:r>
              <a:rPr lang="en-US" sz="1800" dirty="0" smtClean="0">
                <a:latin typeface="Times New Roman" pitchFamily="18" charset="0"/>
              </a:rPr>
              <a:t>Energy is on the vertical axis.</a:t>
            </a:r>
          </a:p>
          <a:p>
            <a:pPr marL="0" indent="0" algn="l" rtl="0"/>
            <a:r>
              <a:rPr lang="en-US" sz="1800" dirty="0" smtClean="0">
                <a:latin typeface="Times New Roman" pitchFamily="18" charset="0"/>
              </a:rPr>
              <a:t>Horizontal lines represent the allowed energy levels.</a:t>
            </a:r>
          </a:p>
          <a:p>
            <a:pPr marL="0" indent="0" algn="l" rtl="0"/>
            <a:r>
              <a:rPr lang="en-US" sz="1800" dirty="0" smtClean="0">
                <a:latin typeface="Times New Roman" pitchFamily="18" charset="0"/>
              </a:rPr>
              <a:t>The double-headed arrows indicate allowed transitions.</a:t>
            </a:r>
          </a:p>
        </p:txBody>
      </p:sp>
      <p:pic>
        <p:nvPicPr>
          <p:cNvPr id="7" name="Content Placeholder 6" descr="4006"/>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800600" y="1219200"/>
            <a:ext cx="3952875" cy="4835525"/>
          </a:xfrm>
        </p:spPr>
      </p:pic>
      <p:sp>
        <p:nvSpPr>
          <p:cNvPr id="8" name="Rectangle 7"/>
          <p:cNvSpPr/>
          <p:nvPr/>
        </p:nvSpPr>
        <p:spPr>
          <a:xfrm>
            <a:off x="72008" y="3212976"/>
            <a:ext cx="4572000" cy="2862322"/>
          </a:xfrm>
          <a:prstGeom prst="rect">
            <a:avLst/>
          </a:prstGeom>
        </p:spPr>
        <p:txBody>
          <a:bodyPr>
            <a:spAutoFit/>
          </a:bodyPr>
          <a:lstStyle/>
          <a:p>
            <a:pPr algn="just" rtl="0"/>
            <a:r>
              <a:rPr lang="en-US" dirty="0">
                <a:latin typeface="Times New Roman" pitchFamily="18" charset="0"/>
                <a:cs typeface="+mj-cs"/>
              </a:rPr>
              <a:t>The average energy of a wave is the average energy difference between levels of the oscillator, weighted according to the probability of the wave being emitted.</a:t>
            </a:r>
          </a:p>
          <a:p>
            <a:pPr algn="just" rtl="0"/>
            <a:r>
              <a:rPr lang="en-US" dirty="0">
                <a:latin typeface="Times New Roman" pitchFamily="18" charset="0"/>
                <a:cs typeface="+mj-cs"/>
              </a:rPr>
              <a:t>This weighting is described by the Boltzmann distribution law and gives the probability of a state being occupied as being proportional </a:t>
            </a:r>
            <a:r>
              <a:rPr lang="en-US" dirty="0" smtClean="0">
                <a:latin typeface="Times New Roman" pitchFamily="18" charset="0"/>
                <a:cs typeface="+mj-cs"/>
              </a:rPr>
              <a:t>to</a:t>
            </a:r>
          </a:p>
          <a:p>
            <a:pPr algn="just" rtl="0"/>
            <a:endParaRPr lang="en-US" dirty="0">
              <a:latin typeface="Times New Roman" pitchFamily="18" charset="0"/>
              <a:cs typeface="+mj-cs"/>
            </a:endParaRPr>
          </a:p>
          <a:p>
            <a:pPr algn="just" rtl="0"/>
            <a:endParaRPr lang="en-US" dirty="0">
              <a:latin typeface="Times New Roman" pitchFamily="18" charset="0"/>
              <a:cs typeface="+mj-cs"/>
            </a:endParaRPr>
          </a:p>
          <a:p>
            <a:pPr algn="l" rtl="0"/>
            <a:r>
              <a:rPr lang="en-US" dirty="0" smtClean="0">
                <a:latin typeface="Times New Roman" pitchFamily="18" charset="0"/>
                <a:cs typeface="+mj-cs"/>
              </a:rPr>
              <a:t>where </a:t>
            </a:r>
            <a:r>
              <a:rPr lang="en-US" dirty="0">
                <a:latin typeface="Times New Roman" pitchFamily="18" charset="0"/>
                <a:cs typeface="+mj-cs"/>
              </a:rPr>
              <a:t>E is the energy of the state. </a:t>
            </a:r>
          </a:p>
        </p:txBody>
      </p:sp>
      <p:graphicFrame>
        <p:nvGraphicFramePr>
          <p:cNvPr id="9" name="Object 8"/>
          <p:cNvGraphicFramePr>
            <a:graphicFrameLocks noChangeAspect="1"/>
          </p:cNvGraphicFramePr>
          <p:nvPr>
            <p:extLst>
              <p:ext uri="{D42A27DB-BD31-4B8C-83A1-F6EECF244321}">
                <p14:modId xmlns:p14="http://schemas.microsoft.com/office/powerpoint/2010/main" val="3333544608"/>
              </p:ext>
            </p:extLst>
          </p:nvPr>
        </p:nvGraphicFramePr>
        <p:xfrm>
          <a:off x="467544" y="5301208"/>
          <a:ext cx="685800" cy="322262"/>
        </p:xfrm>
        <a:graphic>
          <a:graphicData uri="http://schemas.openxmlformats.org/presentationml/2006/ole">
            <mc:AlternateContent xmlns:mc="http://schemas.openxmlformats.org/markup-compatibility/2006">
              <mc:Choice xmlns:v="urn:schemas-microsoft-com:vml" Requires="v">
                <p:oleObj spid="_x0000_s2062" name="Equation" r:id="rId4" imgW="431613" imgH="203112" progId="Equation.DSMT4">
                  <p:embed/>
                </p:oleObj>
              </mc:Choice>
              <mc:Fallback>
                <p:oleObj name="Equation" r:id="rId4" imgW="431613" imgH="203112" progId="Equation.DSMT4">
                  <p:embed/>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5301208"/>
                        <a:ext cx="685800" cy="32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25151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a:spLocks noGrp="1" noChangeArrowheads="1"/>
          </p:cNvSpPr>
          <p:nvPr>
            <p:ph type="title"/>
          </p:nvPr>
        </p:nvSpPr>
        <p:spPr>
          <a:xfrm>
            <a:off x="457200" y="476672"/>
            <a:ext cx="8229600" cy="609600"/>
          </a:xfrm>
        </p:spPr>
        <p:txBody>
          <a:bodyPr>
            <a:normAutofit/>
          </a:bodyPr>
          <a:lstStyle/>
          <a:p>
            <a:pPr eaLnBrk="1" hangingPunct="1"/>
            <a:r>
              <a:rPr lang="en-US" sz="2200" b="1" dirty="0" smtClean="0">
                <a:solidFill>
                  <a:srgbClr val="0070C0"/>
                </a:solidFill>
                <a:latin typeface="Times New Roman" pitchFamily="18" charset="0"/>
              </a:rPr>
              <a:t>Planck’s Model, Graph</a:t>
            </a:r>
          </a:p>
        </p:txBody>
      </p:sp>
      <p:pic>
        <p:nvPicPr>
          <p:cNvPr id="6" name="Content Placeholder 5" descr="4007"/>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691680" y="1090018"/>
            <a:ext cx="5760639" cy="5291310"/>
          </a:xfrm>
        </p:spPr>
      </p:pic>
    </p:spTree>
    <p:extLst>
      <p:ext uri="{BB962C8B-B14F-4D97-AF65-F5344CB8AC3E}">
        <p14:creationId xmlns:p14="http://schemas.microsoft.com/office/powerpoint/2010/main" val="1098988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5"/>
          <p:cNvSpPr>
            <a:spLocks noGrp="1" noChangeArrowheads="1"/>
          </p:cNvSpPr>
          <p:nvPr>
            <p:ph type="title"/>
          </p:nvPr>
        </p:nvSpPr>
        <p:spPr>
          <a:xfrm>
            <a:off x="457200" y="620688"/>
            <a:ext cx="8229600" cy="609600"/>
          </a:xfrm>
        </p:spPr>
        <p:txBody>
          <a:bodyPr>
            <a:normAutofit/>
          </a:bodyPr>
          <a:lstStyle/>
          <a:p>
            <a:pPr rtl="0" eaLnBrk="1" hangingPunct="1"/>
            <a:r>
              <a:rPr lang="en-US" sz="2500" dirty="0" smtClean="0">
                <a:solidFill>
                  <a:srgbClr val="0070C0"/>
                </a:solidFill>
                <a:latin typeface="Times New Roman" pitchFamily="18" charset="0"/>
              </a:rPr>
              <a:t>Planck’s Wavelength Distribution Function</a:t>
            </a:r>
          </a:p>
        </p:txBody>
      </p:sp>
      <p:sp>
        <p:nvSpPr>
          <p:cNvPr id="6" name="Rectangle 6"/>
          <p:cNvSpPr>
            <a:spLocks noGrp="1" noChangeArrowheads="1"/>
          </p:cNvSpPr>
          <p:nvPr>
            <p:ph idx="1"/>
          </p:nvPr>
        </p:nvSpPr>
        <p:spPr>
          <a:xfrm>
            <a:off x="457200" y="1340768"/>
            <a:ext cx="8229600" cy="4438650"/>
          </a:xfrm>
        </p:spPr>
        <p:txBody>
          <a:bodyPr>
            <a:normAutofit/>
          </a:bodyPr>
          <a:lstStyle/>
          <a:p>
            <a:pPr marL="0" indent="0" algn="l" rtl="0" eaLnBrk="1" hangingPunct="1">
              <a:buNone/>
            </a:pPr>
            <a:r>
              <a:rPr lang="en-US" sz="1800" dirty="0" smtClean="0">
                <a:latin typeface="Times New Roman" pitchFamily="18" charset="0"/>
              </a:rPr>
              <a:t>Planck generated a theoretical expression for the wavelength distribution.</a:t>
            </a:r>
          </a:p>
          <a:p>
            <a:pPr marL="0" indent="0" algn="l" rtl="0" eaLnBrk="1" hangingPunct="1">
              <a:buNone/>
            </a:pPr>
            <a:endParaRPr lang="en-US" sz="1800" dirty="0">
              <a:latin typeface="Times New Roman" pitchFamily="18" charset="0"/>
            </a:endParaRPr>
          </a:p>
          <a:p>
            <a:pPr marL="0" indent="0" algn="l" rtl="0" eaLnBrk="1" hangingPunct="1">
              <a:buNone/>
            </a:pPr>
            <a:endParaRPr lang="en-US" sz="1800" dirty="0" smtClean="0">
              <a:latin typeface="Times New Roman" pitchFamily="18" charset="0"/>
            </a:endParaRPr>
          </a:p>
          <a:p>
            <a:pPr marL="0" indent="0" algn="l" rtl="0" eaLnBrk="1" hangingPunct="1">
              <a:buNone/>
            </a:pPr>
            <a:endParaRPr lang="en-US" sz="1800" dirty="0" smtClean="0">
              <a:latin typeface="Times New Roman" pitchFamily="18" charset="0"/>
            </a:endParaRPr>
          </a:p>
          <a:p>
            <a:pPr marL="457200" lvl="1" indent="0" algn="l" rtl="0" eaLnBrk="1" hangingPunct="1">
              <a:buNone/>
            </a:pPr>
            <a:r>
              <a:rPr lang="en-US" sz="1800" dirty="0" smtClean="0">
                <a:latin typeface="Times New Roman" pitchFamily="18" charset="0"/>
              </a:rPr>
              <a:t>h = 6.626 x 10</a:t>
            </a:r>
            <a:r>
              <a:rPr lang="en-US" sz="1800" baseline="30000" dirty="0" smtClean="0">
                <a:latin typeface="Times New Roman" pitchFamily="18" charset="0"/>
              </a:rPr>
              <a:t>-34</a:t>
            </a:r>
            <a:r>
              <a:rPr lang="en-US" sz="1800" dirty="0" smtClean="0">
                <a:latin typeface="Times New Roman" pitchFamily="18" charset="0"/>
              </a:rPr>
              <a:t> J</a:t>
            </a:r>
            <a:r>
              <a:rPr lang="en-US" sz="1800" baseline="30000" dirty="0" smtClean="0">
                <a:latin typeface="Times New Roman" pitchFamily="18" charset="0"/>
              </a:rPr>
              <a:t>.</a:t>
            </a:r>
            <a:r>
              <a:rPr lang="en-US" sz="1800" dirty="0" smtClean="0">
                <a:latin typeface="Times New Roman" pitchFamily="18" charset="0"/>
              </a:rPr>
              <a:t>s</a:t>
            </a:r>
          </a:p>
          <a:p>
            <a:pPr marL="457200" lvl="1" indent="0" algn="l" rtl="0" eaLnBrk="1" hangingPunct="1">
              <a:buNone/>
            </a:pPr>
            <a:r>
              <a:rPr lang="en-US" sz="1800" dirty="0" smtClean="0">
                <a:latin typeface="Times New Roman" pitchFamily="18" charset="0"/>
              </a:rPr>
              <a:t>h is a fundamental constant of nature.</a:t>
            </a:r>
          </a:p>
          <a:p>
            <a:pPr marL="0" indent="0" algn="l" rtl="0" eaLnBrk="1" hangingPunct="1"/>
            <a:r>
              <a:rPr lang="en-US" sz="1800" dirty="0" smtClean="0">
                <a:latin typeface="Times New Roman" pitchFamily="18" charset="0"/>
              </a:rPr>
              <a:t>At long wavelengths, Planck’s equation reduces to the Rayleigh-Jeans expression.</a:t>
            </a:r>
          </a:p>
          <a:p>
            <a:pPr marL="0" indent="0" algn="l" rtl="0" eaLnBrk="1" hangingPunct="1"/>
            <a:r>
              <a:rPr lang="en-US" sz="1800" dirty="0" smtClean="0">
                <a:latin typeface="Times New Roman" pitchFamily="18" charset="0"/>
              </a:rPr>
              <a:t>At short wavelengths, it predicts an exponential decrease in intensity with decreasing wavelength.</a:t>
            </a:r>
          </a:p>
          <a:p>
            <a:pPr lvl="1" algn="l" rtl="0" eaLnBrk="1" hangingPunct="1"/>
            <a:r>
              <a:rPr lang="en-US" sz="1800" dirty="0" smtClean="0">
                <a:latin typeface="Times New Roman" pitchFamily="18" charset="0"/>
              </a:rPr>
              <a:t>This is in agreement with experimental results.</a:t>
            </a:r>
          </a:p>
          <a:p>
            <a:pPr lvl="1" algn="l" rtl="0" eaLnBrk="1" hangingPunct="1"/>
            <a:endParaRPr lang="en-US" sz="1800" dirty="0" smtClean="0">
              <a:latin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757347995"/>
              </p:ext>
            </p:extLst>
          </p:nvPr>
        </p:nvGraphicFramePr>
        <p:xfrm>
          <a:off x="752475" y="1700808"/>
          <a:ext cx="2381250" cy="774700"/>
        </p:xfrm>
        <a:graphic>
          <a:graphicData uri="http://schemas.openxmlformats.org/presentationml/2006/ole">
            <mc:AlternateContent xmlns:mc="http://schemas.openxmlformats.org/markup-compatibility/2006">
              <mc:Choice xmlns:v="urn:schemas-microsoft-com:vml" Requires="v">
                <p:oleObj spid="_x0000_s3086" name="Equation" r:id="rId3" imgW="1562100" imgH="508000" progId="Equation.DSMT4">
                  <p:embed/>
                </p:oleObj>
              </mc:Choice>
              <mc:Fallback>
                <p:oleObj name="Equation" r:id="rId3" imgW="1562100" imgH="508000" progId="Equation.DSMT4">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 y="1700808"/>
                        <a:ext cx="238125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63101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4454" y="332656"/>
            <a:ext cx="8784976" cy="4154984"/>
          </a:xfrm>
          <a:prstGeom prst="rect">
            <a:avLst/>
          </a:prstGeom>
        </p:spPr>
        <p:txBody>
          <a:bodyPr wrap="square">
            <a:spAutoFit/>
          </a:bodyPr>
          <a:lstStyle/>
          <a:p>
            <a:pPr algn="l" rtl="0"/>
            <a:r>
              <a:rPr lang="en-US" sz="2000" b="1" dirty="0">
                <a:solidFill>
                  <a:srgbClr val="0070C0"/>
                </a:solidFill>
                <a:latin typeface="Times New Roman" pitchFamily="18" charset="0"/>
              </a:rPr>
              <a:t>Wien's Law</a:t>
            </a:r>
          </a:p>
          <a:p>
            <a:pPr algn="just" rtl="0"/>
            <a:r>
              <a:rPr lang="en-US" sz="1600" b="1" dirty="0">
                <a:latin typeface="Times New Roman" pitchFamily="18" charset="0"/>
              </a:rPr>
              <a:t>Wien's law</a:t>
            </a:r>
            <a:r>
              <a:rPr lang="en-US" sz="1600" dirty="0">
                <a:latin typeface="Times New Roman" pitchFamily="18" charset="0"/>
              </a:rPr>
              <a:t>, or Wien's displacement law, describes the relationship between the temperature of a blackbody and the peak wavelength that it emits. The peak wavelength is the wavelength that has the highest intensity. This law was first proposed by German physicist Wilhelm Wien in 1893. He showed that, while blackbodies emit over a wide range of the spectrum, the peak in intensity occurred at a predictable wavelength for a given temperature. He was later awarded a Nobel Prize for this law.</a:t>
            </a:r>
          </a:p>
          <a:p>
            <a:pPr algn="l" rtl="0"/>
            <a:endParaRPr lang="en-US" sz="1600" b="1" dirty="0" smtClean="0">
              <a:latin typeface="Times New Roman" pitchFamily="18" charset="0"/>
            </a:endParaRPr>
          </a:p>
          <a:p>
            <a:pPr algn="l" rtl="0"/>
            <a:r>
              <a:rPr lang="en-US" sz="2000" b="1" dirty="0" smtClean="0">
                <a:solidFill>
                  <a:srgbClr val="0070C0"/>
                </a:solidFill>
                <a:latin typeface="Times New Roman" pitchFamily="18" charset="0"/>
              </a:rPr>
              <a:t>Wien's </a:t>
            </a:r>
            <a:r>
              <a:rPr lang="en-US" sz="2000" b="1" dirty="0">
                <a:solidFill>
                  <a:srgbClr val="0070C0"/>
                </a:solidFill>
                <a:latin typeface="Times New Roman" pitchFamily="18" charset="0"/>
              </a:rPr>
              <a:t>Law Formula</a:t>
            </a:r>
          </a:p>
          <a:p>
            <a:pPr algn="l" rtl="0"/>
            <a:r>
              <a:rPr lang="en-US" sz="1600" dirty="0">
                <a:latin typeface="Times New Roman" pitchFamily="18" charset="0"/>
              </a:rPr>
              <a:t>Wien's law formula can be written mathematically as</a:t>
            </a:r>
          </a:p>
          <a:p>
            <a:pPr algn="l" rtl="0"/>
            <a:r>
              <a:rPr lang="en-US" b="1" dirty="0" smtClean="0">
                <a:solidFill>
                  <a:srgbClr val="FF0000"/>
                </a:solidFill>
                <a:latin typeface="Times New Roman" pitchFamily="18" charset="0"/>
              </a:rPr>
              <a:t>λ </a:t>
            </a:r>
            <a:r>
              <a:rPr lang="en-US" b="1" baseline="-25000" dirty="0" smtClean="0">
                <a:solidFill>
                  <a:srgbClr val="FF0000"/>
                </a:solidFill>
                <a:latin typeface="Times New Roman" pitchFamily="18" charset="0"/>
              </a:rPr>
              <a:t>max</a:t>
            </a:r>
            <a:r>
              <a:rPr lang="en-US" b="1" dirty="0" smtClean="0">
                <a:solidFill>
                  <a:srgbClr val="FF0000"/>
                </a:solidFill>
                <a:latin typeface="Times New Roman" pitchFamily="18" charset="0"/>
              </a:rPr>
              <a:t>=b / T</a:t>
            </a:r>
          </a:p>
          <a:p>
            <a:pPr algn="l" rtl="0"/>
            <a:r>
              <a:rPr lang="en-US" sz="1600" dirty="0" smtClean="0">
                <a:latin typeface="Times New Roman" pitchFamily="18" charset="0"/>
              </a:rPr>
              <a:t>Where</a:t>
            </a:r>
            <a:r>
              <a:rPr lang="en-US" sz="1600" dirty="0">
                <a:latin typeface="Times New Roman" pitchFamily="18" charset="0"/>
              </a:rPr>
              <a:t> </a:t>
            </a:r>
            <a:r>
              <a:rPr lang="en-US" sz="1600" dirty="0" smtClean="0">
                <a:latin typeface="Times New Roman" pitchFamily="18" charset="0"/>
              </a:rPr>
              <a:t>T</a:t>
            </a:r>
            <a:r>
              <a:rPr lang="en-US" sz="1600" dirty="0">
                <a:latin typeface="Times New Roman" pitchFamily="18" charset="0"/>
              </a:rPr>
              <a:t> is the absolute temperature of the blackbody in Kelvin and </a:t>
            </a:r>
            <a:r>
              <a:rPr lang="en-US" sz="1600" dirty="0" smtClean="0">
                <a:latin typeface="Times New Roman" pitchFamily="18" charset="0"/>
              </a:rPr>
              <a:t>b</a:t>
            </a:r>
            <a:r>
              <a:rPr lang="en-US" sz="1600" dirty="0">
                <a:latin typeface="Times New Roman" pitchFamily="18" charset="0"/>
              </a:rPr>
              <a:t> is a constant of proportionality called Wien's displacement constant, which is given by</a:t>
            </a:r>
          </a:p>
          <a:p>
            <a:pPr algn="l" rtl="0"/>
            <a:r>
              <a:rPr lang="en-US" sz="1600" dirty="0">
                <a:solidFill>
                  <a:srgbClr val="FF0000"/>
                </a:solidFill>
                <a:latin typeface="Times New Roman" pitchFamily="18" charset="0"/>
              </a:rPr>
              <a:t>b=2.898×10</a:t>
            </a:r>
            <a:r>
              <a:rPr lang="en-US" sz="1600" baseline="30000" dirty="0">
                <a:solidFill>
                  <a:srgbClr val="FF0000"/>
                </a:solidFill>
                <a:latin typeface="Times New Roman" pitchFamily="18" charset="0"/>
              </a:rPr>
              <a:t>−</a:t>
            </a:r>
            <a:r>
              <a:rPr lang="en-US" sz="1600" baseline="30000" dirty="0" smtClean="0">
                <a:solidFill>
                  <a:srgbClr val="FF0000"/>
                </a:solidFill>
                <a:latin typeface="Times New Roman" pitchFamily="18" charset="0"/>
              </a:rPr>
              <a:t>3 </a:t>
            </a:r>
            <a:r>
              <a:rPr lang="en-US" sz="1600" dirty="0" err="1" smtClean="0">
                <a:solidFill>
                  <a:srgbClr val="FF0000"/>
                </a:solidFill>
                <a:latin typeface="Times New Roman" pitchFamily="18" charset="0"/>
              </a:rPr>
              <a:t>m</a:t>
            </a:r>
            <a:r>
              <a:rPr lang="en-US" sz="1600" dirty="0" err="1">
                <a:solidFill>
                  <a:srgbClr val="FF0000"/>
                </a:solidFill>
                <a:latin typeface="Times New Roman" pitchFamily="18" charset="0"/>
              </a:rPr>
              <a:t>⋅</a:t>
            </a:r>
            <a:r>
              <a:rPr lang="en-US" sz="1600" dirty="0" err="1" smtClean="0">
                <a:solidFill>
                  <a:srgbClr val="FF0000"/>
                </a:solidFill>
                <a:latin typeface="Times New Roman" pitchFamily="18" charset="0"/>
              </a:rPr>
              <a:t>K</a:t>
            </a:r>
            <a:endParaRPr lang="en-US" sz="1600" dirty="0">
              <a:solidFill>
                <a:srgbClr val="FF0000"/>
              </a:solidFill>
              <a:latin typeface="Times New Roman" pitchFamily="18" charset="0"/>
            </a:endParaRPr>
          </a:p>
          <a:p>
            <a:pPr algn="l" rtl="0"/>
            <a:r>
              <a:rPr lang="en-US" sz="1600" dirty="0">
                <a:latin typeface="Times New Roman" pitchFamily="18" charset="0"/>
              </a:rPr>
              <a:t>This law shows that doubling the temperature of an object, will halve the peak wavelength that is emitted. This means that given the temperature of a blackbody it is possible to find the peak wavelength that the body will emit, making it a powerful tool in astronomy.</a:t>
            </a:r>
          </a:p>
        </p:txBody>
      </p:sp>
      <p:sp>
        <p:nvSpPr>
          <p:cNvPr id="6" name="Rectangle 5"/>
          <p:cNvSpPr/>
          <p:nvPr/>
        </p:nvSpPr>
        <p:spPr>
          <a:xfrm>
            <a:off x="124546" y="4581128"/>
            <a:ext cx="3564244" cy="369332"/>
          </a:xfrm>
          <a:prstGeom prst="rect">
            <a:avLst/>
          </a:prstGeom>
        </p:spPr>
        <p:txBody>
          <a:bodyPr wrap="none">
            <a:spAutoFit/>
          </a:bodyPr>
          <a:lstStyle/>
          <a:p>
            <a:r>
              <a:rPr lang="en-US" b="1" dirty="0">
                <a:solidFill>
                  <a:srgbClr val="0070C0"/>
                </a:solidFill>
              </a:rPr>
              <a:t>Application of Wien's Law Equation</a:t>
            </a:r>
          </a:p>
        </p:txBody>
      </p:sp>
      <p:sp>
        <p:nvSpPr>
          <p:cNvPr id="7" name="Rectangle 6"/>
          <p:cNvSpPr/>
          <p:nvPr/>
        </p:nvSpPr>
        <p:spPr>
          <a:xfrm>
            <a:off x="124546" y="4952742"/>
            <a:ext cx="8911950" cy="584775"/>
          </a:xfrm>
          <a:prstGeom prst="rect">
            <a:avLst/>
          </a:prstGeom>
        </p:spPr>
        <p:txBody>
          <a:bodyPr wrap="square">
            <a:spAutoFit/>
          </a:bodyPr>
          <a:lstStyle/>
          <a:p>
            <a:pPr algn="l" rtl="0"/>
            <a:r>
              <a:rPr lang="en-US" sz="1600" dirty="0">
                <a:latin typeface="Times New Roman" pitchFamily="18" charset="0"/>
              </a:rPr>
              <a:t>Consider this example. The Sun has a surface temperature of 5800 K, what is the peak wavelength of the light emitted from the Sun? This can be calculated using Wien's law equation, which states</a:t>
            </a:r>
            <a:endParaRPr lang="ar-IQ" sz="1600" dirty="0">
              <a:latin typeface="Times New Roman" pitchFamily="18" charset="0"/>
            </a:endParaRPr>
          </a:p>
        </p:txBody>
      </p:sp>
      <p:sp>
        <p:nvSpPr>
          <p:cNvPr id="8" name="Rectangle 7"/>
          <p:cNvSpPr/>
          <p:nvPr/>
        </p:nvSpPr>
        <p:spPr>
          <a:xfrm>
            <a:off x="144454" y="5537517"/>
            <a:ext cx="8784976" cy="1200329"/>
          </a:xfrm>
          <a:prstGeom prst="rect">
            <a:avLst/>
          </a:prstGeom>
        </p:spPr>
        <p:txBody>
          <a:bodyPr wrap="square">
            <a:spAutoFit/>
          </a:bodyPr>
          <a:lstStyle/>
          <a:p>
            <a:pPr algn="l" rtl="0"/>
            <a:r>
              <a:rPr lang="en-US" b="1" dirty="0">
                <a:solidFill>
                  <a:srgbClr val="0070C0"/>
                </a:solidFill>
                <a:latin typeface="Times New Roman" pitchFamily="18" charset="0"/>
                <a:cs typeface="+mj-cs"/>
              </a:rPr>
              <a:t>Why is Wien's law important?</a:t>
            </a:r>
          </a:p>
          <a:p>
            <a:pPr algn="l" rtl="0"/>
            <a:r>
              <a:rPr lang="en-US" dirty="0">
                <a:latin typeface="Times New Roman" pitchFamily="18" charset="0"/>
                <a:cs typeface="+mj-cs"/>
              </a:rPr>
              <a:t>Wien's law is important because it allows for the temperature of a distant star to be calculated. If the spectrum of a star can be measured, it is possible to find the peak wavelength. The peak wavelength can then be used to determine the temperature.</a:t>
            </a:r>
          </a:p>
        </p:txBody>
      </p:sp>
    </p:spTree>
    <p:extLst>
      <p:ext uri="{BB962C8B-B14F-4D97-AF65-F5344CB8AC3E}">
        <p14:creationId xmlns:p14="http://schemas.microsoft.com/office/powerpoint/2010/main" val="3533333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txBox="1">
            <a:spLocks noChangeArrowheads="1"/>
          </p:cNvSpPr>
          <p:nvPr/>
        </p:nvSpPr>
        <p:spPr>
          <a:xfrm>
            <a:off x="107504" y="188641"/>
            <a:ext cx="4536504" cy="504056"/>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GB" sz="2500" b="1" dirty="0" smtClean="0">
                <a:solidFill>
                  <a:srgbClr val="0070C0"/>
                </a:solidFill>
                <a:latin typeface="Times New Roman" pitchFamily="18" charset="0"/>
              </a:rPr>
              <a:t>The Stefan-Boltzmann Law</a:t>
            </a:r>
            <a:endParaRPr lang="en-GB" sz="2500" b="1" dirty="0">
              <a:solidFill>
                <a:srgbClr val="0070C0"/>
              </a:solidFill>
              <a:latin typeface="Times New Roman" pitchFamily="18" charset="0"/>
            </a:endParaRPr>
          </a:p>
        </p:txBody>
      </p:sp>
      <p:sp>
        <p:nvSpPr>
          <p:cNvPr id="6" name="Text Box 14"/>
          <p:cNvSpPr txBox="1">
            <a:spLocks noChangeArrowheads="1"/>
          </p:cNvSpPr>
          <p:nvPr/>
        </p:nvSpPr>
        <p:spPr bwMode="auto">
          <a:xfrm>
            <a:off x="170718" y="764704"/>
            <a:ext cx="866701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dirty="0"/>
              <a:t>Joseph Stefan thought about the power produced per metre squared of a black </a:t>
            </a:r>
            <a:r>
              <a:rPr lang="en-GB" dirty="0" smtClean="0"/>
              <a:t>body. He  </a:t>
            </a:r>
            <a:r>
              <a:rPr lang="en-GB" dirty="0"/>
              <a:t>found the relationship between the </a:t>
            </a:r>
            <a:r>
              <a:rPr lang="en-GB" dirty="0">
                <a:solidFill>
                  <a:srgbClr val="FF0000"/>
                </a:solidFill>
              </a:rPr>
              <a:t>temperature</a:t>
            </a:r>
            <a:r>
              <a:rPr lang="en-GB" dirty="0"/>
              <a:t> of a black body and the </a:t>
            </a:r>
            <a:r>
              <a:rPr lang="en-GB" dirty="0">
                <a:solidFill>
                  <a:srgbClr val="FF0000"/>
                </a:solidFill>
              </a:rPr>
              <a:t>power output per square </a:t>
            </a:r>
            <a:r>
              <a:rPr lang="en-GB" dirty="0" smtClean="0">
                <a:solidFill>
                  <a:srgbClr val="FF0000"/>
                </a:solidFill>
              </a:rPr>
              <a:t>metre</a:t>
            </a:r>
            <a:endParaRPr lang="en-GB" dirty="0">
              <a:solidFill>
                <a:srgbClr val="FF0000"/>
              </a:solidFill>
            </a:endParaRPr>
          </a:p>
        </p:txBody>
      </p:sp>
      <p:grpSp>
        <p:nvGrpSpPr>
          <p:cNvPr id="23" name="Group 22"/>
          <p:cNvGrpSpPr/>
          <p:nvPr/>
        </p:nvGrpSpPr>
        <p:grpSpPr>
          <a:xfrm>
            <a:off x="5283324" y="1484784"/>
            <a:ext cx="3554412" cy="2617933"/>
            <a:chOff x="179512" y="2708920"/>
            <a:chExt cx="4049712" cy="3336925"/>
          </a:xfrm>
        </p:grpSpPr>
        <p:sp>
          <p:nvSpPr>
            <p:cNvPr id="17" name="Line 16"/>
            <p:cNvSpPr>
              <a:spLocks noChangeShapeType="1"/>
            </p:cNvSpPr>
            <p:nvPr/>
          </p:nvSpPr>
          <p:spPr bwMode="auto">
            <a:xfrm>
              <a:off x="1349499" y="2708920"/>
              <a:ext cx="0" cy="28352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8" name="Line 17"/>
            <p:cNvSpPr>
              <a:spLocks noChangeShapeType="1"/>
            </p:cNvSpPr>
            <p:nvPr/>
          </p:nvSpPr>
          <p:spPr bwMode="auto">
            <a:xfrm>
              <a:off x="1349499" y="5588645"/>
              <a:ext cx="2655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19" name="Freeform 18"/>
            <p:cNvSpPr>
              <a:spLocks/>
            </p:cNvSpPr>
            <p:nvPr/>
          </p:nvSpPr>
          <p:spPr bwMode="auto">
            <a:xfrm>
              <a:off x="1349499" y="2797820"/>
              <a:ext cx="585788" cy="2851150"/>
            </a:xfrm>
            <a:custGeom>
              <a:avLst/>
              <a:gdLst>
                <a:gd name="T0" fmla="*/ 0 w 510"/>
                <a:gd name="T1" fmla="*/ 1730 h 1796"/>
                <a:gd name="T2" fmla="*/ 57 w 510"/>
                <a:gd name="T3" fmla="*/ 1730 h 1796"/>
                <a:gd name="T4" fmla="*/ 340 w 510"/>
                <a:gd name="T5" fmla="*/ 1333 h 1796"/>
                <a:gd name="T6" fmla="*/ 510 w 510"/>
                <a:gd name="T7" fmla="*/ 0 h 1796"/>
              </a:gdLst>
              <a:ahLst/>
              <a:cxnLst>
                <a:cxn ang="0">
                  <a:pos x="T0" y="T1"/>
                </a:cxn>
                <a:cxn ang="0">
                  <a:pos x="T2" y="T3"/>
                </a:cxn>
                <a:cxn ang="0">
                  <a:pos x="T4" y="T5"/>
                </a:cxn>
                <a:cxn ang="0">
                  <a:pos x="T6" y="T7"/>
                </a:cxn>
              </a:cxnLst>
              <a:rect l="0" t="0" r="r" b="b"/>
              <a:pathLst>
                <a:path w="510" h="1796">
                  <a:moveTo>
                    <a:pt x="0" y="1730"/>
                  </a:moveTo>
                  <a:cubicBezTo>
                    <a:pt x="0" y="1763"/>
                    <a:pt x="0" y="1796"/>
                    <a:pt x="57" y="1730"/>
                  </a:cubicBezTo>
                  <a:cubicBezTo>
                    <a:pt x="114" y="1664"/>
                    <a:pt x="265" y="1621"/>
                    <a:pt x="340" y="1333"/>
                  </a:cubicBezTo>
                  <a:cubicBezTo>
                    <a:pt x="415" y="1045"/>
                    <a:pt x="462" y="522"/>
                    <a:pt x="51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20" name="Text Box 19"/>
            <p:cNvSpPr txBox="1">
              <a:spLocks noChangeArrowheads="1"/>
            </p:cNvSpPr>
            <p:nvPr/>
          </p:nvSpPr>
          <p:spPr bwMode="auto">
            <a:xfrm>
              <a:off x="179512" y="2888308"/>
              <a:ext cx="990600" cy="2942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GB" dirty="0"/>
                <a:t>Power output per square metre</a:t>
              </a:r>
            </a:p>
            <a:p>
              <a:pPr algn="l" rtl="0">
                <a:spcBef>
                  <a:spcPct val="50000"/>
                </a:spcBef>
              </a:pPr>
              <a:r>
                <a:rPr lang="en-GB" dirty="0"/>
                <a:t>Wm</a:t>
              </a:r>
              <a:r>
                <a:rPr lang="en-GB" baseline="30000" dirty="0"/>
                <a:t>-2</a:t>
              </a:r>
              <a:endParaRPr lang="en-GB" dirty="0"/>
            </a:p>
            <a:p>
              <a:pPr algn="l" rtl="0">
                <a:spcBef>
                  <a:spcPct val="50000"/>
                </a:spcBef>
              </a:pPr>
              <a:endParaRPr lang="en-GB" dirty="0"/>
            </a:p>
          </p:txBody>
        </p:sp>
        <p:sp>
          <p:nvSpPr>
            <p:cNvPr id="21" name="Text Box 20"/>
            <p:cNvSpPr txBox="1">
              <a:spLocks noChangeArrowheads="1"/>
            </p:cNvSpPr>
            <p:nvPr/>
          </p:nvSpPr>
          <p:spPr bwMode="auto">
            <a:xfrm>
              <a:off x="2070224" y="5679133"/>
              <a:ext cx="215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Temperature K</a:t>
              </a:r>
            </a:p>
          </p:txBody>
        </p:sp>
      </p:grpSp>
      <p:graphicFrame>
        <p:nvGraphicFramePr>
          <p:cNvPr id="22" name="Object 21"/>
          <p:cNvGraphicFramePr>
            <a:graphicFrameLocks noChangeAspect="1"/>
          </p:cNvGraphicFramePr>
          <p:nvPr>
            <p:extLst>
              <p:ext uri="{D42A27DB-BD31-4B8C-83A1-F6EECF244321}">
                <p14:modId xmlns:p14="http://schemas.microsoft.com/office/powerpoint/2010/main" val="565194979"/>
              </p:ext>
            </p:extLst>
          </p:nvPr>
        </p:nvGraphicFramePr>
        <p:xfrm>
          <a:off x="2123728" y="3250495"/>
          <a:ext cx="1152128" cy="793668"/>
        </p:xfrm>
        <a:graphic>
          <a:graphicData uri="http://schemas.openxmlformats.org/presentationml/2006/ole">
            <mc:AlternateContent xmlns:mc="http://schemas.openxmlformats.org/markup-compatibility/2006">
              <mc:Choice xmlns:v="urn:schemas-microsoft-com:vml" Requires="v">
                <p:oleObj spid="_x0000_s4120" name="Equation" r:id="rId3" imgW="571320" imgH="393480" progId="Equation.3">
                  <p:embed/>
                </p:oleObj>
              </mc:Choice>
              <mc:Fallback>
                <p:oleObj name="Equation" r:id="rId3" imgW="5713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3250495"/>
                        <a:ext cx="1152128" cy="793668"/>
                      </a:xfrm>
                      <a:prstGeom prst="rect">
                        <a:avLst/>
                      </a:prstGeom>
                      <a:noFill/>
                      <a:ln>
                        <a:noFill/>
                      </a:ln>
                      <a:effectLst/>
                    </p:spPr>
                  </p:pic>
                </p:oleObj>
              </mc:Fallback>
            </mc:AlternateContent>
          </a:graphicData>
        </a:graphic>
      </p:graphicFrame>
      <p:grpSp>
        <p:nvGrpSpPr>
          <p:cNvPr id="30" name="Group 29"/>
          <p:cNvGrpSpPr/>
          <p:nvPr/>
        </p:nvGrpSpPr>
        <p:grpSpPr>
          <a:xfrm>
            <a:off x="552353" y="2886075"/>
            <a:ext cx="4140200" cy="3336925"/>
            <a:chOff x="1781175" y="1584325"/>
            <a:chExt cx="4140200" cy="3336925"/>
          </a:xfrm>
        </p:grpSpPr>
        <p:sp>
          <p:nvSpPr>
            <p:cNvPr id="31" name="Line 5"/>
            <p:cNvSpPr>
              <a:spLocks noChangeShapeType="1"/>
            </p:cNvSpPr>
            <p:nvPr/>
          </p:nvSpPr>
          <p:spPr bwMode="auto">
            <a:xfrm>
              <a:off x="3041650" y="4464050"/>
              <a:ext cx="2655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grpSp>
          <p:nvGrpSpPr>
            <p:cNvPr id="32" name="Group 31"/>
            <p:cNvGrpSpPr/>
            <p:nvPr/>
          </p:nvGrpSpPr>
          <p:grpSpPr>
            <a:xfrm>
              <a:off x="1781175" y="1584325"/>
              <a:ext cx="4140200" cy="3336925"/>
              <a:chOff x="1781175" y="1584325"/>
              <a:chExt cx="4140200" cy="3336925"/>
            </a:xfrm>
          </p:grpSpPr>
          <p:sp>
            <p:nvSpPr>
              <p:cNvPr id="33" name="Line 4"/>
              <p:cNvSpPr>
                <a:spLocks noChangeShapeType="1"/>
              </p:cNvSpPr>
              <p:nvPr/>
            </p:nvSpPr>
            <p:spPr bwMode="auto">
              <a:xfrm>
                <a:off x="3041650" y="1584325"/>
                <a:ext cx="0" cy="28352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34" name="Text Box 7"/>
              <p:cNvSpPr txBox="1">
                <a:spLocks noChangeArrowheads="1"/>
              </p:cNvSpPr>
              <p:nvPr/>
            </p:nvSpPr>
            <p:spPr bwMode="auto">
              <a:xfrm>
                <a:off x="1781175" y="1763713"/>
                <a:ext cx="990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GB" dirty="0" err="1" smtClean="0"/>
                  <a:t>Poweroutput</a:t>
                </a:r>
                <a:r>
                  <a:rPr lang="en-GB" dirty="0" smtClean="0"/>
                  <a:t> </a:t>
                </a:r>
                <a:r>
                  <a:rPr lang="en-GB" dirty="0"/>
                  <a:t>Per square metre (Wm</a:t>
                </a:r>
                <a:r>
                  <a:rPr lang="en-GB" baseline="30000" dirty="0"/>
                  <a:t>-2</a:t>
                </a:r>
                <a:r>
                  <a:rPr lang="en-GB" dirty="0"/>
                  <a:t>)</a:t>
                </a:r>
              </a:p>
            </p:txBody>
          </p:sp>
          <p:sp>
            <p:nvSpPr>
              <p:cNvPr id="35" name="Text Box 8"/>
              <p:cNvSpPr txBox="1">
                <a:spLocks noChangeArrowheads="1"/>
              </p:cNvSpPr>
              <p:nvPr/>
            </p:nvSpPr>
            <p:spPr bwMode="auto">
              <a:xfrm>
                <a:off x="3762375" y="4554538"/>
                <a:ext cx="2159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t>(Temperature)</a:t>
                </a:r>
                <a:r>
                  <a:rPr lang="en-GB" b="1" baseline="30000"/>
                  <a:t>4</a:t>
                </a:r>
                <a:endParaRPr lang="en-GB" b="1"/>
              </a:p>
            </p:txBody>
          </p:sp>
          <p:sp>
            <p:nvSpPr>
              <p:cNvPr id="36" name="Line 10"/>
              <p:cNvSpPr>
                <a:spLocks noChangeShapeType="1"/>
              </p:cNvSpPr>
              <p:nvPr/>
            </p:nvSpPr>
            <p:spPr bwMode="auto">
              <a:xfrm flipV="1">
                <a:off x="2997200" y="2168525"/>
                <a:ext cx="2835275" cy="2295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37" name="Line 14"/>
              <p:cNvSpPr>
                <a:spLocks noChangeShapeType="1"/>
              </p:cNvSpPr>
              <p:nvPr/>
            </p:nvSpPr>
            <p:spPr bwMode="auto">
              <a:xfrm>
                <a:off x="3492500" y="4103688"/>
                <a:ext cx="1800225" cy="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grpSp>
      </p:grpSp>
      <p:sp>
        <p:nvSpPr>
          <p:cNvPr id="38" name="Text Box 18"/>
          <p:cNvSpPr txBox="1">
            <a:spLocks noChangeArrowheads="1"/>
          </p:cNvSpPr>
          <p:nvPr/>
        </p:nvSpPr>
        <p:spPr bwMode="auto">
          <a:xfrm>
            <a:off x="4283968" y="4293096"/>
            <a:ext cx="368967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dirty="0">
                <a:latin typeface="Times New Roman" pitchFamily="18" charset="0"/>
              </a:rPr>
              <a:t>This is a straight line graph the gradient is a constant (</a:t>
            </a:r>
            <a:r>
              <a:rPr lang="el-GR" dirty="0">
                <a:latin typeface="Times New Roman" pitchFamily="18" charset="0"/>
                <a:cs typeface="Arial" pitchFamily="34" charset="0"/>
              </a:rPr>
              <a:t>σ</a:t>
            </a:r>
            <a:r>
              <a:rPr lang="en-GB" dirty="0">
                <a:latin typeface="Times New Roman" pitchFamily="18" charset="0"/>
                <a:cs typeface="Arial" pitchFamily="34" charset="0"/>
              </a:rPr>
              <a:t>) called the Stefan-Boltzmann constant.</a:t>
            </a:r>
            <a:endParaRPr lang="el-GR" dirty="0">
              <a:latin typeface="Times New Roman" pitchFamily="18" charset="0"/>
              <a:cs typeface="Arial" pitchFamily="34" charset="0"/>
            </a:endParaRPr>
          </a:p>
        </p:txBody>
      </p:sp>
      <p:graphicFrame>
        <p:nvGraphicFramePr>
          <p:cNvPr id="39" name="Object 38"/>
          <p:cNvGraphicFramePr>
            <a:graphicFrameLocks noChangeAspect="1"/>
          </p:cNvGraphicFramePr>
          <p:nvPr>
            <p:extLst>
              <p:ext uri="{D42A27DB-BD31-4B8C-83A1-F6EECF244321}">
                <p14:modId xmlns:p14="http://schemas.microsoft.com/office/powerpoint/2010/main" val="2296804713"/>
              </p:ext>
            </p:extLst>
          </p:nvPr>
        </p:nvGraphicFramePr>
        <p:xfrm>
          <a:off x="5148064" y="5162216"/>
          <a:ext cx="1584871" cy="1435136"/>
        </p:xfrm>
        <a:graphic>
          <a:graphicData uri="http://schemas.openxmlformats.org/presentationml/2006/ole">
            <mc:AlternateContent xmlns:mc="http://schemas.openxmlformats.org/markup-compatibility/2006">
              <mc:Choice xmlns:v="urn:schemas-microsoft-com:vml" Requires="v">
                <p:oleObj spid="_x0000_s4121" name="Equation" r:id="rId5" imgW="672808" imgH="609336" progId="Equation.3">
                  <p:embed/>
                </p:oleObj>
              </mc:Choice>
              <mc:Fallback>
                <p:oleObj name="Equation" r:id="rId5" imgW="672808" imgH="609336"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5162216"/>
                        <a:ext cx="1584871" cy="143513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99574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dirty="0"/>
          </a:p>
        </p:txBody>
      </p:sp>
      <p:sp>
        <p:nvSpPr>
          <p:cNvPr id="5" name="Text Box 14"/>
          <p:cNvSpPr txBox="1">
            <a:spLocks noChangeArrowheads="1"/>
          </p:cNvSpPr>
          <p:nvPr/>
        </p:nvSpPr>
        <p:spPr bwMode="auto">
          <a:xfrm>
            <a:off x="107504" y="836712"/>
            <a:ext cx="78492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sz="2000" dirty="0">
                <a:solidFill>
                  <a:schemeClr val="tx1">
                    <a:lumMod val="95000"/>
                    <a:lumOff val="5000"/>
                  </a:schemeClr>
                </a:solidFill>
                <a:latin typeface="Times New Roman" pitchFamily="18" charset="0"/>
              </a:rPr>
              <a:t>The Power of a STAR is called its </a:t>
            </a:r>
            <a:r>
              <a:rPr lang="en-GB" sz="2000" b="1" dirty="0">
                <a:solidFill>
                  <a:srgbClr val="FF0000"/>
                </a:solidFill>
                <a:latin typeface="Times New Roman" pitchFamily="18" charset="0"/>
              </a:rPr>
              <a:t>luminosity</a:t>
            </a:r>
          </a:p>
        </p:txBody>
      </p:sp>
      <p:graphicFrame>
        <p:nvGraphicFramePr>
          <p:cNvPr id="6" name="Object 4"/>
          <p:cNvGraphicFramePr>
            <a:graphicFrameLocks noGrp="1" noChangeAspect="1"/>
          </p:cNvGraphicFramePr>
          <p:nvPr>
            <p:ph sz="quarter" idx="1"/>
            <p:extLst>
              <p:ext uri="{D42A27DB-BD31-4B8C-83A1-F6EECF244321}">
                <p14:modId xmlns:p14="http://schemas.microsoft.com/office/powerpoint/2010/main" val="3273881188"/>
              </p:ext>
            </p:extLst>
          </p:nvPr>
        </p:nvGraphicFramePr>
        <p:xfrm>
          <a:off x="3059832" y="2060848"/>
          <a:ext cx="1251421" cy="775768"/>
        </p:xfrm>
        <a:graphic>
          <a:graphicData uri="http://schemas.openxmlformats.org/presentationml/2006/ole">
            <mc:AlternateContent xmlns:mc="http://schemas.openxmlformats.org/markup-compatibility/2006">
              <mc:Choice xmlns:v="urn:schemas-microsoft-com:vml" Requires="v">
                <p:oleObj spid="_x0000_s5184" name="Equation" r:id="rId3" imgW="634680" imgH="393480" progId="Equation.3">
                  <p:embed/>
                </p:oleObj>
              </mc:Choice>
              <mc:Fallback>
                <p:oleObj name="Equation" r:id="rId3" imgW="6346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2060848"/>
                        <a:ext cx="1251421" cy="775768"/>
                      </a:xfrm>
                      <a:prstGeom prst="rect">
                        <a:avLst/>
                      </a:prstGeom>
                      <a:noFill/>
                      <a:ln>
                        <a:noFill/>
                      </a:ln>
                      <a:effectLst/>
                    </p:spPr>
                  </p:pic>
                </p:oleObj>
              </mc:Fallback>
            </mc:AlternateContent>
          </a:graphicData>
        </a:graphic>
      </p:graphicFrame>
      <p:graphicFrame>
        <p:nvGraphicFramePr>
          <p:cNvPr id="7" name="Object 7"/>
          <p:cNvGraphicFramePr>
            <a:graphicFrameLocks noChangeAspect="1"/>
          </p:cNvGraphicFramePr>
          <p:nvPr>
            <p:extLst>
              <p:ext uri="{D42A27DB-BD31-4B8C-83A1-F6EECF244321}">
                <p14:modId xmlns:p14="http://schemas.microsoft.com/office/powerpoint/2010/main" val="3891190466"/>
              </p:ext>
            </p:extLst>
          </p:nvPr>
        </p:nvGraphicFramePr>
        <p:xfrm>
          <a:off x="5292080" y="2096852"/>
          <a:ext cx="2377242" cy="576064"/>
        </p:xfrm>
        <a:graphic>
          <a:graphicData uri="http://schemas.openxmlformats.org/presentationml/2006/ole">
            <mc:AlternateContent xmlns:mc="http://schemas.openxmlformats.org/markup-compatibility/2006">
              <mc:Choice xmlns:v="urn:schemas-microsoft-com:vml" Requires="v">
                <p:oleObj spid="_x0000_s5185" name="Equation" r:id="rId5" imgW="838080" imgH="203040" progId="Equation.3">
                  <p:embed/>
                </p:oleObj>
              </mc:Choice>
              <mc:Fallback>
                <p:oleObj name="Equation" r:id="rId5" imgW="83808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2096852"/>
                        <a:ext cx="2377242" cy="576064"/>
                      </a:xfrm>
                      <a:prstGeom prst="rect">
                        <a:avLst/>
                      </a:prstGeom>
                      <a:noFill/>
                      <a:ln>
                        <a:noFill/>
                      </a:ln>
                      <a:effectLst/>
                    </p:spPr>
                  </p:pic>
                </p:oleObj>
              </mc:Fallback>
            </mc:AlternateContent>
          </a:graphicData>
        </a:graphic>
      </p:graphicFrame>
      <p:graphicFrame>
        <p:nvGraphicFramePr>
          <p:cNvPr id="8" name="Object 10"/>
          <p:cNvGraphicFramePr>
            <a:graphicFrameLocks noChangeAspect="1"/>
          </p:cNvGraphicFramePr>
          <p:nvPr>
            <p:extLst>
              <p:ext uri="{D42A27DB-BD31-4B8C-83A1-F6EECF244321}">
                <p14:modId xmlns:p14="http://schemas.microsoft.com/office/powerpoint/2010/main" val="1608800129"/>
              </p:ext>
            </p:extLst>
          </p:nvPr>
        </p:nvGraphicFramePr>
        <p:xfrm>
          <a:off x="3141191" y="3078881"/>
          <a:ext cx="3519041" cy="710159"/>
        </p:xfrm>
        <a:graphic>
          <a:graphicData uri="http://schemas.openxmlformats.org/presentationml/2006/ole">
            <mc:AlternateContent xmlns:mc="http://schemas.openxmlformats.org/markup-compatibility/2006">
              <mc:Choice xmlns:v="urn:schemas-microsoft-com:vml" Requires="v">
                <p:oleObj spid="_x0000_s5186" name="Equation" r:id="rId7" imgW="1511280" imgH="304560" progId="Equation.3">
                  <p:embed/>
                </p:oleObj>
              </mc:Choice>
              <mc:Fallback>
                <p:oleObj name="Equation" r:id="rId7" imgW="1511280" imgH="3045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1191" y="3078881"/>
                        <a:ext cx="3519041" cy="710159"/>
                      </a:xfrm>
                      <a:prstGeom prst="rect">
                        <a:avLst/>
                      </a:prstGeom>
                      <a:noFill/>
                      <a:ln>
                        <a:noFill/>
                      </a:ln>
                      <a:effectLst/>
                    </p:spPr>
                  </p:pic>
                </p:oleObj>
              </mc:Fallback>
            </mc:AlternateContent>
          </a:graphicData>
        </a:graphic>
      </p:graphicFrame>
      <p:graphicFrame>
        <p:nvGraphicFramePr>
          <p:cNvPr id="9" name="Object 18"/>
          <p:cNvGraphicFramePr>
            <a:graphicFrameLocks noChangeAspect="1"/>
          </p:cNvGraphicFramePr>
          <p:nvPr>
            <p:extLst>
              <p:ext uri="{D42A27DB-BD31-4B8C-83A1-F6EECF244321}">
                <p14:modId xmlns:p14="http://schemas.microsoft.com/office/powerpoint/2010/main" val="3627088192"/>
              </p:ext>
            </p:extLst>
          </p:nvPr>
        </p:nvGraphicFramePr>
        <p:xfrm>
          <a:off x="395536" y="1484784"/>
          <a:ext cx="1511282" cy="1368499"/>
        </p:xfrm>
        <a:graphic>
          <a:graphicData uri="http://schemas.openxmlformats.org/presentationml/2006/ole">
            <mc:AlternateContent xmlns:mc="http://schemas.openxmlformats.org/markup-compatibility/2006">
              <mc:Choice xmlns:v="urn:schemas-microsoft-com:vml" Requires="v">
                <p:oleObj spid="_x0000_s5187" name="Equation" r:id="rId9" imgW="672840" imgH="609480" progId="Equation.3">
                  <p:embed/>
                </p:oleObj>
              </mc:Choice>
              <mc:Fallback>
                <p:oleObj name="Equation" r:id="rId9" imgW="67284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5536" y="1484784"/>
                        <a:ext cx="1511282" cy="1368499"/>
                      </a:xfrm>
                      <a:prstGeom prst="rect">
                        <a:avLst/>
                      </a:prstGeom>
                      <a:noFill/>
                      <a:ln>
                        <a:noFill/>
                      </a:ln>
                      <a:effec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33512028"/>
              </p:ext>
            </p:extLst>
          </p:nvPr>
        </p:nvGraphicFramePr>
        <p:xfrm>
          <a:off x="179512" y="3068960"/>
          <a:ext cx="2160240" cy="691114"/>
        </p:xfrm>
        <a:graphic>
          <a:graphicData uri="http://schemas.openxmlformats.org/presentationml/2006/ole">
            <mc:AlternateContent xmlns:mc="http://schemas.openxmlformats.org/markup-compatibility/2006">
              <mc:Choice xmlns:v="urn:schemas-microsoft-com:vml" Requires="v">
                <p:oleObj spid="_x0000_s5188" name="Equation" r:id="rId11" imgW="634725" imgH="203112" progId="Equation.3">
                  <p:embed/>
                </p:oleObj>
              </mc:Choice>
              <mc:Fallback>
                <p:oleObj name="Equation" r:id="rId11" imgW="634725" imgH="203112"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512" y="3068960"/>
                        <a:ext cx="2160240" cy="691114"/>
                      </a:xfrm>
                      <a:prstGeom prst="rect">
                        <a:avLst/>
                      </a:prstGeom>
                      <a:noFill/>
                      <a:ln>
                        <a:noFill/>
                      </a:ln>
                      <a:effectLst/>
                    </p:spPr>
                  </p:pic>
                </p:oleObj>
              </mc:Fallback>
            </mc:AlternateContent>
          </a:graphicData>
        </a:graphic>
      </p:graphicFrame>
      <p:sp>
        <p:nvSpPr>
          <p:cNvPr id="12" name="Right Arrow 11"/>
          <p:cNvSpPr/>
          <p:nvPr/>
        </p:nvSpPr>
        <p:spPr>
          <a:xfrm>
            <a:off x="2339752" y="2348880"/>
            <a:ext cx="57606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Right Arrow 12"/>
          <p:cNvSpPr/>
          <p:nvPr/>
        </p:nvSpPr>
        <p:spPr>
          <a:xfrm>
            <a:off x="4572000" y="2501280"/>
            <a:ext cx="57606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Right Arrow 13"/>
          <p:cNvSpPr/>
          <p:nvPr/>
        </p:nvSpPr>
        <p:spPr>
          <a:xfrm>
            <a:off x="2411760" y="3501008"/>
            <a:ext cx="57606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Text Box 5"/>
          <p:cNvSpPr txBox="1">
            <a:spLocks noChangeArrowheads="1"/>
          </p:cNvSpPr>
          <p:nvPr/>
        </p:nvSpPr>
        <p:spPr bwMode="auto">
          <a:xfrm>
            <a:off x="143336" y="3789040"/>
            <a:ext cx="85331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sz="2000" dirty="0">
                <a:latin typeface="Times New Roman" pitchFamily="18" charset="0"/>
              </a:rPr>
              <a:t>Stars are just about spherical</a:t>
            </a:r>
            <a:r>
              <a:rPr lang="en-GB" sz="2000" dirty="0" smtClean="0">
                <a:latin typeface="Times New Roman" pitchFamily="18" charset="0"/>
              </a:rPr>
              <a:t>. The </a:t>
            </a:r>
            <a:r>
              <a:rPr lang="en-GB" sz="2000" dirty="0">
                <a:latin typeface="Times New Roman" pitchFamily="18" charset="0"/>
              </a:rPr>
              <a:t>formula for the surface area of a sphere</a:t>
            </a:r>
          </a:p>
        </p:txBody>
      </p:sp>
      <p:graphicFrame>
        <p:nvGraphicFramePr>
          <p:cNvPr id="16" name="Object 6"/>
          <p:cNvGraphicFramePr>
            <a:graphicFrameLocks noChangeAspect="1"/>
          </p:cNvGraphicFramePr>
          <p:nvPr>
            <p:extLst>
              <p:ext uri="{D42A27DB-BD31-4B8C-83A1-F6EECF244321}">
                <p14:modId xmlns:p14="http://schemas.microsoft.com/office/powerpoint/2010/main" val="3986877362"/>
              </p:ext>
            </p:extLst>
          </p:nvPr>
        </p:nvGraphicFramePr>
        <p:xfrm>
          <a:off x="683569" y="4207649"/>
          <a:ext cx="2520280" cy="587590"/>
        </p:xfrm>
        <a:graphic>
          <a:graphicData uri="http://schemas.openxmlformats.org/presentationml/2006/ole">
            <mc:AlternateContent xmlns:mc="http://schemas.openxmlformats.org/markup-compatibility/2006">
              <mc:Choice xmlns:v="urn:schemas-microsoft-com:vml" Requires="v">
                <p:oleObj spid="_x0000_s5189" name="Equation" r:id="rId13" imgW="1307880" imgH="304560" progId="Equation.3">
                  <p:embed/>
                </p:oleObj>
              </mc:Choice>
              <mc:Fallback>
                <p:oleObj name="Equation" r:id="rId13" imgW="1307880" imgH="3045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3569" y="4207649"/>
                        <a:ext cx="2520280" cy="587590"/>
                      </a:xfrm>
                      <a:prstGeom prst="rect">
                        <a:avLst/>
                      </a:prstGeom>
                      <a:noFill/>
                      <a:ln>
                        <a:noFill/>
                      </a:ln>
                      <a:effectLst/>
                    </p:spPr>
                  </p:pic>
                </p:oleObj>
              </mc:Fallback>
            </mc:AlternateContent>
          </a:graphicData>
        </a:graphic>
      </p:graphicFrame>
      <p:graphicFrame>
        <p:nvGraphicFramePr>
          <p:cNvPr id="17" name="Object 7"/>
          <p:cNvGraphicFramePr>
            <a:graphicFrameLocks noChangeAspect="1"/>
          </p:cNvGraphicFramePr>
          <p:nvPr>
            <p:extLst>
              <p:ext uri="{D42A27DB-BD31-4B8C-83A1-F6EECF244321}">
                <p14:modId xmlns:p14="http://schemas.microsoft.com/office/powerpoint/2010/main" val="3421930955"/>
              </p:ext>
            </p:extLst>
          </p:nvPr>
        </p:nvGraphicFramePr>
        <p:xfrm>
          <a:off x="395536" y="4979070"/>
          <a:ext cx="2152650" cy="538162"/>
        </p:xfrm>
        <a:graphic>
          <a:graphicData uri="http://schemas.openxmlformats.org/presentationml/2006/ole">
            <mc:AlternateContent xmlns:mc="http://schemas.openxmlformats.org/markup-compatibility/2006">
              <mc:Choice xmlns:v="urn:schemas-microsoft-com:vml" Requires="v">
                <p:oleObj spid="_x0000_s5190" name="Equation" r:id="rId15" imgW="812520" imgH="203040" progId="Equation.3">
                  <p:embed/>
                </p:oleObj>
              </mc:Choice>
              <mc:Fallback>
                <p:oleObj name="Equation" r:id="rId15" imgW="81252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5536" y="4979070"/>
                        <a:ext cx="2152650" cy="53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Text Box 8"/>
          <p:cNvSpPr txBox="1">
            <a:spLocks noChangeArrowheads="1"/>
          </p:cNvSpPr>
          <p:nvPr/>
        </p:nvSpPr>
        <p:spPr bwMode="auto">
          <a:xfrm>
            <a:off x="251520" y="5530216"/>
            <a:ext cx="475252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dirty="0" smtClean="0"/>
              <a:t>Where </a:t>
            </a:r>
            <a:r>
              <a:rPr lang="el-GR" dirty="0" smtClean="0">
                <a:cs typeface="Arial" pitchFamily="34" charset="0"/>
              </a:rPr>
              <a:t>σ</a:t>
            </a:r>
            <a:r>
              <a:rPr lang="en-GB" dirty="0" smtClean="0"/>
              <a:t> is Stefan’s constant (5.7 x 10</a:t>
            </a:r>
            <a:r>
              <a:rPr lang="en-GB" baseline="30000" dirty="0" smtClean="0"/>
              <a:t>-8 </a:t>
            </a:r>
            <a:r>
              <a:rPr lang="en-GB" dirty="0" smtClean="0"/>
              <a:t>Wm</a:t>
            </a:r>
            <a:r>
              <a:rPr lang="en-GB" baseline="30000" dirty="0" smtClean="0"/>
              <a:t>-2</a:t>
            </a:r>
            <a:r>
              <a:rPr lang="en-GB" dirty="0" smtClean="0"/>
              <a:t>K</a:t>
            </a:r>
            <a:r>
              <a:rPr lang="en-GB" baseline="30000" dirty="0" smtClean="0"/>
              <a:t>-4</a:t>
            </a:r>
            <a:r>
              <a:rPr lang="en-GB" dirty="0" smtClean="0"/>
              <a:t>)</a:t>
            </a:r>
            <a:endParaRPr lang="en-GB" dirty="0"/>
          </a:p>
        </p:txBody>
      </p:sp>
    </p:spTree>
    <p:extLst>
      <p:ext uri="{BB962C8B-B14F-4D97-AF65-F5344CB8AC3E}">
        <p14:creationId xmlns:p14="http://schemas.microsoft.com/office/powerpoint/2010/main" val="200326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20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20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71136" y="116632"/>
            <a:ext cx="5164959" cy="706090"/>
          </a:xfrm>
        </p:spPr>
        <p:txBody>
          <a:bodyPr>
            <a:normAutofit/>
          </a:bodyPr>
          <a:lstStyle/>
          <a:p>
            <a:pPr rtl="0"/>
            <a:r>
              <a:rPr lang="en-GB" sz="2000" b="1" dirty="0">
                <a:solidFill>
                  <a:srgbClr val="0070C0"/>
                </a:solidFill>
                <a:latin typeface="Times New Roman" pitchFamily="18" charset="0"/>
              </a:rPr>
              <a:t>Calculating with Stefan’s </a:t>
            </a:r>
            <a:r>
              <a:rPr lang="en-GB" sz="2000" b="1" dirty="0" smtClean="0">
                <a:solidFill>
                  <a:srgbClr val="0070C0"/>
                </a:solidFill>
                <a:latin typeface="Times New Roman" pitchFamily="18" charset="0"/>
              </a:rPr>
              <a:t>Law (Example)</a:t>
            </a:r>
            <a:endParaRPr lang="en-GB" sz="2000" b="1" dirty="0">
              <a:solidFill>
                <a:srgbClr val="0070C0"/>
              </a:solidFill>
              <a:latin typeface="Times New Roman" pitchFamily="18" charset="0"/>
            </a:endParaRPr>
          </a:p>
        </p:txBody>
      </p:sp>
      <p:sp>
        <p:nvSpPr>
          <p:cNvPr id="16387" name="Rectangle 3"/>
          <p:cNvSpPr>
            <a:spLocks noGrp="1" noChangeArrowheads="1"/>
          </p:cNvSpPr>
          <p:nvPr>
            <p:ph type="body" sz="half" idx="1"/>
          </p:nvPr>
        </p:nvSpPr>
        <p:spPr>
          <a:xfrm>
            <a:off x="206374" y="692696"/>
            <a:ext cx="8686105" cy="1108720"/>
          </a:xfrm>
        </p:spPr>
        <p:txBody>
          <a:bodyPr>
            <a:normAutofit/>
          </a:bodyPr>
          <a:lstStyle/>
          <a:p>
            <a:pPr algn="l" rtl="0">
              <a:buFontTx/>
              <a:buNone/>
            </a:pPr>
            <a:r>
              <a:rPr lang="en-GB" sz="2000" dirty="0">
                <a:latin typeface="Times New Roman" pitchFamily="18" charset="0"/>
              </a:rPr>
              <a:t>The Sun has  surface temperature of  5800K. It’s radius is 6.96 x 10</a:t>
            </a:r>
            <a:r>
              <a:rPr lang="en-GB" sz="2000" baseline="30000" dirty="0">
                <a:latin typeface="Times New Roman" pitchFamily="18" charset="0"/>
              </a:rPr>
              <a:t>8</a:t>
            </a:r>
            <a:r>
              <a:rPr lang="en-GB" sz="2000" dirty="0">
                <a:latin typeface="Times New Roman" pitchFamily="18" charset="0"/>
              </a:rPr>
              <a:t>m. Calculate its power output.</a:t>
            </a:r>
          </a:p>
          <a:p>
            <a:pPr algn="l" rtl="0">
              <a:buFontTx/>
              <a:buNone/>
            </a:pPr>
            <a:r>
              <a:rPr lang="en-GB" sz="2000" dirty="0">
                <a:latin typeface="Times New Roman" pitchFamily="18" charset="0"/>
              </a:rPr>
              <a:t>( the Stefan constant is 5.7 x 10</a:t>
            </a:r>
            <a:r>
              <a:rPr lang="en-GB" sz="2000" baseline="30000" dirty="0">
                <a:latin typeface="Times New Roman" pitchFamily="18" charset="0"/>
              </a:rPr>
              <a:t>-8</a:t>
            </a:r>
            <a:r>
              <a:rPr lang="en-GB" sz="2000" dirty="0">
                <a:latin typeface="Times New Roman" pitchFamily="18" charset="0"/>
              </a:rPr>
              <a:t> Wm</a:t>
            </a:r>
            <a:r>
              <a:rPr lang="en-GB" sz="2000" baseline="30000" dirty="0">
                <a:latin typeface="Times New Roman" pitchFamily="18" charset="0"/>
              </a:rPr>
              <a:t>-2</a:t>
            </a:r>
            <a:r>
              <a:rPr lang="en-GB" sz="2000" dirty="0">
                <a:latin typeface="Times New Roman" pitchFamily="18" charset="0"/>
              </a:rPr>
              <a:t>K</a:t>
            </a:r>
            <a:r>
              <a:rPr lang="en-GB" sz="2000" baseline="30000" dirty="0">
                <a:latin typeface="Times New Roman" pitchFamily="18" charset="0"/>
              </a:rPr>
              <a:t>-4</a:t>
            </a:r>
            <a:r>
              <a:rPr lang="en-GB" sz="2000" dirty="0" smtClean="0">
                <a:latin typeface="Times New Roman" pitchFamily="18" charset="0"/>
              </a:rPr>
              <a:t>)</a:t>
            </a:r>
            <a:endParaRPr lang="en-GB" sz="2000" dirty="0">
              <a:latin typeface="Times New Roman" pitchFamily="18" charset="0"/>
            </a:endParaRPr>
          </a:p>
        </p:txBody>
      </p:sp>
      <p:graphicFrame>
        <p:nvGraphicFramePr>
          <p:cNvPr id="16388" name="Object 4"/>
          <p:cNvGraphicFramePr>
            <a:graphicFrameLocks noGrp="1" noChangeAspect="1"/>
          </p:cNvGraphicFramePr>
          <p:nvPr>
            <p:ph sz="half" idx="2"/>
            <p:extLst>
              <p:ext uri="{D42A27DB-BD31-4B8C-83A1-F6EECF244321}">
                <p14:modId xmlns:p14="http://schemas.microsoft.com/office/powerpoint/2010/main" val="3287260743"/>
              </p:ext>
            </p:extLst>
          </p:nvPr>
        </p:nvGraphicFramePr>
        <p:xfrm>
          <a:off x="395536" y="2492896"/>
          <a:ext cx="1439862" cy="360363"/>
        </p:xfrm>
        <a:graphic>
          <a:graphicData uri="http://schemas.openxmlformats.org/presentationml/2006/ole">
            <mc:AlternateContent xmlns:mc="http://schemas.openxmlformats.org/markup-compatibility/2006">
              <mc:Choice xmlns:v="urn:schemas-microsoft-com:vml" Requires="v">
                <p:oleObj spid="_x0000_s6154" name="Equation" r:id="rId4" imgW="812520" imgH="203040" progId="Equation.3">
                  <p:embed/>
                </p:oleObj>
              </mc:Choice>
              <mc:Fallback>
                <p:oleObj name="Equation" r:id="rId4" imgW="812520" imgH="203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2492896"/>
                        <a:ext cx="1439862" cy="36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90" name="Text Box 6"/>
          <p:cNvSpPr txBox="1">
            <a:spLocks noChangeArrowheads="1"/>
          </p:cNvSpPr>
          <p:nvPr/>
        </p:nvSpPr>
        <p:spPr bwMode="auto">
          <a:xfrm>
            <a:off x="179512" y="1916832"/>
            <a:ext cx="7335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GB" dirty="0"/>
              <a:t>The Sun like all stars is an almost spherical black body so:</a:t>
            </a:r>
          </a:p>
        </p:txBody>
      </p:sp>
      <p:sp>
        <p:nvSpPr>
          <p:cNvPr id="16391" name="Text Box 7"/>
          <p:cNvSpPr txBox="1">
            <a:spLocks noChangeArrowheads="1"/>
          </p:cNvSpPr>
          <p:nvPr/>
        </p:nvSpPr>
        <p:spPr bwMode="auto">
          <a:xfrm>
            <a:off x="179512" y="2996952"/>
            <a:ext cx="49958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GB" i="1" dirty="0"/>
              <a:t>P= 4</a:t>
            </a:r>
            <a:r>
              <a:rPr lang="el-GR" i="1" dirty="0">
                <a:cs typeface="Arial" pitchFamily="34" charset="0"/>
              </a:rPr>
              <a:t>π</a:t>
            </a:r>
            <a:r>
              <a:rPr lang="en-GB" i="1" dirty="0">
                <a:cs typeface="Arial" pitchFamily="34" charset="0"/>
              </a:rPr>
              <a:t> (6.96 x 10</a:t>
            </a:r>
            <a:r>
              <a:rPr lang="en-GB" i="1" baseline="30000" dirty="0">
                <a:cs typeface="Arial" pitchFamily="34" charset="0"/>
              </a:rPr>
              <a:t>8</a:t>
            </a:r>
            <a:r>
              <a:rPr lang="en-GB" i="1" dirty="0">
                <a:cs typeface="Arial" pitchFamily="34" charset="0"/>
              </a:rPr>
              <a:t>)</a:t>
            </a:r>
            <a:r>
              <a:rPr lang="en-GB" i="1" baseline="30000" dirty="0">
                <a:cs typeface="Arial" pitchFamily="34" charset="0"/>
              </a:rPr>
              <a:t>2</a:t>
            </a:r>
            <a:r>
              <a:rPr lang="en-GB" i="1" dirty="0">
                <a:cs typeface="Arial" pitchFamily="34" charset="0"/>
              </a:rPr>
              <a:t> x </a:t>
            </a:r>
            <a:r>
              <a:rPr lang="en-GB" i="1" dirty="0"/>
              <a:t>5.7 x 10</a:t>
            </a:r>
            <a:r>
              <a:rPr lang="en-GB" i="1" baseline="30000" dirty="0"/>
              <a:t>-8 </a:t>
            </a:r>
            <a:r>
              <a:rPr lang="en-GB" i="1" dirty="0"/>
              <a:t>x 5800</a:t>
            </a:r>
            <a:r>
              <a:rPr lang="en-GB" i="1" baseline="30000" dirty="0"/>
              <a:t>4</a:t>
            </a:r>
            <a:r>
              <a:rPr lang="en-GB" baseline="30000" dirty="0"/>
              <a:t> </a:t>
            </a:r>
            <a:endParaRPr lang="el-GR" baseline="30000" dirty="0"/>
          </a:p>
        </p:txBody>
      </p:sp>
      <p:sp>
        <p:nvSpPr>
          <p:cNvPr id="16392" name="Text Box 8"/>
          <p:cNvSpPr txBox="1">
            <a:spLocks noChangeArrowheads="1"/>
          </p:cNvSpPr>
          <p:nvPr/>
        </p:nvSpPr>
        <p:spPr bwMode="auto">
          <a:xfrm>
            <a:off x="251520" y="3501008"/>
            <a:ext cx="314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spcBef>
                <a:spcPct val="50000"/>
              </a:spcBef>
            </a:pPr>
            <a:r>
              <a:rPr lang="en-GB" i="1" dirty="0"/>
              <a:t>P = </a:t>
            </a:r>
            <a:r>
              <a:rPr lang="en-GB" i="1" u="sng" dirty="0"/>
              <a:t>3.91 x 10</a:t>
            </a:r>
            <a:r>
              <a:rPr lang="en-GB" i="1" u="sng" baseline="30000" dirty="0"/>
              <a:t>26</a:t>
            </a:r>
            <a:r>
              <a:rPr lang="en-GB" i="1" u="sng" dirty="0"/>
              <a:t>W</a:t>
            </a:r>
          </a:p>
        </p:txBody>
      </p:sp>
    </p:spTree>
    <p:extLst>
      <p:ext uri="{BB962C8B-B14F-4D97-AF65-F5344CB8AC3E}">
        <p14:creationId xmlns:p14="http://schemas.microsoft.com/office/powerpoint/2010/main" val="733066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fade">
                                      <p:cBhvr>
                                        <p:cTn id="7" dur="20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fade">
                                      <p:cBhvr>
                                        <p:cTn id="12" dur="2000"/>
                                        <p:tgtEl>
                                          <p:spTgt spid="16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91"/>
                                        </p:tgtEl>
                                        <p:attrNameLst>
                                          <p:attrName>style.visibility</p:attrName>
                                        </p:attrNameLst>
                                      </p:cBhvr>
                                      <p:to>
                                        <p:strVal val="visible"/>
                                      </p:to>
                                    </p:set>
                                    <p:animEffect transition="in" filter="fade">
                                      <p:cBhvr>
                                        <p:cTn id="17" dur="2000"/>
                                        <p:tgtEl>
                                          <p:spTgt spid="163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fade">
                                      <p:cBhvr>
                                        <p:cTn id="22" dur="2000"/>
                                        <p:tgtEl>
                                          <p:spTgt spid="16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p:bldP spid="1639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sz="half" idx="1"/>
          </p:nvPr>
        </p:nvSpPr>
        <p:spPr>
          <a:xfrm>
            <a:off x="179511" y="260648"/>
            <a:ext cx="8713663" cy="864096"/>
          </a:xfrm>
        </p:spPr>
        <p:txBody>
          <a:bodyPr>
            <a:normAutofit/>
          </a:bodyPr>
          <a:lstStyle/>
          <a:p>
            <a:pPr algn="l" rtl="0">
              <a:buFontTx/>
              <a:buNone/>
            </a:pPr>
            <a:r>
              <a:rPr lang="en-GB" sz="2000" dirty="0">
                <a:latin typeface="Times New Roman" pitchFamily="18" charset="0"/>
              </a:rPr>
              <a:t> A star has a surface temperature of 4800K. </a:t>
            </a:r>
            <a:r>
              <a:rPr lang="en-GB" sz="2000" dirty="0" smtClean="0">
                <a:latin typeface="Times New Roman" pitchFamily="18" charset="0"/>
              </a:rPr>
              <a:t>Its </a:t>
            </a:r>
            <a:r>
              <a:rPr lang="en-GB" sz="2000" dirty="0">
                <a:latin typeface="Times New Roman" pitchFamily="18" charset="0"/>
              </a:rPr>
              <a:t>power output is known to be 3.2 x 10</a:t>
            </a:r>
            <a:r>
              <a:rPr lang="en-GB" sz="2000" baseline="30000" dirty="0">
                <a:latin typeface="Times New Roman" pitchFamily="18" charset="0"/>
              </a:rPr>
              <a:t>28 </a:t>
            </a:r>
            <a:r>
              <a:rPr lang="en-GB" sz="2000" dirty="0">
                <a:latin typeface="Times New Roman" pitchFamily="18" charset="0"/>
              </a:rPr>
              <a:t>Watts</a:t>
            </a:r>
            <a:r>
              <a:rPr lang="en-GB" sz="2000" dirty="0" smtClean="0">
                <a:latin typeface="Times New Roman" pitchFamily="18" charset="0"/>
              </a:rPr>
              <a:t>. Calculate </a:t>
            </a:r>
            <a:r>
              <a:rPr lang="en-GB" sz="2000" dirty="0">
                <a:latin typeface="Times New Roman" pitchFamily="18" charset="0"/>
              </a:rPr>
              <a:t>its radius</a:t>
            </a:r>
          </a:p>
          <a:p>
            <a:pPr algn="l" rtl="0">
              <a:buFontTx/>
              <a:buNone/>
            </a:pPr>
            <a:endParaRPr lang="en-GB" sz="2000" dirty="0">
              <a:latin typeface="Times New Roman" pitchFamily="18" charset="0"/>
            </a:endParaRPr>
          </a:p>
        </p:txBody>
      </p:sp>
      <p:graphicFrame>
        <p:nvGraphicFramePr>
          <p:cNvPr id="18436" name="Object 4"/>
          <p:cNvGraphicFramePr>
            <a:graphicFrameLocks noGrp="1" noChangeAspect="1"/>
          </p:cNvGraphicFramePr>
          <p:nvPr>
            <p:ph sz="quarter" idx="2"/>
            <p:extLst>
              <p:ext uri="{D42A27DB-BD31-4B8C-83A1-F6EECF244321}">
                <p14:modId xmlns:p14="http://schemas.microsoft.com/office/powerpoint/2010/main" val="4111626161"/>
              </p:ext>
            </p:extLst>
          </p:nvPr>
        </p:nvGraphicFramePr>
        <p:xfrm>
          <a:off x="827584" y="2661320"/>
          <a:ext cx="1890713" cy="1019175"/>
        </p:xfrm>
        <a:graphic>
          <a:graphicData uri="http://schemas.openxmlformats.org/presentationml/2006/ole">
            <mc:AlternateContent xmlns:mc="http://schemas.openxmlformats.org/markup-compatibility/2006">
              <mc:Choice xmlns:v="urn:schemas-microsoft-com:vml" Requires="v">
                <p:oleObj spid="_x0000_s7202" name="Equation" r:id="rId4" imgW="825480" imgH="444240" progId="Equation.3">
                  <p:embed/>
                </p:oleObj>
              </mc:Choice>
              <mc:Fallback>
                <p:oleObj name="Equation" r:id="rId4" imgW="825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2661320"/>
                        <a:ext cx="1890713" cy="101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6"/>
          <p:cNvGraphicFramePr>
            <a:graphicFrameLocks noGrp="1" noChangeAspect="1"/>
          </p:cNvGraphicFramePr>
          <p:nvPr>
            <p:ph sz="quarter" idx="3"/>
            <p:extLst>
              <p:ext uri="{D42A27DB-BD31-4B8C-83A1-F6EECF244321}">
                <p14:modId xmlns:p14="http://schemas.microsoft.com/office/powerpoint/2010/main" val="3826312854"/>
              </p:ext>
            </p:extLst>
          </p:nvPr>
        </p:nvGraphicFramePr>
        <p:xfrm>
          <a:off x="827584" y="908720"/>
          <a:ext cx="1935163" cy="484188"/>
        </p:xfrm>
        <a:graphic>
          <a:graphicData uri="http://schemas.openxmlformats.org/presentationml/2006/ole">
            <mc:AlternateContent xmlns:mc="http://schemas.openxmlformats.org/markup-compatibility/2006">
              <mc:Choice xmlns:v="urn:schemas-microsoft-com:vml" Requires="v">
                <p:oleObj spid="_x0000_s7203" name="Equation" r:id="rId6" imgW="812520" imgH="203040" progId="Equation.3">
                  <p:embed/>
                </p:oleObj>
              </mc:Choice>
              <mc:Fallback>
                <p:oleObj name="Equation" r:id="rId6" imgW="81252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584" y="908720"/>
                        <a:ext cx="1935163" cy="484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0" name="Object 8"/>
          <p:cNvGraphicFramePr>
            <a:graphicFrameLocks noChangeAspect="1"/>
          </p:cNvGraphicFramePr>
          <p:nvPr>
            <p:extLst>
              <p:ext uri="{D42A27DB-BD31-4B8C-83A1-F6EECF244321}">
                <p14:modId xmlns:p14="http://schemas.microsoft.com/office/powerpoint/2010/main" val="422977687"/>
              </p:ext>
            </p:extLst>
          </p:nvPr>
        </p:nvGraphicFramePr>
        <p:xfrm>
          <a:off x="827584" y="1581820"/>
          <a:ext cx="1755775" cy="889000"/>
        </p:xfrm>
        <a:graphic>
          <a:graphicData uri="http://schemas.openxmlformats.org/presentationml/2006/ole">
            <mc:AlternateContent xmlns:mc="http://schemas.openxmlformats.org/markup-compatibility/2006">
              <mc:Choice xmlns:v="urn:schemas-microsoft-com:vml" Requires="v">
                <p:oleObj spid="_x0000_s7204" name="Equation" r:id="rId8" imgW="774360" imgH="393480" progId="Equation.3">
                  <p:embed/>
                </p:oleObj>
              </mc:Choice>
              <mc:Fallback>
                <p:oleObj name="Equation" r:id="rId8" imgW="77436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584" y="1581820"/>
                        <a:ext cx="1755775"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1" name="Object 9"/>
          <p:cNvGraphicFramePr>
            <a:graphicFrameLocks noChangeAspect="1"/>
          </p:cNvGraphicFramePr>
          <p:nvPr>
            <p:extLst>
              <p:ext uri="{D42A27DB-BD31-4B8C-83A1-F6EECF244321}">
                <p14:modId xmlns:p14="http://schemas.microsoft.com/office/powerpoint/2010/main" val="904140305"/>
              </p:ext>
            </p:extLst>
          </p:nvPr>
        </p:nvGraphicFramePr>
        <p:xfrm>
          <a:off x="859334" y="3923383"/>
          <a:ext cx="3986213" cy="1106487"/>
        </p:xfrm>
        <a:graphic>
          <a:graphicData uri="http://schemas.openxmlformats.org/presentationml/2006/ole">
            <mc:AlternateContent xmlns:mc="http://schemas.openxmlformats.org/markup-compatibility/2006">
              <mc:Choice xmlns:v="urn:schemas-microsoft-com:vml" Requires="v">
                <p:oleObj spid="_x0000_s7205" name="Equation" r:id="rId10" imgW="1739880" imgH="482400" progId="Equation.3">
                  <p:embed/>
                </p:oleObj>
              </mc:Choice>
              <mc:Fallback>
                <p:oleObj name="Equation" r:id="rId10" imgW="1739880" imgH="4824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59334" y="3923383"/>
                        <a:ext cx="3986213" cy="1106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2" name="Text Box 10"/>
          <p:cNvSpPr txBox="1">
            <a:spLocks noChangeArrowheads="1"/>
          </p:cNvSpPr>
          <p:nvPr/>
        </p:nvSpPr>
        <p:spPr bwMode="auto">
          <a:xfrm>
            <a:off x="827584" y="5226720"/>
            <a:ext cx="4321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t>r= </a:t>
            </a:r>
            <a:r>
              <a:rPr lang="en-GB" sz="2000" b="1" u="sng"/>
              <a:t>9.2 x 10</a:t>
            </a:r>
            <a:r>
              <a:rPr lang="en-GB" sz="2000" b="1" u="sng" baseline="30000"/>
              <a:t>9</a:t>
            </a:r>
            <a:r>
              <a:rPr lang="en-GB" sz="2000" b="1" u="sng"/>
              <a:t>m</a:t>
            </a:r>
          </a:p>
        </p:txBody>
      </p:sp>
      <p:sp>
        <p:nvSpPr>
          <p:cNvPr id="18443" name="Text Box 11"/>
          <p:cNvSpPr txBox="1">
            <a:spLocks noChangeArrowheads="1"/>
          </p:cNvSpPr>
          <p:nvPr/>
        </p:nvSpPr>
        <p:spPr bwMode="auto">
          <a:xfrm>
            <a:off x="836612" y="5859463"/>
            <a:ext cx="45274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rtl="0">
              <a:spcBef>
                <a:spcPct val="50000"/>
              </a:spcBef>
            </a:pPr>
            <a:r>
              <a:rPr lang="en-GB" dirty="0"/>
              <a:t>Compare this with the radius of the Sun</a:t>
            </a:r>
          </a:p>
        </p:txBody>
      </p:sp>
    </p:spTree>
    <p:extLst>
      <p:ext uri="{BB962C8B-B14F-4D97-AF65-F5344CB8AC3E}">
        <p14:creationId xmlns:p14="http://schemas.microsoft.com/office/powerpoint/2010/main" val="4151877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fade">
                                      <p:cBhvr>
                                        <p:cTn id="7" dur="2000"/>
                                        <p:tgtEl>
                                          <p:spTgt spid="184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fade">
                                      <p:cBhvr>
                                        <p:cTn id="12" dur="2000"/>
                                        <p:tgtEl>
                                          <p:spTgt spid="184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436"/>
                                        </p:tgtEl>
                                        <p:attrNameLst>
                                          <p:attrName>style.visibility</p:attrName>
                                        </p:attrNameLst>
                                      </p:cBhvr>
                                      <p:to>
                                        <p:strVal val="visible"/>
                                      </p:to>
                                    </p:set>
                                    <p:animEffect transition="in" filter="fade">
                                      <p:cBhvr>
                                        <p:cTn id="17" dur="2000"/>
                                        <p:tgtEl>
                                          <p:spTgt spid="184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8441"/>
                                        </p:tgtEl>
                                        <p:attrNameLst>
                                          <p:attrName>style.visibility</p:attrName>
                                        </p:attrNameLst>
                                      </p:cBhvr>
                                      <p:to>
                                        <p:strVal val="visible"/>
                                      </p:to>
                                    </p:set>
                                    <p:animEffect transition="in" filter="fade">
                                      <p:cBhvr>
                                        <p:cTn id="22" dur="2000"/>
                                        <p:tgtEl>
                                          <p:spTgt spid="184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42"/>
                                        </p:tgtEl>
                                        <p:attrNameLst>
                                          <p:attrName>style.visibility</p:attrName>
                                        </p:attrNameLst>
                                      </p:cBhvr>
                                      <p:to>
                                        <p:strVal val="visible"/>
                                      </p:to>
                                    </p:set>
                                    <p:animEffect transition="in" filter="fade">
                                      <p:cBhvr>
                                        <p:cTn id="27" dur="2000"/>
                                        <p:tgtEl>
                                          <p:spTgt spid="1844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43"/>
                                        </p:tgtEl>
                                        <p:attrNameLst>
                                          <p:attrName>style.visibility</p:attrName>
                                        </p:attrNameLst>
                                      </p:cBhvr>
                                      <p:to>
                                        <p:strVal val="visible"/>
                                      </p:to>
                                    </p:set>
                                    <p:animEffect transition="in" filter="fade">
                                      <p:cBhvr>
                                        <p:cTn id="32" dur="20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2" grpId="0"/>
      <p:bldP spid="184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normAutofit/>
          </a:bodyPr>
          <a:lstStyle/>
          <a:p>
            <a:pPr marL="0" indent="0" algn="l" rtl="0"/>
            <a:r>
              <a:rPr lang="en-US" sz="1600" dirty="0">
                <a:latin typeface="Times New Roman" pitchFamily="18" charset="0"/>
              </a:rPr>
              <a:t>Problems remained from classical mechanics that the special theory of relativity didn’t explain.</a:t>
            </a:r>
          </a:p>
          <a:p>
            <a:pPr marL="0" indent="0" algn="l" rtl="0"/>
            <a:r>
              <a:rPr lang="en-US" sz="1600" dirty="0">
                <a:latin typeface="Times New Roman" pitchFamily="18" charset="0"/>
              </a:rPr>
              <a:t>Attempts to apply the laws of classical physics to explain the behavior of matter on the atomic scale were consistently unsuccessful.</a:t>
            </a:r>
          </a:p>
          <a:p>
            <a:pPr marL="0" indent="0" algn="l" rtl="0"/>
            <a:r>
              <a:rPr lang="en-US" sz="1600" dirty="0">
                <a:latin typeface="Times New Roman" pitchFamily="18" charset="0"/>
              </a:rPr>
              <a:t>Problems included:</a:t>
            </a:r>
          </a:p>
          <a:p>
            <a:pPr lvl="1" algn="l" rtl="0"/>
            <a:r>
              <a:rPr lang="en-US" sz="1600" dirty="0">
                <a:latin typeface="Times New Roman" pitchFamily="18" charset="0"/>
              </a:rPr>
              <a:t>Blackbody radiation</a:t>
            </a:r>
          </a:p>
          <a:p>
            <a:pPr lvl="2" algn="l" rtl="0"/>
            <a:r>
              <a:rPr lang="en-US" sz="1600" dirty="0">
                <a:latin typeface="Times New Roman" pitchFamily="18" charset="0"/>
              </a:rPr>
              <a:t>The electromagnetic radiation emitted by a heated object</a:t>
            </a:r>
          </a:p>
          <a:p>
            <a:pPr lvl="1" algn="l" rtl="0"/>
            <a:r>
              <a:rPr lang="en-US" sz="1600" dirty="0">
                <a:latin typeface="Times New Roman" pitchFamily="18" charset="0"/>
              </a:rPr>
              <a:t>Photoelectric effect</a:t>
            </a:r>
          </a:p>
          <a:p>
            <a:pPr lvl="2" algn="l" rtl="0"/>
            <a:r>
              <a:rPr lang="en-US" sz="1600" dirty="0">
                <a:latin typeface="Times New Roman" pitchFamily="18" charset="0"/>
              </a:rPr>
              <a:t>Emission of electrons by an illuminated metal</a:t>
            </a:r>
          </a:p>
          <a:p>
            <a:pPr marL="0" indent="0" algn="l" rtl="0">
              <a:buNone/>
            </a:pPr>
            <a:endParaRPr lang="en-US" sz="1600" dirty="0" smtClean="0"/>
          </a:p>
          <a:p>
            <a:pPr marL="0" indent="0" algn="l" rtl="0">
              <a:buNone/>
            </a:pPr>
            <a:r>
              <a:rPr lang="en-US" sz="1600" b="1" dirty="0" smtClean="0">
                <a:solidFill>
                  <a:srgbClr val="0070C0"/>
                </a:solidFill>
                <a:latin typeface="Times New Roman" pitchFamily="18" charset="0"/>
                <a:cs typeface="+mj-cs"/>
              </a:rPr>
              <a:t>Quantum </a:t>
            </a:r>
            <a:r>
              <a:rPr lang="en-US" sz="1600" b="1" dirty="0">
                <a:solidFill>
                  <a:srgbClr val="0070C0"/>
                </a:solidFill>
                <a:latin typeface="Times New Roman" pitchFamily="18" charset="0"/>
                <a:cs typeface="+mj-cs"/>
              </a:rPr>
              <a:t>Mechanics Revolution</a:t>
            </a:r>
          </a:p>
          <a:p>
            <a:pPr marL="0" indent="0" algn="l" rtl="0">
              <a:buNone/>
            </a:pPr>
            <a:r>
              <a:rPr lang="en-US" sz="1600" dirty="0" smtClean="0">
                <a:latin typeface="Times New Roman" pitchFamily="18" charset="0"/>
              </a:rPr>
              <a:t>Between </a:t>
            </a:r>
            <a:r>
              <a:rPr lang="en-US" sz="1600" dirty="0">
                <a:latin typeface="Times New Roman" pitchFamily="18" charset="0"/>
              </a:rPr>
              <a:t>1900 and 1930, another revolution took place in physics</a:t>
            </a:r>
            <a:r>
              <a:rPr lang="en-US" sz="1600" dirty="0" smtClean="0">
                <a:latin typeface="Times New Roman" pitchFamily="18" charset="0"/>
              </a:rPr>
              <a:t>. A </a:t>
            </a:r>
            <a:r>
              <a:rPr lang="en-US" sz="1600" dirty="0">
                <a:latin typeface="Times New Roman" pitchFamily="18" charset="0"/>
              </a:rPr>
              <a:t>new theory called </a:t>
            </a:r>
            <a:r>
              <a:rPr lang="en-US" sz="1600" i="1" dirty="0">
                <a:latin typeface="Times New Roman" pitchFamily="18" charset="0"/>
              </a:rPr>
              <a:t>quantum mechanics</a:t>
            </a:r>
            <a:r>
              <a:rPr lang="en-US" sz="1600" dirty="0">
                <a:latin typeface="Times New Roman" pitchFamily="18" charset="0"/>
              </a:rPr>
              <a:t> was successful in explaining the behavior of particles of microscopic size.</a:t>
            </a:r>
          </a:p>
          <a:p>
            <a:pPr marL="0" indent="0" algn="l" rtl="0"/>
            <a:r>
              <a:rPr lang="en-US" sz="1600" dirty="0">
                <a:latin typeface="Times New Roman" pitchFamily="18" charset="0"/>
              </a:rPr>
              <a:t>The first explanation using quantum theory was introduced by Max Planck.</a:t>
            </a:r>
          </a:p>
          <a:p>
            <a:pPr lvl="1" algn="l" rtl="0"/>
            <a:r>
              <a:rPr lang="en-US" sz="1600" dirty="0">
                <a:latin typeface="Times New Roman" pitchFamily="18" charset="0"/>
              </a:rPr>
              <a:t>Many other physicists were involved in other subsequent developments</a:t>
            </a:r>
          </a:p>
          <a:p>
            <a:pPr marL="0" indent="0" algn="l" rtl="0">
              <a:buNone/>
            </a:pPr>
            <a:endParaRPr lang="ar-IQ" sz="1600" dirty="0">
              <a:latin typeface="Times New Roman" pitchFamily="18" charset="0"/>
            </a:endParaRPr>
          </a:p>
        </p:txBody>
      </p:sp>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4"/>
          <p:cNvSpPr/>
          <p:nvPr/>
        </p:nvSpPr>
        <p:spPr>
          <a:xfrm>
            <a:off x="7406" y="44624"/>
            <a:ext cx="3844514" cy="400110"/>
          </a:xfrm>
          <a:prstGeom prst="rect">
            <a:avLst/>
          </a:prstGeom>
        </p:spPr>
        <p:txBody>
          <a:bodyPr wrap="none">
            <a:spAutoFit/>
          </a:bodyPr>
          <a:lstStyle/>
          <a:p>
            <a:r>
              <a:rPr lang="en-US" sz="2000" b="1" dirty="0">
                <a:solidFill>
                  <a:srgbClr val="FF0000"/>
                </a:solidFill>
                <a:latin typeface="Times New Roman" pitchFamily="18" charset="0"/>
              </a:rPr>
              <a:t>Introduction to Quantum Physics</a:t>
            </a:r>
          </a:p>
        </p:txBody>
      </p:sp>
      <p:sp>
        <p:nvSpPr>
          <p:cNvPr id="6" name="Rectangle 5"/>
          <p:cNvSpPr/>
          <p:nvPr/>
        </p:nvSpPr>
        <p:spPr>
          <a:xfrm>
            <a:off x="509510" y="620688"/>
            <a:ext cx="6438754" cy="400110"/>
          </a:xfrm>
          <a:prstGeom prst="rect">
            <a:avLst/>
          </a:prstGeom>
        </p:spPr>
        <p:txBody>
          <a:bodyPr wrap="square">
            <a:spAutoFit/>
          </a:bodyPr>
          <a:lstStyle/>
          <a:p>
            <a:pPr algn="l" rtl="0"/>
            <a:r>
              <a:rPr lang="en-US" sz="2000" dirty="0" smtClean="0">
                <a:solidFill>
                  <a:srgbClr val="0070C0"/>
                </a:solidFill>
                <a:latin typeface="Times New Roman" pitchFamily="18" charset="0"/>
              </a:rPr>
              <a:t>Why  </a:t>
            </a:r>
            <a:r>
              <a:rPr lang="en-US" sz="2000" dirty="0">
                <a:solidFill>
                  <a:srgbClr val="0070C0"/>
                </a:solidFill>
                <a:latin typeface="Times New Roman" pitchFamily="18" charset="0"/>
              </a:rPr>
              <a:t>Quantum </a:t>
            </a:r>
            <a:r>
              <a:rPr lang="en-US" sz="2000" dirty="0" smtClean="0">
                <a:solidFill>
                  <a:srgbClr val="0070C0"/>
                </a:solidFill>
                <a:latin typeface="Times New Roman" pitchFamily="18" charset="0"/>
              </a:rPr>
              <a:t>Physics? Needs for quantum physics </a:t>
            </a:r>
            <a:endParaRPr lang="ar-IQ" sz="2000" dirty="0">
              <a:solidFill>
                <a:srgbClr val="0070C0"/>
              </a:solidFill>
              <a:latin typeface="Times New Roman" pitchFamily="18" charset="0"/>
            </a:endParaRPr>
          </a:p>
        </p:txBody>
      </p:sp>
    </p:spTree>
    <p:extLst>
      <p:ext uri="{BB962C8B-B14F-4D97-AF65-F5344CB8AC3E}">
        <p14:creationId xmlns:p14="http://schemas.microsoft.com/office/powerpoint/2010/main" val="4003406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Subtitle 1"/>
          <p:cNvSpPr txBox="1">
            <a:spLocks/>
          </p:cNvSpPr>
          <p:nvPr/>
        </p:nvSpPr>
        <p:spPr>
          <a:xfrm>
            <a:off x="1267544" y="116632"/>
            <a:ext cx="6400800" cy="864096"/>
          </a:xfrm>
          <a:prstGeom prst="rect">
            <a:avLst/>
          </a:prstGeom>
          <a:no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rtl="0">
              <a:buClr>
                <a:schemeClr val="tx1">
                  <a:shade val="95000"/>
                </a:schemeClr>
              </a:buClr>
              <a:buNone/>
              <a:defRPr/>
            </a:pPr>
            <a:r>
              <a:rPr lang="de-DE" sz="2000" b="1" dirty="0" smtClean="0">
                <a:solidFill>
                  <a:srgbClr val="FF0000"/>
                </a:solidFill>
                <a:cs typeface="+mj-cs"/>
              </a:rPr>
              <a:t>1) </a:t>
            </a:r>
            <a:r>
              <a:rPr lang="en-GB" sz="2000" b="1" dirty="0">
                <a:solidFill>
                  <a:srgbClr val="FF0000"/>
                </a:solidFill>
                <a:latin typeface="Times New Roman" pitchFamily="18" charset="0"/>
                <a:cs typeface="+mj-cs"/>
              </a:rPr>
              <a:t>Blackbody Radiation</a:t>
            </a:r>
          </a:p>
          <a:p>
            <a:pPr algn="ctr" rtl="0">
              <a:buClr>
                <a:schemeClr val="tx1">
                  <a:shade val="95000"/>
                </a:schemeClr>
              </a:buClr>
              <a:buFont typeface="Wingdings 2"/>
              <a:buNone/>
              <a:defRPr/>
            </a:pPr>
            <a:r>
              <a:rPr lang="de-DE" sz="2000" b="1" dirty="0" smtClean="0">
                <a:solidFill>
                  <a:srgbClr val="0070C0"/>
                </a:solidFill>
              </a:rPr>
              <a:t>(Black-Body Radation Laws)</a:t>
            </a:r>
            <a:r>
              <a:rPr lang="en-US" sz="2000" b="1" dirty="0" smtClean="0">
                <a:solidFill>
                  <a:srgbClr val="0070C0"/>
                </a:solidFill>
              </a:rPr>
              <a:t> </a:t>
            </a:r>
          </a:p>
        </p:txBody>
      </p:sp>
      <p:sp>
        <p:nvSpPr>
          <p:cNvPr id="7" name="Rectangle 3"/>
          <p:cNvSpPr>
            <a:spLocks noGrp="1" noChangeArrowheads="1"/>
          </p:cNvSpPr>
          <p:nvPr>
            <p:ph idx="1"/>
          </p:nvPr>
        </p:nvSpPr>
        <p:spPr>
          <a:xfrm>
            <a:off x="0" y="1268413"/>
            <a:ext cx="6588224" cy="2664643"/>
          </a:xfrm>
        </p:spPr>
        <p:txBody>
          <a:bodyPr>
            <a:normAutofit fontScale="92500" lnSpcReduction="20000"/>
          </a:bodyPr>
          <a:lstStyle/>
          <a:p>
            <a:pPr algn="l" rtl="0" eaLnBrk="1" hangingPunct="1">
              <a:lnSpc>
                <a:spcPct val="90000"/>
              </a:lnSpc>
            </a:pPr>
            <a:r>
              <a:rPr lang="de-DE" sz="2400" dirty="0" smtClean="0">
                <a:solidFill>
                  <a:srgbClr val="0070C0"/>
                </a:solidFill>
                <a:latin typeface="Times New Roman" pitchFamily="18" charset="0"/>
                <a:cs typeface="+mj-cs"/>
              </a:rPr>
              <a:t> Definition of a Black-Body and black body radiation </a:t>
            </a:r>
          </a:p>
          <a:p>
            <a:pPr algn="l" rtl="0">
              <a:lnSpc>
                <a:spcPct val="90000"/>
              </a:lnSpc>
            </a:pPr>
            <a:r>
              <a:rPr lang="de-DE" sz="2400" dirty="0">
                <a:solidFill>
                  <a:srgbClr val="0070C0"/>
                </a:solidFill>
                <a:latin typeface="Times New Roman" pitchFamily="18" charset="0"/>
                <a:cs typeface="+mj-cs"/>
              </a:rPr>
              <a:t>Importance (Significance) of Black body </a:t>
            </a:r>
            <a:endParaRPr lang="de-DE" sz="2400" dirty="0" smtClean="0">
              <a:solidFill>
                <a:srgbClr val="0070C0"/>
              </a:solidFill>
              <a:latin typeface="Times New Roman" pitchFamily="18" charset="0"/>
              <a:cs typeface="+mj-cs"/>
            </a:endParaRPr>
          </a:p>
          <a:p>
            <a:pPr algn="l" rtl="0" eaLnBrk="1" hangingPunct="1">
              <a:lnSpc>
                <a:spcPct val="90000"/>
              </a:lnSpc>
            </a:pPr>
            <a:r>
              <a:rPr lang="de-DE" sz="2400" dirty="0" smtClean="0">
                <a:solidFill>
                  <a:srgbClr val="0070C0"/>
                </a:solidFill>
                <a:latin typeface="Times New Roman" pitchFamily="18" charset="0"/>
                <a:cs typeface="+mj-cs"/>
              </a:rPr>
              <a:t> Black-Body Radation Laws</a:t>
            </a:r>
          </a:p>
          <a:p>
            <a:pPr algn="l" rtl="0" eaLnBrk="1" hangingPunct="1">
              <a:lnSpc>
                <a:spcPct val="90000"/>
              </a:lnSpc>
              <a:buFont typeface="Wingdings" pitchFamily="2" charset="2"/>
              <a:buNone/>
            </a:pPr>
            <a:r>
              <a:rPr lang="de-DE" sz="2400" dirty="0" smtClean="0">
                <a:solidFill>
                  <a:srgbClr val="0070C0"/>
                </a:solidFill>
                <a:latin typeface="Times New Roman" pitchFamily="18" charset="0"/>
                <a:cs typeface="+mj-cs"/>
              </a:rPr>
              <a:t>		1- The Planck Law </a:t>
            </a:r>
          </a:p>
          <a:p>
            <a:pPr algn="l" rtl="0" eaLnBrk="1" hangingPunct="1">
              <a:lnSpc>
                <a:spcPct val="90000"/>
              </a:lnSpc>
              <a:buFont typeface="Wingdings" pitchFamily="2" charset="2"/>
              <a:buNone/>
            </a:pPr>
            <a:r>
              <a:rPr lang="de-DE" sz="2400" dirty="0" smtClean="0">
                <a:solidFill>
                  <a:srgbClr val="0070C0"/>
                </a:solidFill>
                <a:latin typeface="Times New Roman" pitchFamily="18" charset="0"/>
                <a:cs typeface="+mj-cs"/>
              </a:rPr>
              <a:t>		2- The Wien Displacement Law</a:t>
            </a:r>
          </a:p>
          <a:p>
            <a:pPr algn="l" rtl="0" eaLnBrk="1" hangingPunct="1">
              <a:lnSpc>
                <a:spcPct val="90000"/>
              </a:lnSpc>
              <a:buFont typeface="Wingdings" pitchFamily="2" charset="2"/>
              <a:buNone/>
            </a:pPr>
            <a:r>
              <a:rPr lang="de-DE" sz="2400" dirty="0" smtClean="0">
                <a:solidFill>
                  <a:srgbClr val="0070C0"/>
                </a:solidFill>
                <a:latin typeface="Times New Roman" pitchFamily="18" charset="0"/>
                <a:cs typeface="+mj-cs"/>
              </a:rPr>
              <a:t>		3- The Stefan-Boltzmann Law</a:t>
            </a:r>
          </a:p>
          <a:p>
            <a:pPr algn="l" rtl="0" eaLnBrk="1" hangingPunct="1">
              <a:lnSpc>
                <a:spcPct val="90000"/>
              </a:lnSpc>
              <a:buFont typeface="Wingdings" pitchFamily="2" charset="2"/>
              <a:buNone/>
            </a:pPr>
            <a:r>
              <a:rPr lang="de-DE" sz="2400" dirty="0" smtClean="0">
                <a:solidFill>
                  <a:srgbClr val="0070C0"/>
                </a:solidFill>
                <a:latin typeface="Times New Roman" pitchFamily="18" charset="0"/>
                <a:cs typeface="+mj-cs"/>
              </a:rPr>
              <a:t>		4- The Rayleigh-Jeans Law</a:t>
            </a:r>
          </a:p>
          <a:p>
            <a:pPr algn="l" rtl="0" eaLnBrk="1" hangingPunct="1">
              <a:lnSpc>
                <a:spcPct val="90000"/>
              </a:lnSpc>
            </a:pPr>
            <a:r>
              <a:rPr lang="de-DE" sz="2400" dirty="0" smtClean="0">
                <a:solidFill>
                  <a:srgbClr val="0070C0"/>
                </a:solidFill>
                <a:latin typeface="Times New Roman" pitchFamily="18" charset="0"/>
                <a:cs typeface="+mj-cs"/>
              </a:rPr>
              <a:t>Application for Black Body (some examples) </a:t>
            </a:r>
          </a:p>
        </p:txBody>
      </p:sp>
    </p:spTree>
    <p:extLst>
      <p:ext uri="{BB962C8B-B14F-4D97-AF65-F5344CB8AC3E}">
        <p14:creationId xmlns:p14="http://schemas.microsoft.com/office/powerpoint/2010/main" val="3684610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a:spLocks noGrp="1" noChangeArrowheads="1"/>
          </p:cNvSpPr>
          <p:nvPr>
            <p:ph type="title"/>
          </p:nvPr>
        </p:nvSpPr>
        <p:spPr>
          <a:xfrm>
            <a:off x="0" y="1"/>
            <a:ext cx="6228184" cy="836712"/>
          </a:xfrm>
        </p:spPr>
        <p:txBody>
          <a:bodyPr>
            <a:normAutofit/>
          </a:bodyPr>
          <a:lstStyle/>
          <a:p>
            <a:pPr algn="l" rtl="0" eaLnBrk="1" fontAlgn="auto" hangingPunct="1">
              <a:spcAft>
                <a:spcPts val="0"/>
              </a:spcAft>
              <a:defRPr/>
            </a:pPr>
            <a:r>
              <a:rPr lang="de-DE" sz="2500" b="1" dirty="0" smtClean="0">
                <a:solidFill>
                  <a:srgbClr val="0070C0"/>
                </a:solidFill>
                <a:latin typeface="Times New Roman" pitchFamily="18" charset="0"/>
              </a:rPr>
              <a:t>Definition of a black body</a:t>
            </a:r>
          </a:p>
        </p:txBody>
      </p:sp>
      <p:sp>
        <p:nvSpPr>
          <p:cNvPr id="6" name="Rectangle 15"/>
          <p:cNvSpPr>
            <a:spLocks noChangeArrowheads="1"/>
          </p:cNvSpPr>
          <p:nvPr/>
        </p:nvSpPr>
        <p:spPr bwMode="auto">
          <a:xfrm>
            <a:off x="107504" y="836712"/>
            <a:ext cx="583264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rtl="0"/>
            <a:r>
              <a:rPr lang="en-US" sz="1600" dirty="0">
                <a:latin typeface="Times New Roman" pitchFamily="18" charset="0"/>
              </a:rPr>
              <a:t>A black body is an ideal body that allows the whole of the incident radiation to pass into itself (without reflecting the energy ) and absorbs within itself this whole incident radiation (without passing on the energy). This property is valid for radiation corresponding to all wavelengths and to all angels of incidence. Therefore, the </a:t>
            </a:r>
            <a:r>
              <a:rPr lang="en-US" sz="1600" dirty="0">
                <a:solidFill>
                  <a:srgbClr val="FF0000"/>
                </a:solidFill>
                <a:latin typeface="Times New Roman" pitchFamily="18" charset="0"/>
              </a:rPr>
              <a:t>black body is an ideal absorber of incident radiation.</a:t>
            </a:r>
          </a:p>
        </p:txBody>
      </p:sp>
      <p:sp>
        <p:nvSpPr>
          <p:cNvPr id="8" name="Rectangle 2"/>
          <p:cNvSpPr txBox="1">
            <a:spLocks noChangeArrowheads="1"/>
          </p:cNvSpPr>
          <p:nvPr/>
        </p:nvSpPr>
        <p:spPr>
          <a:xfrm>
            <a:off x="0" y="5112568"/>
            <a:ext cx="6948264" cy="548680"/>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defRPr/>
            </a:pPr>
            <a:r>
              <a:rPr lang="de-DE" sz="1800" b="1" dirty="0" smtClean="0">
                <a:solidFill>
                  <a:srgbClr val="0070C0"/>
                </a:solidFill>
                <a:latin typeface="Times New Roman" pitchFamily="18" charset="0"/>
              </a:rPr>
              <a:t>Importance (Significance) of Black body </a:t>
            </a:r>
          </a:p>
        </p:txBody>
      </p:sp>
      <p:sp>
        <p:nvSpPr>
          <p:cNvPr id="9" name="Rectangle 3"/>
          <p:cNvSpPr>
            <a:spLocks noGrp="1" noChangeArrowheads="1"/>
          </p:cNvSpPr>
          <p:nvPr>
            <p:ph idx="1"/>
          </p:nvPr>
        </p:nvSpPr>
        <p:spPr>
          <a:xfrm>
            <a:off x="35496" y="5517232"/>
            <a:ext cx="8640960" cy="1152128"/>
          </a:xfrm>
        </p:spPr>
        <p:txBody>
          <a:bodyPr>
            <a:normAutofit/>
          </a:bodyPr>
          <a:lstStyle/>
          <a:p>
            <a:pPr algn="just" rtl="0">
              <a:lnSpc>
                <a:spcPct val="90000"/>
              </a:lnSpc>
              <a:buFontTx/>
              <a:buChar char="•"/>
            </a:pPr>
            <a:r>
              <a:rPr lang="en-US" sz="1600" dirty="0">
                <a:latin typeface="Times New Roman" pitchFamily="18" charset="0"/>
              </a:rPr>
              <a:t>The black body is important in thermal radiation theory and practice. </a:t>
            </a:r>
          </a:p>
          <a:p>
            <a:pPr algn="just" rtl="0">
              <a:lnSpc>
                <a:spcPct val="90000"/>
              </a:lnSpc>
              <a:buFontTx/>
              <a:buChar char="•"/>
            </a:pPr>
            <a:r>
              <a:rPr lang="en-US" sz="1600" dirty="0">
                <a:latin typeface="Times New Roman" pitchFamily="18" charset="0"/>
              </a:rPr>
              <a:t>The ideal black body notion is important in studying thermal radiation and electromagnetic radiation transfer in all wavelength bands. </a:t>
            </a:r>
          </a:p>
          <a:p>
            <a:pPr algn="just" rtl="0">
              <a:lnSpc>
                <a:spcPct val="90000"/>
              </a:lnSpc>
              <a:buFontTx/>
              <a:buChar char="•"/>
            </a:pPr>
            <a:r>
              <a:rPr lang="en-US" sz="1600" dirty="0">
                <a:latin typeface="Times New Roman" pitchFamily="18" charset="0"/>
              </a:rPr>
              <a:t>The black body is used as a standard with which the absorption of real bodies is compared.</a:t>
            </a:r>
          </a:p>
        </p:txBody>
      </p:sp>
      <p:sp>
        <p:nvSpPr>
          <p:cNvPr id="2" name="Rectangle 1"/>
          <p:cNvSpPr/>
          <p:nvPr/>
        </p:nvSpPr>
        <p:spPr>
          <a:xfrm>
            <a:off x="179512" y="2348880"/>
            <a:ext cx="6120680" cy="1815882"/>
          </a:xfrm>
          <a:prstGeom prst="rect">
            <a:avLst/>
          </a:prstGeom>
        </p:spPr>
        <p:txBody>
          <a:bodyPr wrap="square">
            <a:spAutoFit/>
          </a:bodyPr>
          <a:lstStyle/>
          <a:p>
            <a:pPr algn="l" rtl="0"/>
            <a:r>
              <a:rPr lang="en-US" sz="1600" dirty="0">
                <a:latin typeface="Times New Roman" pitchFamily="18" charset="0"/>
              </a:rPr>
              <a:t>An object at any temperature is known to emit thermal radiation.</a:t>
            </a:r>
          </a:p>
          <a:p>
            <a:pPr algn="l" rtl="0"/>
            <a:r>
              <a:rPr lang="en-US" sz="1600" dirty="0">
                <a:latin typeface="Times New Roman" pitchFamily="18" charset="0"/>
              </a:rPr>
              <a:t>Characteristics depend on the temperature and surface properties.</a:t>
            </a:r>
          </a:p>
          <a:p>
            <a:pPr algn="l" rtl="0"/>
            <a:r>
              <a:rPr lang="en-US" sz="1600" dirty="0">
                <a:latin typeface="Times New Roman" pitchFamily="18" charset="0"/>
              </a:rPr>
              <a:t>Thermal radiation consists of a continuous distribution of wavelengths from all portions of the E.M spectrum.</a:t>
            </a:r>
          </a:p>
          <a:p>
            <a:pPr algn="l" rtl="0"/>
            <a:r>
              <a:rPr lang="en-US" sz="1600" dirty="0">
                <a:latin typeface="Times New Roman" pitchFamily="18" charset="0"/>
              </a:rPr>
              <a:t>At room temperature, the wavelengths of the thermal radiation are mainly in the infrared region. As the surface temperature increases, the wavelength changes. It will glow red and eventually white.</a:t>
            </a:r>
          </a:p>
        </p:txBody>
      </p:sp>
      <p:pic>
        <p:nvPicPr>
          <p:cNvPr id="10" name="Picture 6" descr="4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156176" y="476672"/>
            <a:ext cx="2846402" cy="3888432"/>
          </a:xfrm>
          <a:prstGeom prst="rect">
            <a:avLst/>
          </a:prstGeom>
        </p:spPr>
      </p:pic>
      <p:sp>
        <p:nvSpPr>
          <p:cNvPr id="3" name="Rectangle 2"/>
          <p:cNvSpPr/>
          <p:nvPr/>
        </p:nvSpPr>
        <p:spPr>
          <a:xfrm>
            <a:off x="179512" y="4079974"/>
            <a:ext cx="6120680" cy="1077218"/>
          </a:xfrm>
          <a:prstGeom prst="rect">
            <a:avLst/>
          </a:prstGeom>
        </p:spPr>
        <p:txBody>
          <a:bodyPr wrap="square">
            <a:spAutoFit/>
          </a:bodyPr>
          <a:lstStyle/>
          <a:p>
            <a:pPr algn="l" rtl="0"/>
            <a:r>
              <a:rPr lang="en-US" sz="1600" dirty="0">
                <a:solidFill>
                  <a:srgbClr val="FF0000"/>
                </a:solidFill>
                <a:latin typeface="Times New Roman" pitchFamily="18" charset="0"/>
              </a:rPr>
              <a:t>All objects with a temperature above absolute zero, 0K or -273∘∘C emit electromagnetic radiation according to their temperature.</a:t>
            </a:r>
            <a:r>
              <a:rPr lang="en-US" sz="1600" dirty="0">
                <a:solidFill>
                  <a:srgbClr val="0070C0"/>
                </a:solidFill>
                <a:latin typeface="Times New Roman" pitchFamily="18" charset="0"/>
              </a:rPr>
              <a:t> </a:t>
            </a:r>
            <a:r>
              <a:rPr lang="en-US" sz="1600" dirty="0">
                <a:solidFill>
                  <a:srgbClr val="FF0000"/>
                </a:solidFill>
                <a:latin typeface="Times New Roman" pitchFamily="18" charset="0"/>
              </a:rPr>
              <a:t>Colder objects will emit radiation a lower frequency than hotter objects. This is known as </a:t>
            </a:r>
            <a:r>
              <a:rPr lang="en-US" sz="1600" b="1" dirty="0">
                <a:solidFill>
                  <a:srgbClr val="FF0000"/>
                </a:solidFill>
                <a:latin typeface="Times New Roman" pitchFamily="18" charset="0"/>
              </a:rPr>
              <a:t>blackbody radiation</a:t>
            </a:r>
            <a:r>
              <a:rPr lang="en-US" sz="1600" dirty="0">
                <a:solidFill>
                  <a:srgbClr val="FF0000"/>
                </a:solidFill>
                <a:latin typeface="Times New Roman" pitchFamily="18" charset="0"/>
              </a:rPr>
              <a:t>.</a:t>
            </a:r>
            <a:endParaRPr lang="ar-IQ" sz="1600" dirty="0">
              <a:solidFill>
                <a:srgbClr val="FF0000"/>
              </a:solidFill>
              <a:latin typeface="Times New Roman" pitchFamily="18" charset="0"/>
            </a:endParaRPr>
          </a:p>
        </p:txBody>
      </p:sp>
    </p:spTree>
    <p:extLst>
      <p:ext uri="{BB962C8B-B14F-4D97-AF65-F5344CB8AC3E}">
        <p14:creationId xmlns:p14="http://schemas.microsoft.com/office/powerpoint/2010/main" val="1346023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a:spLocks noGrp="1" noChangeArrowheads="1"/>
          </p:cNvSpPr>
          <p:nvPr>
            <p:ph type="title"/>
          </p:nvPr>
        </p:nvSpPr>
        <p:spPr>
          <a:xfrm>
            <a:off x="457200" y="762000"/>
            <a:ext cx="7543800" cy="655638"/>
          </a:xfrm>
        </p:spPr>
        <p:txBody>
          <a:bodyPr>
            <a:normAutofit/>
          </a:bodyPr>
          <a:lstStyle/>
          <a:p>
            <a:pPr eaLnBrk="1" hangingPunct="1"/>
            <a:r>
              <a:rPr lang="en-US" sz="2500" b="1" dirty="0" smtClean="0"/>
              <a:t>Intensity of Blackbody Radiation, Summary</a:t>
            </a:r>
          </a:p>
        </p:txBody>
      </p:sp>
      <p:sp>
        <p:nvSpPr>
          <p:cNvPr id="6" name="Rectangle 3"/>
          <p:cNvSpPr txBox="1">
            <a:spLocks noChangeArrowheads="1"/>
          </p:cNvSpPr>
          <p:nvPr/>
        </p:nvSpPr>
        <p:spPr>
          <a:xfrm>
            <a:off x="457200" y="1719263"/>
            <a:ext cx="4038600" cy="441166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lnSpc>
                <a:spcPct val="90000"/>
              </a:lnSpc>
            </a:pPr>
            <a:r>
              <a:rPr lang="en-US" sz="2400" dirty="0" smtClean="0">
                <a:latin typeface="Times New Roman" pitchFamily="18" charset="0"/>
              </a:rPr>
              <a:t>The intensity increases with increasing temperature.</a:t>
            </a:r>
          </a:p>
          <a:p>
            <a:pPr marL="0" indent="0" algn="l" rtl="0">
              <a:lnSpc>
                <a:spcPct val="90000"/>
              </a:lnSpc>
            </a:pPr>
            <a:r>
              <a:rPr lang="en-US" sz="2400" dirty="0" smtClean="0">
                <a:latin typeface="Times New Roman" pitchFamily="18" charset="0"/>
              </a:rPr>
              <a:t>The amount of radiation emitted increases with increasing temperature.</a:t>
            </a:r>
          </a:p>
          <a:p>
            <a:pPr lvl="1" algn="l" rtl="0">
              <a:lnSpc>
                <a:spcPct val="90000"/>
              </a:lnSpc>
            </a:pPr>
            <a:r>
              <a:rPr lang="en-US" sz="2400" dirty="0" smtClean="0">
                <a:latin typeface="Times New Roman" pitchFamily="18" charset="0"/>
              </a:rPr>
              <a:t>The area under the curve</a:t>
            </a:r>
          </a:p>
          <a:p>
            <a:pPr marL="0" indent="0" algn="l" rtl="0">
              <a:lnSpc>
                <a:spcPct val="90000"/>
              </a:lnSpc>
            </a:pPr>
            <a:r>
              <a:rPr lang="en-US" sz="2400" dirty="0" smtClean="0">
                <a:latin typeface="Times New Roman" pitchFamily="18" charset="0"/>
              </a:rPr>
              <a:t>The peak wavelength decreases with increasing temperature.</a:t>
            </a:r>
          </a:p>
        </p:txBody>
      </p:sp>
      <p:pic>
        <p:nvPicPr>
          <p:cNvPr id="8" name="Picture 2" descr="http://www.pas.rochester.edu/~blackman/ast104/planc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412776"/>
            <a:ext cx="3198548"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2601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4"/>
          <p:cNvSpPr/>
          <p:nvPr/>
        </p:nvSpPr>
        <p:spPr>
          <a:xfrm>
            <a:off x="179512" y="332656"/>
            <a:ext cx="8856984" cy="2031325"/>
          </a:xfrm>
          <a:prstGeom prst="rect">
            <a:avLst/>
          </a:prstGeom>
        </p:spPr>
        <p:txBody>
          <a:bodyPr wrap="square">
            <a:spAutoFit/>
          </a:bodyPr>
          <a:lstStyle/>
          <a:p>
            <a:pPr algn="just" rtl="0"/>
            <a:r>
              <a:rPr lang="en-US" b="1" dirty="0">
                <a:solidFill>
                  <a:srgbClr val="0070C0"/>
                </a:solidFill>
                <a:latin typeface="Times New Roman" pitchFamily="18" charset="0"/>
              </a:rPr>
              <a:t>Temperatures and Characteristic Wavelengths</a:t>
            </a:r>
          </a:p>
          <a:p>
            <a:pPr algn="just" rtl="0"/>
            <a:r>
              <a:rPr lang="en-US" dirty="0">
                <a:latin typeface="Times New Roman" pitchFamily="18" charset="0"/>
              </a:rPr>
              <a:t>All heated objects emit a characteristic spectrum of electromagnetic radiation, and this spectrum is concentrated in higher wavelengths for cooler bodies. The following table summarizes the blackbody temperatures necessary to give a peak for emitted radiation in various regions of the spectrum. The energy there is the energy of the photon corresponding to the wavelength given by the Wien law. (Recall that a given photon energy can be related to the wavelength from equation in previous </a:t>
            </a:r>
            <a:r>
              <a:rPr lang="en-US" dirty="0" smtClean="0">
                <a:latin typeface="Times New Roman" pitchFamily="18" charset="0"/>
              </a:rPr>
              <a:t>slide.</a:t>
            </a:r>
            <a:endParaRPr lang="ar-IQ" dirty="0">
              <a:latin typeface="Times New Roman" pitchFamily="18" charset="0"/>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4822" y="2229676"/>
            <a:ext cx="5833643" cy="436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317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147248" cy="562074"/>
          </a:xfrm>
        </p:spPr>
        <p:txBody>
          <a:bodyPr>
            <a:normAutofit fontScale="90000"/>
          </a:bodyPr>
          <a:lstStyle/>
          <a:p>
            <a:pPr rtl="0"/>
            <a:r>
              <a:rPr lang="en-US" sz="2200" b="1" u="sng" dirty="0" smtClean="0">
                <a:solidFill>
                  <a:srgbClr val="FF0000"/>
                </a:solidFill>
                <a:latin typeface="Times New Roman" pitchFamily="18" charset="0"/>
              </a:rPr>
              <a:t>Black body radiation laws (</a:t>
            </a:r>
            <a:r>
              <a:rPr lang="en-US" sz="1800" b="1" dirty="0">
                <a:latin typeface="Times New Roman" pitchFamily="18" charset="0"/>
              </a:rPr>
              <a:t>The radiation emitted by a heated object is called BLACKBODY </a:t>
            </a:r>
            <a:r>
              <a:rPr lang="en-US" sz="1800" b="1" dirty="0" smtClean="0">
                <a:latin typeface="Times New Roman" pitchFamily="18" charset="0"/>
              </a:rPr>
              <a:t>radiation)</a:t>
            </a:r>
            <a:endParaRPr lang="ar-IQ" sz="1800" b="1" dirty="0">
              <a:solidFill>
                <a:srgbClr val="FF0000"/>
              </a:solidFill>
              <a:latin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848995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497663"/>
            <a:ext cx="8623300" cy="114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674318"/>
            <a:ext cx="8623300"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513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5184576" cy="418058"/>
          </a:xfrm>
        </p:spPr>
        <p:txBody>
          <a:bodyPr>
            <a:noAutofit/>
          </a:bodyPr>
          <a:lstStyle/>
          <a:p>
            <a:pPr algn="l" rtl="0"/>
            <a:r>
              <a:rPr lang="en-US" sz="2000" b="1" dirty="0" smtClean="0">
                <a:solidFill>
                  <a:srgbClr val="FF0000"/>
                </a:solidFill>
                <a:latin typeface="Times New Roman" pitchFamily="18" charset="0"/>
              </a:rPr>
              <a:t>Blackbody radiation’s </a:t>
            </a:r>
            <a:r>
              <a:rPr lang="de-DE" sz="2000" b="1" dirty="0" smtClean="0">
                <a:solidFill>
                  <a:srgbClr val="FF0000"/>
                </a:solidFill>
                <a:latin typeface="Times New Roman" pitchFamily="18" charset="0"/>
              </a:rPr>
              <a:t>formulas (summery)</a:t>
            </a:r>
            <a:endParaRPr lang="ar-IQ" sz="2000" b="1" dirty="0">
              <a:solidFill>
                <a:srgbClr val="FF0000"/>
              </a:solidFill>
              <a:latin typeface="Times New Roman" pitchFamily="18" charset="0"/>
            </a:endParaRPr>
          </a:p>
        </p:txBody>
      </p:sp>
      <p:sp>
        <p:nvSpPr>
          <p:cNvPr id="5" name="Content Placeholder 2"/>
          <p:cNvSpPr>
            <a:spLocks noGrp="1"/>
          </p:cNvSpPr>
          <p:nvPr>
            <p:ph idx="1"/>
          </p:nvPr>
        </p:nvSpPr>
        <p:spPr>
          <a:xfrm>
            <a:off x="72008" y="3429001"/>
            <a:ext cx="9036496" cy="2160239"/>
          </a:xfrm>
        </p:spPr>
        <p:txBody>
          <a:bodyPr>
            <a:normAutofit/>
          </a:bodyPr>
          <a:lstStyle/>
          <a:p>
            <a:pPr marL="0" indent="0" algn="just" rtl="0">
              <a:buNone/>
            </a:pPr>
            <a:r>
              <a:rPr lang="en-US" sz="1600" dirty="0" smtClean="0">
                <a:solidFill>
                  <a:srgbClr val="FF0000"/>
                </a:solidFill>
                <a:latin typeface="Times New Roman" pitchFamily="18" charset="0"/>
              </a:rPr>
              <a:t>The </a:t>
            </a:r>
            <a:r>
              <a:rPr lang="en-US" sz="1600" dirty="0">
                <a:solidFill>
                  <a:srgbClr val="FF0000"/>
                </a:solidFill>
                <a:latin typeface="Times New Roman" pitchFamily="18" charset="0"/>
              </a:rPr>
              <a:t>Wien and Stefan-Boltzmann Laws</a:t>
            </a:r>
          </a:p>
          <a:p>
            <a:pPr marL="0" indent="0" algn="just" rtl="0">
              <a:buNone/>
            </a:pPr>
            <a:r>
              <a:rPr lang="en-US" sz="1600" dirty="0">
                <a:latin typeface="Times New Roman" pitchFamily="18" charset="0"/>
              </a:rPr>
              <a:t>The behavior of blackbody radiation is described by the Planck Law, but </a:t>
            </a:r>
            <a:r>
              <a:rPr lang="en-US" sz="1600" dirty="0" smtClean="0">
                <a:latin typeface="Times New Roman" pitchFamily="18" charset="0"/>
              </a:rPr>
              <a:t>it </a:t>
            </a:r>
            <a:r>
              <a:rPr lang="en-US" sz="1600" dirty="0">
                <a:latin typeface="Times New Roman" pitchFamily="18" charset="0"/>
              </a:rPr>
              <a:t>can derive from the Planck Law two other radiation laws that are very useful. </a:t>
            </a:r>
            <a:r>
              <a:rPr lang="en-US" sz="1600" dirty="0">
                <a:solidFill>
                  <a:srgbClr val="FF0000"/>
                </a:solidFill>
                <a:latin typeface="Times New Roman" pitchFamily="18" charset="0"/>
              </a:rPr>
              <a:t>The Wien Displacement Law, and the Stefan-Boltzmann Law</a:t>
            </a:r>
            <a:r>
              <a:rPr lang="en-US" sz="1600" dirty="0">
                <a:latin typeface="Times New Roman" pitchFamily="18" charset="0"/>
              </a:rPr>
              <a:t> are illustrated in the following equations</a:t>
            </a:r>
            <a:r>
              <a:rPr lang="en-US" sz="1600" dirty="0" smtClean="0">
                <a:latin typeface="Times New Roman" pitchFamily="18" charset="0"/>
              </a:rPr>
              <a:t>.</a:t>
            </a:r>
          </a:p>
          <a:p>
            <a:pPr marL="0" indent="0" algn="just" rtl="0">
              <a:buNone/>
            </a:pPr>
            <a:r>
              <a:rPr lang="en-US" sz="1600" dirty="0" smtClean="0">
                <a:latin typeface="Times New Roman" pitchFamily="18" charset="0"/>
              </a:rPr>
              <a:t> </a:t>
            </a:r>
            <a:r>
              <a:rPr lang="en-US" sz="1600" b="1" dirty="0" smtClean="0">
                <a:solidFill>
                  <a:srgbClr val="FF0000"/>
                </a:solidFill>
                <a:latin typeface="Times New Roman" pitchFamily="18" charset="0"/>
              </a:rPr>
              <a:t>Stefan-Boltzmann </a:t>
            </a:r>
            <a:r>
              <a:rPr lang="en-US" sz="1600" b="1" dirty="0">
                <a:solidFill>
                  <a:srgbClr val="FF0000"/>
                </a:solidFill>
                <a:latin typeface="Times New Roman" pitchFamily="18" charset="0"/>
              </a:rPr>
              <a:t>Law</a:t>
            </a:r>
            <a:r>
              <a:rPr lang="en-US" sz="1600" b="1" dirty="0" smtClean="0">
                <a:solidFill>
                  <a:srgbClr val="FF0000"/>
                </a:solidFill>
                <a:latin typeface="Times New Roman" pitchFamily="18" charset="0"/>
              </a:rPr>
              <a:t>:        E</a:t>
            </a:r>
            <a:r>
              <a:rPr lang="en-US" sz="1600" b="1" dirty="0">
                <a:solidFill>
                  <a:srgbClr val="FF0000"/>
                </a:solidFill>
                <a:latin typeface="Times New Roman" pitchFamily="18" charset="0"/>
              </a:rPr>
              <a:t>= s </a:t>
            </a:r>
            <a:r>
              <a:rPr lang="en-US" sz="1600" b="1" dirty="0" smtClean="0">
                <a:solidFill>
                  <a:srgbClr val="FF0000"/>
                </a:solidFill>
                <a:latin typeface="Times New Roman" pitchFamily="18" charset="0"/>
              </a:rPr>
              <a:t>T</a:t>
            </a:r>
            <a:r>
              <a:rPr lang="en-US" sz="1600" b="1" baseline="30000" dirty="0" smtClean="0">
                <a:solidFill>
                  <a:srgbClr val="FF0000"/>
                </a:solidFill>
                <a:latin typeface="Times New Roman" pitchFamily="18" charset="0"/>
              </a:rPr>
              <a:t>4</a:t>
            </a:r>
          </a:p>
          <a:p>
            <a:pPr marL="0" indent="0" algn="just" rtl="0">
              <a:buNone/>
            </a:pPr>
            <a:r>
              <a:rPr lang="en-US" sz="1600" dirty="0">
                <a:latin typeface="Times New Roman" pitchFamily="18" charset="0"/>
              </a:rPr>
              <a:t>where s= 5.67 x 10</a:t>
            </a:r>
            <a:r>
              <a:rPr lang="en-US" sz="1600" baseline="30000" dirty="0">
                <a:latin typeface="Times New Roman" pitchFamily="18" charset="0"/>
              </a:rPr>
              <a:t>-8</a:t>
            </a:r>
            <a:r>
              <a:rPr lang="en-US" sz="1600" dirty="0">
                <a:latin typeface="Times New Roman" pitchFamily="18" charset="0"/>
              </a:rPr>
              <a:t> Joule/ (m</a:t>
            </a:r>
            <a:r>
              <a:rPr lang="en-US" sz="1600" baseline="30000" dirty="0">
                <a:latin typeface="Times New Roman" pitchFamily="18" charset="0"/>
              </a:rPr>
              <a:t>2</a:t>
            </a:r>
            <a:r>
              <a:rPr lang="en-US" sz="1600" dirty="0">
                <a:latin typeface="Times New Roman" pitchFamily="18" charset="0"/>
              </a:rPr>
              <a:t>sec K</a:t>
            </a:r>
            <a:r>
              <a:rPr lang="en-US" sz="1600" baseline="30000" dirty="0">
                <a:latin typeface="Times New Roman" pitchFamily="18" charset="0"/>
              </a:rPr>
              <a:t>4</a:t>
            </a:r>
            <a:r>
              <a:rPr lang="en-US" sz="1600" dirty="0" smtClean="0">
                <a:latin typeface="Times New Roman" pitchFamily="18" charset="0"/>
              </a:rPr>
              <a:t>)</a:t>
            </a:r>
          </a:p>
          <a:p>
            <a:pPr marL="0" indent="0" algn="l" rtl="0">
              <a:buNone/>
            </a:pPr>
            <a:r>
              <a:rPr lang="en-US" sz="1600" b="1" dirty="0">
                <a:solidFill>
                  <a:srgbClr val="FF0000"/>
                </a:solidFill>
                <a:latin typeface="Times New Roman" pitchFamily="18" charset="0"/>
              </a:rPr>
              <a:t>Wien Law</a:t>
            </a:r>
            <a:r>
              <a:rPr lang="en-US" sz="1600" b="1" dirty="0" smtClean="0">
                <a:solidFill>
                  <a:srgbClr val="FF0000"/>
                </a:solidFill>
                <a:latin typeface="Times New Roman" pitchFamily="18" charset="0"/>
              </a:rPr>
              <a:t>:  wavelength </a:t>
            </a:r>
            <a:r>
              <a:rPr lang="en-US" sz="1600" b="1" dirty="0">
                <a:solidFill>
                  <a:srgbClr val="FF0000"/>
                </a:solidFill>
                <a:latin typeface="Times New Roman" pitchFamily="18" charset="0"/>
              </a:rPr>
              <a:t>of peak (in Angstroms)= 3 x </a:t>
            </a:r>
            <a:r>
              <a:rPr lang="en-US" sz="1600" b="1" dirty="0" smtClean="0">
                <a:solidFill>
                  <a:srgbClr val="FF0000"/>
                </a:solidFill>
                <a:latin typeface="Times New Roman" pitchFamily="18" charset="0"/>
              </a:rPr>
              <a:t>10</a:t>
            </a:r>
            <a:r>
              <a:rPr lang="en-US" sz="1600" b="1" baseline="30000" dirty="0" smtClean="0">
                <a:solidFill>
                  <a:srgbClr val="FF0000"/>
                </a:solidFill>
                <a:latin typeface="Times New Roman" pitchFamily="18" charset="0"/>
              </a:rPr>
              <a:t>7</a:t>
            </a:r>
            <a:r>
              <a:rPr lang="en-US" sz="1600" b="1" dirty="0" smtClean="0">
                <a:solidFill>
                  <a:srgbClr val="FF0000"/>
                </a:solidFill>
                <a:latin typeface="Times New Roman" pitchFamily="18" charset="0"/>
              </a:rPr>
              <a:t>/T</a:t>
            </a:r>
            <a:endParaRPr lang="en-US" sz="1600" b="1" dirty="0">
              <a:solidFill>
                <a:srgbClr val="FF0000"/>
              </a:solidFill>
              <a:latin typeface="Times New Roman" pitchFamily="18" charset="0"/>
            </a:endParaRPr>
          </a:p>
        </p:txBody>
      </p:sp>
      <p:sp>
        <p:nvSpPr>
          <p:cNvPr id="7" name="Rectangle 6"/>
          <p:cNvSpPr/>
          <p:nvPr/>
        </p:nvSpPr>
        <p:spPr>
          <a:xfrm>
            <a:off x="179512" y="5489937"/>
            <a:ext cx="8856984" cy="1323439"/>
          </a:xfrm>
          <a:prstGeom prst="rect">
            <a:avLst/>
          </a:prstGeom>
        </p:spPr>
        <p:txBody>
          <a:bodyPr wrap="square">
            <a:spAutoFit/>
          </a:bodyPr>
          <a:lstStyle/>
          <a:p>
            <a:pPr algn="just" rtl="0"/>
            <a:r>
              <a:rPr lang="en-US" sz="1600" dirty="0">
                <a:latin typeface="Times New Roman" pitchFamily="18" charset="0"/>
              </a:rPr>
              <a:t>The Wien Law gives the wavelength of the peak of the radiation distribution, while the Stefan-Boltzmann Law gives the total energy being emitted at all wavelengths by the blackbody. Thus, the Wien Law explains the shift of the peak to shorter wavelengths as the temperature increases, while the Stefan-Boltzmann Law explains the growth in the height of the curve as the temperature increases. Notice that this growth is very suddenly since it varies as the fourth power of the temperature.</a:t>
            </a:r>
          </a:p>
        </p:txBody>
      </p:sp>
      <p:pic>
        <p:nvPicPr>
          <p:cNvPr id="6" name="Picture 6" descr="Blackbody ra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7384"/>
            <a:ext cx="3744416" cy="374441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57662" y="450025"/>
            <a:ext cx="4990402" cy="2800767"/>
          </a:xfrm>
          <a:prstGeom prst="rect">
            <a:avLst/>
          </a:prstGeom>
        </p:spPr>
        <p:txBody>
          <a:bodyPr wrap="square">
            <a:spAutoFit/>
          </a:bodyPr>
          <a:lstStyle/>
          <a:p>
            <a:pPr algn="just" rtl="0"/>
            <a:r>
              <a:rPr lang="en-US" sz="1600" dirty="0">
                <a:solidFill>
                  <a:srgbClr val="FF0000"/>
                </a:solidFill>
                <a:latin typeface="Times New Roman" pitchFamily="18" charset="0"/>
              </a:rPr>
              <a:t>Planck Radiation Law : </a:t>
            </a:r>
            <a:r>
              <a:rPr lang="en-US" sz="1600" dirty="0">
                <a:latin typeface="Times New Roman" pitchFamily="18" charset="0"/>
              </a:rPr>
              <a:t>The primary law governing blackbody radiation is the </a:t>
            </a:r>
            <a:r>
              <a:rPr lang="en-US" sz="1600" i="1" dirty="0">
                <a:latin typeface="Times New Roman" pitchFamily="18" charset="0"/>
              </a:rPr>
              <a:t>Planck Radiation Law</a:t>
            </a:r>
            <a:r>
              <a:rPr lang="en-US" sz="1600" dirty="0">
                <a:latin typeface="Times New Roman" pitchFamily="18" charset="0"/>
              </a:rPr>
              <a:t>, which governs </a:t>
            </a:r>
            <a:r>
              <a:rPr lang="en-US" sz="1600" dirty="0">
                <a:solidFill>
                  <a:srgbClr val="0070C0"/>
                </a:solidFill>
                <a:latin typeface="Times New Roman" pitchFamily="18" charset="0"/>
              </a:rPr>
              <a:t>the intensity of radiation emitted by unit surface area into a fixed direction from the blackbody as a function of wavelength for a fixed temperature</a:t>
            </a:r>
            <a:r>
              <a:rPr lang="en-US" sz="1600" dirty="0">
                <a:latin typeface="Times New Roman" pitchFamily="18" charset="0"/>
              </a:rPr>
              <a:t>. The Planck law is represented by the shape of curves in the figure to the right. The mathematical function describing the shape is called the Planck function. </a:t>
            </a:r>
            <a:r>
              <a:rPr lang="en-US" sz="1600" dirty="0">
                <a:solidFill>
                  <a:srgbClr val="0070C0"/>
                </a:solidFill>
                <a:latin typeface="Times New Roman" pitchFamily="18" charset="0"/>
              </a:rPr>
              <a:t>NOTE THAT BLACKBODY RADIATION HAS EMISSION AT ALL WAVELENGTHS. THIS MEANS THAT IT IS "CONTINUUM EMISSION</a:t>
            </a:r>
            <a:r>
              <a:rPr lang="en-US" sz="1600" dirty="0" smtClean="0">
                <a:solidFill>
                  <a:srgbClr val="0070C0"/>
                </a:solidFill>
                <a:latin typeface="Times New Roman" pitchFamily="18" charset="0"/>
              </a:rPr>
              <a:t>.</a:t>
            </a:r>
            <a:endParaRPr lang="en-US" sz="1600" dirty="0">
              <a:solidFill>
                <a:srgbClr val="0070C0"/>
              </a:solidFill>
              <a:latin typeface="Times New Roman" pitchFamily="18" charset="0"/>
            </a:endParaRPr>
          </a:p>
        </p:txBody>
      </p:sp>
    </p:spTree>
    <p:extLst>
      <p:ext uri="{BB962C8B-B14F-4D97-AF65-F5344CB8AC3E}">
        <p14:creationId xmlns:p14="http://schemas.microsoft.com/office/powerpoint/2010/main" val="208009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B2F42E-42C4-4144-868D-827504CFC1CA}" type="datetime1">
              <a:rPr lang="en-US" smtClean="0"/>
              <a:t>5/26/2023</a:t>
            </a:fld>
            <a:endParaRPr lang="ar-IQ"/>
          </a:p>
        </p:txBody>
      </p:sp>
      <p:sp>
        <p:nvSpPr>
          <p:cNvPr id="5" name="Rectangle 2"/>
          <p:cNvSpPr>
            <a:spLocks noGrp="1" noChangeArrowheads="1"/>
          </p:cNvSpPr>
          <p:nvPr>
            <p:ph type="title"/>
          </p:nvPr>
        </p:nvSpPr>
        <p:spPr>
          <a:xfrm>
            <a:off x="0" y="0"/>
            <a:ext cx="5508104" cy="620688"/>
          </a:xfrm>
        </p:spPr>
        <p:txBody>
          <a:bodyPr>
            <a:normAutofit fontScale="90000"/>
          </a:bodyPr>
          <a:lstStyle/>
          <a:p>
            <a:pPr algn="l" rtl="0" eaLnBrk="1" fontAlgn="auto" hangingPunct="1">
              <a:spcAft>
                <a:spcPts val="0"/>
              </a:spcAft>
              <a:defRPr/>
            </a:pPr>
            <a:r>
              <a:rPr lang="de-DE" sz="2500" b="1" dirty="0" smtClean="0">
                <a:solidFill>
                  <a:srgbClr val="0070C0"/>
                </a:solidFill>
                <a:latin typeface="Times New Roman" pitchFamily="18" charset="0"/>
              </a:rPr>
              <a:t>The formulas of black-body radiation laws</a:t>
            </a:r>
          </a:p>
        </p:txBody>
      </p:sp>
      <p:sp>
        <p:nvSpPr>
          <p:cNvPr id="6" name="Rectangle 3"/>
          <p:cNvSpPr txBox="1">
            <a:spLocks noChangeArrowheads="1"/>
          </p:cNvSpPr>
          <p:nvPr/>
        </p:nvSpPr>
        <p:spPr>
          <a:xfrm>
            <a:off x="144016" y="587438"/>
            <a:ext cx="5580112" cy="3023989"/>
          </a:xfrm>
          <a:prstGeom prst="rect">
            <a:avLst/>
          </a:prstGeom>
        </p:spPr>
        <p:txBody>
          <a:bodyPr vert="horz" lIns="91440" tIns="45720" rIns="91440" bIns="45720" rtlCol="1">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buFont typeface="Wingdings" pitchFamily="2" charset="2"/>
              <a:buNone/>
            </a:pPr>
            <a:r>
              <a:rPr lang="de-DE" sz="1900" dirty="0" smtClean="0">
                <a:solidFill>
                  <a:srgbClr val="0070C0"/>
                </a:solidFill>
                <a:latin typeface="Times New Roman" pitchFamily="18" charset="0"/>
              </a:rPr>
              <a:t>1- </a:t>
            </a:r>
            <a:r>
              <a:rPr lang="de-DE" sz="1900" u="sng" dirty="0" smtClean="0">
                <a:solidFill>
                  <a:srgbClr val="0070C0"/>
                </a:solidFill>
                <a:latin typeface="Times New Roman" pitchFamily="18" charset="0"/>
              </a:rPr>
              <a:t>The Rayleigh-Jeans Law.</a:t>
            </a:r>
          </a:p>
          <a:p>
            <a:pPr marL="88900" indent="0" algn="just" rtl="0">
              <a:buFont typeface="Wingdings" pitchFamily="2" charset="2"/>
              <a:buNone/>
            </a:pPr>
            <a:r>
              <a:rPr lang="en-US" sz="1900" dirty="0" smtClean="0">
                <a:latin typeface="Times New Roman" pitchFamily="18" charset="0"/>
              </a:rPr>
              <a:t>In physics , </a:t>
            </a:r>
            <a:r>
              <a:rPr lang="en-US" sz="1900" dirty="0">
                <a:latin typeface="Times New Roman" pitchFamily="18" charset="0"/>
              </a:rPr>
              <a:t>the </a:t>
            </a:r>
            <a:r>
              <a:rPr lang="en-US" sz="1900" b="1" dirty="0">
                <a:latin typeface="Times New Roman" pitchFamily="18" charset="0"/>
              </a:rPr>
              <a:t>Rayleigh–Jeans law</a:t>
            </a:r>
            <a:r>
              <a:rPr lang="en-US" sz="1900" dirty="0">
                <a:latin typeface="Times New Roman" pitchFamily="18" charset="0"/>
              </a:rPr>
              <a:t> is an approximation to </a:t>
            </a:r>
            <a:r>
              <a:rPr lang="en-US" sz="1900" dirty="0" smtClean="0">
                <a:latin typeface="Times New Roman" pitchFamily="18" charset="0"/>
              </a:rPr>
              <a:t>the spectral </a:t>
            </a:r>
            <a:r>
              <a:rPr lang="en-US" sz="1900" dirty="0">
                <a:latin typeface="Times New Roman" pitchFamily="18" charset="0"/>
              </a:rPr>
              <a:t>radiance </a:t>
            </a:r>
            <a:r>
              <a:rPr lang="en-US" sz="1900" dirty="0" smtClean="0">
                <a:latin typeface="Times New Roman" pitchFamily="18" charset="0"/>
              </a:rPr>
              <a:t>of electromagnetic radiation as </a:t>
            </a:r>
            <a:r>
              <a:rPr lang="en-US" sz="1900" dirty="0">
                <a:latin typeface="Times New Roman" pitchFamily="18" charset="0"/>
              </a:rPr>
              <a:t>a function </a:t>
            </a:r>
            <a:r>
              <a:rPr lang="en-US" sz="1900" dirty="0" smtClean="0">
                <a:latin typeface="Times New Roman" pitchFamily="18" charset="0"/>
              </a:rPr>
              <a:t>of wavelength from a black body at </a:t>
            </a:r>
            <a:r>
              <a:rPr lang="en-US" sz="1900" dirty="0">
                <a:latin typeface="Times New Roman" pitchFamily="18" charset="0"/>
              </a:rPr>
              <a:t>a given temperature through classical arguments. For wavelength λ, it is</a:t>
            </a:r>
            <a:r>
              <a:rPr lang="en-US" sz="1900" dirty="0" smtClean="0">
                <a:latin typeface="Times New Roman" pitchFamily="18" charset="0"/>
              </a:rPr>
              <a:t>:</a:t>
            </a:r>
          </a:p>
          <a:p>
            <a:pPr algn="just" rtl="0">
              <a:buFont typeface="Wingdings" pitchFamily="2" charset="2"/>
              <a:buNone/>
            </a:pPr>
            <a:endParaRPr lang="en-US" sz="1900" dirty="0" smtClean="0">
              <a:latin typeface="Times New Roman" pitchFamily="18" charset="0"/>
            </a:endParaRPr>
          </a:p>
          <a:p>
            <a:pPr algn="just" rtl="0">
              <a:buFont typeface="Wingdings" pitchFamily="2" charset="2"/>
              <a:buNone/>
            </a:pPr>
            <a:endParaRPr lang="de-DE" sz="1900" u="sng" dirty="0" smtClean="0">
              <a:solidFill>
                <a:srgbClr val="0070C0"/>
              </a:solidFill>
              <a:latin typeface="Times New Roman" pitchFamily="18" charset="0"/>
            </a:endParaRPr>
          </a:p>
          <a:p>
            <a:pPr algn="just" rtl="0">
              <a:lnSpc>
                <a:spcPct val="110000"/>
              </a:lnSpc>
              <a:buFont typeface="Wingdings" pitchFamily="2" charset="2"/>
              <a:buNone/>
            </a:pPr>
            <a:r>
              <a:rPr lang="en-US" sz="1800" dirty="0">
                <a:latin typeface="Times New Roman" pitchFamily="18" charset="0"/>
              </a:rPr>
              <a:t> </a:t>
            </a:r>
            <a:r>
              <a:rPr lang="en-US" sz="1800" dirty="0" smtClean="0">
                <a:latin typeface="Times New Roman" pitchFamily="18" charset="0"/>
              </a:rPr>
              <a:t>where c</a:t>
            </a:r>
            <a:r>
              <a:rPr lang="en-US" sz="1800" dirty="0">
                <a:latin typeface="Times New Roman" pitchFamily="18" charset="0"/>
              </a:rPr>
              <a:t> is </a:t>
            </a:r>
            <a:r>
              <a:rPr lang="en-US" sz="1800" dirty="0" smtClean="0">
                <a:latin typeface="Times New Roman" pitchFamily="18" charset="0"/>
              </a:rPr>
              <a:t>the speed of light ;</a:t>
            </a:r>
            <a:r>
              <a:rPr lang="en-US" sz="1800" dirty="0">
                <a:latin typeface="Times New Roman" pitchFamily="18" charset="0"/>
              </a:rPr>
              <a:t> </a:t>
            </a:r>
            <a:r>
              <a:rPr lang="en-US" sz="1800" dirty="0" smtClean="0">
                <a:latin typeface="Times New Roman" pitchFamily="18" charset="0"/>
              </a:rPr>
              <a:t>K</a:t>
            </a:r>
            <a:r>
              <a:rPr lang="en-US" sz="1800" dirty="0">
                <a:latin typeface="Times New Roman" pitchFamily="18" charset="0"/>
              </a:rPr>
              <a:t> is </a:t>
            </a:r>
            <a:r>
              <a:rPr lang="en-US" sz="1800" dirty="0" smtClean="0">
                <a:latin typeface="Times New Roman" pitchFamily="18" charset="0"/>
              </a:rPr>
              <a:t>the Boltzmann constant ; </a:t>
            </a:r>
            <a:r>
              <a:rPr lang="en-US" sz="1800" dirty="0">
                <a:latin typeface="Times New Roman" pitchFamily="18" charset="0"/>
              </a:rPr>
              <a:t>and T is </a:t>
            </a:r>
            <a:r>
              <a:rPr lang="en-US" sz="1800" dirty="0" smtClean="0">
                <a:latin typeface="Times New Roman" pitchFamily="18" charset="0"/>
              </a:rPr>
              <a:t>the temperature in kelvins </a:t>
            </a:r>
            <a:r>
              <a:rPr lang="de-DE" sz="1800" dirty="0" smtClean="0">
                <a:latin typeface="Times New Roman" pitchFamily="18" charset="0"/>
              </a:rPr>
              <a:t> </a:t>
            </a:r>
          </a:p>
          <a:p>
            <a:pPr algn="just" rtl="0">
              <a:lnSpc>
                <a:spcPct val="110000"/>
              </a:lnSpc>
              <a:buFont typeface="Wingdings" pitchFamily="2" charset="2"/>
              <a:buNone/>
            </a:pPr>
            <a:r>
              <a:rPr lang="de-DE" sz="1800" dirty="0">
                <a:latin typeface="Times New Roman" pitchFamily="18" charset="0"/>
              </a:rPr>
              <a:t>*</a:t>
            </a:r>
            <a:r>
              <a:rPr lang="de-DE" sz="1800" dirty="0" smtClean="0">
                <a:latin typeface="Times New Roman" pitchFamily="18" charset="0"/>
              </a:rPr>
              <a:t> It agrees with experimental measurements for long wavelengths.</a:t>
            </a:r>
          </a:p>
          <a:p>
            <a:pPr algn="just" rtl="0">
              <a:lnSpc>
                <a:spcPct val="110000"/>
              </a:lnSpc>
              <a:buFont typeface="Wingdings" pitchFamily="2" charset="2"/>
              <a:buNone/>
            </a:pPr>
            <a:r>
              <a:rPr lang="de-DE" sz="1800" dirty="0" smtClean="0">
                <a:latin typeface="Times New Roman" pitchFamily="18" charset="0"/>
              </a:rPr>
              <a:t>* It predicts an energy output that diverges towards infinity as wavelengths grow smaller.</a:t>
            </a:r>
          </a:p>
          <a:p>
            <a:pPr algn="just" rtl="0">
              <a:lnSpc>
                <a:spcPct val="110000"/>
              </a:lnSpc>
              <a:buFont typeface="Wingdings" pitchFamily="2" charset="2"/>
              <a:buNone/>
            </a:pPr>
            <a:r>
              <a:rPr lang="de-DE" sz="1800" dirty="0" smtClean="0">
                <a:latin typeface="Times New Roman" pitchFamily="18" charset="0"/>
              </a:rPr>
              <a:t>* The failure has become known as the ultraviolet catastrophe.</a:t>
            </a:r>
          </a:p>
        </p:txBody>
      </p:sp>
      <p:graphicFrame>
        <p:nvGraphicFramePr>
          <p:cNvPr id="7" name="Object 4"/>
          <p:cNvGraphicFramePr>
            <a:graphicFrameLocks noGrp="1" noChangeAspect="1"/>
          </p:cNvGraphicFramePr>
          <p:nvPr>
            <p:ph sz="half" idx="4294967295"/>
            <p:extLst>
              <p:ext uri="{D42A27DB-BD31-4B8C-83A1-F6EECF244321}">
                <p14:modId xmlns:p14="http://schemas.microsoft.com/office/powerpoint/2010/main" val="248682959"/>
              </p:ext>
            </p:extLst>
          </p:nvPr>
        </p:nvGraphicFramePr>
        <p:xfrm>
          <a:off x="3851920" y="1484784"/>
          <a:ext cx="1679575" cy="635000"/>
        </p:xfrm>
        <a:graphic>
          <a:graphicData uri="http://schemas.openxmlformats.org/presentationml/2006/ole">
            <mc:AlternateContent xmlns:mc="http://schemas.openxmlformats.org/markup-compatibility/2006">
              <mc:Choice xmlns:v="urn:schemas-microsoft-com:vml" Requires="v">
                <p:oleObj spid="_x0000_s1063" name="Equation" r:id="rId3" imgW="1041120" imgH="393480" progId="Equation.3">
                  <p:embed/>
                </p:oleObj>
              </mc:Choice>
              <mc:Fallback>
                <p:oleObj name="Equation" r:id="rId3" imgW="1041120" imgH="393480" progId="Equation.3">
                  <p:embed/>
                  <p:pic>
                    <p:nvPicPr>
                      <p:cNvPr id="0" name=""/>
                      <p:cNvPicPr>
                        <a:picLocks noGrp="1" noChangeAspect="1" noChangeArrowheads="1"/>
                      </p:cNvPicPr>
                      <p:nvPr/>
                    </p:nvPicPr>
                    <p:blipFill>
                      <a:blip r:embed="rId4"/>
                      <a:srcRect/>
                      <a:stretch>
                        <a:fillRect/>
                      </a:stretch>
                    </p:blipFill>
                    <p:spPr bwMode="auto">
                      <a:xfrm>
                        <a:off x="3851920" y="1484784"/>
                        <a:ext cx="167957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8144" y="116632"/>
            <a:ext cx="3096344" cy="3335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txBox="1">
            <a:spLocks noChangeArrowheads="1"/>
          </p:cNvSpPr>
          <p:nvPr/>
        </p:nvSpPr>
        <p:spPr>
          <a:xfrm>
            <a:off x="107504" y="3744416"/>
            <a:ext cx="2987824" cy="404664"/>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l" rtl="0">
              <a:defRPr/>
            </a:pPr>
            <a:r>
              <a:rPr lang="de-DE" sz="1700" b="1" dirty="0" smtClean="0">
                <a:solidFill>
                  <a:srgbClr val="0070C0"/>
                </a:solidFill>
                <a:latin typeface="Times New Roman" pitchFamily="18" charset="0"/>
              </a:rPr>
              <a:t>Ultraviolet Catastrophe</a:t>
            </a:r>
          </a:p>
        </p:txBody>
      </p:sp>
      <p:sp>
        <p:nvSpPr>
          <p:cNvPr id="10" name="Rectangle 3"/>
          <p:cNvSpPr txBox="1">
            <a:spLocks noChangeArrowheads="1"/>
          </p:cNvSpPr>
          <p:nvPr/>
        </p:nvSpPr>
        <p:spPr>
          <a:xfrm>
            <a:off x="-36512" y="4149203"/>
            <a:ext cx="5616624" cy="1800077"/>
          </a:xfrm>
          <a:prstGeom prst="rect">
            <a:avLst/>
          </a:prstGeom>
        </p:spPr>
        <p:txBody>
          <a:bodyPr vert="horz" lIns="91440" tIns="45720" rIns="91440" bIns="45720" rtlCol="1">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en-US" sz="2000" dirty="0">
                <a:latin typeface="Times New Roman" pitchFamily="18" charset="0"/>
              </a:rPr>
              <a:t>The Rayleigh–Jeans law agrees with experimental results at large wavelengths (low frequencies) but strongly disagrees at short wavelengths (high frequencies). This inconsistency between observations and the predictions </a:t>
            </a:r>
            <a:r>
              <a:rPr lang="en-US" sz="2000" dirty="0" smtClean="0">
                <a:latin typeface="Times New Roman" pitchFamily="18" charset="0"/>
              </a:rPr>
              <a:t>of classical physics is </a:t>
            </a:r>
            <a:r>
              <a:rPr lang="en-US" sz="2000" dirty="0">
                <a:latin typeface="Times New Roman" pitchFamily="18" charset="0"/>
              </a:rPr>
              <a:t>commonly known as </a:t>
            </a:r>
            <a:r>
              <a:rPr lang="en-US" sz="2000" dirty="0" smtClean="0">
                <a:latin typeface="Times New Roman" pitchFamily="18" charset="0"/>
              </a:rPr>
              <a:t>the ultraviolet catastrophe </a:t>
            </a:r>
            <a:endParaRPr lang="de-DE" sz="2000" dirty="0" smtClean="0">
              <a:latin typeface="Times New Roman" pitchFamily="18" charset="0"/>
            </a:endParaRPr>
          </a:p>
          <a:p>
            <a:pPr algn="just" rtl="0"/>
            <a:r>
              <a:rPr lang="de-DE" sz="2000" dirty="0" smtClean="0">
                <a:latin typeface="Times New Roman" pitchFamily="18" charset="0"/>
              </a:rPr>
              <a:t>This formula also had a problem. The problem was the      term in the denominator.</a:t>
            </a:r>
          </a:p>
          <a:p>
            <a:pPr algn="just" rtl="0"/>
            <a:r>
              <a:rPr lang="de-DE" sz="2000" dirty="0" smtClean="0">
                <a:latin typeface="Times New Roman" pitchFamily="18" charset="0"/>
              </a:rPr>
              <a:t>For large wavelengths it fitted the experimental data but it had major problems at shorter wavelengths</a:t>
            </a:r>
            <a:r>
              <a:rPr lang="de-DE" sz="2500" dirty="0" smtClean="0">
                <a:latin typeface="Times New Roman" pitchFamily="18" charset="0"/>
              </a:rPr>
              <a:t>.</a:t>
            </a:r>
          </a:p>
        </p:txBody>
      </p:sp>
      <p:grpSp>
        <p:nvGrpSpPr>
          <p:cNvPr id="3" name="Group 2"/>
          <p:cNvGrpSpPr/>
          <p:nvPr/>
        </p:nvGrpSpPr>
        <p:grpSpPr>
          <a:xfrm>
            <a:off x="1835696" y="3501008"/>
            <a:ext cx="7272808" cy="3240360"/>
            <a:chOff x="1835696" y="3501008"/>
            <a:chExt cx="7272808" cy="3240360"/>
          </a:xfrm>
        </p:grpSpPr>
        <p:pic>
          <p:nvPicPr>
            <p:cNvPr id="1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0929" y="3501008"/>
              <a:ext cx="3457575" cy="318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1835696" y="6093296"/>
              <a:ext cx="3888432" cy="584775"/>
            </a:xfrm>
            <a:prstGeom prst="rect">
              <a:avLst/>
            </a:prstGeom>
          </p:spPr>
          <p:txBody>
            <a:bodyPr wrap="square">
              <a:spAutoFit/>
            </a:bodyPr>
            <a:lstStyle/>
            <a:p>
              <a:pPr algn="just" rtl="0"/>
              <a:r>
                <a:rPr lang="de-DE" sz="1600" b="1" dirty="0">
                  <a:solidFill>
                    <a:srgbClr val="0070C0"/>
                  </a:solidFill>
                  <a:latin typeface="Times New Roman" pitchFamily="18" charset="0"/>
                </a:rPr>
                <a:t>(</a:t>
              </a:r>
              <a:r>
                <a:rPr lang="de-DE" sz="1600" dirty="0">
                  <a:latin typeface="Times New Roman" pitchFamily="18" charset="0"/>
                </a:rPr>
                <a:t>Unfortunately, the theory disagree violenty with experment</a:t>
              </a:r>
              <a:r>
                <a:rPr lang="de-DE" sz="1600" dirty="0" smtClean="0">
                  <a:latin typeface="Times New Roman" pitchFamily="18" charset="0"/>
                </a:rPr>
                <a:t>).</a:t>
              </a:r>
              <a:endParaRPr lang="ar-IQ" sz="1600" dirty="0"/>
            </a:p>
          </p:txBody>
        </p:sp>
        <p:sp>
          <p:nvSpPr>
            <p:cNvPr id="2" name="Right Arrow 1"/>
            <p:cNvSpPr/>
            <p:nvPr/>
          </p:nvSpPr>
          <p:spPr>
            <a:xfrm>
              <a:off x="5292080" y="6597352"/>
              <a:ext cx="864096" cy="14401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spTree>
    <p:extLst>
      <p:ext uri="{BB962C8B-B14F-4D97-AF65-F5344CB8AC3E}">
        <p14:creationId xmlns:p14="http://schemas.microsoft.com/office/powerpoint/2010/main" val="2488812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6196</TotalTime>
  <Words>1647</Words>
  <Application>Microsoft Office PowerPoint</Application>
  <PresentationFormat>On-screen Show (4:3)</PresentationFormat>
  <Paragraphs>158</Paragraphs>
  <Slides>18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Modern Physics </vt:lpstr>
      <vt:lpstr>PowerPoint Presentation</vt:lpstr>
      <vt:lpstr>PowerPoint Presentation</vt:lpstr>
      <vt:lpstr>Definition of a black body</vt:lpstr>
      <vt:lpstr>Intensity of Blackbody Radiation, Summary</vt:lpstr>
      <vt:lpstr>PowerPoint Presentation</vt:lpstr>
      <vt:lpstr>Black body radiation laws (The radiation emitted by a heated object is called BLACKBODY radiation)</vt:lpstr>
      <vt:lpstr>Blackbody radiation’s formulas (summery)</vt:lpstr>
      <vt:lpstr>The formulas of black-body radiation laws</vt:lpstr>
      <vt:lpstr>Planck’s Assumption, 1</vt:lpstr>
      <vt:lpstr>Energy-Level Diagram</vt:lpstr>
      <vt:lpstr>Planck’s Model, Graph</vt:lpstr>
      <vt:lpstr>Planck’s Wavelength Distribution Function</vt:lpstr>
      <vt:lpstr>PowerPoint Presentation</vt:lpstr>
      <vt:lpstr>PowerPoint Presentation</vt:lpstr>
      <vt:lpstr>PowerPoint Presentation</vt:lpstr>
      <vt:lpstr>Calculating with Stefan’s Law (Example)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Physics  Post-1900 Physics Why 1900?</dc:title>
  <dc:creator>Asaad Hamid Ismail</dc:creator>
  <cp:lastModifiedBy>Jon Jeems </cp:lastModifiedBy>
  <cp:revision>230</cp:revision>
  <dcterms:created xsi:type="dcterms:W3CDTF">2021-09-10T18:13:38Z</dcterms:created>
  <dcterms:modified xsi:type="dcterms:W3CDTF">2023-05-26T19:04:02Z</dcterms:modified>
</cp:coreProperties>
</file>