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1"/>
  </p:notesMasterIdLst>
  <p:sldIdLst>
    <p:sldId id="256" r:id="rId2"/>
    <p:sldId id="258" r:id="rId3"/>
    <p:sldId id="259" r:id="rId4"/>
    <p:sldId id="260" r:id="rId5"/>
    <p:sldId id="263" r:id="rId6"/>
    <p:sldId id="264" r:id="rId7"/>
    <p:sldId id="265" r:id="rId8"/>
    <p:sldId id="267" r:id="rId9"/>
    <p:sldId id="268"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6" d="100"/>
          <a:sy n="86" d="100"/>
        </p:scale>
        <p:origin x="-624" y="8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06B296-8AEB-4C1D-B341-A072128DFFDF}" type="datetimeFigureOut">
              <a:rPr lang="ar-IQ" smtClean="0"/>
              <a:t>07/11/1444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8745220-606F-43B7-B0DE-C5CDBAE6B202}" type="slidenum">
              <a:rPr lang="ar-IQ" smtClean="0"/>
              <a:t>‹#›</a:t>
            </a:fld>
            <a:endParaRPr lang="ar-IQ"/>
          </a:p>
        </p:txBody>
      </p:sp>
    </p:spTree>
    <p:extLst>
      <p:ext uri="{BB962C8B-B14F-4D97-AF65-F5344CB8AC3E}">
        <p14:creationId xmlns:p14="http://schemas.microsoft.com/office/powerpoint/2010/main" val="27327066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fld id="{6A476649-09AC-435B-841F-2CE89A34F936}" type="slidenum">
              <a:rPr lang="ar-IQ" smtClean="0"/>
              <a:t>1</a:t>
            </a:fld>
            <a:fld id="{FB5F9C22-D86B-4D5F-AC3F-B6F15359FCC6}" type="slidenum">
              <a:rPr lang="ar-IQ" smtClean="0"/>
              <a:t>1</a:t>
            </a:fld>
            <a:endParaRPr lang="ar-IQ" dirty="0"/>
          </a:p>
        </p:txBody>
      </p:sp>
      <p:sp>
        <p:nvSpPr>
          <p:cNvPr id="4" name="Slide Number Placeholder 3"/>
          <p:cNvSpPr>
            <a:spLocks noGrp="1"/>
          </p:cNvSpPr>
          <p:nvPr>
            <p:ph type="sldNum" sz="quarter" idx="10"/>
          </p:nvPr>
        </p:nvSpPr>
        <p:spPr/>
        <p:txBody>
          <a:bodyPr/>
          <a:lstStyle/>
          <a:p>
            <a:fld id="{98745220-606F-43B7-B0DE-C5CDBAE6B202}" type="slidenum">
              <a:rPr lang="ar-IQ" smtClean="0"/>
              <a:t>1</a:t>
            </a:fld>
            <a:endParaRPr lang="ar-IQ"/>
          </a:p>
        </p:txBody>
      </p:sp>
    </p:spTree>
    <p:extLst>
      <p:ext uri="{BB962C8B-B14F-4D97-AF65-F5344CB8AC3E}">
        <p14:creationId xmlns:p14="http://schemas.microsoft.com/office/powerpoint/2010/main" val="1867291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98745220-606F-43B7-B0DE-C5CDBAE6B202}" type="slidenum">
              <a:rPr lang="ar-IQ" smtClean="0"/>
              <a:t>8</a:t>
            </a:fld>
            <a:endParaRPr lang="ar-IQ"/>
          </a:p>
        </p:txBody>
      </p:sp>
    </p:spTree>
    <p:extLst>
      <p:ext uri="{BB962C8B-B14F-4D97-AF65-F5344CB8AC3E}">
        <p14:creationId xmlns:p14="http://schemas.microsoft.com/office/powerpoint/2010/main" val="54827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6F6DEBE-44DF-49BE-949E-5B5C58FC1F67}"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83678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86752B1-3B09-40A9-A8E8-3260B3D93950}"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383908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036403B-E3C9-4CAF-AEE9-EF17E0795903}"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223896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301801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410FE-D690-46D4-8C31-D27FB33C914A}"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41999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3C67FD4-4C1C-4D19-BB04-AB50C5646E07}" type="datetime1">
              <a:rPr lang="en-US" smtClean="0"/>
              <a:t>5/26/2023</a:t>
            </a:fld>
            <a:endParaRPr lang="ar-IQ"/>
          </a:p>
        </p:txBody>
      </p:sp>
      <p:sp>
        <p:nvSpPr>
          <p:cNvPr id="6" name="Footer Placeholder 5"/>
          <p:cNvSpPr>
            <a:spLocks noGrp="1"/>
          </p:cNvSpPr>
          <p:nvPr>
            <p:ph type="ftr" sz="quarter" idx="11"/>
          </p:nvPr>
        </p:nvSpPr>
        <p:spPr/>
        <p:txBody>
          <a:bodyPr/>
          <a:lstStyle/>
          <a:p>
            <a:r>
              <a:rPr lang="en-US" smtClean="0"/>
              <a:t>Modern Physics (Dr.Asaad H. Ismail)</a:t>
            </a:r>
            <a:endParaRPr lang="ar-IQ"/>
          </a:p>
        </p:txBody>
      </p:sp>
      <p:sp>
        <p:nvSpPr>
          <p:cNvPr id="7" name="Slide Number Placeholder 6"/>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59342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7E230DF-6A5D-48B7-927A-85EF1EACBF7A}" type="datetime1">
              <a:rPr lang="en-US" smtClean="0"/>
              <a:t>5/26/2023</a:t>
            </a:fld>
            <a:endParaRPr lang="ar-IQ"/>
          </a:p>
        </p:txBody>
      </p:sp>
      <p:sp>
        <p:nvSpPr>
          <p:cNvPr id="8" name="Footer Placeholder 7"/>
          <p:cNvSpPr>
            <a:spLocks noGrp="1"/>
          </p:cNvSpPr>
          <p:nvPr>
            <p:ph type="ftr" sz="quarter" idx="11"/>
          </p:nvPr>
        </p:nvSpPr>
        <p:spPr/>
        <p:txBody>
          <a:bodyPr/>
          <a:lstStyle/>
          <a:p>
            <a:r>
              <a:rPr lang="en-US" smtClean="0"/>
              <a:t>Modern Physics (Dr.Asaad H. Ismail)</a:t>
            </a:r>
            <a:endParaRPr lang="ar-IQ"/>
          </a:p>
        </p:txBody>
      </p:sp>
      <p:sp>
        <p:nvSpPr>
          <p:cNvPr id="9" name="Slide Number Placeholder 8"/>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05014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2852E94-5ADC-4984-B150-9FA832849779}" type="datetime1">
              <a:rPr lang="en-US" smtClean="0"/>
              <a:t>5/26/2023</a:t>
            </a:fld>
            <a:endParaRPr lang="ar-IQ"/>
          </a:p>
        </p:txBody>
      </p:sp>
      <p:sp>
        <p:nvSpPr>
          <p:cNvPr id="4" name="Footer Placeholder 3"/>
          <p:cNvSpPr>
            <a:spLocks noGrp="1"/>
          </p:cNvSpPr>
          <p:nvPr>
            <p:ph type="ftr" sz="quarter" idx="11"/>
          </p:nvPr>
        </p:nvSpPr>
        <p:spPr/>
        <p:txBody>
          <a:bodyPr/>
          <a:lstStyle/>
          <a:p>
            <a:r>
              <a:rPr lang="en-US" smtClean="0"/>
              <a:t>Modern Physics (Dr.Asaad H. Ismail)</a:t>
            </a:r>
            <a:endParaRPr lang="ar-IQ"/>
          </a:p>
        </p:txBody>
      </p:sp>
      <p:sp>
        <p:nvSpPr>
          <p:cNvPr id="5" name="Slide Number Placeholder 4"/>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63811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4BEA6-EC61-4762-9FA1-E9BF881AA237}" type="datetime1">
              <a:rPr lang="en-US" smtClean="0"/>
              <a:t>5/26/2023</a:t>
            </a:fld>
            <a:endParaRPr lang="ar-IQ"/>
          </a:p>
        </p:txBody>
      </p:sp>
      <p:sp>
        <p:nvSpPr>
          <p:cNvPr id="3" name="Footer Placeholder 2"/>
          <p:cNvSpPr>
            <a:spLocks noGrp="1"/>
          </p:cNvSpPr>
          <p:nvPr>
            <p:ph type="ftr" sz="quarter" idx="11"/>
          </p:nvPr>
        </p:nvSpPr>
        <p:spPr/>
        <p:txBody>
          <a:bodyPr/>
          <a:lstStyle/>
          <a:p>
            <a:r>
              <a:rPr lang="en-US" smtClean="0"/>
              <a:t>Modern Physics (Dr.Asaad H. Ismail)</a:t>
            </a:r>
            <a:endParaRPr lang="ar-IQ"/>
          </a:p>
        </p:txBody>
      </p:sp>
      <p:sp>
        <p:nvSpPr>
          <p:cNvPr id="4" name="Slide Number Placeholder 3"/>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703568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E9271-3387-4110-A9AD-7A9D4B306D6C}" type="datetime1">
              <a:rPr lang="en-US" smtClean="0"/>
              <a:t>5/26/2023</a:t>
            </a:fld>
            <a:endParaRPr lang="ar-IQ"/>
          </a:p>
        </p:txBody>
      </p:sp>
      <p:sp>
        <p:nvSpPr>
          <p:cNvPr id="6" name="Footer Placeholder 5"/>
          <p:cNvSpPr>
            <a:spLocks noGrp="1"/>
          </p:cNvSpPr>
          <p:nvPr>
            <p:ph type="ftr" sz="quarter" idx="11"/>
          </p:nvPr>
        </p:nvSpPr>
        <p:spPr/>
        <p:txBody>
          <a:bodyPr/>
          <a:lstStyle/>
          <a:p>
            <a:r>
              <a:rPr lang="en-US" smtClean="0"/>
              <a:t>Modern Physics (Dr.Asaad H. Ismail)</a:t>
            </a:r>
            <a:endParaRPr lang="ar-IQ"/>
          </a:p>
        </p:txBody>
      </p:sp>
      <p:sp>
        <p:nvSpPr>
          <p:cNvPr id="7" name="Slide Number Placeholder 6"/>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359773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248F4-51E9-4315-8C61-A5834AC12772}" type="datetime1">
              <a:rPr lang="en-US" smtClean="0"/>
              <a:t>5/26/2023</a:t>
            </a:fld>
            <a:endParaRPr lang="ar-IQ"/>
          </a:p>
        </p:txBody>
      </p:sp>
      <p:sp>
        <p:nvSpPr>
          <p:cNvPr id="6" name="Footer Placeholder 5"/>
          <p:cNvSpPr>
            <a:spLocks noGrp="1"/>
          </p:cNvSpPr>
          <p:nvPr>
            <p:ph type="ftr" sz="quarter" idx="11"/>
          </p:nvPr>
        </p:nvSpPr>
        <p:spPr/>
        <p:txBody>
          <a:bodyPr/>
          <a:lstStyle/>
          <a:p>
            <a:r>
              <a:rPr lang="en-US" smtClean="0"/>
              <a:t>Modern Physics (Dr.Asaad H. Ismail)</a:t>
            </a:r>
            <a:endParaRPr lang="ar-IQ"/>
          </a:p>
        </p:txBody>
      </p:sp>
      <p:sp>
        <p:nvSpPr>
          <p:cNvPr id="7" name="Slide Number Placeholder 6"/>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201741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BC44DBC-A8E6-461A-B6FA-6F3016508673}" type="datetime1">
              <a:rPr lang="en-US" smtClean="0"/>
              <a:t>5/26/2023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Modern Physics (Dr.Asaad H. Ismail)</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41FC9B-055D-41FD-8C2E-993CE4A8BA35}" type="slidenum">
              <a:rPr lang="ar-IQ" smtClean="0"/>
              <a:t>‹#›</a:t>
            </a:fld>
            <a:endParaRPr lang="ar-IQ"/>
          </a:p>
        </p:txBody>
      </p:sp>
    </p:spTree>
    <p:extLst>
      <p:ext uri="{BB962C8B-B14F-4D97-AF65-F5344CB8AC3E}">
        <p14:creationId xmlns:p14="http://schemas.microsoft.com/office/powerpoint/2010/main" val="423678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aad.ismail@su.edu.kr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rc.nasa.gov/www/k-12/airplane/wteq.html" TargetMode="External"/><Relationship Id="rId2" Type="http://schemas.openxmlformats.org/officeDocument/2006/relationships/hyperlink" Target="http://cudl.lib.cam.ac.uk/view/PR-ADV-B-00039-00001/1" TargetMode="External"/><Relationship Id="rId1" Type="http://schemas.openxmlformats.org/officeDocument/2006/relationships/slideLayout" Target="../slideLayouts/slideLayout2.xml"/><Relationship Id="rId6" Type="http://schemas.openxmlformats.org/officeDocument/2006/relationships/hyperlink" Target="https://www.pitt.edu/~jdnorton/teaching/HPS_0410/chapters/Special_relativity_rel_sim/index.html" TargetMode="External"/><Relationship Id="rId5" Type="http://schemas.openxmlformats.org/officeDocument/2006/relationships/hyperlink" Target="https://www.wired.co.uk/article/einstein-theory-relativity" TargetMode="External"/><Relationship Id="rId4" Type="http://schemas.openxmlformats.org/officeDocument/2006/relationships/hyperlink" Target="https://www.space.com/15830-light-speed.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pace.com/16743-constellation-pegasus.html" TargetMode="External"/><Relationship Id="rId2" Type="http://schemas.openxmlformats.org/officeDocument/2006/relationships/hyperlink" Target="https://www.space.com/8830-massive-black-hole-bends-light-magnify-distant-galaxy.html" TargetMode="External"/><Relationship Id="rId1" Type="http://schemas.openxmlformats.org/officeDocument/2006/relationships/slideLayout" Target="../slideLayouts/slideLayout2.xml"/><Relationship Id="rId4" Type="http://schemas.openxmlformats.org/officeDocument/2006/relationships/hyperlink" Target="https://esahubble.org/images/potw1204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pace.com/25732-redshift-blueshift.html" TargetMode="External"/><Relationship Id="rId2" Type="http://schemas.openxmlformats.org/officeDocument/2006/relationships/hyperlink" Target="https://www.nasa.gov/mission_pages/chandra/images/einstein-s-theory-of-relativity-critical-for-gps-seen-in-distant-stars.html" TargetMode="External"/><Relationship Id="rId1" Type="http://schemas.openxmlformats.org/officeDocument/2006/relationships/slideLayout" Target="../slideLayouts/slideLayout2.xml"/><Relationship Id="rId6" Type="http://schemas.openxmlformats.org/officeDocument/2006/relationships/hyperlink" Target="http://www.livescience.com/48922-theory-of-relativity-in-real-life.html" TargetMode="External"/><Relationship Id="rId5" Type="http://schemas.openxmlformats.org/officeDocument/2006/relationships/hyperlink" Target="https://www.space.com/17112-gravitational-waves-ligo-black-holes.html" TargetMode="External"/><Relationship Id="rId4" Type="http://schemas.openxmlformats.org/officeDocument/2006/relationships/hyperlink" Target="https://physics.aps.org/story/v16/st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2592288"/>
          </a:xfrm>
        </p:spPr>
        <p:txBody>
          <a:bodyPr>
            <a:normAutofit/>
          </a:bodyPr>
          <a:lstStyle/>
          <a:p>
            <a:pPr>
              <a:lnSpc>
                <a:spcPct val="105000"/>
              </a:lnSpc>
            </a:pPr>
            <a:r>
              <a:rPr lang="en-US" b="1" dirty="0" smtClean="0">
                <a:solidFill>
                  <a:srgbClr val="FF0000"/>
                </a:solidFill>
              </a:rPr>
              <a:t>Modern Physics</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t>
            </a:r>
            <a:endParaRPr lang="ar-IQ" b="1" dirty="0">
              <a:solidFill>
                <a:srgbClr val="FF0000"/>
              </a:solidFill>
            </a:endParaRPr>
          </a:p>
        </p:txBody>
      </p:sp>
      <p:sp>
        <p:nvSpPr>
          <p:cNvPr id="3" name="Subtitle 2"/>
          <p:cNvSpPr>
            <a:spLocks noGrp="1"/>
          </p:cNvSpPr>
          <p:nvPr>
            <p:ph type="subTitle" idx="1"/>
          </p:nvPr>
        </p:nvSpPr>
        <p:spPr>
          <a:xfrm>
            <a:off x="1331640" y="4149080"/>
            <a:ext cx="6400800" cy="1752600"/>
          </a:xfrm>
        </p:spPr>
        <p:txBody>
          <a:bodyPr>
            <a:normAutofit/>
          </a:bodyPr>
          <a:lstStyle/>
          <a:p>
            <a:r>
              <a:rPr lang="en-US" b="1" smtClean="0">
                <a:solidFill>
                  <a:schemeClr val="tx1"/>
                </a:solidFill>
                <a:cs typeface="+mj-cs"/>
              </a:rPr>
              <a:t>Prof</a:t>
            </a:r>
            <a:r>
              <a:rPr lang="en-US" b="1" dirty="0" smtClean="0">
                <a:solidFill>
                  <a:schemeClr val="tx1"/>
                </a:solidFill>
                <a:cs typeface="+mj-cs"/>
              </a:rPr>
              <a:t>. Dr. </a:t>
            </a:r>
            <a:r>
              <a:rPr lang="en-US" b="1" dirty="0" err="1" smtClean="0">
                <a:solidFill>
                  <a:schemeClr val="tx1"/>
                </a:solidFill>
                <a:cs typeface="+mj-cs"/>
              </a:rPr>
              <a:t>Asaad</a:t>
            </a:r>
            <a:r>
              <a:rPr lang="en-US" b="1" dirty="0" smtClean="0">
                <a:solidFill>
                  <a:schemeClr val="tx1"/>
                </a:solidFill>
                <a:cs typeface="+mj-cs"/>
              </a:rPr>
              <a:t> Hamid Ismail</a:t>
            </a:r>
          </a:p>
          <a:p>
            <a:r>
              <a:rPr lang="en-US" dirty="0" err="1" smtClean="0">
                <a:hlinkClick r:id="rId3"/>
              </a:rPr>
              <a:t>Asaad.ismail@su.edu.krd</a:t>
            </a:r>
            <a:endParaRPr lang="en-US" dirty="0" smtClean="0"/>
          </a:p>
          <a:p>
            <a:r>
              <a:rPr lang="en-US" dirty="0" smtClean="0"/>
              <a:t>2022-2023 </a:t>
            </a:r>
            <a:endParaRPr lang="ar-IQ" dirty="0"/>
          </a:p>
        </p:txBody>
      </p:sp>
      <p:sp>
        <p:nvSpPr>
          <p:cNvPr id="4" name="Title 1"/>
          <p:cNvSpPr txBox="1">
            <a:spLocks/>
          </p:cNvSpPr>
          <p:nvPr/>
        </p:nvSpPr>
        <p:spPr>
          <a:xfrm>
            <a:off x="416749" y="2564904"/>
            <a:ext cx="8229600" cy="792088"/>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en-US" sz="3200" b="1" dirty="0" smtClean="0">
                <a:solidFill>
                  <a:srgbClr val="FF0000"/>
                </a:solidFill>
                <a:latin typeface="Times New Roman" pitchFamily="18" charset="0"/>
              </a:rPr>
              <a:t>Chapter Four : </a:t>
            </a:r>
            <a:r>
              <a:rPr lang="en-US" sz="3200" b="1" dirty="0"/>
              <a:t>Einstein's theory of general relativity</a:t>
            </a:r>
          </a:p>
          <a:p>
            <a:pPr rtl="0"/>
            <a:endParaRPr lang="ar-IQ" sz="3200" b="1" dirty="0">
              <a:solidFill>
                <a:srgbClr val="FF0000"/>
              </a:solidFill>
              <a:latin typeface="Times New Roman" pitchFamily="18" charset="0"/>
            </a:endParaRPr>
          </a:p>
        </p:txBody>
      </p:sp>
      <p:sp>
        <p:nvSpPr>
          <p:cNvPr id="5" name="Rectangle 4"/>
          <p:cNvSpPr/>
          <p:nvPr/>
        </p:nvSpPr>
        <p:spPr>
          <a:xfrm>
            <a:off x="2123728" y="3286725"/>
            <a:ext cx="5166320" cy="646331"/>
          </a:xfrm>
          <a:prstGeom prst="rect">
            <a:avLst/>
          </a:prstGeom>
        </p:spPr>
        <p:txBody>
          <a:bodyPr wrap="square">
            <a:spAutoFit/>
          </a:bodyPr>
          <a:lstStyle/>
          <a:p>
            <a:pPr algn="ctr" fontAlgn="base"/>
            <a:r>
              <a:rPr lang="en-US" b="1" cap="all" dirty="0">
                <a:solidFill>
                  <a:srgbClr val="FF0000"/>
                </a:solidFill>
                <a:latin typeface="Times New Roman" pitchFamily="18" charset="0"/>
              </a:rPr>
              <a:t>EXPERIMENTAL EVIDENCE FOR GENERAL RELATIVITY</a:t>
            </a:r>
          </a:p>
        </p:txBody>
      </p:sp>
    </p:spTree>
    <p:extLst>
      <p:ext uri="{BB962C8B-B14F-4D97-AF65-F5344CB8AC3E}">
        <p14:creationId xmlns:p14="http://schemas.microsoft.com/office/powerpoint/2010/main" val="3007917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520" y="332656"/>
            <a:ext cx="8302735" cy="3293209"/>
          </a:xfrm>
          <a:prstGeom prst="rect">
            <a:avLst/>
          </a:prstGeom>
        </p:spPr>
        <p:txBody>
          <a:bodyPr wrap="square">
            <a:spAutoFit/>
          </a:bodyPr>
          <a:lstStyle/>
          <a:p>
            <a:pPr algn="just" rtl="0"/>
            <a:r>
              <a:rPr lang="en-US" sz="1600" b="1" dirty="0" smtClean="0">
                <a:solidFill>
                  <a:srgbClr val="FF0000"/>
                </a:solidFill>
                <a:latin typeface="Times New Roman" pitchFamily="18" charset="0"/>
              </a:rPr>
              <a:t>How to understate general relativity theory ?</a:t>
            </a:r>
          </a:p>
          <a:p>
            <a:pPr algn="just" rtl="0"/>
            <a:r>
              <a:rPr lang="en-US" sz="1600" b="1" dirty="0" smtClean="0">
                <a:latin typeface="Times New Roman" pitchFamily="18" charset="0"/>
              </a:rPr>
              <a:t>General </a:t>
            </a:r>
            <a:r>
              <a:rPr lang="en-US" sz="1600" b="1" dirty="0">
                <a:latin typeface="Times New Roman" pitchFamily="18" charset="0"/>
              </a:rPr>
              <a:t>relativity is physicist Albert Einstein's understanding of </a:t>
            </a:r>
            <a:r>
              <a:rPr lang="en-US" sz="1600" b="1" dirty="0">
                <a:solidFill>
                  <a:srgbClr val="FF0000"/>
                </a:solidFill>
                <a:latin typeface="Times New Roman" pitchFamily="18" charset="0"/>
              </a:rPr>
              <a:t>how gravity affects the fabric of space-time</a:t>
            </a:r>
            <a:r>
              <a:rPr lang="en-US" sz="1600" b="1" dirty="0" smtClean="0">
                <a:solidFill>
                  <a:srgbClr val="FF0000"/>
                </a:solidFill>
                <a:latin typeface="Times New Roman" pitchFamily="18" charset="0"/>
              </a:rPr>
              <a:t>.</a:t>
            </a:r>
          </a:p>
          <a:p>
            <a:pPr algn="just" rtl="0"/>
            <a:r>
              <a:rPr lang="en-US" sz="1600" b="1" dirty="0">
                <a:latin typeface="Times New Roman" pitchFamily="18" charset="0"/>
              </a:rPr>
              <a:t>The theory, which Einstein published in 1915, expanded the theory of special relativity that he had published 10 years earlier. Special relativity argued that space and time are inextricably connected, but that theory didn't acknowledge the existence of gravity.</a:t>
            </a:r>
          </a:p>
          <a:p>
            <a:pPr algn="just" rtl="0"/>
            <a:endParaRPr lang="en-US" sz="1600" b="1" dirty="0">
              <a:latin typeface="Times New Roman" pitchFamily="18" charset="0"/>
            </a:endParaRPr>
          </a:p>
          <a:p>
            <a:pPr algn="just" rtl="0"/>
            <a:r>
              <a:rPr lang="en-US" sz="1600" b="1" dirty="0">
                <a:latin typeface="Times New Roman" pitchFamily="18" charset="0"/>
              </a:rPr>
              <a:t>Einstein spent the decade between the two publications determining that particularly massive objects warp the fabric of space-time, a distortion that manifests as gravity, according to NASA.</a:t>
            </a:r>
            <a:endParaRPr lang="en-US" sz="1600" b="1" dirty="0" smtClean="0">
              <a:latin typeface="Times New Roman" pitchFamily="18" charset="0"/>
            </a:endParaRPr>
          </a:p>
          <a:p>
            <a:pPr algn="just" rtl="0"/>
            <a:endParaRPr lang="en-US" sz="1600" b="1" dirty="0">
              <a:solidFill>
                <a:srgbClr val="0070C0"/>
              </a:solidFill>
              <a:latin typeface="Times New Roman" pitchFamily="18" charset="0"/>
            </a:endParaRPr>
          </a:p>
          <a:p>
            <a:pPr algn="just" rtl="0"/>
            <a:r>
              <a:rPr lang="en-US" sz="1600" b="1" dirty="0" smtClean="0">
                <a:solidFill>
                  <a:srgbClr val="0070C0"/>
                </a:solidFill>
                <a:latin typeface="Times New Roman" pitchFamily="18" charset="0"/>
              </a:rPr>
              <a:t>- </a:t>
            </a:r>
            <a:r>
              <a:rPr lang="en-US" sz="1600" dirty="0">
                <a:latin typeface="Times New Roman" pitchFamily="18" charset="0"/>
              </a:rPr>
              <a:t>One manifestation of general relativity is </a:t>
            </a:r>
            <a:r>
              <a:rPr lang="en-US" sz="1600" dirty="0">
                <a:solidFill>
                  <a:srgbClr val="FF0000"/>
                </a:solidFill>
                <a:latin typeface="Times New Roman" pitchFamily="18" charset="0"/>
              </a:rPr>
              <a:t>gravitational waves</a:t>
            </a:r>
            <a:r>
              <a:rPr lang="en-US" sz="1600" dirty="0">
                <a:latin typeface="Times New Roman" pitchFamily="18" charset="0"/>
              </a:rPr>
              <a:t>, depicted here as created by two colliding black holes. the fabric of </a:t>
            </a:r>
            <a:r>
              <a:rPr lang="en-US" sz="1600" dirty="0" smtClean="0">
                <a:latin typeface="Times New Roman" pitchFamily="18" charset="0"/>
              </a:rPr>
              <a:t>space-time (see figure).</a:t>
            </a:r>
            <a:r>
              <a:rPr lang="en-US" sz="1600" dirty="0">
                <a:latin typeface="Times New Roman" pitchFamily="18" charset="0"/>
              </a:rPr>
              <a:t> </a:t>
            </a:r>
          </a:p>
        </p:txBody>
      </p:sp>
      <p:pic>
        <p:nvPicPr>
          <p:cNvPr id="1026" name="Picture 2" descr="One manifestation of general relativity is gravitational waves, depicted here as created by two colliding black holes. the fabric of space-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586708"/>
            <a:ext cx="3048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638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75245"/>
            <a:ext cx="8568952" cy="5894115"/>
          </a:xfrm>
        </p:spPr>
        <p:txBody>
          <a:bodyPr>
            <a:noAutofit/>
          </a:bodyPr>
          <a:lstStyle/>
          <a:p>
            <a:pPr marL="0" indent="0" algn="l" rtl="0" fontAlgn="base">
              <a:buNone/>
            </a:pPr>
            <a:r>
              <a:rPr lang="en-US" sz="1600" dirty="0">
                <a:latin typeface="Times New Roman" pitchFamily="18" charset="0"/>
              </a:rPr>
              <a:t>To understand general relativity, first, let's start with gravity, the force of attraction that two objects exert on one another. Sir Isaac Newton quantified gravity in the same text in which he formulated his three laws of motion, the "</a:t>
            </a:r>
            <a:r>
              <a:rPr lang="en-US" sz="1600" dirty="0">
                <a:latin typeface="Times New Roman" pitchFamily="18" charset="0"/>
                <a:hlinkClick r:id="rId2"/>
              </a:rPr>
              <a:t>Principia</a:t>
            </a:r>
            <a:r>
              <a:rPr lang="en-US" sz="1600" dirty="0">
                <a:latin typeface="Times New Roman" pitchFamily="18" charset="0"/>
              </a:rPr>
              <a:t>."</a:t>
            </a:r>
          </a:p>
          <a:p>
            <a:pPr marL="0" indent="0" algn="l" rtl="0" fontAlgn="base">
              <a:buNone/>
            </a:pPr>
            <a:r>
              <a:rPr lang="en-US" sz="1600" dirty="0" smtClean="0">
                <a:latin typeface="Times New Roman" pitchFamily="18" charset="0"/>
              </a:rPr>
              <a:t>        The</a:t>
            </a:r>
            <a:r>
              <a:rPr lang="en-US" sz="1600" dirty="0">
                <a:latin typeface="Times New Roman" pitchFamily="18" charset="0"/>
              </a:rPr>
              <a:t> </a:t>
            </a:r>
            <a:r>
              <a:rPr lang="en-US" sz="1600" dirty="0">
                <a:latin typeface="Times New Roman" pitchFamily="18" charset="0"/>
                <a:hlinkClick r:id="rId3"/>
              </a:rPr>
              <a:t>gravitational force</a:t>
            </a:r>
            <a:r>
              <a:rPr lang="en-US" sz="1600" dirty="0">
                <a:latin typeface="Times New Roman" pitchFamily="18" charset="0"/>
              </a:rPr>
              <a:t> </a:t>
            </a:r>
            <a:r>
              <a:rPr lang="en-US" sz="1600" dirty="0" smtClean="0">
                <a:latin typeface="Times New Roman" pitchFamily="18" charset="0"/>
              </a:rPr>
              <a:t>between </a:t>
            </a:r>
            <a:r>
              <a:rPr lang="en-US" sz="1600" dirty="0">
                <a:latin typeface="Times New Roman" pitchFamily="18" charset="0"/>
              </a:rPr>
              <a:t>two bodies depends on how massive each one is and how far apart the two lie. Even as the center of the Earth is pulling you toward it (keeping you firmly lodged on the ground), your center of mass is pulling back at the Earth. But the more massive body barely feels the tug from you, while with your much smaller mass you find yourself firmly rooted thanks to that same force. Yet Newton's laws assume that gravity is an innate force of an object that can act over a distance.</a:t>
            </a:r>
          </a:p>
          <a:p>
            <a:pPr algn="l" rtl="0" fontAlgn="base"/>
            <a:r>
              <a:rPr lang="en-US" sz="1600" dirty="0">
                <a:latin typeface="Times New Roman" pitchFamily="18" charset="0"/>
              </a:rPr>
              <a:t>Albert Einstein, in his theory of special relativity, determined that the laws of physics are the same for all non-accelerating observers, and he showed that the </a:t>
            </a:r>
            <a:r>
              <a:rPr lang="en-US" sz="1600" dirty="0">
                <a:latin typeface="Times New Roman" pitchFamily="18" charset="0"/>
                <a:hlinkClick r:id="rId4"/>
              </a:rPr>
              <a:t>speed of light</a:t>
            </a:r>
            <a:r>
              <a:rPr lang="en-US" sz="1600" dirty="0">
                <a:latin typeface="Times New Roman" pitchFamily="18" charset="0"/>
              </a:rPr>
              <a:t> within a vacuum is the same no matter the speed at which an observer travels, according to </a:t>
            </a:r>
            <a:r>
              <a:rPr lang="en-US" sz="1600" dirty="0">
                <a:latin typeface="Times New Roman" pitchFamily="18" charset="0"/>
                <a:hlinkClick r:id="rId5"/>
              </a:rPr>
              <a:t>Wired</a:t>
            </a:r>
            <a:r>
              <a:rPr lang="en-US" sz="1600" dirty="0">
                <a:latin typeface="Times New Roman" pitchFamily="18" charset="0"/>
              </a:rPr>
              <a:t>. </a:t>
            </a:r>
          </a:p>
          <a:p>
            <a:pPr algn="l" rtl="0" fontAlgn="base"/>
            <a:r>
              <a:rPr lang="en-US" sz="1600" dirty="0">
                <a:latin typeface="Times New Roman" pitchFamily="18" charset="0"/>
              </a:rPr>
              <a:t>As a result, he found that space and time were interwoven into a single continuum known as space-time. And events that occur at the same time for one observer could </a:t>
            </a:r>
            <a:r>
              <a:rPr lang="en-US" sz="1600" dirty="0">
                <a:latin typeface="Times New Roman" pitchFamily="18" charset="0"/>
                <a:hlinkClick r:id="rId6"/>
              </a:rPr>
              <a:t>occur at different times</a:t>
            </a:r>
            <a:r>
              <a:rPr lang="en-US" sz="1600" dirty="0">
                <a:latin typeface="Times New Roman" pitchFamily="18" charset="0"/>
              </a:rPr>
              <a:t> for another.</a:t>
            </a:r>
          </a:p>
          <a:p>
            <a:pPr algn="l" rtl="0" fontAlgn="base"/>
            <a:r>
              <a:rPr lang="en-US" sz="1600" dirty="0">
                <a:latin typeface="Times New Roman" pitchFamily="18" charset="0"/>
              </a:rPr>
              <a:t>As he worked out the equations for his general theory of relativity, </a:t>
            </a:r>
            <a:r>
              <a:rPr lang="en-US" sz="1600" dirty="0">
                <a:solidFill>
                  <a:srgbClr val="FF0000"/>
                </a:solidFill>
                <a:latin typeface="Times New Roman" pitchFamily="18" charset="0"/>
              </a:rPr>
              <a:t>Einstein realized that massive objects caused a distortion in space-time</a:t>
            </a:r>
            <a:r>
              <a:rPr lang="en-US" sz="1600" dirty="0">
                <a:latin typeface="Times New Roman" pitchFamily="18" charset="0"/>
              </a:rPr>
              <a:t>. Imagine setting a large object in the center of a trampoline. The object would press down into the fabric, causing it to dimple. If you then attempt to roll a marble around the edge of the trampoline, the marble would spiral inward toward the body, pulled in much the same way that the gravity of a planet pulls at rocks in space.</a:t>
            </a:r>
          </a:p>
          <a:p>
            <a:pPr marL="0" indent="0" algn="l" rtl="0">
              <a:buNone/>
            </a:pPr>
            <a:endParaRPr lang="ar-IQ" sz="1600" dirty="0">
              <a:latin typeface="Times New Roman" pitchFamily="18" charset="0"/>
            </a:endParaRPr>
          </a:p>
        </p:txBody>
      </p:sp>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4"/>
          <p:cNvSpPr/>
          <p:nvPr/>
        </p:nvSpPr>
        <p:spPr>
          <a:xfrm>
            <a:off x="755576" y="395372"/>
            <a:ext cx="6840760" cy="369332"/>
          </a:xfrm>
          <a:prstGeom prst="rect">
            <a:avLst/>
          </a:prstGeom>
        </p:spPr>
        <p:txBody>
          <a:bodyPr wrap="square">
            <a:spAutoFit/>
          </a:bodyPr>
          <a:lstStyle/>
          <a:p>
            <a:pPr algn="l" rtl="0" fontAlgn="base"/>
            <a:r>
              <a:rPr lang="en-US" b="1" cap="all" dirty="0">
                <a:solidFill>
                  <a:srgbClr val="FF0000"/>
                </a:solidFill>
                <a:latin typeface="Times New Roman" pitchFamily="18" charset="0"/>
              </a:rPr>
              <a:t>HOW DOES GENERAL RELATIVITY </a:t>
            </a:r>
            <a:r>
              <a:rPr lang="en-US" b="1" cap="all" dirty="0" smtClean="0">
                <a:solidFill>
                  <a:srgbClr val="FF0000"/>
                </a:solidFill>
                <a:latin typeface="Times New Roman" pitchFamily="18" charset="0"/>
              </a:rPr>
              <a:t>WOK</a:t>
            </a:r>
            <a:r>
              <a:rPr lang="en-US" b="1" cap="all" dirty="0">
                <a:solidFill>
                  <a:srgbClr val="FF0000"/>
                </a:solidFill>
                <a:latin typeface="Times New Roman" pitchFamily="18" charset="0"/>
              </a:rPr>
              <a:t>?</a:t>
            </a:r>
          </a:p>
        </p:txBody>
      </p:sp>
    </p:spTree>
    <p:extLst>
      <p:ext uri="{BB962C8B-B14F-4D97-AF65-F5344CB8AC3E}">
        <p14:creationId xmlns:p14="http://schemas.microsoft.com/office/powerpoint/2010/main" val="2928350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4"/>
          <p:cNvSpPr/>
          <p:nvPr/>
        </p:nvSpPr>
        <p:spPr>
          <a:xfrm>
            <a:off x="467544" y="116632"/>
            <a:ext cx="8424936" cy="2031325"/>
          </a:xfrm>
          <a:prstGeom prst="rect">
            <a:avLst/>
          </a:prstGeom>
        </p:spPr>
        <p:txBody>
          <a:bodyPr wrap="square">
            <a:spAutoFit/>
          </a:bodyPr>
          <a:lstStyle/>
          <a:p>
            <a:pPr algn="ctr" fontAlgn="base"/>
            <a:r>
              <a:rPr lang="en-US" b="1" cap="all" dirty="0">
                <a:solidFill>
                  <a:srgbClr val="FF0000"/>
                </a:solidFill>
                <a:latin typeface="Times New Roman" pitchFamily="18" charset="0"/>
              </a:rPr>
              <a:t>EXPERIMENTAL EVIDENCE FOR GENERAL RELATIVITY</a:t>
            </a:r>
          </a:p>
          <a:p>
            <a:pPr algn="l" fontAlgn="base"/>
            <a:r>
              <a:rPr lang="en-US" dirty="0">
                <a:latin typeface="Times New Roman" pitchFamily="18" charset="0"/>
              </a:rPr>
              <a:t>In the decades since Einstein published his theories, scientists have observed countless of phenomena matching the predictions of relativity</a:t>
            </a:r>
            <a:r>
              <a:rPr lang="en-US" dirty="0" smtClean="0">
                <a:latin typeface="Times New Roman" pitchFamily="18" charset="0"/>
              </a:rPr>
              <a:t>.</a:t>
            </a:r>
          </a:p>
          <a:p>
            <a:pPr algn="l" rtl="0" fontAlgn="base"/>
            <a:r>
              <a:rPr lang="en-US" dirty="0" smtClean="0">
                <a:latin typeface="Times New Roman" pitchFamily="18" charset="0"/>
              </a:rPr>
              <a:t>The </a:t>
            </a:r>
            <a:r>
              <a:rPr lang="en-US" dirty="0">
                <a:latin typeface="Times New Roman" pitchFamily="18" charset="0"/>
              </a:rPr>
              <a:t>first three tests, proposed </a:t>
            </a:r>
            <a:r>
              <a:rPr lang="en-US" dirty="0" smtClean="0">
                <a:latin typeface="Times New Roman" pitchFamily="18" charset="0"/>
              </a:rPr>
              <a:t>by Albert Einstein in </a:t>
            </a:r>
            <a:r>
              <a:rPr lang="en-US" dirty="0">
                <a:latin typeface="Times New Roman" pitchFamily="18" charset="0"/>
              </a:rPr>
              <a:t>1915, concerned </a:t>
            </a:r>
            <a:r>
              <a:rPr lang="en-US" dirty="0" smtClean="0">
                <a:latin typeface="Times New Roman" pitchFamily="18" charset="0"/>
              </a:rPr>
              <a:t>the</a:t>
            </a:r>
          </a:p>
          <a:p>
            <a:pPr algn="l" rtl="0" fontAlgn="base"/>
            <a:r>
              <a:rPr lang="en-US" dirty="0" smtClean="0">
                <a:latin typeface="Times New Roman" pitchFamily="18" charset="0"/>
              </a:rPr>
              <a:t> 1) Anomalous“ </a:t>
            </a:r>
            <a:r>
              <a:rPr lang="en-US" dirty="0" smtClean="0">
                <a:solidFill>
                  <a:srgbClr val="FF0000"/>
                </a:solidFill>
                <a:latin typeface="Times New Roman" pitchFamily="18" charset="0"/>
              </a:rPr>
              <a:t>precession of the perihelion of Mercury</a:t>
            </a:r>
            <a:r>
              <a:rPr lang="en-US" dirty="0" smtClean="0">
                <a:latin typeface="Times New Roman" pitchFamily="18" charset="0"/>
              </a:rPr>
              <a:t> ,</a:t>
            </a:r>
          </a:p>
          <a:p>
            <a:pPr algn="l" rtl="0" fontAlgn="base"/>
            <a:r>
              <a:rPr lang="en-US" dirty="0" smtClean="0">
                <a:latin typeface="Times New Roman" pitchFamily="18" charset="0"/>
              </a:rPr>
              <a:t>2) </a:t>
            </a:r>
            <a:r>
              <a:rPr lang="en-US" dirty="0" smtClean="0">
                <a:solidFill>
                  <a:srgbClr val="FF0000"/>
                </a:solidFill>
                <a:latin typeface="Times New Roman" pitchFamily="18" charset="0"/>
              </a:rPr>
              <a:t>Bending </a:t>
            </a:r>
            <a:r>
              <a:rPr lang="en-US" dirty="0">
                <a:solidFill>
                  <a:srgbClr val="FF0000"/>
                </a:solidFill>
                <a:latin typeface="Times New Roman" pitchFamily="18" charset="0"/>
              </a:rPr>
              <a:t>of light </a:t>
            </a:r>
            <a:r>
              <a:rPr lang="en-US" dirty="0" smtClean="0">
                <a:solidFill>
                  <a:srgbClr val="FF0000"/>
                </a:solidFill>
                <a:latin typeface="Times New Roman" pitchFamily="18" charset="0"/>
              </a:rPr>
              <a:t>in gravitational fields</a:t>
            </a:r>
            <a:r>
              <a:rPr lang="en-US" dirty="0" smtClean="0">
                <a:latin typeface="Times New Roman" pitchFamily="18" charset="0"/>
              </a:rPr>
              <a:t>, </a:t>
            </a:r>
            <a:r>
              <a:rPr lang="en-US" dirty="0">
                <a:latin typeface="Times New Roman" pitchFamily="18" charset="0"/>
              </a:rPr>
              <a:t>and </a:t>
            </a:r>
            <a:endParaRPr lang="en-US" dirty="0" smtClean="0">
              <a:latin typeface="Times New Roman" pitchFamily="18" charset="0"/>
            </a:endParaRPr>
          </a:p>
          <a:p>
            <a:pPr algn="l" rtl="0" fontAlgn="base"/>
            <a:r>
              <a:rPr lang="en-US" dirty="0" smtClean="0">
                <a:latin typeface="Times New Roman" pitchFamily="18" charset="0"/>
              </a:rPr>
              <a:t>3) The </a:t>
            </a:r>
            <a:r>
              <a:rPr lang="en-US" dirty="0" smtClean="0">
                <a:solidFill>
                  <a:srgbClr val="FF0000"/>
                </a:solidFill>
                <a:latin typeface="Times New Roman" pitchFamily="18" charset="0"/>
              </a:rPr>
              <a:t>gravitational redshift .</a:t>
            </a:r>
            <a:r>
              <a:rPr lang="en-US" dirty="0">
                <a:solidFill>
                  <a:srgbClr val="FF0000"/>
                </a:solidFill>
                <a:latin typeface="Times New Roman" pitchFamily="18" charset="0"/>
              </a:rPr>
              <a:t> </a:t>
            </a:r>
          </a:p>
        </p:txBody>
      </p:sp>
      <p:sp>
        <p:nvSpPr>
          <p:cNvPr id="2" name="Rectangle 1"/>
          <p:cNvSpPr/>
          <p:nvPr/>
        </p:nvSpPr>
        <p:spPr>
          <a:xfrm>
            <a:off x="286964" y="2195572"/>
            <a:ext cx="3204916" cy="369332"/>
          </a:xfrm>
          <a:prstGeom prst="rect">
            <a:avLst/>
          </a:prstGeom>
        </p:spPr>
        <p:txBody>
          <a:bodyPr wrap="none">
            <a:spAutoFit/>
          </a:bodyPr>
          <a:lstStyle/>
          <a:p>
            <a:pPr fontAlgn="base"/>
            <a:r>
              <a:rPr lang="en-US" b="1" cap="all" dirty="0" smtClean="0">
                <a:solidFill>
                  <a:srgbClr val="FF0000"/>
                </a:solidFill>
                <a:latin typeface="Times New Roman" pitchFamily="18" charset="0"/>
              </a:rPr>
              <a:t>GRAVITATIONAL LENSING</a:t>
            </a:r>
            <a:endParaRPr lang="en-US" b="1" cap="all" dirty="0">
              <a:solidFill>
                <a:srgbClr val="FF0000"/>
              </a:solidFill>
              <a:latin typeface="Times New Roman" pitchFamily="18" charset="0"/>
            </a:endParaRPr>
          </a:p>
        </p:txBody>
      </p:sp>
      <p:sp>
        <p:nvSpPr>
          <p:cNvPr id="3" name="Rectangle 2"/>
          <p:cNvSpPr/>
          <p:nvPr/>
        </p:nvSpPr>
        <p:spPr>
          <a:xfrm>
            <a:off x="179512" y="2471985"/>
            <a:ext cx="8640960" cy="3693319"/>
          </a:xfrm>
          <a:prstGeom prst="rect">
            <a:avLst/>
          </a:prstGeom>
        </p:spPr>
        <p:txBody>
          <a:bodyPr wrap="square">
            <a:spAutoFit/>
          </a:bodyPr>
          <a:lstStyle/>
          <a:p>
            <a:pPr algn="just" rtl="0" fontAlgn="base"/>
            <a:r>
              <a:rPr lang="en-US" dirty="0">
                <a:latin typeface="Times New Roman" pitchFamily="18" charset="0"/>
              </a:rPr>
              <a:t>What Is Gravitational Lensing? ... A gravitational lens can occur when a huge amount of matter, like a cluster of galaxies, creates a gravitational field that distorts and magnifies the light from distant galaxies that are behind it but in the same line of sight. The effect is like looking through a giant magnifying glass</a:t>
            </a:r>
            <a:r>
              <a:rPr lang="en-US" dirty="0" smtClean="0">
                <a:latin typeface="Times New Roman" pitchFamily="18" charset="0"/>
              </a:rPr>
              <a:t>.</a:t>
            </a:r>
            <a:r>
              <a:rPr lang="en-US" dirty="0"/>
              <a:t> </a:t>
            </a:r>
            <a:r>
              <a:rPr lang="en-US" dirty="0">
                <a:latin typeface="Times New Roman" pitchFamily="18" charset="0"/>
              </a:rPr>
              <a:t>It allows researchers to study the details of early galaxies too far away to be seen with current technology and telescopes.</a:t>
            </a:r>
            <a:endParaRPr lang="en-US" dirty="0" smtClean="0">
              <a:solidFill>
                <a:srgbClr val="002060"/>
              </a:solidFill>
              <a:latin typeface="Times New Roman" pitchFamily="18" charset="0"/>
            </a:endParaRPr>
          </a:p>
          <a:p>
            <a:pPr algn="l" rtl="0" fontAlgn="base"/>
            <a:r>
              <a:rPr lang="en-US" dirty="0" smtClean="0">
                <a:solidFill>
                  <a:srgbClr val="002060"/>
                </a:solidFill>
                <a:latin typeface="Times New Roman" pitchFamily="18" charset="0"/>
              </a:rPr>
              <a:t>Light </a:t>
            </a:r>
            <a:r>
              <a:rPr lang="en-US" dirty="0">
                <a:solidFill>
                  <a:srgbClr val="002060"/>
                </a:solidFill>
                <a:latin typeface="Times New Roman" pitchFamily="18" charset="0"/>
              </a:rPr>
              <a:t>bends </a:t>
            </a:r>
            <a:r>
              <a:rPr lang="en-US" dirty="0" smtClean="0">
                <a:solidFill>
                  <a:srgbClr val="002060"/>
                </a:solidFill>
                <a:latin typeface="Times New Roman" pitchFamily="18" charset="0"/>
              </a:rPr>
              <a:t>(curved) around </a:t>
            </a:r>
            <a:r>
              <a:rPr lang="en-US" dirty="0">
                <a:solidFill>
                  <a:srgbClr val="002060"/>
                </a:solidFill>
                <a:latin typeface="Times New Roman" pitchFamily="18" charset="0"/>
              </a:rPr>
              <a:t>a massive object, such as a black hole, causing it to </a:t>
            </a:r>
            <a:r>
              <a:rPr lang="en-US" dirty="0">
                <a:solidFill>
                  <a:srgbClr val="002060"/>
                </a:solidFill>
                <a:latin typeface="Times New Roman" pitchFamily="18" charset="0"/>
                <a:hlinkClick r:id="rId2"/>
              </a:rPr>
              <a:t>act as a lens</a:t>
            </a:r>
            <a:r>
              <a:rPr lang="en-US" dirty="0">
                <a:solidFill>
                  <a:srgbClr val="002060"/>
                </a:solidFill>
                <a:latin typeface="Times New Roman" pitchFamily="18" charset="0"/>
              </a:rPr>
              <a:t> for the things that lie behind it. Astronomers routinely use this method to study stars and galaxies behind massive objects.</a:t>
            </a:r>
          </a:p>
          <a:p>
            <a:pPr algn="l" rtl="0" fontAlgn="base"/>
            <a:r>
              <a:rPr lang="en-US" dirty="0">
                <a:solidFill>
                  <a:srgbClr val="FF0000"/>
                </a:solidFill>
                <a:latin typeface="Times New Roman" pitchFamily="18" charset="0"/>
              </a:rPr>
              <a:t>The Einstein Cross, a quasar in the </a:t>
            </a:r>
            <a:r>
              <a:rPr lang="en-US" dirty="0">
                <a:solidFill>
                  <a:srgbClr val="FF0000"/>
                </a:solidFill>
                <a:latin typeface="Times New Roman" pitchFamily="18" charset="0"/>
                <a:hlinkClick r:id="rId3"/>
              </a:rPr>
              <a:t>Pegasus constellation</a:t>
            </a:r>
            <a:r>
              <a:rPr lang="en-US" dirty="0">
                <a:solidFill>
                  <a:srgbClr val="002060"/>
                </a:solidFill>
                <a:latin typeface="Times New Roman" pitchFamily="18" charset="0"/>
              </a:rPr>
              <a:t>, according to the </a:t>
            </a:r>
            <a:r>
              <a:rPr lang="en-US" dirty="0">
                <a:solidFill>
                  <a:srgbClr val="002060"/>
                </a:solidFill>
                <a:latin typeface="Times New Roman" pitchFamily="18" charset="0"/>
                <a:hlinkClick r:id="rId4"/>
              </a:rPr>
              <a:t>European Space Agency</a:t>
            </a:r>
            <a:r>
              <a:rPr lang="en-US" dirty="0">
                <a:solidFill>
                  <a:srgbClr val="002060"/>
                </a:solidFill>
                <a:latin typeface="Times New Roman" pitchFamily="18" charset="0"/>
              </a:rPr>
              <a:t> (ESA), and is an excellent example of gravitational lensing. The quasar is seen as it was about 11 billion years ago; the galaxy that it sits behind is about 10 times closer to Earth. Because the two objects align so precisely, four images of the quasar appear around the galaxy because the intense gravity of the galaxy bends the light coming from the quasar</a:t>
            </a:r>
            <a:r>
              <a:rPr lang="en-US" dirty="0" smtClean="0">
                <a:solidFill>
                  <a:srgbClr val="002060"/>
                </a:solidFill>
                <a:latin typeface="Times New Roman" pitchFamily="18" charset="0"/>
              </a:rPr>
              <a:t>.</a:t>
            </a:r>
          </a:p>
        </p:txBody>
      </p:sp>
    </p:spTree>
    <p:extLst>
      <p:ext uri="{BB962C8B-B14F-4D97-AF65-F5344CB8AC3E}">
        <p14:creationId xmlns:p14="http://schemas.microsoft.com/office/powerpoint/2010/main" val="2108436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95405" y="179348"/>
            <a:ext cx="6972037" cy="338554"/>
          </a:xfrm>
          <a:prstGeom prst="rect">
            <a:avLst/>
          </a:prstGeom>
        </p:spPr>
        <p:txBody>
          <a:bodyPr wrap="none">
            <a:spAutoFit/>
          </a:bodyPr>
          <a:lstStyle/>
          <a:p>
            <a:pPr algn="l" rtl="0" fontAlgn="base"/>
            <a:r>
              <a:rPr lang="en-US" sz="1600" b="1" cap="all" dirty="0">
                <a:solidFill>
                  <a:srgbClr val="FF0000"/>
                </a:solidFill>
                <a:latin typeface="Times New Roman" pitchFamily="18" charset="0"/>
                <a:cs typeface="+mj-cs"/>
              </a:rPr>
              <a:t>CHANGES IN MERCURY'S </a:t>
            </a:r>
            <a:r>
              <a:rPr lang="en-US" sz="1600" b="1" cap="all" dirty="0" smtClean="0">
                <a:solidFill>
                  <a:srgbClr val="FF0000"/>
                </a:solidFill>
                <a:latin typeface="Times New Roman" pitchFamily="18" charset="0"/>
                <a:cs typeface="+mj-cs"/>
              </a:rPr>
              <a:t>ORBIT (</a:t>
            </a:r>
            <a:r>
              <a:rPr lang="en-US" sz="1600" dirty="0" smtClean="0">
                <a:solidFill>
                  <a:srgbClr val="FF0000"/>
                </a:solidFill>
                <a:latin typeface="Times New Roman" pitchFamily="18" charset="0"/>
              </a:rPr>
              <a:t>precession </a:t>
            </a:r>
            <a:r>
              <a:rPr lang="en-US" sz="1600" dirty="0">
                <a:solidFill>
                  <a:srgbClr val="FF0000"/>
                </a:solidFill>
                <a:latin typeface="Times New Roman" pitchFamily="18" charset="0"/>
              </a:rPr>
              <a:t>of the perihelion of </a:t>
            </a:r>
            <a:r>
              <a:rPr lang="en-US" sz="1600" dirty="0" smtClean="0">
                <a:solidFill>
                  <a:srgbClr val="FF0000"/>
                </a:solidFill>
                <a:latin typeface="Times New Roman" pitchFamily="18" charset="0"/>
              </a:rPr>
              <a:t>Mercury)</a:t>
            </a:r>
            <a:r>
              <a:rPr lang="en-US" sz="1600" dirty="0" smtClean="0">
                <a:latin typeface="Times New Roman" pitchFamily="18" charset="0"/>
              </a:rPr>
              <a:t> </a:t>
            </a:r>
            <a:endParaRPr lang="en-US" sz="1600" b="1" cap="all" dirty="0">
              <a:solidFill>
                <a:srgbClr val="FF0000"/>
              </a:solidFill>
              <a:latin typeface="Times New Roman" pitchFamily="18" charset="0"/>
              <a:cs typeface="+mj-cs"/>
            </a:endParaRPr>
          </a:p>
        </p:txBody>
      </p:sp>
      <p:sp>
        <p:nvSpPr>
          <p:cNvPr id="11" name="Rectangle 10"/>
          <p:cNvSpPr/>
          <p:nvPr/>
        </p:nvSpPr>
        <p:spPr>
          <a:xfrm>
            <a:off x="35496" y="548680"/>
            <a:ext cx="8712968" cy="830997"/>
          </a:xfrm>
          <a:prstGeom prst="rect">
            <a:avLst/>
          </a:prstGeom>
        </p:spPr>
        <p:txBody>
          <a:bodyPr wrap="square">
            <a:spAutoFit/>
          </a:bodyPr>
          <a:lstStyle/>
          <a:p>
            <a:pPr algn="l" rtl="0"/>
            <a:r>
              <a:rPr lang="en-US" sz="1600" dirty="0">
                <a:latin typeface="Times New Roman" pitchFamily="18" charset="0"/>
              </a:rPr>
              <a:t>A third prediction from Einstein’s theory of general relativity </a:t>
            </a:r>
            <a:r>
              <a:rPr lang="en-US" sz="1600" dirty="0">
                <a:solidFill>
                  <a:srgbClr val="FF0000"/>
                </a:solidFill>
                <a:latin typeface="Times New Roman" pitchFamily="18" charset="0"/>
              </a:rPr>
              <a:t>is the excess precession of the perihelion of the orbit of Mercury of about 0.01° per </a:t>
            </a:r>
            <a:r>
              <a:rPr lang="en-US" sz="1600" dirty="0" smtClean="0">
                <a:solidFill>
                  <a:srgbClr val="FF0000"/>
                </a:solidFill>
                <a:latin typeface="Times New Roman" pitchFamily="18" charset="0"/>
              </a:rPr>
              <a:t>century. </a:t>
            </a:r>
            <a:r>
              <a:rPr lang="en-US" sz="1600" dirty="0" smtClean="0">
                <a:latin typeface="Times New Roman" pitchFamily="18" charset="0"/>
              </a:rPr>
              <a:t>The </a:t>
            </a:r>
            <a:r>
              <a:rPr lang="en-US" sz="1600" dirty="0">
                <a:latin typeface="Times New Roman" pitchFamily="18" charset="0"/>
              </a:rPr>
              <a:t>orbit of Mercury is shifting very gradually over time due to the curvature of space-time around the massive </a:t>
            </a:r>
            <a:r>
              <a:rPr lang="en-US" sz="1600" dirty="0" smtClean="0">
                <a:latin typeface="Times New Roman" pitchFamily="18" charset="0"/>
              </a:rPr>
              <a:t>sun.</a:t>
            </a:r>
            <a:endParaRPr lang="ar-IQ" sz="1600" dirty="0">
              <a:latin typeface="Times New Roman" pitchFamily="18" charset="0"/>
            </a:endParaRPr>
          </a:p>
        </p:txBody>
      </p:sp>
      <p:sp>
        <p:nvSpPr>
          <p:cNvPr id="2" name="Rectangle 1"/>
          <p:cNvSpPr/>
          <p:nvPr/>
        </p:nvSpPr>
        <p:spPr>
          <a:xfrm>
            <a:off x="107504" y="1412776"/>
            <a:ext cx="8856984" cy="2062103"/>
          </a:xfrm>
          <a:prstGeom prst="rect">
            <a:avLst/>
          </a:prstGeom>
        </p:spPr>
        <p:txBody>
          <a:bodyPr wrap="square">
            <a:spAutoFit/>
          </a:bodyPr>
          <a:lstStyle/>
          <a:p>
            <a:pPr algn="just" rtl="0"/>
            <a:r>
              <a:rPr lang="en-US" sz="1600" dirty="0" smtClean="0">
                <a:latin typeface="Times New Roman" pitchFamily="18" charset="0"/>
              </a:rPr>
              <a:t>It </a:t>
            </a:r>
            <a:r>
              <a:rPr lang="en-US" sz="1600" dirty="0">
                <a:latin typeface="Times New Roman" pitchFamily="18" charset="0"/>
              </a:rPr>
              <a:t>is a remarkable feature of </a:t>
            </a:r>
            <a:r>
              <a:rPr lang="en-US" sz="1600" dirty="0">
                <a:solidFill>
                  <a:srgbClr val="FF0000"/>
                </a:solidFill>
                <a:latin typeface="Times New Roman" pitchFamily="18" charset="0"/>
              </a:rPr>
              <a:t>Newton’s law of gravity </a:t>
            </a:r>
            <a:r>
              <a:rPr lang="en-US" sz="1600" dirty="0">
                <a:latin typeface="Times New Roman" pitchFamily="18" charset="0"/>
              </a:rPr>
              <a:t>that it accounts for the orbits of the planets in detail, predicting that they should each be closed ellipses with the Sun located at one focus and the major axes always pointing in the same direction in space. In fact, however, the mutual gravitational interactions of the planets add a small time-varying force to the primary force of the Sun. The result is that the orbital motions are not quite closed ellipses but rotate slowly in the plane of the orbit; that is, the major axis of the ellipse slowly rotates about the Sun, as shown in </a:t>
            </a:r>
            <a:r>
              <a:rPr lang="en-US" sz="1600" dirty="0" smtClean="0">
                <a:latin typeface="Times New Roman" pitchFamily="18" charset="0"/>
              </a:rPr>
              <a:t>the figure. In </a:t>
            </a:r>
            <a:r>
              <a:rPr lang="en-US" sz="1600" dirty="0">
                <a:latin typeface="Times New Roman" pitchFamily="18" charset="0"/>
              </a:rPr>
              <a:t>the absence of the mutual interactions of the planets, Newton’s gravitational theory predicts the orbit to be a perfect ellipse, the </a:t>
            </a:r>
            <a:r>
              <a:rPr lang="en-US" sz="1600" dirty="0">
                <a:solidFill>
                  <a:srgbClr val="FF0000"/>
                </a:solidFill>
                <a:latin typeface="Times New Roman" pitchFamily="18" charset="0"/>
              </a:rPr>
              <a:t>distance r </a:t>
            </a:r>
            <a:r>
              <a:rPr lang="en-US" sz="1600" dirty="0">
                <a:latin typeface="Times New Roman" pitchFamily="18" charset="0"/>
              </a:rPr>
              <a:t>of the planet from the Sun being given by</a:t>
            </a:r>
            <a:endParaRPr lang="ar-IQ" sz="1600" dirty="0">
              <a:latin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3212976"/>
            <a:ext cx="2304256" cy="745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573016"/>
            <a:ext cx="3382246"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508104" y="3212976"/>
            <a:ext cx="3528392" cy="1292662"/>
          </a:xfrm>
          <a:prstGeom prst="rect">
            <a:avLst/>
          </a:prstGeom>
        </p:spPr>
        <p:txBody>
          <a:bodyPr wrap="square">
            <a:spAutoFit/>
          </a:bodyPr>
          <a:lstStyle/>
          <a:p>
            <a:pPr algn="l" rtl="0"/>
            <a:r>
              <a:rPr lang="en-US" sz="1300" dirty="0"/>
              <a:t>where </a:t>
            </a:r>
            <a:r>
              <a:rPr lang="en-US" sz="1300" i="1" dirty="0" smtClean="0"/>
              <a:t>r </a:t>
            </a:r>
            <a:r>
              <a:rPr lang="en-US" sz="1300" dirty="0" smtClean="0"/>
              <a:t>min  </a:t>
            </a:r>
            <a:r>
              <a:rPr lang="en-US" sz="1300" dirty="0"/>
              <a:t>distance to the point of closest approach </a:t>
            </a:r>
            <a:r>
              <a:rPr lang="en-US" sz="1300" dirty="0" smtClean="0"/>
              <a:t>of the </a:t>
            </a:r>
            <a:r>
              <a:rPr lang="en-US" sz="1300" dirty="0"/>
              <a:t>planet to the Sun, called the </a:t>
            </a:r>
            <a:r>
              <a:rPr lang="en-US" sz="1300" i="1" dirty="0"/>
              <a:t>perihelion</a:t>
            </a:r>
            <a:r>
              <a:rPr lang="en-US" sz="1300" dirty="0"/>
              <a:t>, and  </a:t>
            </a:r>
            <a:r>
              <a:rPr lang="en-US" sz="1300" dirty="0" smtClean="0"/>
              <a:t>eccentricity </a:t>
            </a:r>
            <a:r>
              <a:rPr lang="en-US" sz="1300" dirty="0"/>
              <a:t>of the orbit, meaning that the maximum </a:t>
            </a:r>
            <a:r>
              <a:rPr lang="en-US" sz="1300" dirty="0" smtClean="0"/>
              <a:t>and minimum </a:t>
            </a:r>
            <a:r>
              <a:rPr lang="en-US" sz="1300" dirty="0"/>
              <a:t>distances from the Sun are  more or less</a:t>
            </a:r>
            <a:r>
              <a:rPr lang="en-US" sz="1300" dirty="0" smtClean="0"/>
              <a:t>, respectively</a:t>
            </a:r>
            <a:r>
              <a:rPr lang="en-US" sz="1300" dirty="0"/>
              <a:t>, than the mean distance. (  0 for a circle.)</a:t>
            </a:r>
            <a:endParaRPr lang="ar-IQ" sz="1300" dirty="0"/>
          </a:p>
        </p:txBody>
      </p:sp>
      <p:cxnSp>
        <p:nvCxnSpPr>
          <p:cNvPr id="5" name="Elbow Connector 4"/>
          <p:cNvCxnSpPr/>
          <p:nvPr/>
        </p:nvCxnSpPr>
        <p:spPr>
          <a:xfrm>
            <a:off x="4860032" y="3958219"/>
            <a:ext cx="576064" cy="27370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419872" y="4770874"/>
            <a:ext cx="5544616" cy="1092607"/>
          </a:xfrm>
          <a:prstGeom prst="rect">
            <a:avLst/>
          </a:prstGeom>
        </p:spPr>
        <p:txBody>
          <a:bodyPr wrap="square">
            <a:spAutoFit/>
          </a:bodyPr>
          <a:lstStyle/>
          <a:p>
            <a:pPr algn="l" rtl="0"/>
            <a:r>
              <a:rPr lang="en-US" sz="1300" b="1" dirty="0"/>
              <a:t>FIGURE </a:t>
            </a:r>
            <a:r>
              <a:rPr lang="en-US" sz="1300" b="1" dirty="0" smtClean="0"/>
              <a:t> </a:t>
            </a:r>
            <a:r>
              <a:rPr lang="en-US" sz="1300" dirty="0"/>
              <a:t>The elliptical planetary orbits have the </a:t>
            </a:r>
            <a:r>
              <a:rPr lang="en-US" sz="1300" dirty="0" smtClean="0"/>
              <a:t>Sun at </a:t>
            </a:r>
            <a:r>
              <a:rPr lang="en-US" sz="1300" dirty="0"/>
              <a:t>one focus. The smaller gravitational forces due to </a:t>
            </a:r>
            <a:r>
              <a:rPr lang="en-US" sz="1300" dirty="0" smtClean="0"/>
              <a:t>the other </a:t>
            </a:r>
            <a:r>
              <a:rPr lang="en-US" sz="1300" dirty="0"/>
              <a:t>planets cause the major axis to slowly rotate about </a:t>
            </a:r>
            <a:r>
              <a:rPr lang="en-US" sz="1300" dirty="0" smtClean="0"/>
              <a:t>the Sun</a:t>
            </a:r>
            <a:r>
              <a:rPr lang="en-US" sz="1300" dirty="0"/>
              <a:t>, shifting the line from the Sun to the perihelion through</a:t>
            </a:r>
          </a:p>
          <a:p>
            <a:pPr algn="l" rtl="0"/>
            <a:r>
              <a:rPr lang="en-US" sz="1300" dirty="0"/>
              <a:t>an angle  each orbit. This shift is referred to as </a:t>
            </a:r>
            <a:r>
              <a:rPr lang="en-US" sz="1300" dirty="0" smtClean="0"/>
              <a:t>the precession </a:t>
            </a:r>
            <a:r>
              <a:rPr lang="en-US" sz="1300" dirty="0"/>
              <a:t>of the perihelion. For Mercury,   </a:t>
            </a:r>
            <a:r>
              <a:rPr lang="en-US" sz="1300"/>
              <a:t>9.55 </a:t>
            </a:r>
            <a:r>
              <a:rPr lang="en-US" sz="1300" smtClean="0"/>
              <a:t>arc minutes </a:t>
            </a:r>
            <a:r>
              <a:rPr lang="en-US" sz="1300" dirty="0"/>
              <a:t>per century.</a:t>
            </a:r>
            <a:endParaRPr lang="ar-IQ" sz="1300" dirty="0"/>
          </a:p>
        </p:txBody>
      </p:sp>
    </p:spTree>
    <p:extLst>
      <p:ext uri="{BB962C8B-B14F-4D97-AF65-F5344CB8AC3E}">
        <p14:creationId xmlns:p14="http://schemas.microsoft.com/office/powerpoint/2010/main" val="2657392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16632"/>
            <a:ext cx="3345981" cy="369332"/>
          </a:xfrm>
          <a:prstGeom prst="rect">
            <a:avLst/>
          </a:prstGeom>
        </p:spPr>
        <p:txBody>
          <a:bodyPr wrap="none">
            <a:spAutoFit/>
          </a:bodyPr>
          <a:lstStyle/>
          <a:p>
            <a:pPr fontAlgn="base"/>
            <a:r>
              <a:rPr lang="en-US" b="1" cap="all" dirty="0">
                <a:solidFill>
                  <a:srgbClr val="FF0000"/>
                </a:solidFill>
                <a:latin typeface="Times New Roman" pitchFamily="18" charset="0"/>
              </a:rPr>
              <a:t>GRAVITATIONAL REDSHIFT</a:t>
            </a:r>
          </a:p>
        </p:txBody>
      </p:sp>
      <p:sp>
        <p:nvSpPr>
          <p:cNvPr id="4" name="Rectangle 3"/>
          <p:cNvSpPr/>
          <p:nvPr/>
        </p:nvSpPr>
        <p:spPr>
          <a:xfrm>
            <a:off x="251520" y="627653"/>
            <a:ext cx="8568952" cy="2585323"/>
          </a:xfrm>
          <a:prstGeom prst="rect">
            <a:avLst/>
          </a:prstGeom>
        </p:spPr>
        <p:txBody>
          <a:bodyPr wrap="square">
            <a:spAutoFit/>
          </a:bodyPr>
          <a:lstStyle/>
          <a:p>
            <a:pPr algn="just" rtl="0" fontAlgn="base"/>
            <a:r>
              <a:rPr lang="en-US" dirty="0">
                <a:latin typeface="Times New Roman" pitchFamily="18" charset="0"/>
              </a:rPr>
              <a:t>The electromagnetic radiation of an object is stretched out slightly </a:t>
            </a:r>
            <a:r>
              <a:rPr lang="en-US" dirty="0">
                <a:latin typeface="Times New Roman" pitchFamily="18" charset="0"/>
                <a:hlinkClick r:id="rId2"/>
              </a:rPr>
              <a:t>inside a gravitational field</a:t>
            </a:r>
            <a:r>
              <a:rPr lang="en-US" dirty="0">
                <a:latin typeface="Times New Roman" pitchFamily="18" charset="0"/>
              </a:rPr>
              <a:t>. Think of the sound waves that emanate from a siren on an emergency vehicle; as the vehicle moves toward an observer, sound waves are compressed, but as it moves away, they are stretched out, or </a:t>
            </a:r>
            <a:r>
              <a:rPr lang="en-US" dirty="0" err="1">
                <a:latin typeface="Times New Roman" pitchFamily="18" charset="0"/>
                <a:hlinkClick r:id="rId3"/>
              </a:rPr>
              <a:t>redshifted</a:t>
            </a:r>
            <a:r>
              <a:rPr lang="en-US" dirty="0">
                <a:latin typeface="Times New Roman" pitchFamily="18" charset="0"/>
              </a:rPr>
              <a:t>. Known as the Doppler Effect, the same phenomena occurs with waves of light at all frequencies.</a:t>
            </a:r>
          </a:p>
          <a:p>
            <a:pPr algn="just" rtl="0" fontAlgn="base"/>
            <a:r>
              <a:rPr lang="en-US" dirty="0">
                <a:latin typeface="Times New Roman" pitchFamily="18" charset="0"/>
              </a:rPr>
              <a:t>In the 1960s, </a:t>
            </a:r>
            <a:r>
              <a:rPr lang="en-US" dirty="0">
                <a:latin typeface="Times New Roman" pitchFamily="18" charset="0"/>
                <a:hlinkClick r:id="rId4"/>
              </a:rPr>
              <a:t>according to the American Physical Society</a:t>
            </a:r>
            <a:r>
              <a:rPr lang="en-US" dirty="0">
                <a:latin typeface="Times New Roman" pitchFamily="18" charset="0"/>
              </a:rPr>
              <a:t>, physicists Robert Pound and Glen </a:t>
            </a:r>
            <a:r>
              <a:rPr lang="en-US" dirty="0" err="1">
                <a:latin typeface="Times New Roman" pitchFamily="18" charset="0"/>
              </a:rPr>
              <a:t>Rebka</a:t>
            </a:r>
            <a:r>
              <a:rPr lang="en-US" dirty="0">
                <a:latin typeface="Times New Roman" pitchFamily="18" charset="0"/>
              </a:rPr>
              <a:t> shot gamma-rays first down, then up the side of a tower at Harvard University. Pound and </a:t>
            </a:r>
            <a:r>
              <a:rPr lang="en-US" dirty="0" err="1">
                <a:latin typeface="Times New Roman" pitchFamily="18" charset="0"/>
              </a:rPr>
              <a:t>Rebka</a:t>
            </a:r>
            <a:r>
              <a:rPr lang="en-US" dirty="0">
                <a:latin typeface="Times New Roman" pitchFamily="18" charset="0"/>
              </a:rPr>
              <a:t> found that the gamma-rays slightly changed frequency due to distortions caused by gravity.</a:t>
            </a:r>
          </a:p>
        </p:txBody>
      </p:sp>
      <p:sp>
        <p:nvSpPr>
          <p:cNvPr id="5" name="Rectangle 4"/>
          <p:cNvSpPr/>
          <p:nvPr/>
        </p:nvSpPr>
        <p:spPr>
          <a:xfrm>
            <a:off x="467544" y="3627020"/>
            <a:ext cx="2953053" cy="369332"/>
          </a:xfrm>
          <a:prstGeom prst="rect">
            <a:avLst/>
          </a:prstGeom>
        </p:spPr>
        <p:txBody>
          <a:bodyPr wrap="none">
            <a:spAutoFit/>
          </a:bodyPr>
          <a:lstStyle/>
          <a:p>
            <a:pPr fontAlgn="base"/>
            <a:r>
              <a:rPr lang="en-US" b="1" cap="all" dirty="0">
                <a:solidFill>
                  <a:srgbClr val="FF0000"/>
                </a:solidFill>
                <a:latin typeface="Times New Roman" pitchFamily="18" charset="0"/>
              </a:rPr>
              <a:t>GRAVITATIONAL WAVES</a:t>
            </a:r>
          </a:p>
        </p:txBody>
      </p:sp>
      <p:sp>
        <p:nvSpPr>
          <p:cNvPr id="6" name="Rectangle 1"/>
          <p:cNvSpPr>
            <a:spLocks noChangeArrowheads="1"/>
          </p:cNvSpPr>
          <p:nvPr/>
        </p:nvSpPr>
        <p:spPr bwMode="auto">
          <a:xfrm>
            <a:off x="323528" y="4144430"/>
            <a:ext cx="8568952" cy="17235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IQ" sz="1600" b="0" i="0" u="none" strike="noStrike" cap="none" normalizeH="0" dirty="0" smtClean="0">
                <a:ln>
                  <a:noFill/>
                </a:ln>
                <a:effectLst/>
                <a:latin typeface="Times New Roman" pitchFamily="18" charset="0"/>
                <a:cs typeface="Open Sans" pitchFamily="34" charset="0"/>
              </a:rPr>
              <a:t>Einstein predicted that violent events, such as the collision of two black holes, create ripples in space-time known as </a:t>
            </a:r>
            <a:r>
              <a:rPr kumimoji="0" lang="ar-IQ" sz="1600" b="0" i="0" u="none" strike="noStrike" cap="none" normalizeH="0" dirty="0" smtClean="0">
                <a:ln>
                  <a:noFill/>
                </a:ln>
                <a:effectLst/>
                <a:latin typeface="Times New Roman" pitchFamily="18" charset="0"/>
                <a:cs typeface="Open Sans" pitchFamily="34" charset="0"/>
                <a:hlinkClick r:id="rId5"/>
              </a:rPr>
              <a:t>gravitational waves</a:t>
            </a:r>
            <a:r>
              <a:rPr kumimoji="0" lang="ar-IQ" sz="1600" b="0" i="0" u="none" strike="noStrike" cap="none" normalizeH="0" dirty="0" smtClean="0">
                <a:ln>
                  <a:noFill/>
                </a:ln>
                <a:effectLst/>
                <a:latin typeface="Times New Roman" pitchFamily="18" charset="0"/>
                <a:cs typeface="Open Sans" pitchFamily="34" charset="0"/>
              </a:rPr>
              <a:t>. And in</a:t>
            </a:r>
            <a:r>
              <a:rPr kumimoji="0" lang="en-US" sz="1600" b="0" i="0" u="none" strike="noStrike" cap="none" normalizeH="0" dirty="0" smtClean="0">
                <a:ln>
                  <a:noFill/>
                </a:ln>
                <a:effectLst/>
                <a:latin typeface="Times New Roman" pitchFamily="18" charset="0"/>
                <a:cs typeface="Open Sans" pitchFamily="34" charset="0"/>
              </a:rPr>
              <a:t> 2016</a:t>
            </a:r>
            <a:r>
              <a:rPr kumimoji="0" lang="ar-IQ" sz="1600" b="0" i="0" u="none" strike="noStrike" cap="none" normalizeH="0" dirty="0" smtClean="0">
                <a:ln>
                  <a:noFill/>
                </a:ln>
                <a:effectLst/>
                <a:latin typeface="Times New Roman" pitchFamily="18" charset="0"/>
                <a:cs typeface="Open Sans" pitchFamily="34" charset="0"/>
              </a:rPr>
              <a:t>, the Laser Interferometer Gravitational Wave Observatory (</a:t>
            </a:r>
            <a:r>
              <a:rPr kumimoji="0" lang="ar-IQ" sz="1600" b="0" i="0" u="none" strike="noStrike" cap="none" normalizeH="0" dirty="0" smtClean="0">
                <a:ln>
                  <a:noFill/>
                </a:ln>
                <a:effectLst/>
                <a:latin typeface="Times New Roman" pitchFamily="18" charset="0"/>
                <a:cs typeface="Open Sans" pitchFamily="34" charset="0"/>
                <a:hlinkClick r:id="rId6"/>
              </a:rPr>
              <a:t>LIGO</a:t>
            </a:r>
            <a:r>
              <a:rPr kumimoji="0" lang="ar-IQ" sz="1600" b="0" i="0" u="none" strike="noStrike" cap="none" normalizeH="0" dirty="0" smtClean="0">
                <a:ln>
                  <a:noFill/>
                </a:ln>
                <a:effectLst/>
                <a:latin typeface="Times New Roman" pitchFamily="18" charset="0"/>
                <a:cs typeface="Open Sans" pitchFamily="34" charset="0"/>
              </a:rPr>
              <a:t>) announced that it had detected such a signal for the first time.</a:t>
            </a:r>
            <a:endParaRPr kumimoji="0" lang="ar-IQ" sz="1600" b="0" i="0" u="none" strike="noStrike" cap="none" normalizeH="0" dirty="0" smtClean="0">
              <a:ln>
                <a:noFill/>
              </a:ln>
              <a:effectLst/>
              <a:latin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dirty="0" smtClean="0">
                <a:ln>
                  <a:noFill/>
                </a:ln>
                <a:effectLst/>
                <a:latin typeface="Times New Roman" pitchFamily="18" charset="0"/>
                <a:cs typeface="Open Sans" pitchFamily="34" charset="0"/>
              </a:rPr>
              <a:t>  That detection came on</a:t>
            </a:r>
            <a:r>
              <a:rPr kumimoji="0" lang="en-US" sz="1600" b="0" i="0" u="none" strike="noStrike" cap="none" normalizeH="0" dirty="0" smtClean="0">
                <a:ln>
                  <a:noFill/>
                </a:ln>
                <a:effectLst/>
                <a:latin typeface="Times New Roman" pitchFamily="18" charset="0"/>
                <a:cs typeface="Open Sans" pitchFamily="34" charset="0"/>
              </a:rPr>
              <a:t> Sept, 2015</a:t>
            </a:r>
            <a:r>
              <a:rPr kumimoji="0" lang="ar-IQ" sz="1600" b="0" i="0" u="none" strike="noStrike" cap="none" normalizeH="0" dirty="0" smtClean="0">
                <a:ln>
                  <a:noFill/>
                </a:ln>
                <a:effectLst/>
                <a:latin typeface="Times New Roman" pitchFamily="18" charset="0"/>
                <a:cs typeface="Open Sans" pitchFamily="34" charset="0"/>
              </a:rPr>
              <a:t> LIGO, made up of twin facilities in Louisiana and Washington, had recently been upgraded, and were in the process of being calibrated before they went online. The first detection was so large that, according to then-LIGO spokesperson Gabriela Gonzalez, it took the team several months of analysis to convince themselves that it was a real signal and not a glitch.</a:t>
            </a:r>
            <a:endParaRPr kumimoji="0" lang="ar-IQ" sz="1600" b="0" i="0" u="none" strike="noStrike" cap="none" normalizeH="0" dirty="0" smtClean="0">
              <a:ln>
                <a:noFill/>
              </a:ln>
              <a:effectLst/>
              <a:latin typeface="Times New Roman" pitchFamily="18" charset="0"/>
              <a:cs typeface="Arial" pitchFamily="34" charset="0"/>
            </a:endParaRPr>
          </a:p>
        </p:txBody>
      </p:sp>
    </p:spTree>
    <p:extLst>
      <p:ext uri="{BB962C8B-B14F-4D97-AF65-F5344CB8AC3E}">
        <p14:creationId xmlns:p14="http://schemas.microsoft.com/office/powerpoint/2010/main" val="4040917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3" name="Rectangle 2"/>
          <p:cNvSpPr/>
          <p:nvPr/>
        </p:nvSpPr>
        <p:spPr>
          <a:xfrm>
            <a:off x="107504" y="764704"/>
            <a:ext cx="8784976" cy="954107"/>
          </a:xfrm>
          <a:prstGeom prst="rect">
            <a:avLst/>
          </a:prstGeom>
        </p:spPr>
        <p:txBody>
          <a:bodyPr wrap="square">
            <a:spAutoFit/>
          </a:bodyPr>
          <a:lstStyle/>
          <a:p>
            <a:pPr algn="l" rtl="0"/>
            <a:r>
              <a:rPr lang="en-US" sz="1400" dirty="0">
                <a:latin typeface="Times New Roman" pitchFamily="18" charset="0"/>
              </a:rPr>
              <a:t>The </a:t>
            </a:r>
            <a:r>
              <a:rPr lang="en-US" sz="1400" b="1" dirty="0">
                <a:latin typeface="Times New Roman" pitchFamily="18" charset="0"/>
              </a:rPr>
              <a:t>Shapiro time delay</a:t>
            </a:r>
            <a:r>
              <a:rPr lang="en-US" sz="1400" dirty="0">
                <a:latin typeface="Times New Roman" pitchFamily="18" charset="0"/>
              </a:rPr>
              <a:t> effect, or </a:t>
            </a:r>
            <a:r>
              <a:rPr lang="en-US" sz="1400" b="1" dirty="0">
                <a:latin typeface="Times New Roman" pitchFamily="18" charset="0"/>
              </a:rPr>
              <a:t>gravitational time delay</a:t>
            </a:r>
            <a:r>
              <a:rPr lang="en-US" sz="1400" dirty="0">
                <a:latin typeface="Times New Roman" pitchFamily="18" charset="0"/>
              </a:rPr>
              <a:t> effect, is one of the four classic solar-system </a:t>
            </a:r>
            <a:r>
              <a:rPr lang="en-US" sz="1400" dirty="0" smtClean="0">
                <a:latin typeface="Times New Roman" pitchFamily="18" charset="0"/>
              </a:rPr>
              <a:t> tests of general relativity. Radar signals </a:t>
            </a:r>
            <a:r>
              <a:rPr lang="en-US" sz="1400" dirty="0">
                <a:latin typeface="Times New Roman" pitchFamily="18" charset="0"/>
              </a:rPr>
              <a:t>passing near a massive object take slightly longer to travel to a target and longer to return than they would if the mass of the object were not present. The time delay is caused by </a:t>
            </a:r>
            <a:r>
              <a:rPr lang="en-US" sz="1400" dirty="0" err="1">
                <a:latin typeface="Times New Roman" pitchFamily="18" charset="0"/>
              </a:rPr>
              <a:t>spacetime</a:t>
            </a:r>
            <a:r>
              <a:rPr lang="en-US" sz="1400" dirty="0">
                <a:latin typeface="Times New Roman" pitchFamily="18" charset="0"/>
              </a:rPr>
              <a:t> dilation, which increases the time it takes light to travel a given distance from the perspective of an outside observer.</a:t>
            </a:r>
            <a:endParaRPr lang="ar-IQ" sz="1400" dirty="0">
              <a:latin typeface="Times New Roman" pitchFamily="18" charset="0"/>
            </a:endParaRPr>
          </a:p>
        </p:txBody>
      </p:sp>
      <p:sp>
        <p:nvSpPr>
          <p:cNvPr id="2" name="Rectangle 1"/>
          <p:cNvSpPr/>
          <p:nvPr/>
        </p:nvSpPr>
        <p:spPr>
          <a:xfrm>
            <a:off x="32526" y="188640"/>
            <a:ext cx="4827506" cy="369332"/>
          </a:xfrm>
          <a:prstGeom prst="rect">
            <a:avLst/>
          </a:prstGeom>
        </p:spPr>
        <p:txBody>
          <a:bodyPr wrap="square">
            <a:spAutoFit/>
          </a:bodyPr>
          <a:lstStyle/>
          <a:p>
            <a:pPr algn="l" rtl="0"/>
            <a:r>
              <a:rPr lang="en-GB" b="1" dirty="0">
                <a:solidFill>
                  <a:srgbClr val="FF0000"/>
                </a:solidFill>
                <a:latin typeface="Times New Roman" pitchFamily="18" charset="0"/>
                <a:cs typeface="+mj-cs"/>
              </a:rPr>
              <a:t>The Shapiro </a:t>
            </a:r>
            <a:r>
              <a:rPr lang="en-GB" b="1" dirty="0" smtClean="0">
                <a:solidFill>
                  <a:srgbClr val="FF0000"/>
                </a:solidFill>
                <a:latin typeface="Times New Roman" pitchFamily="18" charset="0"/>
                <a:cs typeface="+mj-cs"/>
              </a:rPr>
              <a:t>Experiment (</a:t>
            </a:r>
            <a:r>
              <a:rPr lang="en-US" b="1" dirty="0">
                <a:solidFill>
                  <a:srgbClr val="FF0000"/>
                </a:solidFill>
                <a:latin typeface="Times New Roman" pitchFamily="18" charset="0"/>
                <a:cs typeface="+mj-cs"/>
              </a:rPr>
              <a:t>Shapiro time </a:t>
            </a:r>
            <a:r>
              <a:rPr lang="en-US" b="1" dirty="0" smtClean="0">
                <a:solidFill>
                  <a:srgbClr val="FF0000"/>
                </a:solidFill>
                <a:latin typeface="Times New Roman" pitchFamily="18" charset="0"/>
                <a:cs typeface="+mj-cs"/>
              </a:rPr>
              <a:t>delay)</a:t>
            </a:r>
            <a:r>
              <a:rPr lang="en-GB" b="1" dirty="0" smtClean="0">
                <a:solidFill>
                  <a:srgbClr val="FF0000"/>
                </a:solidFill>
                <a:latin typeface="Times New Roman" pitchFamily="18" charset="0"/>
                <a:cs typeface="+mj-cs"/>
              </a:rPr>
              <a:t> </a:t>
            </a:r>
            <a:endParaRPr lang="ar-IQ" b="1" dirty="0">
              <a:solidFill>
                <a:srgbClr val="FF0000"/>
              </a:solidFill>
              <a:latin typeface="Times New Roman" pitchFamily="18" charset="0"/>
              <a:cs typeface="+mj-cs"/>
            </a:endParaRPr>
          </a:p>
        </p:txBody>
      </p:sp>
      <p:sp>
        <p:nvSpPr>
          <p:cNvPr id="5" name="Rectangle 4"/>
          <p:cNvSpPr/>
          <p:nvPr/>
        </p:nvSpPr>
        <p:spPr>
          <a:xfrm>
            <a:off x="107504" y="1685126"/>
            <a:ext cx="7488832" cy="1815882"/>
          </a:xfrm>
          <a:prstGeom prst="rect">
            <a:avLst/>
          </a:prstGeom>
        </p:spPr>
        <p:txBody>
          <a:bodyPr wrap="square">
            <a:spAutoFit/>
          </a:bodyPr>
          <a:lstStyle/>
          <a:p>
            <a:pPr algn="just" rtl="0"/>
            <a:r>
              <a:rPr lang="en-US" sz="1400" dirty="0">
                <a:latin typeface="Times New Roman" pitchFamily="18" charset="0"/>
              </a:rPr>
              <a:t>In 1962 Irwin Shapiro suggested that this delay be measured by sending some strong radio signals to Venus, when it is in opposition to the Earth, and then measuring the time it takes for the (extremely weak) reflected signals to arrive.</a:t>
            </a:r>
          </a:p>
          <a:p>
            <a:pPr algn="just" rtl="0"/>
            <a:r>
              <a:rPr lang="en-US" sz="1400" dirty="0">
                <a:latin typeface="Times New Roman" pitchFamily="18" charset="0"/>
              </a:rPr>
              <a:t>When in 1964 the 120 foot Haystack antenna in Westford, US was left by the military to MIT, Shapiro and his team began plans to carry out the experiment. The experiment first took place from November 1966 until August 1967. "It would have been nice to prove Einstein wrong," said Shapiro later. That has not been granted him since all experiments up till 2006 have confirmed the GTR within the specified accuracy.</a:t>
            </a:r>
          </a:p>
        </p:txBody>
      </p:sp>
      <p:pic>
        <p:nvPicPr>
          <p:cNvPr id="1026" name="Picture 2" descr="https://www.relativity.li/uploads/images/I/I3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2663" y="1556792"/>
            <a:ext cx="1394576" cy="425345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29626" y="3501008"/>
            <a:ext cx="7322693" cy="1384995"/>
          </a:xfrm>
          <a:prstGeom prst="rect">
            <a:avLst/>
          </a:prstGeom>
        </p:spPr>
        <p:txBody>
          <a:bodyPr wrap="square">
            <a:spAutoFit/>
          </a:bodyPr>
          <a:lstStyle/>
          <a:p>
            <a:pPr algn="just" rtl="0"/>
            <a:r>
              <a:rPr lang="en-US" sz="1400" dirty="0">
                <a:latin typeface="Times New Roman" pitchFamily="18" charset="0"/>
              </a:rPr>
              <a:t>Shapiro lowered the imprecision of his initial measurements from over 3% to less than 1% in subsequent years. Newer versions of this experiment work with transponders on space probes. These receive the signal from the earth and after a precisely known delay send it with increased intensity back to earth. Thus with the Viking Mars probe of 1979 the predictions of the GTR for this delay in the gravitational field of the sun could be confirmed to an accuracy of 0.1%. In 2003, with the space probe Cassini an accuracy of 0.0012% was achieved!</a:t>
            </a:r>
            <a:endParaRPr lang="ar-IQ" sz="1400" dirty="0">
              <a:latin typeface="Times New Roman" pitchFamily="18" charset="0"/>
            </a:endParaRPr>
          </a:p>
        </p:txBody>
      </p:sp>
      <p:pic>
        <p:nvPicPr>
          <p:cNvPr id="1028" name="Picture 4" descr="https://www.relativity.li/uploads/images/I/I3_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5952" y="4719014"/>
            <a:ext cx="2094360" cy="209436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95536" y="5301208"/>
            <a:ext cx="4572000" cy="523220"/>
          </a:xfrm>
          <a:prstGeom prst="rect">
            <a:avLst/>
          </a:prstGeom>
        </p:spPr>
        <p:txBody>
          <a:bodyPr>
            <a:spAutoFit/>
          </a:bodyPr>
          <a:lstStyle/>
          <a:p>
            <a:pPr algn="l" rtl="0"/>
            <a:r>
              <a:rPr lang="en-US" sz="1400" dirty="0">
                <a:latin typeface="Times New Roman" pitchFamily="18" charset="0"/>
              </a:rPr>
              <a:t>The 120 foot radio antenna at MIT in Westford / USA with </a:t>
            </a:r>
            <a:r>
              <a:rPr lang="en-US" sz="1400" dirty="0" smtClean="0">
                <a:latin typeface="Times New Roman" pitchFamily="18" charset="0"/>
              </a:rPr>
              <a:t>which Shapiro </a:t>
            </a:r>
            <a:r>
              <a:rPr lang="en-US" sz="1400" dirty="0">
                <a:latin typeface="Times New Roman" pitchFamily="18" charset="0"/>
              </a:rPr>
              <a:t>in 1966/67 carried out his first experiment.</a:t>
            </a:r>
            <a:endParaRPr lang="ar-IQ" sz="1400" dirty="0">
              <a:latin typeface="Times New Roman" pitchFamily="18" charset="0"/>
            </a:endParaRPr>
          </a:p>
        </p:txBody>
      </p:sp>
      <p:cxnSp>
        <p:nvCxnSpPr>
          <p:cNvPr id="9" name="Elbow Connector 8"/>
          <p:cNvCxnSpPr/>
          <p:nvPr/>
        </p:nvCxnSpPr>
        <p:spPr>
          <a:xfrm>
            <a:off x="3635896" y="5824428"/>
            <a:ext cx="1512168" cy="48489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772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2" name="Rectangle 1"/>
          <p:cNvSpPr/>
          <p:nvPr/>
        </p:nvSpPr>
        <p:spPr>
          <a:xfrm>
            <a:off x="179512" y="46365"/>
            <a:ext cx="3967240" cy="369332"/>
          </a:xfrm>
          <a:prstGeom prst="rect">
            <a:avLst/>
          </a:prstGeom>
        </p:spPr>
        <p:txBody>
          <a:bodyPr wrap="none">
            <a:spAutoFit/>
          </a:bodyPr>
          <a:lstStyle/>
          <a:p>
            <a:pPr algn="l" rtl="0"/>
            <a:r>
              <a:rPr lang="en-US" b="1" dirty="0" smtClean="0">
                <a:solidFill>
                  <a:srgbClr val="FF0000"/>
                </a:solidFill>
              </a:rPr>
              <a:t>The Black holes  (What </a:t>
            </a:r>
            <a:r>
              <a:rPr lang="en-US" b="1" dirty="0">
                <a:solidFill>
                  <a:srgbClr val="FF0000"/>
                </a:solidFill>
              </a:rPr>
              <a:t>Is a Black Hole</a:t>
            </a:r>
            <a:r>
              <a:rPr lang="en-US" b="1" dirty="0" smtClean="0">
                <a:solidFill>
                  <a:srgbClr val="FF0000"/>
                </a:solidFill>
              </a:rPr>
              <a:t>?)</a:t>
            </a:r>
          </a:p>
        </p:txBody>
      </p:sp>
      <p:sp>
        <p:nvSpPr>
          <p:cNvPr id="3" name="Rectangle 2"/>
          <p:cNvSpPr/>
          <p:nvPr/>
        </p:nvSpPr>
        <p:spPr>
          <a:xfrm>
            <a:off x="107504" y="404664"/>
            <a:ext cx="8784976" cy="1169551"/>
          </a:xfrm>
          <a:prstGeom prst="rect">
            <a:avLst/>
          </a:prstGeom>
        </p:spPr>
        <p:txBody>
          <a:bodyPr wrap="square">
            <a:spAutoFit/>
          </a:bodyPr>
          <a:lstStyle/>
          <a:p>
            <a:pPr algn="just" rtl="0"/>
            <a:r>
              <a:rPr lang="en-US" sz="1400" dirty="0">
                <a:latin typeface="Times New Roman" pitchFamily="18" charset="0"/>
              </a:rPr>
              <a:t>A black hole is a place in space where gravity pulls so much that even light can not get out. The gravity is so strong because matter has been squeezed into a tiny space. This can happen when a star is dying.</a:t>
            </a:r>
          </a:p>
          <a:p>
            <a:pPr algn="just" rtl="0"/>
            <a:r>
              <a:rPr lang="en-US" sz="1400" dirty="0">
                <a:latin typeface="Times New Roman" pitchFamily="18" charset="0"/>
              </a:rPr>
              <a:t>Because no light can get out, people can't see black holes. They are invisible. Space telescopes with special tools can help find black holes. The special tools can see how stars that are very close to black holes act differently than other stars.</a:t>
            </a:r>
          </a:p>
        </p:txBody>
      </p:sp>
      <p:pic>
        <p:nvPicPr>
          <p:cNvPr id="1026" name="Picture 2" descr="cygx1_i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412776"/>
            <a:ext cx="2627784" cy="186408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502305" y="3284984"/>
            <a:ext cx="2822223" cy="830997"/>
          </a:xfrm>
          <a:prstGeom prst="rect">
            <a:avLst/>
          </a:prstGeom>
        </p:spPr>
        <p:txBody>
          <a:bodyPr wrap="square">
            <a:spAutoFit/>
          </a:bodyPr>
          <a:lstStyle/>
          <a:p>
            <a:pPr algn="l" rtl="0"/>
            <a:r>
              <a:rPr lang="en-US" sz="1200" dirty="0"/>
              <a:t>An artist's drawing a black hole named Cygnus X-1. It formed when a large star caved in. This black hole pulls matter from blue star beside it</a:t>
            </a:r>
            <a:endParaRPr lang="ar-IQ" sz="1200" dirty="0"/>
          </a:p>
        </p:txBody>
      </p:sp>
      <p:sp>
        <p:nvSpPr>
          <p:cNvPr id="6" name="Rectangle 5"/>
          <p:cNvSpPr/>
          <p:nvPr/>
        </p:nvSpPr>
        <p:spPr>
          <a:xfrm>
            <a:off x="107504" y="1904633"/>
            <a:ext cx="6408712" cy="3323987"/>
          </a:xfrm>
          <a:prstGeom prst="rect">
            <a:avLst/>
          </a:prstGeom>
        </p:spPr>
        <p:txBody>
          <a:bodyPr wrap="square">
            <a:spAutoFit/>
          </a:bodyPr>
          <a:lstStyle/>
          <a:p>
            <a:pPr algn="l" rtl="0"/>
            <a:r>
              <a:rPr lang="en-US" sz="1400" b="1" dirty="0">
                <a:solidFill>
                  <a:srgbClr val="FF0000"/>
                </a:solidFill>
                <a:latin typeface="Times New Roman" pitchFamily="18" charset="0"/>
              </a:rPr>
              <a:t>How Big Are Black Holes</a:t>
            </a:r>
            <a:r>
              <a:rPr lang="en-US" sz="1400" b="1" dirty="0" smtClean="0">
                <a:solidFill>
                  <a:srgbClr val="FF0000"/>
                </a:solidFill>
                <a:latin typeface="Times New Roman" pitchFamily="18" charset="0"/>
              </a:rPr>
              <a:t>?</a:t>
            </a:r>
          </a:p>
          <a:p>
            <a:pPr algn="just" rtl="0"/>
            <a:r>
              <a:rPr lang="en-US" sz="1400" dirty="0" smtClean="0">
                <a:latin typeface="Times New Roman" pitchFamily="18" charset="0"/>
              </a:rPr>
              <a:t>Black </a:t>
            </a:r>
            <a:r>
              <a:rPr lang="en-US" sz="1400" dirty="0">
                <a:latin typeface="Times New Roman" pitchFamily="18" charset="0"/>
              </a:rPr>
              <a:t>holes can be big or small. Scientists think the smallest black holes are as small as just one atom. These black holes are very tiny but have the mass of a large mountain. Mass is the amount of matter, or "stuff," in an object.</a:t>
            </a:r>
          </a:p>
          <a:p>
            <a:pPr algn="just" rtl="0"/>
            <a:r>
              <a:rPr lang="en-US" sz="1400" dirty="0">
                <a:latin typeface="Times New Roman" pitchFamily="18" charset="0"/>
              </a:rPr>
              <a:t>Another kind of black hole is called "stellar." Its mass can be up to 20 times more than the mass of the sun. There may be many, many stellar mass black holes in Earth's galaxy. Earth's galaxy is called the Milky Way</a:t>
            </a:r>
            <a:r>
              <a:rPr lang="en-US" sz="1400" dirty="0" smtClean="0">
                <a:latin typeface="Times New Roman" pitchFamily="18" charset="0"/>
              </a:rPr>
              <a:t>.</a:t>
            </a:r>
          </a:p>
          <a:p>
            <a:pPr algn="just" rtl="0"/>
            <a:endParaRPr lang="en-US" sz="1400" dirty="0">
              <a:latin typeface="Times New Roman" pitchFamily="18" charset="0"/>
            </a:endParaRPr>
          </a:p>
          <a:p>
            <a:pPr algn="l" rtl="0"/>
            <a:r>
              <a:rPr lang="en-US" sz="1400" dirty="0">
                <a:latin typeface="Times New Roman" pitchFamily="18" charset="0"/>
              </a:rPr>
              <a:t>The largest black holes are called "supermassive." These black holes have masses that are more than 1 million suns together. Scientists have found proof that every large galaxy contains a supermassive black hole at its center. The supermassive black hole at the center of the Milky Way galaxy is called Sagittarius A. It has a mass equal to about 4 million suns and would fit inside a very large ball that could hold a few million Earths</a:t>
            </a:r>
            <a:r>
              <a:rPr lang="en-US" sz="1400" dirty="0" smtClean="0">
                <a:latin typeface="Times New Roman" pitchFamily="18" charset="0"/>
              </a:rPr>
              <a:t>.</a:t>
            </a:r>
            <a:r>
              <a:rPr lang="en-US" sz="1400" dirty="0">
                <a:latin typeface="Times New Roman" pitchFamily="18" charset="0"/>
              </a:rPr>
              <a:t/>
            </a:r>
            <a:br>
              <a:rPr lang="en-US" sz="1400" dirty="0">
                <a:latin typeface="Times New Roman" pitchFamily="18" charset="0"/>
              </a:rPr>
            </a:br>
            <a:endParaRPr lang="ar-IQ" sz="1400" dirty="0">
              <a:latin typeface="Times New Roman" pitchFamily="18" charset="0"/>
            </a:endParaRPr>
          </a:p>
        </p:txBody>
      </p:sp>
      <p:pic>
        <p:nvPicPr>
          <p:cNvPr id="1028" name="Picture 4" descr="blackhole_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7108" y="4115981"/>
            <a:ext cx="2470130" cy="246241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756334" y="5661248"/>
            <a:ext cx="4572000" cy="738664"/>
          </a:xfrm>
          <a:prstGeom prst="rect">
            <a:avLst/>
          </a:prstGeom>
        </p:spPr>
        <p:txBody>
          <a:bodyPr>
            <a:spAutoFit/>
          </a:bodyPr>
          <a:lstStyle/>
          <a:p>
            <a:pPr algn="l" rtl="0"/>
            <a:r>
              <a:rPr lang="en-US" sz="1400" dirty="0">
                <a:latin typeface="Times New Roman" pitchFamily="18" charset="0"/>
              </a:rPr>
              <a:t>An artist's drawing shows the current view of the Milky Way galaxy. Scientific evidence shows that in the middle of the Milky Way is a supermassive black hole.</a:t>
            </a:r>
            <a:endParaRPr lang="ar-IQ" sz="1400" dirty="0">
              <a:latin typeface="Times New Roman" pitchFamily="18" charset="0"/>
            </a:endParaRPr>
          </a:p>
        </p:txBody>
      </p:sp>
    </p:spTree>
    <p:extLst>
      <p:ext uri="{BB962C8B-B14F-4D97-AF65-F5344CB8AC3E}">
        <p14:creationId xmlns:p14="http://schemas.microsoft.com/office/powerpoint/2010/main" val="4204893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2" name="Rectangle 1"/>
          <p:cNvSpPr/>
          <p:nvPr/>
        </p:nvSpPr>
        <p:spPr>
          <a:xfrm>
            <a:off x="251520" y="692696"/>
            <a:ext cx="8712968" cy="1200329"/>
          </a:xfrm>
          <a:prstGeom prst="rect">
            <a:avLst/>
          </a:prstGeom>
        </p:spPr>
        <p:txBody>
          <a:bodyPr wrap="square">
            <a:spAutoFit/>
          </a:bodyPr>
          <a:lstStyle/>
          <a:p>
            <a:pPr algn="l" rtl="0"/>
            <a:r>
              <a:rPr lang="en-US" sz="1600" b="1" dirty="0">
                <a:solidFill>
                  <a:srgbClr val="FF0000"/>
                </a:solidFill>
                <a:latin typeface="Times New Roman" pitchFamily="18" charset="0"/>
              </a:rPr>
              <a:t>How Do Black Holes Form?</a:t>
            </a:r>
            <a:r>
              <a:rPr lang="en-US" sz="1600" dirty="0">
                <a:solidFill>
                  <a:srgbClr val="FF0000"/>
                </a:solidFill>
                <a:latin typeface="Times New Roman" pitchFamily="18" charset="0"/>
              </a:rPr>
              <a:t/>
            </a:r>
            <a:br>
              <a:rPr lang="en-US" sz="1600" dirty="0">
                <a:solidFill>
                  <a:srgbClr val="FF0000"/>
                </a:solidFill>
                <a:latin typeface="Times New Roman" pitchFamily="18" charset="0"/>
              </a:rPr>
            </a:br>
            <a:r>
              <a:rPr lang="en-US" sz="1400" dirty="0">
                <a:latin typeface="Times New Roman" pitchFamily="18" charset="0"/>
              </a:rPr>
              <a:t>Scientists think the smallest black holes formed when the universe began.</a:t>
            </a:r>
          </a:p>
          <a:p>
            <a:pPr algn="l" rtl="0"/>
            <a:r>
              <a:rPr lang="en-US" sz="1400" dirty="0">
                <a:latin typeface="Times New Roman" pitchFamily="18" charset="0"/>
              </a:rPr>
              <a:t>Stellar black holes are made when the center of a very big star falls in upon itself, or collapses. When this happens, it causes a supernova. A supernova is an exploding star that blasts part of the star into space.</a:t>
            </a:r>
          </a:p>
          <a:p>
            <a:pPr algn="l" rtl="0"/>
            <a:r>
              <a:rPr lang="en-US" sz="1400" dirty="0">
                <a:latin typeface="Times New Roman" pitchFamily="18" charset="0"/>
              </a:rPr>
              <a:t>Scientists think supermassive black holes were made at the same time as the galaxy they are in.</a:t>
            </a:r>
          </a:p>
        </p:txBody>
      </p:sp>
      <p:sp>
        <p:nvSpPr>
          <p:cNvPr id="3" name="Rectangle 2"/>
          <p:cNvSpPr/>
          <p:nvPr/>
        </p:nvSpPr>
        <p:spPr>
          <a:xfrm>
            <a:off x="179512" y="1844824"/>
            <a:ext cx="8784976" cy="1446550"/>
          </a:xfrm>
          <a:prstGeom prst="rect">
            <a:avLst/>
          </a:prstGeom>
        </p:spPr>
        <p:txBody>
          <a:bodyPr wrap="square">
            <a:spAutoFit/>
          </a:bodyPr>
          <a:lstStyle/>
          <a:p>
            <a:pPr algn="just" rtl="0"/>
            <a:r>
              <a:rPr lang="en-US" sz="1600" b="1" dirty="0">
                <a:solidFill>
                  <a:srgbClr val="FF0000"/>
                </a:solidFill>
                <a:latin typeface="Times New Roman" pitchFamily="18" charset="0"/>
              </a:rPr>
              <a:t>If Black Holes Are "Black," How Do Scientists Know They Are There</a:t>
            </a:r>
            <a:r>
              <a:rPr lang="en-US" sz="1600" b="1" dirty="0" smtClean="0">
                <a:solidFill>
                  <a:srgbClr val="FF0000"/>
                </a:solidFill>
                <a:latin typeface="Times New Roman" pitchFamily="18" charset="0"/>
              </a:rPr>
              <a:t>?</a:t>
            </a:r>
          </a:p>
          <a:p>
            <a:pPr algn="just" rtl="0"/>
            <a:r>
              <a:rPr lang="en-US" sz="1400" dirty="0" smtClean="0">
                <a:latin typeface="Times New Roman" pitchFamily="18" charset="0"/>
              </a:rPr>
              <a:t>A </a:t>
            </a:r>
            <a:r>
              <a:rPr lang="en-US" sz="1400" dirty="0">
                <a:latin typeface="Times New Roman" pitchFamily="18" charset="0"/>
              </a:rPr>
              <a:t>black hole can not be seen because strong gravity pulls all of the light into the middle of the black hole. But scientists can see how the strong gravity affects the stars and gas around the black hole. Scientists can study stars to find out if they are flying around, or orbiting, a black hole</a:t>
            </a:r>
            <a:r>
              <a:rPr lang="en-US" sz="1400" dirty="0" smtClean="0">
                <a:latin typeface="Times New Roman" pitchFamily="18" charset="0"/>
              </a:rPr>
              <a:t>.</a:t>
            </a:r>
          </a:p>
          <a:p>
            <a:pPr algn="just" rtl="0"/>
            <a:r>
              <a:rPr lang="en-US" sz="1400" dirty="0">
                <a:latin typeface="Times New Roman" pitchFamily="18" charset="0"/>
              </a:rPr>
              <a:t>When a black hole and a star are close together, high-energy light is made. This kind of light can not be seen with human eyes. Scientists use satellites and telescopes in space to see the high-energy light.</a:t>
            </a:r>
            <a:endParaRPr lang="ar-IQ" sz="1400" dirty="0">
              <a:latin typeface="Times New Roman" pitchFamily="18" charset="0"/>
            </a:endParaRPr>
          </a:p>
        </p:txBody>
      </p:sp>
      <p:sp>
        <p:nvSpPr>
          <p:cNvPr id="5" name="Rectangle 4"/>
          <p:cNvSpPr/>
          <p:nvPr/>
        </p:nvSpPr>
        <p:spPr>
          <a:xfrm>
            <a:off x="258894" y="3212976"/>
            <a:ext cx="8705594" cy="1631216"/>
          </a:xfrm>
          <a:prstGeom prst="rect">
            <a:avLst/>
          </a:prstGeom>
        </p:spPr>
        <p:txBody>
          <a:bodyPr wrap="square">
            <a:spAutoFit/>
          </a:bodyPr>
          <a:lstStyle/>
          <a:p>
            <a:pPr algn="just" rtl="0"/>
            <a:r>
              <a:rPr lang="en-US" sz="1600" b="1" dirty="0">
                <a:solidFill>
                  <a:srgbClr val="FF0000"/>
                </a:solidFill>
                <a:latin typeface="Times New Roman" pitchFamily="18" charset="0"/>
              </a:rPr>
              <a:t>Could a Black Hole Destroy Earth</a:t>
            </a:r>
            <a:r>
              <a:rPr lang="en-US" sz="1600" b="1" dirty="0" smtClean="0">
                <a:solidFill>
                  <a:srgbClr val="FF0000"/>
                </a:solidFill>
                <a:latin typeface="Times New Roman" pitchFamily="18" charset="0"/>
              </a:rPr>
              <a:t>?</a:t>
            </a:r>
          </a:p>
          <a:p>
            <a:pPr algn="just" rtl="0"/>
            <a:r>
              <a:rPr lang="en-US" sz="1400" dirty="0" smtClean="0">
                <a:latin typeface="Times New Roman" pitchFamily="18" charset="0"/>
              </a:rPr>
              <a:t>Black </a:t>
            </a:r>
            <a:r>
              <a:rPr lang="en-US" sz="1400" dirty="0">
                <a:latin typeface="Times New Roman" pitchFamily="18" charset="0"/>
              </a:rPr>
              <a:t>holes do not go around in space eating stars, moons and planets. Earth will not fall into a black hole because no black hole is close enough to the solar system for Earth to do that.</a:t>
            </a:r>
          </a:p>
          <a:p>
            <a:pPr algn="just" rtl="0"/>
            <a:r>
              <a:rPr lang="en-US" sz="1400" dirty="0">
                <a:latin typeface="Times New Roman" pitchFamily="18" charset="0"/>
              </a:rPr>
              <a:t>Even if a black hole the same mass as the sun were to take the place of the sun, Earth still would not fall in. The black hole would have the same gravity as the sun. Earth and the other planets would orbit the black hole as they orbit the sun now.</a:t>
            </a:r>
          </a:p>
          <a:p>
            <a:pPr algn="just" rtl="0"/>
            <a:r>
              <a:rPr lang="en-US" sz="1400" dirty="0">
                <a:latin typeface="Times New Roman" pitchFamily="18" charset="0"/>
              </a:rPr>
              <a:t>The sun will never turn into a black hole. The sun is not a big enough star to make a black hole.</a:t>
            </a:r>
          </a:p>
        </p:txBody>
      </p:sp>
      <p:sp>
        <p:nvSpPr>
          <p:cNvPr id="6" name="Rectangle 5"/>
          <p:cNvSpPr/>
          <p:nvPr/>
        </p:nvSpPr>
        <p:spPr>
          <a:xfrm>
            <a:off x="323528" y="5035823"/>
            <a:ext cx="8640960" cy="769441"/>
          </a:xfrm>
          <a:prstGeom prst="rect">
            <a:avLst/>
          </a:prstGeom>
        </p:spPr>
        <p:txBody>
          <a:bodyPr wrap="square">
            <a:spAutoFit/>
          </a:bodyPr>
          <a:lstStyle/>
          <a:p>
            <a:pPr algn="l" rtl="0"/>
            <a:r>
              <a:rPr lang="en-US" sz="1600" b="1" dirty="0">
                <a:solidFill>
                  <a:srgbClr val="FF0000"/>
                </a:solidFill>
                <a:latin typeface="Times New Roman" pitchFamily="18" charset="0"/>
              </a:rPr>
              <a:t>How Is NASA Studying Black Holes?</a:t>
            </a:r>
            <a:r>
              <a:rPr lang="en-US" sz="1600" dirty="0">
                <a:solidFill>
                  <a:srgbClr val="FF0000"/>
                </a:solidFill>
                <a:latin typeface="Times New Roman" pitchFamily="18" charset="0"/>
              </a:rPr>
              <a:t/>
            </a:r>
            <a:br>
              <a:rPr lang="en-US" sz="1600" dirty="0">
                <a:solidFill>
                  <a:srgbClr val="FF0000"/>
                </a:solidFill>
                <a:latin typeface="Times New Roman" pitchFamily="18" charset="0"/>
              </a:rPr>
            </a:br>
            <a:r>
              <a:rPr lang="en-US" sz="1400" dirty="0">
                <a:latin typeface="Times New Roman" pitchFamily="18" charset="0"/>
              </a:rPr>
              <a:t>NASA is using satellites and telescopes that are traveling in space to learn more about black holes. These spacecraft help scientists answer questions about the universe.</a:t>
            </a:r>
            <a:endParaRPr lang="ar-IQ" sz="1400" dirty="0">
              <a:latin typeface="Times New Roman" pitchFamily="18" charset="0"/>
            </a:endParaRPr>
          </a:p>
        </p:txBody>
      </p:sp>
    </p:spTree>
    <p:extLst>
      <p:ext uri="{BB962C8B-B14F-4D97-AF65-F5344CB8AC3E}">
        <p14:creationId xmlns:p14="http://schemas.microsoft.com/office/powerpoint/2010/main" val="4204893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4657</TotalTime>
  <Words>1511</Words>
  <Application>Microsoft Office PowerPoint</Application>
  <PresentationFormat>On-screen Show (4:3)</PresentationFormat>
  <Paragraphs>76</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Modern Physics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Physics  Post-1900 Physics Why 1900?</dc:title>
  <dc:creator>Asaad Hamid Ismail</dc:creator>
  <cp:lastModifiedBy>Jon Jeems </cp:lastModifiedBy>
  <cp:revision>185</cp:revision>
  <dcterms:created xsi:type="dcterms:W3CDTF">2021-09-10T18:13:38Z</dcterms:created>
  <dcterms:modified xsi:type="dcterms:W3CDTF">2023-05-26T19:03:01Z</dcterms:modified>
</cp:coreProperties>
</file>