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1"/>
  </p:sldMasterIdLst>
  <p:notesMasterIdLst>
    <p:notesMasterId r:id="rId23"/>
  </p:notesMasterIdLst>
  <p:sldIdLst>
    <p:sldId id="256" r:id="rId2"/>
    <p:sldId id="258" r:id="rId3"/>
    <p:sldId id="259" r:id="rId4"/>
    <p:sldId id="260" r:id="rId5"/>
    <p:sldId id="261" r:id="rId6"/>
    <p:sldId id="266" r:id="rId7"/>
    <p:sldId id="267" r:id="rId8"/>
    <p:sldId id="263" r:id="rId9"/>
    <p:sldId id="264" r:id="rId10"/>
    <p:sldId id="265" r:id="rId11"/>
    <p:sldId id="268" r:id="rId12"/>
    <p:sldId id="269" r:id="rId13"/>
    <p:sldId id="270" r:id="rId14"/>
    <p:sldId id="271" r:id="rId15"/>
    <p:sldId id="272" r:id="rId16"/>
    <p:sldId id="273" r:id="rId17"/>
    <p:sldId id="274" r:id="rId18"/>
    <p:sldId id="275" r:id="rId19"/>
    <p:sldId id="276" r:id="rId20"/>
    <p:sldId id="277" r:id="rId21"/>
    <p:sldId id="278" r:id="rId22"/>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86" d="100"/>
          <a:sy n="86" d="100"/>
        </p:scale>
        <p:origin x="-624" y="10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D06B296-8AEB-4C1D-B341-A072128DFFDF}" type="datetimeFigureOut">
              <a:rPr lang="ar-IQ" smtClean="0"/>
              <a:t>07/11/1444</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8745220-606F-43B7-B0DE-C5CDBAE6B202}" type="slidenum">
              <a:rPr lang="ar-IQ" smtClean="0"/>
              <a:t>‹#›</a:t>
            </a:fld>
            <a:endParaRPr lang="ar-IQ"/>
          </a:p>
        </p:txBody>
      </p:sp>
    </p:spTree>
    <p:extLst>
      <p:ext uri="{BB962C8B-B14F-4D97-AF65-F5344CB8AC3E}">
        <p14:creationId xmlns:p14="http://schemas.microsoft.com/office/powerpoint/2010/main" val="27327066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fld id="{6A476649-09AC-435B-841F-2CE89A34F936}" type="slidenum">
              <a:rPr lang="ar-IQ" smtClean="0"/>
              <a:t>1</a:t>
            </a:fld>
            <a:fld id="{FB5F9C22-D86B-4D5F-AC3F-B6F15359FCC6}" type="slidenum">
              <a:rPr lang="ar-IQ" smtClean="0"/>
              <a:t>1</a:t>
            </a:fld>
            <a:endParaRPr lang="ar-IQ" dirty="0"/>
          </a:p>
        </p:txBody>
      </p:sp>
      <p:sp>
        <p:nvSpPr>
          <p:cNvPr id="4" name="Slide Number Placeholder 3"/>
          <p:cNvSpPr>
            <a:spLocks noGrp="1"/>
          </p:cNvSpPr>
          <p:nvPr>
            <p:ph type="sldNum" sz="quarter" idx="10"/>
          </p:nvPr>
        </p:nvSpPr>
        <p:spPr/>
        <p:txBody>
          <a:bodyPr/>
          <a:lstStyle/>
          <a:p>
            <a:fld id="{98745220-606F-43B7-B0DE-C5CDBAE6B202}" type="slidenum">
              <a:rPr lang="ar-IQ" smtClean="0"/>
              <a:t>1</a:t>
            </a:fld>
            <a:endParaRPr lang="ar-IQ"/>
          </a:p>
        </p:txBody>
      </p:sp>
    </p:spTree>
    <p:extLst>
      <p:ext uri="{BB962C8B-B14F-4D97-AF65-F5344CB8AC3E}">
        <p14:creationId xmlns:p14="http://schemas.microsoft.com/office/powerpoint/2010/main" val="1867291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36F6DEBE-44DF-49BE-949E-5B5C58FC1F67}" type="datetime1">
              <a:rPr lang="en-US" smtClean="0"/>
              <a:t>5/26/2023</a:t>
            </a:fld>
            <a:endParaRPr lang="ar-IQ"/>
          </a:p>
        </p:txBody>
      </p:sp>
      <p:sp>
        <p:nvSpPr>
          <p:cNvPr id="5" name="Footer Placeholder 4"/>
          <p:cNvSpPr>
            <a:spLocks noGrp="1"/>
          </p:cNvSpPr>
          <p:nvPr>
            <p:ph type="ftr" sz="quarter" idx="11"/>
          </p:nvPr>
        </p:nvSpPr>
        <p:spPr/>
        <p:txBody>
          <a:bodyPr/>
          <a:lstStyle/>
          <a:p>
            <a:r>
              <a:rPr lang="en-US" smtClean="0"/>
              <a:t>Modern Physics (Dr.Asaad H. Ismail)</a:t>
            </a:r>
            <a:endParaRPr lang="ar-IQ"/>
          </a:p>
        </p:txBody>
      </p:sp>
      <p:sp>
        <p:nvSpPr>
          <p:cNvPr id="6" name="Slide Number Placeholder 5"/>
          <p:cNvSpPr>
            <a:spLocks noGrp="1"/>
          </p:cNvSpPr>
          <p:nvPr>
            <p:ph type="sldNum" sz="quarter" idx="12"/>
          </p:nvPr>
        </p:nvSpPr>
        <p:spPr/>
        <p:txBody>
          <a:bodyPr/>
          <a:lstStyle/>
          <a:p>
            <a:fld id="{6F41FC9B-055D-41FD-8C2E-993CE4A8BA35}" type="slidenum">
              <a:rPr lang="ar-IQ" smtClean="0"/>
              <a:t>‹#›</a:t>
            </a:fld>
            <a:endParaRPr lang="ar-IQ"/>
          </a:p>
        </p:txBody>
      </p:sp>
    </p:spTree>
    <p:extLst>
      <p:ext uri="{BB962C8B-B14F-4D97-AF65-F5344CB8AC3E}">
        <p14:creationId xmlns:p14="http://schemas.microsoft.com/office/powerpoint/2010/main" val="1836787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386752B1-3B09-40A9-A8E8-3260B3D93950}" type="datetime1">
              <a:rPr lang="en-US" smtClean="0"/>
              <a:t>5/26/2023</a:t>
            </a:fld>
            <a:endParaRPr lang="ar-IQ"/>
          </a:p>
        </p:txBody>
      </p:sp>
      <p:sp>
        <p:nvSpPr>
          <p:cNvPr id="5" name="Footer Placeholder 4"/>
          <p:cNvSpPr>
            <a:spLocks noGrp="1"/>
          </p:cNvSpPr>
          <p:nvPr>
            <p:ph type="ftr" sz="quarter" idx="11"/>
          </p:nvPr>
        </p:nvSpPr>
        <p:spPr/>
        <p:txBody>
          <a:bodyPr/>
          <a:lstStyle/>
          <a:p>
            <a:r>
              <a:rPr lang="en-US" smtClean="0"/>
              <a:t>Modern Physics (Dr.Asaad H. Ismail)</a:t>
            </a:r>
            <a:endParaRPr lang="ar-IQ"/>
          </a:p>
        </p:txBody>
      </p:sp>
      <p:sp>
        <p:nvSpPr>
          <p:cNvPr id="6" name="Slide Number Placeholder 5"/>
          <p:cNvSpPr>
            <a:spLocks noGrp="1"/>
          </p:cNvSpPr>
          <p:nvPr>
            <p:ph type="sldNum" sz="quarter" idx="12"/>
          </p:nvPr>
        </p:nvSpPr>
        <p:spPr/>
        <p:txBody>
          <a:bodyPr/>
          <a:lstStyle/>
          <a:p>
            <a:fld id="{6F41FC9B-055D-41FD-8C2E-993CE4A8BA35}" type="slidenum">
              <a:rPr lang="ar-IQ" smtClean="0"/>
              <a:t>‹#›</a:t>
            </a:fld>
            <a:endParaRPr lang="ar-IQ"/>
          </a:p>
        </p:txBody>
      </p:sp>
    </p:spTree>
    <p:extLst>
      <p:ext uri="{BB962C8B-B14F-4D97-AF65-F5344CB8AC3E}">
        <p14:creationId xmlns:p14="http://schemas.microsoft.com/office/powerpoint/2010/main" val="3839089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2036403B-E3C9-4CAF-AEE9-EF17E0795903}" type="datetime1">
              <a:rPr lang="en-US" smtClean="0"/>
              <a:t>5/26/2023</a:t>
            </a:fld>
            <a:endParaRPr lang="ar-IQ"/>
          </a:p>
        </p:txBody>
      </p:sp>
      <p:sp>
        <p:nvSpPr>
          <p:cNvPr id="5" name="Footer Placeholder 4"/>
          <p:cNvSpPr>
            <a:spLocks noGrp="1"/>
          </p:cNvSpPr>
          <p:nvPr>
            <p:ph type="ftr" sz="quarter" idx="11"/>
          </p:nvPr>
        </p:nvSpPr>
        <p:spPr/>
        <p:txBody>
          <a:bodyPr/>
          <a:lstStyle/>
          <a:p>
            <a:r>
              <a:rPr lang="en-US" smtClean="0"/>
              <a:t>Modern Physics (Dr.Asaad H. Ismail)</a:t>
            </a:r>
            <a:endParaRPr lang="ar-IQ"/>
          </a:p>
        </p:txBody>
      </p:sp>
      <p:sp>
        <p:nvSpPr>
          <p:cNvPr id="6" name="Slide Number Placeholder 5"/>
          <p:cNvSpPr>
            <a:spLocks noGrp="1"/>
          </p:cNvSpPr>
          <p:nvPr>
            <p:ph type="sldNum" sz="quarter" idx="12"/>
          </p:nvPr>
        </p:nvSpPr>
        <p:spPr/>
        <p:txBody>
          <a:bodyPr/>
          <a:lstStyle/>
          <a:p>
            <a:fld id="{6F41FC9B-055D-41FD-8C2E-993CE4A8BA35}" type="slidenum">
              <a:rPr lang="ar-IQ" smtClean="0"/>
              <a:t>‹#›</a:t>
            </a:fld>
            <a:endParaRPr lang="ar-IQ"/>
          </a:p>
        </p:txBody>
      </p:sp>
    </p:spTree>
    <p:extLst>
      <p:ext uri="{BB962C8B-B14F-4D97-AF65-F5344CB8AC3E}">
        <p14:creationId xmlns:p14="http://schemas.microsoft.com/office/powerpoint/2010/main" val="2238966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6B2F42E-42C4-4144-868D-827504CFC1CA}" type="datetime1">
              <a:rPr lang="en-US" smtClean="0"/>
              <a:t>5/26/2023</a:t>
            </a:fld>
            <a:endParaRPr lang="ar-IQ"/>
          </a:p>
        </p:txBody>
      </p:sp>
      <p:sp>
        <p:nvSpPr>
          <p:cNvPr id="5" name="Footer Placeholder 4"/>
          <p:cNvSpPr>
            <a:spLocks noGrp="1"/>
          </p:cNvSpPr>
          <p:nvPr>
            <p:ph type="ftr" sz="quarter" idx="11"/>
          </p:nvPr>
        </p:nvSpPr>
        <p:spPr/>
        <p:txBody>
          <a:bodyPr/>
          <a:lstStyle/>
          <a:p>
            <a:r>
              <a:rPr lang="en-US" smtClean="0"/>
              <a:t>Modern Physics (Dr.Asaad H. Ismail)</a:t>
            </a:r>
            <a:endParaRPr lang="ar-IQ"/>
          </a:p>
        </p:txBody>
      </p:sp>
      <p:sp>
        <p:nvSpPr>
          <p:cNvPr id="6" name="Slide Number Placeholder 5"/>
          <p:cNvSpPr>
            <a:spLocks noGrp="1"/>
          </p:cNvSpPr>
          <p:nvPr>
            <p:ph type="sldNum" sz="quarter" idx="12"/>
          </p:nvPr>
        </p:nvSpPr>
        <p:spPr/>
        <p:txBody>
          <a:bodyPr/>
          <a:lstStyle/>
          <a:p>
            <a:fld id="{6F41FC9B-055D-41FD-8C2E-993CE4A8BA35}" type="slidenum">
              <a:rPr lang="ar-IQ" smtClean="0"/>
              <a:t>‹#›</a:t>
            </a:fld>
            <a:endParaRPr lang="ar-IQ"/>
          </a:p>
        </p:txBody>
      </p:sp>
    </p:spTree>
    <p:extLst>
      <p:ext uri="{BB962C8B-B14F-4D97-AF65-F5344CB8AC3E}">
        <p14:creationId xmlns:p14="http://schemas.microsoft.com/office/powerpoint/2010/main" val="3018015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D410FE-D690-46D4-8C31-D27FB33C914A}" type="datetime1">
              <a:rPr lang="en-US" smtClean="0"/>
              <a:t>5/26/2023</a:t>
            </a:fld>
            <a:endParaRPr lang="ar-IQ"/>
          </a:p>
        </p:txBody>
      </p:sp>
      <p:sp>
        <p:nvSpPr>
          <p:cNvPr id="5" name="Footer Placeholder 4"/>
          <p:cNvSpPr>
            <a:spLocks noGrp="1"/>
          </p:cNvSpPr>
          <p:nvPr>
            <p:ph type="ftr" sz="quarter" idx="11"/>
          </p:nvPr>
        </p:nvSpPr>
        <p:spPr/>
        <p:txBody>
          <a:bodyPr/>
          <a:lstStyle/>
          <a:p>
            <a:r>
              <a:rPr lang="en-US" smtClean="0"/>
              <a:t>Modern Physics (Dr.Asaad H. Ismail)</a:t>
            </a:r>
            <a:endParaRPr lang="ar-IQ"/>
          </a:p>
        </p:txBody>
      </p:sp>
      <p:sp>
        <p:nvSpPr>
          <p:cNvPr id="6" name="Slide Number Placeholder 5"/>
          <p:cNvSpPr>
            <a:spLocks noGrp="1"/>
          </p:cNvSpPr>
          <p:nvPr>
            <p:ph type="sldNum" sz="quarter" idx="12"/>
          </p:nvPr>
        </p:nvSpPr>
        <p:spPr/>
        <p:txBody>
          <a:bodyPr/>
          <a:lstStyle/>
          <a:p>
            <a:fld id="{6F41FC9B-055D-41FD-8C2E-993CE4A8BA35}" type="slidenum">
              <a:rPr lang="ar-IQ" smtClean="0"/>
              <a:t>‹#›</a:t>
            </a:fld>
            <a:endParaRPr lang="ar-IQ"/>
          </a:p>
        </p:txBody>
      </p:sp>
    </p:spTree>
    <p:extLst>
      <p:ext uri="{BB962C8B-B14F-4D97-AF65-F5344CB8AC3E}">
        <p14:creationId xmlns:p14="http://schemas.microsoft.com/office/powerpoint/2010/main" val="41999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E3C67FD4-4C1C-4D19-BB04-AB50C5646E07}" type="datetime1">
              <a:rPr lang="en-US" smtClean="0"/>
              <a:t>5/26/2023</a:t>
            </a:fld>
            <a:endParaRPr lang="ar-IQ"/>
          </a:p>
        </p:txBody>
      </p:sp>
      <p:sp>
        <p:nvSpPr>
          <p:cNvPr id="6" name="Footer Placeholder 5"/>
          <p:cNvSpPr>
            <a:spLocks noGrp="1"/>
          </p:cNvSpPr>
          <p:nvPr>
            <p:ph type="ftr" sz="quarter" idx="11"/>
          </p:nvPr>
        </p:nvSpPr>
        <p:spPr/>
        <p:txBody>
          <a:bodyPr/>
          <a:lstStyle/>
          <a:p>
            <a:r>
              <a:rPr lang="en-US" smtClean="0"/>
              <a:t>Modern Physics (Dr.Asaad H. Ismail)</a:t>
            </a:r>
            <a:endParaRPr lang="ar-IQ"/>
          </a:p>
        </p:txBody>
      </p:sp>
      <p:sp>
        <p:nvSpPr>
          <p:cNvPr id="7" name="Slide Number Placeholder 6"/>
          <p:cNvSpPr>
            <a:spLocks noGrp="1"/>
          </p:cNvSpPr>
          <p:nvPr>
            <p:ph type="sldNum" sz="quarter" idx="12"/>
          </p:nvPr>
        </p:nvSpPr>
        <p:spPr/>
        <p:txBody>
          <a:bodyPr/>
          <a:lstStyle/>
          <a:p>
            <a:fld id="{6F41FC9B-055D-41FD-8C2E-993CE4A8BA35}" type="slidenum">
              <a:rPr lang="ar-IQ" smtClean="0"/>
              <a:t>‹#›</a:t>
            </a:fld>
            <a:endParaRPr lang="ar-IQ"/>
          </a:p>
        </p:txBody>
      </p:sp>
    </p:spTree>
    <p:extLst>
      <p:ext uri="{BB962C8B-B14F-4D97-AF65-F5344CB8AC3E}">
        <p14:creationId xmlns:p14="http://schemas.microsoft.com/office/powerpoint/2010/main" val="593421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67E230DF-6A5D-48B7-927A-85EF1EACBF7A}" type="datetime1">
              <a:rPr lang="en-US" smtClean="0"/>
              <a:t>5/26/2023</a:t>
            </a:fld>
            <a:endParaRPr lang="ar-IQ"/>
          </a:p>
        </p:txBody>
      </p:sp>
      <p:sp>
        <p:nvSpPr>
          <p:cNvPr id="8" name="Footer Placeholder 7"/>
          <p:cNvSpPr>
            <a:spLocks noGrp="1"/>
          </p:cNvSpPr>
          <p:nvPr>
            <p:ph type="ftr" sz="quarter" idx="11"/>
          </p:nvPr>
        </p:nvSpPr>
        <p:spPr/>
        <p:txBody>
          <a:bodyPr/>
          <a:lstStyle/>
          <a:p>
            <a:r>
              <a:rPr lang="en-US" smtClean="0"/>
              <a:t>Modern Physics (Dr.Asaad H. Ismail)</a:t>
            </a:r>
            <a:endParaRPr lang="ar-IQ"/>
          </a:p>
        </p:txBody>
      </p:sp>
      <p:sp>
        <p:nvSpPr>
          <p:cNvPr id="9" name="Slide Number Placeholder 8"/>
          <p:cNvSpPr>
            <a:spLocks noGrp="1"/>
          </p:cNvSpPr>
          <p:nvPr>
            <p:ph type="sldNum" sz="quarter" idx="12"/>
          </p:nvPr>
        </p:nvSpPr>
        <p:spPr/>
        <p:txBody>
          <a:bodyPr/>
          <a:lstStyle/>
          <a:p>
            <a:fld id="{6F41FC9B-055D-41FD-8C2E-993CE4A8BA35}" type="slidenum">
              <a:rPr lang="ar-IQ" smtClean="0"/>
              <a:t>‹#›</a:t>
            </a:fld>
            <a:endParaRPr lang="ar-IQ"/>
          </a:p>
        </p:txBody>
      </p:sp>
    </p:spTree>
    <p:extLst>
      <p:ext uri="{BB962C8B-B14F-4D97-AF65-F5344CB8AC3E}">
        <p14:creationId xmlns:p14="http://schemas.microsoft.com/office/powerpoint/2010/main" val="1050143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72852E94-5ADC-4984-B150-9FA832849779}" type="datetime1">
              <a:rPr lang="en-US" smtClean="0"/>
              <a:t>5/26/2023</a:t>
            </a:fld>
            <a:endParaRPr lang="ar-IQ"/>
          </a:p>
        </p:txBody>
      </p:sp>
      <p:sp>
        <p:nvSpPr>
          <p:cNvPr id="4" name="Footer Placeholder 3"/>
          <p:cNvSpPr>
            <a:spLocks noGrp="1"/>
          </p:cNvSpPr>
          <p:nvPr>
            <p:ph type="ftr" sz="quarter" idx="11"/>
          </p:nvPr>
        </p:nvSpPr>
        <p:spPr/>
        <p:txBody>
          <a:bodyPr/>
          <a:lstStyle/>
          <a:p>
            <a:r>
              <a:rPr lang="en-US" smtClean="0"/>
              <a:t>Modern Physics (Dr.Asaad H. Ismail)</a:t>
            </a:r>
            <a:endParaRPr lang="ar-IQ"/>
          </a:p>
        </p:txBody>
      </p:sp>
      <p:sp>
        <p:nvSpPr>
          <p:cNvPr id="5" name="Slide Number Placeholder 4"/>
          <p:cNvSpPr>
            <a:spLocks noGrp="1"/>
          </p:cNvSpPr>
          <p:nvPr>
            <p:ph type="sldNum" sz="quarter" idx="12"/>
          </p:nvPr>
        </p:nvSpPr>
        <p:spPr/>
        <p:txBody>
          <a:bodyPr/>
          <a:lstStyle/>
          <a:p>
            <a:fld id="{6F41FC9B-055D-41FD-8C2E-993CE4A8BA35}" type="slidenum">
              <a:rPr lang="ar-IQ" smtClean="0"/>
              <a:t>‹#›</a:t>
            </a:fld>
            <a:endParaRPr lang="ar-IQ"/>
          </a:p>
        </p:txBody>
      </p:sp>
    </p:spTree>
    <p:extLst>
      <p:ext uri="{BB962C8B-B14F-4D97-AF65-F5344CB8AC3E}">
        <p14:creationId xmlns:p14="http://schemas.microsoft.com/office/powerpoint/2010/main" val="163811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4BEA6-EC61-4762-9FA1-E9BF881AA237}" type="datetime1">
              <a:rPr lang="en-US" smtClean="0"/>
              <a:t>5/26/2023</a:t>
            </a:fld>
            <a:endParaRPr lang="ar-IQ"/>
          </a:p>
        </p:txBody>
      </p:sp>
      <p:sp>
        <p:nvSpPr>
          <p:cNvPr id="3" name="Footer Placeholder 2"/>
          <p:cNvSpPr>
            <a:spLocks noGrp="1"/>
          </p:cNvSpPr>
          <p:nvPr>
            <p:ph type="ftr" sz="quarter" idx="11"/>
          </p:nvPr>
        </p:nvSpPr>
        <p:spPr/>
        <p:txBody>
          <a:bodyPr/>
          <a:lstStyle/>
          <a:p>
            <a:r>
              <a:rPr lang="en-US" smtClean="0"/>
              <a:t>Modern Physics (Dr.Asaad H. Ismail)</a:t>
            </a:r>
            <a:endParaRPr lang="ar-IQ"/>
          </a:p>
        </p:txBody>
      </p:sp>
      <p:sp>
        <p:nvSpPr>
          <p:cNvPr id="4" name="Slide Number Placeholder 3"/>
          <p:cNvSpPr>
            <a:spLocks noGrp="1"/>
          </p:cNvSpPr>
          <p:nvPr>
            <p:ph type="sldNum" sz="quarter" idx="12"/>
          </p:nvPr>
        </p:nvSpPr>
        <p:spPr/>
        <p:txBody>
          <a:bodyPr/>
          <a:lstStyle/>
          <a:p>
            <a:fld id="{6F41FC9B-055D-41FD-8C2E-993CE4A8BA35}" type="slidenum">
              <a:rPr lang="ar-IQ" smtClean="0"/>
              <a:t>‹#›</a:t>
            </a:fld>
            <a:endParaRPr lang="ar-IQ"/>
          </a:p>
        </p:txBody>
      </p:sp>
    </p:spTree>
    <p:extLst>
      <p:ext uri="{BB962C8B-B14F-4D97-AF65-F5344CB8AC3E}">
        <p14:creationId xmlns:p14="http://schemas.microsoft.com/office/powerpoint/2010/main" val="1703568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AE9271-3387-4110-A9AD-7A9D4B306D6C}" type="datetime1">
              <a:rPr lang="en-US" smtClean="0"/>
              <a:t>5/26/2023</a:t>
            </a:fld>
            <a:endParaRPr lang="ar-IQ"/>
          </a:p>
        </p:txBody>
      </p:sp>
      <p:sp>
        <p:nvSpPr>
          <p:cNvPr id="6" name="Footer Placeholder 5"/>
          <p:cNvSpPr>
            <a:spLocks noGrp="1"/>
          </p:cNvSpPr>
          <p:nvPr>
            <p:ph type="ftr" sz="quarter" idx="11"/>
          </p:nvPr>
        </p:nvSpPr>
        <p:spPr/>
        <p:txBody>
          <a:bodyPr/>
          <a:lstStyle/>
          <a:p>
            <a:r>
              <a:rPr lang="en-US" smtClean="0"/>
              <a:t>Modern Physics (Dr.Asaad H. Ismail)</a:t>
            </a:r>
            <a:endParaRPr lang="ar-IQ"/>
          </a:p>
        </p:txBody>
      </p:sp>
      <p:sp>
        <p:nvSpPr>
          <p:cNvPr id="7" name="Slide Number Placeholder 6"/>
          <p:cNvSpPr>
            <a:spLocks noGrp="1"/>
          </p:cNvSpPr>
          <p:nvPr>
            <p:ph type="sldNum" sz="quarter" idx="12"/>
          </p:nvPr>
        </p:nvSpPr>
        <p:spPr/>
        <p:txBody>
          <a:bodyPr/>
          <a:lstStyle/>
          <a:p>
            <a:fld id="{6F41FC9B-055D-41FD-8C2E-993CE4A8BA35}" type="slidenum">
              <a:rPr lang="ar-IQ" smtClean="0"/>
              <a:t>‹#›</a:t>
            </a:fld>
            <a:endParaRPr lang="ar-IQ"/>
          </a:p>
        </p:txBody>
      </p:sp>
    </p:spTree>
    <p:extLst>
      <p:ext uri="{BB962C8B-B14F-4D97-AF65-F5344CB8AC3E}">
        <p14:creationId xmlns:p14="http://schemas.microsoft.com/office/powerpoint/2010/main" val="3597731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248F4-51E9-4315-8C61-A5834AC12772}" type="datetime1">
              <a:rPr lang="en-US" smtClean="0"/>
              <a:t>5/26/2023</a:t>
            </a:fld>
            <a:endParaRPr lang="ar-IQ"/>
          </a:p>
        </p:txBody>
      </p:sp>
      <p:sp>
        <p:nvSpPr>
          <p:cNvPr id="6" name="Footer Placeholder 5"/>
          <p:cNvSpPr>
            <a:spLocks noGrp="1"/>
          </p:cNvSpPr>
          <p:nvPr>
            <p:ph type="ftr" sz="quarter" idx="11"/>
          </p:nvPr>
        </p:nvSpPr>
        <p:spPr/>
        <p:txBody>
          <a:bodyPr/>
          <a:lstStyle/>
          <a:p>
            <a:r>
              <a:rPr lang="en-US" smtClean="0"/>
              <a:t>Modern Physics (Dr.Asaad H. Ismail)</a:t>
            </a:r>
            <a:endParaRPr lang="ar-IQ"/>
          </a:p>
        </p:txBody>
      </p:sp>
      <p:sp>
        <p:nvSpPr>
          <p:cNvPr id="7" name="Slide Number Placeholder 6"/>
          <p:cNvSpPr>
            <a:spLocks noGrp="1"/>
          </p:cNvSpPr>
          <p:nvPr>
            <p:ph type="sldNum" sz="quarter" idx="12"/>
          </p:nvPr>
        </p:nvSpPr>
        <p:spPr/>
        <p:txBody>
          <a:bodyPr/>
          <a:lstStyle/>
          <a:p>
            <a:fld id="{6F41FC9B-055D-41FD-8C2E-993CE4A8BA35}" type="slidenum">
              <a:rPr lang="ar-IQ" smtClean="0"/>
              <a:t>‹#›</a:t>
            </a:fld>
            <a:endParaRPr lang="ar-IQ"/>
          </a:p>
        </p:txBody>
      </p:sp>
    </p:spTree>
    <p:extLst>
      <p:ext uri="{BB962C8B-B14F-4D97-AF65-F5344CB8AC3E}">
        <p14:creationId xmlns:p14="http://schemas.microsoft.com/office/powerpoint/2010/main" val="2017417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BC44DBC-A8E6-461A-B6FA-6F3016508673}" type="datetime1">
              <a:rPr lang="en-US" smtClean="0"/>
              <a:t>5/26/2023</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smtClean="0"/>
              <a:t>Modern Physics (Dr.Asaad H. Ismail)</a:t>
            </a:r>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F41FC9B-055D-41FD-8C2E-993CE4A8BA35}" type="slidenum">
              <a:rPr lang="ar-IQ" smtClean="0"/>
              <a:t>‹#›</a:t>
            </a:fld>
            <a:endParaRPr lang="ar-IQ"/>
          </a:p>
        </p:txBody>
      </p:sp>
    </p:spTree>
    <p:extLst>
      <p:ext uri="{BB962C8B-B14F-4D97-AF65-F5344CB8AC3E}">
        <p14:creationId xmlns:p14="http://schemas.microsoft.com/office/powerpoint/2010/main" val="4236789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saad.ismail@su.edu.krd"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emf"/></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1.png"/></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2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emf"/><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open.edu/openlearn/science-maths-technology/collisions-and-conservation-laws/content-section--glossary#idm46586796485840"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20688"/>
            <a:ext cx="7772400" cy="2592288"/>
          </a:xfrm>
        </p:spPr>
        <p:txBody>
          <a:bodyPr>
            <a:normAutofit/>
          </a:bodyPr>
          <a:lstStyle/>
          <a:p>
            <a:pPr>
              <a:lnSpc>
                <a:spcPct val="105000"/>
              </a:lnSpc>
            </a:pPr>
            <a:r>
              <a:rPr lang="en-US" b="1" dirty="0" smtClean="0">
                <a:solidFill>
                  <a:srgbClr val="FF0000"/>
                </a:solidFill>
              </a:rPr>
              <a:t>Modern Physics</a:t>
            </a:r>
            <a:br>
              <a:rPr lang="en-US" b="1" dirty="0" smtClean="0">
                <a:solidFill>
                  <a:srgbClr val="FF0000"/>
                </a:solidFill>
              </a:rPr>
            </a:br>
            <a:r>
              <a:rPr lang="en-US" b="1" dirty="0" smtClean="0">
                <a:solidFill>
                  <a:srgbClr val="FF0000"/>
                </a:solidFill>
              </a:rPr>
              <a:t/>
            </a:r>
            <a:br>
              <a:rPr lang="en-US" b="1" dirty="0" smtClean="0">
                <a:solidFill>
                  <a:srgbClr val="FF0000"/>
                </a:solidFill>
              </a:rPr>
            </a:br>
            <a:r>
              <a:rPr lang="en-US" b="1" dirty="0" smtClean="0">
                <a:solidFill>
                  <a:srgbClr val="FF0000"/>
                </a:solidFill>
              </a:rPr>
              <a:t> </a:t>
            </a:r>
            <a:endParaRPr lang="ar-IQ" b="1" dirty="0">
              <a:solidFill>
                <a:srgbClr val="FF0000"/>
              </a:solidFill>
            </a:endParaRPr>
          </a:p>
        </p:txBody>
      </p:sp>
      <p:sp>
        <p:nvSpPr>
          <p:cNvPr id="3" name="Subtitle 2"/>
          <p:cNvSpPr>
            <a:spLocks noGrp="1"/>
          </p:cNvSpPr>
          <p:nvPr>
            <p:ph type="subTitle" idx="1"/>
          </p:nvPr>
        </p:nvSpPr>
        <p:spPr>
          <a:xfrm>
            <a:off x="1331640" y="4149080"/>
            <a:ext cx="6400800" cy="1752600"/>
          </a:xfrm>
        </p:spPr>
        <p:txBody>
          <a:bodyPr>
            <a:normAutofit/>
          </a:bodyPr>
          <a:lstStyle/>
          <a:p>
            <a:pPr rtl="0"/>
            <a:r>
              <a:rPr lang="en-US" b="1" dirty="0" smtClean="0">
                <a:solidFill>
                  <a:schemeClr val="tx1"/>
                </a:solidFill>
                <a:cs typeface="+mj-cs"/>
              </a:rPr>
              <a:t>Prof. Dr. </a:t>
            </a:r>
            <a:r>
              <a:rPr lang="en-US" b="1" dirty="0" err="1" smtClean="0">
                <a:solidFill>
                  <a:schemeClr val="tx1"/>
                </a:solidFill>
                <a:cs typeface="+mj-cs"/>
              </a:rPr>
              <a:t>Asaad</a:t>
            </a:r>
            <a:r>
              <a:rPr lang="en-US" b="1" dirty="0" smtClean="0">
                <a:solidFill>
                  <a:schemeClr val="tx1"/>
                </a:solidFill>
                <a:cs typeface="+mj-cs"/>
              </a:rPr>
              <a:t> Hamid Ismail</a:t>
            </a:r>
          </a:p>
          <a:p>
            <a:r>
              <a:rPr lang="en-US" dirty="0" err="1" smtClean="0">
                <a:hlinkClick r:id="rId3"/>
              </a:rPr>
              <a:t>Asaad.ismail@su.edu.krd</a:t>
            </a:r>
            <a:endParaRPr lang="en-US" dirty="0" smtClean="0"/>
          </a:p>
          <a:p>
            <a:r>
              <a:rPr lang="en-US" smtClean="0"/>
              <a:t>2022-2023 </a:t>
            </a:r>
            <a:endParaRPr lang="ar-IQ" dirty="0"/>
          </a:p>
        </p:txBody>
      </p:sp>
      <p:sp>
        <p:nvSpPr>
          <p:cNvPr id="4" name="Title 1"/>
          <p:cNvSpPr txBox="1">
            <a:spLocks/>
          </p:cNvSpPr>
          <p:nvPr/>
        </p:nvSpPr>
        <p:spPr>
          <a:xfrm>
            <a:off x="416749" y="2564904"/>
            <a:ext cx="8229600" cy="792088"/>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sz="3200" b="1" dirty="0" smtClean="0">
                <a:solidFill>
                  <a:srgbClr val="FF0000"/>
                </a:solidFill>
                <a:latin typeface="Times New Roman" pitchFamily="18" charset="0"/>
              </a:rPr>
              <a:t>Chapter Three </a:t>
            </a:r>
            <a:br>
              <a:rPr lang="en-US" sz="3200" b="1" dirty="0" smtClean="0">
                <a:solidFill>
                  <a:srgbClr val="FF0000"/>
                </a:solidFill>
                <a:latin typeface="Times New Roman" pitchFamily="18" charset="0"/>
              </a:rPr>
            </a:br>
            <a:r>
              <a:rPr lang="en-US" sz="3200" b="1" dirty="0" smtClean="0">
                <a:solidFill>
                  <a:srgbClr val="FF0000"/>
                </a:solidFill>
                <a:latin typeface="Times New Roman" pitchFamily="18" charset="0"/>
              </a:rPr>
              <a:t>Collisions and conservation laws</a:t>
            </a:r>
            <a:endParaRPr lang="ar-IQ" sz="3200" b="1" dirty="0" smtClean="0">
              <a:solidFill>
                <a:srgbClr val="FF0000"/>
              </a:solidFill>
              <a:latin typeface="Times New Roman" pitchFamily="18" charset="0"/>
            </a:endParaRPr>
          </a:p>
          <a:p>
            <a:pPr rtl="0"/>
            <a:r>
              <a:rPr lang="en-US" sz="3200" b="1" dirty="0" smtClean="0">
                <a:solidFill>
                  <a:srgbClr val="FF0000"/>
                </a:solidFill>
                <a:latin typeface="Times New Roman" pitchFamily="18" charset="0"/>
              </a:rPr>
              <a:t>Relativistic of Mass</a:t>
            </a:r>
            <a:r>
              <a:rPr lang="ar-IQ" sz="3200" dirty="0" smtClean="0">
                <a:solidFill>
                  <a:srgbClr val="FF0000"/>
                </a:solidFill>
                <a:latin typeface="Times New Roman" pitchFamily="18" charset="0"/>
              </a:rPr>
              <a:t/>
            </a:r>
            <a:br>
              <a:rPr lang="ar-IQ" sz="3200" dirty="0" smtClean="0">
                <a:solidFill>
                  <a:srgbClr val="FF0000"/>
                </a:solidFill>
                <a:latin typeface="Times New Roman" pitchFamily="18" charset="0"/>
              </a:rPr>
            </a:br>
            <a:r>
              <a:rPr lang="en-US" sz="3200" b="1" dirty="0" smtClean="0">
                <a:solidFill>
                  <a:srgbClr val="0070C0"/>
                </a:solidFill>
                <a:latin typeface="Times New Roman" pitchFamily="18" charset="0"/>
              </a:rPr>
              <a:t> </a:t>
            </a:r>
            <a:endParaRPr lang="ar-IQ" sz="3200" b="1" dirty="0">
              <a:solidFill>
                <a:srgbClr val="0070C0"/>
              </a:solidFill>
              <a:latin typeface="Times New Roman" pitchFamily="18" charset="0"/>
            </a:endParaRPr>
          </a:p>
        </p:txBody>
      </p:sp>
    </p:spTree>
    <p:extLst>
      <p:ext uri="{BB962C8B-B14F-4D97-AF65-F5344CB8AC3E}">
        <p14:creationId xmlns:p14="http://schemas.microsoft.com/office/powerpoint/2010/main" val="3007917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5"/>
            <a:ext cx="8640960" cy="3240360"/>
          </a:xfrm>
        </p:spPr>
        <p:txBody>
          <a:bodyPr>
            <a:normAutofit/>
          </a:bodyPr>
          <a:lstStyle/>
          <a:p>
            <a:pPr marL="0" indent="0" algn="l" rtl="0">
              <a:buNone/>
            </a:pPr>
            <a:r>
              <a:rPr lang="en-US" sz="1600" dirty="0">
                <a:solidFill>
                  <a:srgbClr val="FF0000"/>
                </a:solidFill>
                <a:latin typeface="Times New Roman" pitchFamily="18" charset="0"/>
              </a:rPr>
              <a:t>Example </a:t>
            </a:r>
            <a:r>
              <a:rPr lang="en-US" sz="1600" dirty="0" smtClean="0">
                <a:solidFill>
                  <a:srgbClr val="FF0000"/>
                </a:solidFill>
                <a:latin typeface="Times New Roman" pitchFamily="18" charset="0"/>
              </a:rPr>
              <a:t>(about Momentum </a:t>
            </a:r>
            <a:r>
              <a:rPr lang="en-US" sz="1600" dirty="0">
                <a:solidFill>
                  <a:srgbClr val="FF0000"/>
                </a:solidFill>
                <a:latin typeface="Times New Roman" pitchFamily="18" charset="0"/>
              </a:rPr>
              <a:t>of an </a:t>
            </a:r>
            <a:r>
              <a:rPr lang="en-US" sz="1600" dirty="0" smtClean="0">
                <a:solidFill>
                  <a:srgbClr val="FF0000"/>
                </a:solidFill>
                <a:latin typeface="Times New Roman" pitchFamily="18" charset="0"/>
              </a:rPr>
              <a:t>Electron) </a:t>
            </a:r>
            <a:endParaRPr lang="en-US" sz="1600" dirty="0">
              <a:solidFill>
                <a:srgbClr val="FF0000"/>
              </a:solidFill>
              <a:latin typeface="Times New Roman" pitchFamily="18" charset="0"/>
            </a:endParaRPr>
          </a:p>
          <a:p>
            <a:pPr marL="0" indent="0" algn="l" rtl="0">
              <a:buNone/>
            </a:pPr>
            <a:r>
              <a:rPr lang="en-US" sz="1600" dirty="0" smtClean="0">
                <a:latin typeface="Times New Roman" pitchFamily="18" charset="0"/>
              </a:rPr>
              <a:t>An electron, which has a mass of 9.11 x 10</a:t>
            </a:r>
            <a:r>
              <a:rPr lang="en-US" sz="1600" baseline="30000" dirty="0" smtClean="0">
                <a:latin typeface="Times New Roman" pitchFamily="18" charset="0"/>
              </a:rPr>
              <a:t>-31</a:t>
            </a:r>
            <a:r>
              <a:rPr lang="en-US" sz="1600" dirty="0" smtClean="0">
                <a:latin typeface="Times New Roman" pitchFamily="18" charset="0"/>
              </a:rPr>
              <a:t> kg, moves with a speed of 0.750</a:t>
            </a:r>
            <a:r>
              <a:rPr lang="en-US" sz="1600" i="1" dirty="0" smtClean="0">
                <a:latin typeface="Times New Roman" pitchFamily="18" charset="0"/>
              </a:rPr>
              <a:t>c</a:t>
            </a:r>
            <a:r>
              <a:rPr lang="en-US" sz="1600" dirty="0" smtClean="0">
                <a:latin typeface="Times New Roman" pitchFamily="18" charset="0"/>
              </a:rPr>
              <a:t>. Find its relativistic momentum and compare this with the momentum calculated from the classical expression</a:t>
            </a:r>
          </a:p>
          <a:p>
            <a:pPr marL="0" indent="0" algn="l" rtl="0">
              <a:buNone/>
            </a:pPr>
            <a:endParaRPr lang="en-US" sz="1600" dirty="0">
              <a:latin typeface="Times New Roman" pitchFamily="18" charset="0"/>
            </a:endParaRPr>
          </a:p>
          <a:p>
            <a:pPr marL="0" indent="0" algn="l" rtl="0">
              <a:buNone/>
            </a:pPr>
            <a:r>
              <a:rPr lang="en-US" sz="1600" dirty="0">
                <a:solidFill>
                  <a:srgbClr val="FF0000"/>
                </a:solidFill>
              </a:rPr>
              <a:t>The solution</a:t>
            </a:r>
          </a:p>
          <a:p>
            <a:pPr marL="0" indent="0" algn="l" rtl="0">
              <a:buNone/>
            </a:pPr>
            <a:endParaRPr lang="ar-IQ" sz="1600" dirty="0">
              <a:latin typeface="Times New Roman" pitchFamily="18" charset="0"/>
            </a:endParaRPr>
          </a:p>
        </p:txBody>
      </p:sp>
      <p:sp>
        <p:nvSpPr>
          <p:cNvPr id="4" name="Date Placeholder 3"/>
          <p:cNvSpPr>
            <a:spLocks noGrp="1"/>
          </p:cNvSpPr>
          <p:nvPr>
            <p:ph type="dt" sz="half" idx="10"/>
          </p:nvPr>
        </p:nvSpPr>
        <p:spPr/>
        <p:txBody>
          <a:bodyPr/>
          <a:lstStyle/>
          <a:p>
            <a:fld id="{16B2F42E-42C4-4144-868D-827504CFC1CA}" type="datetime1">
              <a:rPr lang="en-US" smtClean="0"/>
              <a:t>5/26/2023</a:t>
            </a:fld>
            <a:endParaRPr lang="ar-IQ"/>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40841"/>
            <a:ext cx="7566298" cy="984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83568" y="3018438"/>
            <a:ext cx="4373312" cy="338554"/>
          </a:xfrm>
          <a:prstGeom prst="rect">
            <a:avLst/>
          </a:prstGeom>
        </p:spPr>
        <p:txBody>
          <a:bodyPr wrap="none">
            <a:spAutoFit/>
          </a:bodyPr>
          <a:lstStyle/>
          <a:p>
            <a:r>
              <a:rPr lang="en-US" sz="1600" dirty="0" smtClean="0">
                <a:latin typeface="Times New Roman" pitchFamily="18" charset="0"/>
              </a:rPr>
              <a:t>But , the </a:t>
            </a:r>
            <a:r>
              <a:rPr lang="en-US" sz="1600" dirty="0">
                <a:latin typeface="Times New Roman" pitchFamily="18" charset="0"/>
              </a:rPr>
              <a:t>incorrect classical expression would give </a:t>
            </a:r>
            <a:endParaRPr lang="ar-IQ" sz="1600" dirty="0">
              <a:latin typeface="Times New Roman" pitchFamily="18" charset="0"/>
            </a:endParaRP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74" y="2903984"/>
            <a:ext cx="31813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95536" y="3594502"/>
            <a:ext cx="8352928" cy="338554"/>
          </a:xfrm>
          <a:prstGeom prst="rect">
            <a:avLst/>
          </a:prstGeom>
        </p:spPr>
        <p:txBody>
          <a:bodyPr wrap="square">
            <a:spAutoFit/>
          </a:bodyPr>
          <a:lstStyle/>
          <a:p>
            <a:pPr algn="l" rtl="0"/>
            <a:r>
              <a:rPr lang="en-US" sz="1600" dirty="0">
                <a:latin typeface="Times New Roman" pitchFamily="18" charset="0"/>
              </a:rPr>
              <a:t>Hence, for this case the correct relativistic result is </a:t>
            </a:r>
            <a:r>
              <a:rPr lang="en-US" sz="1600" dirty="0" smtClean="0">
                <a:latin typeface="Times New Roman" pitchFamily="18" charset="0"/>
              </a:rPr>
              <a:t>greater </a:t>
            </a:r>
            <a:r>
              <a:rPr lang="en-US" sz="1600" dirty="0">
                <a:latin typeface="Times New Roman" pitchFamily="18" charset="0"/>
              </a:rPr>
              <a:t>than the classical result! </a:t>
            </a:r>
            <a:endParaRPr lang="ar-IQ" sz="1600" dirty="0">
              <a:latin typeface="Times New Roman" pitchFamily="18" charset="0"/>
            </a:endParaRPr>
          </a:p>
        </p:txBody>
      </p:sp>
    </p:spTree>
    <p:extLst>
      <p:ext uri="{BB962C8B-B14F-4D97-AF65-F5344CB8AC3E}">
        <p14:creationId xmlns:p14="http://schemas.microsoft.com/office/powerpoint/2010/main" val="27347725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l" rtl="0">
              <a:buNone/>
            </a:pPr>
            <a:r>
              <a:rPr lang="en-US" sz="1600" dirty="0">
                <a:latin typeface="Times New Roman" pitchFamily="18" charset="0"/>
              </a:rPr>
              <a:t>The law of conservation of momentum now holds for relativistic mechanics just as it did for Newtonian mechanics. </a:t>
            </a:r>
          </a:p>
          <a:p>
            <a:pPr marL="0" indent="0" algn="l" rtl="0">
              <a:buNone/>
            </a:pPr>
            <a:r>
              <a:rPr lang="en-US" sz="1600" dirty="0">
                <a:latin typeface="Times New Roman" pitchFamily="18" charset="0"/>
              </a:rPr>
              <a:t>Thus, momentum is always conserved if the relativistic mass is used and the law of conservation of momentum is preserved for relativistic mechanics</a:t>
            </a:r>
            <a:r>
              <a:rPr lang="en-US" sz="1600" dirty="0" smtClean="0">
                <a:latin typeface="Times New Roman" pitchFamily="18" charset="0"/>
              </a:rPr>
              <a:t>. </a:t>
            </a:r>
            <a:endParaRPr lang="ar-IQ" sz="1600" dirty="0">
              <a:latin typeface="Times New Roman" pitchFamily="18" charset="0"/>
            </a:endParaRPr>
          </a:p>
        </p:txBody>
      </p:sp>
      <p:sp>
        <p:nvSpPr>
          <p:cNvPr id="4" name="Date Placeholder 3"/>
          <p:cNvSpPr>
            <a:spLocks noGrp="1"/>
          </p:cNvSpPr>
          <p:nvPr>
            <p:ph type="dt" sz="half" idx="10"/>
          </p:nvPr>
        </p:nvSpPr>
        <p:spPr/>
        <p:txBody>
          <a:bodyPr/>
          <a:lstStyle/>
          <a:p>
            <a:fld id="{16B2F42E-42C4-4144-868D-827504CFC1CA}" type="datetime1">
              <a:rPr lang="en-US" smtClean="0"/>
              <a:t>5/26/2023</a:t>
            </a:fld>
            <a:endParaRPr lang="ar-IQ"/>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733675"/>
            <a:ext cx="6307807" cy="1039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83568" y="4005064"/>
            <a:ext cx="8208912" cy="338554"/>
          </a:xfrm>
          <a:prstGeom prst="rect">
            <a:avLst/>
          </a:prstGeom>
        </p:spPr>
        <p:txBody>
          <a:bodyPr wrap="square">
            <a:spAutoFit/>
          </a:bodyPr>
          <a:lstStyle/>
          <a:p>
            <a:pPr algn="l" rtl="0"/>
            <a:r>
              <a:rPr lang="en-US" sz="1600" dirty="0">
                <a:latin typeface="Times New Roman" pitchFamily="18" charset="0"/>
              </a:rPr>
              <a:t>Newton’s second law is still valid for relativistic mechanics, but only in the form </a:t>
            </a:r>
            <a:endParaRPr lang="ar-IQ" sz="1600" dirty="0">
              <a:latin typeface="Times New Roman" pitchFamily="18" charset="0"/>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437112"/>
            <a:ext cx="36957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282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116632"/>
            <a:ext cx="8424936" cy="1785104"/>
          </a:xfrm>
          <a:prstGeom prst="rect">
            <a:avLst/>
          </a:prstGeom>
        </p:spPr>
        <p:txBody>
          <a:bodyPr wrap="square">
            <a:spAutoFit/>
          </a:bodyPr>
          <a:lstStyle/>
          <a:p>
            <a:pPr algn="ctr" rtl="0"/>
            <a:r>
              <a:rPr lang="en-US" sz="2000" b="1" dirty="0" smtClean="0">
                <a:solidFill>
                  <a:srgbClr val="FF0000"/>
                </a:solidFill>
                <a:latin typeface="Times New Roman" pitchFamily="18" charset="0"/>
              </a:rPr>
              <a:t>The </a:t>
            </a:r>
            <a:r>
              <a:rPr lang="en-US" sz="2000" b="1" dirty="0">
                <a:solidFill>
                  <a:srgbClr val="FF0000"/>
                </a:solidFill>
                <a:latin typeface="Times New Roman" pitchFamily="18" charset="0"/>
              </a:rPr>
              <a:t>Law of Conservation of </a:t>
            </a:r>
            <a:r>
              <a:rPr lang="en-US" sz="2000" b="1" dirty="0" smtClean="0">
                <a:solidFill>
                  <a:srgbClr val="FF0000"/>
                </a:solidFill>
                <a:latin typeface="Times New Roman" pitchFamily="18" charset="0"/>
              </a:rPr>
              <a:t>Mass-Energy</a:t>
            </a:r>
          </a:p>
          <a:p>
            <a:pPr algn="ctr" rtl="0"/>
            <a:r>
              <a:rPr lang="en-US" sz="1500" b="1" dirty="0" smtClean="0">
                <a:solidFill>
                  <a:srgbClr val="FF0000"/>
                </a:solidFill>
                <a:latin typeface="Times New Roman" pitchFamily="18" charset="0"/>
              </a:rPr>
              <a:t> </a:t>
            </a:r>
            <a:endParaRPr lang="en-US" sz="1500" dirty="0">
              <a:solidFill>
                <a:srgbClr val="FF0000"/>
              </a:solidFill>
              <a:latin typeface="Times New Roman" pitchFamily="18" charset="0"/>
            </a:endParaRPr>
          </a:p>
          <a:p>
            <a:pPr algn="just" rtl="0"/>
            <a:r>
              <a:rPr lang="en-US" sz="1500" dirty="0">
                <a:latin typeface="Times New Roman" pitchFamily="18" charset="0"/>
              </a:rPr>
              <a:t>As we have just seen, because the mass of an object varies with its speed, Newton’s </a:t>
            </a:r>
            <a:r>
              <a:rPr lang="en-US" sz="1500" dirty="0" smtClean="0">
                <a:latin typeface="Times New Roman" pitchFamily="18" charset="0"/>
              </a:rPr>
              <a:t>second </a:t>
            </a:r>
            <a:r>
              <a:rPr lang="en-US" sz="1500" dirty="0">
                <a:latin typeface="Times New Roman" pitchFamily="18" charset="0"/>
              </a:rPr>
              <a:t>law also changes for relativistic motion. We now ask what effect does this </a:t>
            </a:r>
            <a:r>
              <a:rPr lang="en-US" sz="1500" dirty="0" smtClean="0">
                <a:latin typeface="Times New Roman" pitchFamily="18" charset="0"/>
              </a:rPr>
              <a:t> changing </a:t>
            </a:r>
            <a:r>
              <a:rPr lang="en-US" sz="1500" dirty="0">
                <a:latin typeface="Times New Roman" pitchFamily="18" charset="0"/>
              </a:rPr>
              <a:t>mass have on the kinetic energy of a moving body? How do we determine </a:t>
            </a:r>
            <a:r>
              <a:rPr lang="en-US" sz="1500" dirty="0" smtClean="0">
                <a:latin typeface="Times New Roman" pitchFamily="18" charset="0"/>
              </a:rPr>
              <a:t> the </a:t>
            </a:r>
            <a:r>
              <a:rPr lang="en-US" sz="1500" dirty="0">
                <a:latin typeface="Times New Roman" pitchFamily="18" charset="0"/>
              </a:rPr>
              <a:t>kinetic energy of a body when its mass is changing with time? First let us recall </a:t>
            </a:r>
            <a:r>
              <a:rPr lang="en-US" sz="1500" dirty="0" smtClean="0">
                <a:latin typeface="Times New Roman" pitchFamily="18" charset="0"/>
              </a:rPr>
              <a:t> how </a:t>
            </a:r>
            <a:r>
              <a:rPr lang="en-US" sz="1500" dirty="0">
                <a:latin typeface="Times New Roman" pitchFamily="18" charset="0"/>
              </a:rPr>
              <a:t>we determined the kinetic energy of a body of constant mass. The kinetic </a:t>
            </a:r>
            <a:r>
              <a:rPr lang="en-US" sz="1500" dirty="0" smtClean="0">
                <a:latin typeface="Times New Roman" pitchFamily="18" charset="0"/>
              </a:rPr>
              <a:t> energy </a:t>
            </a:r>
            <a:r>
              <a:rPr lang="en-US" sz="1500" dirty="0">
                <a:latin typeface="Times New Roman" pitchFamily="18" charset="0"/>
              </a:rPr>
              <a:t>of a moving body was equal to the work done to put the body into motion </a:t>
            </a:r>
            <a:r>
              <a:rPr lang="en-US" sz="1500" dirty="0" smtClean="0">
                <a:latin typeface="Times New Roman" pitchFamily="18" charset="0"/>
              </a:rPr>
              <a:t>i.e</a:t>
            </a:r>
            <a:r>
              <a:rPr lang="en-US" sz="1500" dirty="0">
                <a:latin typeface="Times New Roman" pitchFamily="18" charset="0"/>
              </a:rPr>
              <a:t>. </a:t>
            </a:r>
            <a:endParaRPr lang="ar-IQ" sz="1500" dirty="0">
              <a:latin typeface="Times New Roman" pitchFamily="18"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2346" y="3356992"/>
            <a:ext cx="27241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79512" y="4005064"/>
            <a:ext cx="3504486" cy="323165"/>
          </a:xfrm>
          <a:prstGeom prst="rect">
            <a:avLst/>
          </a:prstGeom>
        </p:spPr>
        <p:txBody>
          <a:bodyPr wrap="none">
            <a:spAutoFit/>
          </a:bodyPr>
          <a:lstStyle/>
          <a:p>
            <a:pPr algn="l" rtl="0"/>
            <a:r>
              <a:rPr lang="en-US" sz="1500" dirty="0" smtClean="0">
                <a:latin typeface="Times New Roman" pitchFamily="18" charset="0"/>
              </a:rPr>
              <a:t>the </a:t>
            </a:r>
            <a:r>
              <a:rPr lang="en-US" sz="1500" dirty="0">
                <a:latin typeface="Times New Roman" pitchFamily="18" charset="0"/>
              </a:rPr>
              <a:t>relativistic mass m </a:t>
            </a:r>
            <a:r>
              <a:rPr lang="en-US" sz="1500" dirty="0" smtClean="0">
                <a:latin typeface="Times New Roman" pitchFamily="18" charset="0"/>
              </a:rPr>
              <a:t>can </a:t>
            </a:r>
            <a:r>
              <a:rPr lang="en-US" sz="1500" dirty="0">
                <a:latin typeface="Times New Roman" pitchFamily="18" charset="0"/>
              </a:rPr>
              <a:t>also </a:t>
            </a:r>
            <a:r>
              <a:rPr lang="en-US" sz="1500" dirty="0" smtClean="0">
                <a:latin typeface="Times New Roman" pitchFamily="18" charset="0"/>
              </a:rPr>
              <a:t>be write as </a:t>
            </a:r>
            <a:endParaRPr lang="ar-IQ" sz="1500" dirty="0">
              <a:latin typeface="Times New Roman" pitchFamily="18" charset="0"/>
            </a:endParaRP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991932"/>
            <a:ext cx="3745979" cy="136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408040"/>
            <a:ext cx="5330461" cy="525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a:off x="5724128" y="3573016"/>
            <a:ext cx="576064"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3998" y="3925364"/>
            <a:ext cx="17526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51520" y="4437112"/>
            <a:ext cx="8892480" cy="553998"/>
          </a:xfrm>
          <a:prstGeom prst="rect">
            <a:avLst/>
          </a:prstGeom>
        </p:spPr>
        <p:txBody>
          <a:bodyPr wrap="square">
            <a:spAutoFit/>
          </a:bodyPr>
          <a:lstStyle/>
          <a:p>
            <a:pPr algn="l" rtl="0"/>
            <a:r>
              <a:rPr lang="en-US" sz="1500" dirty="0">
                <a:latin typeface="Times New Roman" pitchFamily="18" charset="0"/>
              </a:rPr>
              <a:t>That is, </a:t>
            </a:r>
            <a:r>
              <a:rPr lang="en-US" sz="1500" i="1" dirty="0">
                <a:latin typeface="Times New Roman" pitchFamily="18" charset="0"/>
              </a:rPr>
              <a:t>the relativistic mass is equal to the rest mass plus the change in mass due to motion. </a:t>
            </a:r>
            <a:r>
              <a:rPr lang="en-US" sz="1500" dirty="0">
                <a:latin typeface="Times New Roman" pitchFamily="18" charset="0"/>
              </a:rPr>
              <a:t>Substituting </a:t>
            </a:r>
            <a:r>
              <a:rPr lang="en-US" sz="1500" dirty="0" smtClean="0">
                <a:latin typeface="Times New Roman" pitchFamily="18" charset="0"/>
              </a:rPr>
              <a:t>the above equations we get  </a:t>
            </a:r>
            <a:endParaRPr lang="ar-IQ" sz="1500" dirty="0">
              <a:latin typeface="Times New Roman" pitchFamily="18" charset="0"/>
            </a:endParaRPr>
          </a:p>
        </p:txBody>
      </p:sp>
      <p:pic>
        <p:nvPicPr>
          <p:cNvPr id="819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6" y="4803349"/>
            <a:ext cx="2665462" cy="49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62210" y="5229200"/>
            <a:ext cx="6093966" cy="323165"/>
          </a:xfrm>
          <a:prstGeom prst="rect">
            <a:avLst/>
          </a:prstGeom>
        </p:spPr>
        <p:txBody>
          <a:bodyPr wrap="square">
            <a:spAutoFit/>
          </a:bodyPr>
          <a:lstStyle/>
          <a:p>
            <a:pPr algn="l" rtl="0"/>
            <a:r>
              <a:rPr lang="en-US" sz="1500" dirty="0">
                <a:latin typeface="Times New Roman" pitchFamily="18" charset="0"/>
              </a:rPr>
              <a:t>The</a:t>
            </a:r>
            <a:r>
              <a:rPr lang="en-US" sz="1500" b="1" dirty="0">
                <a:solidFill>
                  <a:srgbClr val="FF0000"/>
                </a:solidFill>
                <a:latin typeface="Times New Roman" pitchFamily="18" charset="0"/>
              </a:rPr>
              <a:t> total relativistic energy</a:t>
            </a:r>
            <a:r>
              <a:rPr lang="en-US" sz="1500" b="1" dirty="0">
                <a:latin typeface="Times New Roman" pitchFamily="18" charset="0"/>
              </a:rPr>
              <a:t> </a:t>
            </a:r>
            <a:r>
              <a:rPr lang="en-US" sz="1500" dirty="0">
                <a:latin typeface="Times New Roman" pitchFamily="18" charset="0"/>
              </a:rPr>
              <a:t>of a body is, therefore, defined as </a:t>
            </a:r>
            <a:endParaRPr lang="ar-IQ" sz="1500" dirty="0">
              <a:latin typeface="Times New Roman" pitchFamily="18" charset="0"/>
            </a:endParaRPr>
          </a:p>
        </p:txBody>
      </p:sp>
      <p:pic>
        <p:nvPicPr>
          <p:cNvPr id="820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7822" y="5229200"/>
            <a:ext cx="12763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869" y="5623585"/>
            <a:ext cx="1556828" cy="36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69364" y="5864242"/>
            <a:ext cx="8795123" cy="815608"/>
          </a:xfrm>
          <a:prstGeom prst="rect">
            <a:avLst/>
          </a:prstGeom>
        </p:spPr>
        <p:txBody>
          <a:bodyPr wrap="square">
            <a:spAutoFit/>
          </a:bodyPr>
          <a:lstStyle/>
          <a:p>
            <a:pPr algn="just" rtl="0"/>
            <a:r>
              <a:rPr lang="en-US" sz="1500" dirty="0" smtClean="0">
                <a:latin typeface="Times New Roman" pitchFamily="18" charset="0"/>
              </a:rPr>
              <a:t>This equation states </a:t>
            </a:r>
            <a:r>
              <a:rPr lang="en-US" sz="1500" dirty="0">
                <a:latin typeface="Times New Roman" pitchFamily="18" charset="0"/>
              </a:rPr>
              <a:t>that the total energy of a body is equal to its kinetic energy plus its rest mass energy The result of these equations is that energy can manifest itself </a:t>
            </a:r>
            <a:r>
              <a:rPr lang="en-US" sz="1600" i="1" dirty="0">
                <a:latin typeface="Times New Roman" pitchFamily="18" charset="0"/>
              </a:rPr>
              <a:t>as mass, and mass can manifest itself as energy. </a:t>
            </a:r>
            <a:r>
              <a:rPr lang="en-US" sz="1600" dirty="0">
                <a:latin typeface="Times New Roman" pitchFamily="18" charset="0"/>
              </a:rPr>
              <a:t>In a sense, mass can be thought of as being frozen energy </a:t>
            </a:r>
            <a:endParaRPr lang="ar-IQ" sz="1500" dirty="0">
              <a:latin typeface="Times New Roman" pitchFamily="18" charset="0"/>
            </a:endParaRPr>
          </a:p>
        </p:txBody>
      </p:sp>
    </p:spTree>
    <p:extLst>
      <p:ext uri="{BB962C8B-B14F-4D97-AF65-F5344CB8AC3E}">
        <p14:creationId xmlns:p14="http://schemas.microsoft.com/office/powerpoint/2010/main" val="2073613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6B2F42E-42C4-4144-868D-827504CFC1CA}" type="datetime1">
              <a:rPr lang="en-US" smtClean="0"/>
              <a:t>5/26/2023</a:t>
            </a:fld>
            <a:endParaRPr lang="ar-IQ"/>
          </a:p>
        </p:txBody>
      </p:sp>
      <p:sp>
        <p:nvSpPr>
          <p:cNvPr id="5" name="Rectangle 4"/>
          <p:cNvSpPr/>
          <p:nvPr/>
        </p:nvSpPr>
        <p:spPr>
          <a:xfrm>
            <a:off x="251520" y="44624"/>
            <a:ext cx="4085862" cy="584775"/>
          </a:xfrm>
          <a:prstGeom prst="rect">
            <a:avLst/>
          </a:prstGeom>
        </p:spPr>
        <p:txBody>
          <a:bodyPr wrap="none">
            <a:spAutoFit/>
          </a:bodyPr>
          <a:lstStyle/>
          <a:p>
            <a:pPr algn="l" rtl="0"/>
            <a:r>
              <a:rPr lang="en-US" sz="1600" dirty="0" smtClean="0">
                <a:solidFill>
                  <a:srgbClr val="FF0000"/>
                </a:solidFill>
                <a:latin typeface="Times New Roman" pitchFamily="18" charset="0"/>
              </a:rPr>
              <a:t>Example</a:t>
            </a:r>
          </a:p>
          <a:p>
            <a:pPr algn="l" rtl="0"/>
            <a:r>
              <a:rPr lang="en-US" sz="1600" dirty="0" smtClean="0">
                <a:latin typeface="Times New Roman" pitchFamily="18" charset="0"/>
              </a:rPr>
              <a:t>How </a:t>
            </a:r>
            <a:r>
              <a:rPr lang="en-US" sz="1600" dirty="0">
                <a:latin typeface="Times New Roman" pitchFamily="18" charset="0"/>
              </a:rPr>
              <a:t>much energy is stored in a 1.00-kg mass? </a:t>
            </a:r>
            <a:endParaRPr lang="ar-IQ" sz="1600" dirty="0">
              <a:latin typeface="Times New Roman" pitchFamily="18" charset="0"/>
            </a:endParaRPr>
          </a:p>
        </p:txBody>
      </p:sp>
      <p:sp>
        <p:nvSpPr>
          <p:cNvPr id="6" name="Rectangle 5"/>
          <p:cNvSpPr/>
          <p:nvPr/>
        </p:nvSpPr>
        <p:spPr>
          <a:xfrm>
            <a:off x="179512" y="692696"/>
            <a:ext cx="6624736" cy="584775"/>
          </a:xfrm>
          <a:prstGeom prst="rect">
            <a:avLst/>
          </a:prstGeom>
        </p:spPr>
        <p:txBody>
          <a:bodyPr wrap="square">
            <a:spAutoFit/>
          </a:bodyPr>
          <a:lstStyle/>
          <a:p>
            <a:pPr algn="l" rtl="0"/>
            <a:r>
              <a:rPr lang="en-US" sz="1600" dirty="0" smtClean="0">
                <a:solidFill>
                  <a:srgbClr val="FF0000"/>
                </a:solidFill>
              </a:rPr>
              <a:t>The solution</a:t>
            </a:r>
          </a:p>
          <a:p>
            <a:pPr algn="l" rtl="0"/>
            <a:r>
              <a:rPr lang="en-US" sz="1600" dirty="0" smtClean="0"/>
              <a:t>The </a:t>
            </a:r>
            <a:r>
              <a:rPr lang="en-US" sz="1600" dirty="0"/>
              <a:t>rest mass energy of a 1.00-kg mass, given by equation </a:t>
            </a:r>
            <a:endParaRPr lang="ar-IQ" sz="16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836712"/>
            <a:ext cx="95250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588" y="1425347"/>
            <a:ext cx="12954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1484784"/>
            <a:ext cx="35623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3108" y="1552930"/>
            <a:ext cx="18669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95536" y="1988840"/>
            <a:ext cx="8384892" cy="584775"/>
          </a:xfrm>
          <a:prstGeom prst="rect">
            <a:avLst/>
          </a:prstGeom>
        </p:spPr>
        <p:txBody>
          <a:bodyPr wrap="square">
            <a:spAutoFit/>
          </a:bodyPr>
          <a:lstStyle/>
          <a:p>
            <a:pPr algn="l" rtl="0"/>
            <a:r>
              <a:rPr lang="en-US" sz="1600" dirty="0">
                <a:latin typeface="Times New Roman" pitchFamily="18" charset="0"/>
              </a:rPr>
              <a:t>This is an enormous amount of energy to be sure. It is about a thousand times greater than the energy released from the atomic bomb dropped on Hiroshima </a:t>
            </a:r>
            <a:r>
              <a:rPr lang="en-US" sz="1600" dirty="0" smtClean="0">
                <a:latin typeface="Times New Roman" pitchFamily="18" charset="0"/>
              </a:rPr>
              <a:t>.</a:t>
            </a:r>
            <a:endParaRPr lang="ar-IQ" sz="1600" dirty="0">
              <a:latin typeface="Times New Roman" pitchFamily="18" charset="0"/>
            </a:endParaRPr>
          </a:p>
        </p:txBody>
      </p:sp>
    </p:spTree>
    <p:extLst>
      <p:ext uri="{BB962C8B-B14F-4D97-AF65-F5344CB8AC3E}">
        <p14:creationId xmlns:p14="http://schemas.microsoft.com/office/powerpoint/2010/main" val="2313787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7544" y="116632"/>
            <a:ext cx="8496944" cy="2800767"/>
          </a:xfrm>
          <a:prstGeom prst="rect">
            <a:avLst/>
          </a:prstGeom>
        </p:spPr>
        <p:txBody>
          <a:bodyPr wrap="square">
            <a:spAutoFit/>
          </a:bodyPr>
          <a:lstStyle/>
          <a:p>
            <a:pPr algn="l" rtl="0"/>
            <a:r>
              <a:rPr lang="en-US" sz="1600" dirty="0">
                <a:latin typeface="Times New Roman" pitchFamily="18" charset="0"/>
              </a:rPr>
              <a:t>-We have found the total </a:t>
            </a:r>
            <a:r>
              <a:rPr lang="en-US" sz="1600" dirty="0">
                <a:solidFill>
                  <a:srgbClr val="FF0000"/>
                </a:solidFill>
                <a:latin typeface="Times New Roman" pitchFamily="18" charset="0"/>
              </a:rPr>
              <a:t>relativistic kinetic energy </a:t>
            </a:r>
            <a:r>
              <a:rPr lang="en-US" sz="1600" dirty="0">
                <a:latin typeface="Times New Roman" pitchFamily="18" charset="0"/>
              </a:rPr>
              <a:t>to be given by equation </a:t>
            </a:r>
            <a:r>
              <a:rPr lang="en-US" sz="1600" dirty="0" smtClean="0">
                <a:latin typeface="Times New Roman" pitchFamily="18" charset="0"/>
              </a:rPr>
              <a:t>of</a:t>
            </a:r>
            <a:endParaRPr lang="en-US" sz="1600" dirty="0">
              <a:latin typeface="Times New Roman" pitchFamily="18" charset="0"/>
            </a:endParaRPr>
          </a:p>
          <a:p>
            <a:pPr algn="l" rtl="0"/>
            <a:endParaRPr lang="en-US" sz="1600" dirty="0" smtClean="0">
              <a:latin typeface="Times New Roman" pitchFamily="18" charset="0"/>
            </a:endParaRPr>
          </a:p>
          <a:p>
            <a:pPr algn="l" rtl="0"/>
            <a:endParaRPr lang="en-US" sz="1600" dirty="0">
              <a:latin typeface="Times New Roman" pitchFamily="18" charset="0"/>
            </a:endParaRPr>
          </a:p>
          <a:p>
            <a:pPr algn="l" rtl="0"/>
            <a:r>
              <a:rPr lang="en-US" sz="1600" dirty="0" smtClean="0">
                <a:latin typeface="Times New Roman" pitchFamily="18" charset="0"/>
              </a:rPr>
              <a:t>What </a:t>
            </a:r>
            <a:r>
              <a:rPr lang="en-US" sz="1600" dirty="0">
                <a:latin typeface="Times New Roman" pitchFamily="18" charset="0"/>
              </a:rPr>
              <a:t>does this relation for the kinetic energy reduce to at low speeds? The term for </a:t>
            </a:r>
          </a:p>
          <a:p>
            <a:pPr algn="l" rtl="0"/>
            <a:r>
              <a:rPr lang="en-US" sz="1600" dirty="0">
                <a:latin typeface="Times New Roman" pitchFamily="18" charset="0"/>
              </a:rPr>
              <a:t>For relatively small velocities </a:t>
            </a:r>
            <a:endParaRPr lang="en-US" sz="1600" dirty="0" smtClean="0">
              <a:latin typeface="Times New Roman" pitchFamily="18" charset="0"/>
            </a:endParaRPr>
          </a:p>
          <a:p>
            <a:pPr algn="l" rtl="0"/>
            <a:endParaRPr lang="en-US" sz="1600" dirty="0">
              <a:latin typeface="Times New Roman" pitchFamily="18" charset="0"/>
            </a:endParaRPr>
          </a:p>
          <a:p>
            <a:pPr algn="l" rtl="0"/>
            <a:endParaRPr lang="en-US" sz="1600" dirty="0">
              <a:latin typeface="Times New Roman" pitchFamily="18" charset="0"/>
            </a:endParaRPr>
          </a:p>
          <a:p>
            <a:pPr algn="l" rtl="0"/>
            <a:endParaRPr lang="en-US" sz="1600" dirty="0" smtClean="0">
              <a:latin typeface="Times New Roman" pitchFamily="18" charset="0"/>
            </a:endParaRPr>
          </a:p>
          <a:p>
            <a:pPr algn="l" rtl="0"/>
            <a:r>
              <a:rPr lang="en-US" sz="1600" dirty="0" smtClean="0">
                <a:latin typeface="Times New Roman" pitchFamily="18" charset="0"/>
              </a:rPr>
              <a:t>Notice </a:t>
            </a:r>
            <a:r>
              <a:rPr lang="en-US" sz="1600" dirty="0">
                <a:latin typeface="Times New Roman" pitchFamily="18" charset="0"/>
              </a:rPr>
              <a:t>that the relativistic equation for the kinetic energy reduces to the </a:t>
            </a:r>
            <a:r>
              <a:rPr lang="en-US" sz="1600" dirty="0" smtClean="0">
                <a:latin typeface="Times New Roman" pitchFamily="18" charset="0"/>
              </a:rPr>
              <a:t>classical form </a:t>
            </a:r>
            <a:r>
              <a:rPr lang="en-US" sz="1600" dirty="0">
                <a:latin typeface="Times New Roman" pitchFamily="18" charset="0"/>
              </a:rPr>
              <a:t>of the equation for the kinetic energy at low speeds as would be expected. </a:t>
            </a:r>
            <a:endParaRPr lang="en-US" sz="1600" dirty="0" smtClean="0">
              <a:latin typeface="Times New Roman" pitchFamily="18" charset="0"/>
            </a:endParaRPr>
          </a:p>
          <a:p>
            <a:pPr algn="l" rtl="0"/>
            <a:r>
              <a:rPr lang="en-US" sz="1600" dirty="0" smtClean="0">
                <a:latin typeface="Times New Roman" pitchFamily="18" charset="0"/>
              </a:rPr>
              <a:t>We </a:t>
            </a:r>
            <a:r>
              <a:rPr lang="en-US" sz="1600" dirty="0">
                <a:latin typeface="Times New Roman" pitchFamily="18" charset="0"/>
              </a:rPr>
              <a:t>can check this by using the binomial expansion </a:t>
            </a:r>
            <a:endParaRPr lang="ar-IQ" sz="1600" dirty="0">
              <a:latin typeface="Times New Roman"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2260649" cy="421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41078"/>
            <a:ext cx="1558280" cy="61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895" y="2909796"/>
            <a:ext cx="3077889" cy="617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360" y="3556498"/>
            <a:ext cx="67246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4264807"/>
            <a:ext cx="4176464" cy="820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88287" y="5085184"/>
            <a:ext cx="3725956" cy="338554"/>
          </a:xfrm>
          <a:prstGeom prst="rect">
            <a:avLst/>
          </a:prstGeom>
        </p:spPr>
        <p:txBody>
          <a:bodyPr wrap="none">
            <a:spAutoFit/>
          </a:bodyPr>
          <a:lstStyle/>
          <a:p>
            <a:pPr algn="l" rtl="0"/>
            <a:r>
              <a:rPr lang="en-US" sz="1600" dirty="0"/>
              <a:t>Substituting this into </a:t>
            </a:r>
            <a:r>
              <a:rPr lang="en-US" sz="1600" dirty="0" smtClean="0"/>
              <a:t>Equation of K.E gives </a:t>
            </a:r>
            <a:endParaRPr lang="ar-IQ" sz="1600" dirty="0"/>
          </a:p>
        </p:txBody>
      </p:sp>
      <p:pic>
        <p:nvPicPr>
          <p:cNvPr id="1024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9952" y="4941168"/>
            <a:ext cx="4703307"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Elbow Connector 8"/>
          <p:cNvCxnSpPr/>
          <p:nvPr/>
        </p:nvCxnSpPr>
        <p:spPr>
          <a:xfrm>
            <a:off x="3851920" y="5254461"/>
            <a:ext cx="360040" cy="169277"/>
          </a:xfrm>
          <a:prstGeom prst="bentConnector3">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95536" y="5589240"/>
            <a:ext cx="8352928" cy="584775"/>
          </a:xfrm>
          <a:prstGeom prst="rect">
            <a:avLst/>
          </a:prstGeom>
        </p:spPr>
        <p:txBody>
          <a:bodyPr wrap="square">
            <a:spAutoFit/>
          </a:bodyPr>
          <a:lstStyle/>
          <a:p>
            <a:pPr algn="l" rtl="0"/>
            <a:r>
              <a:rPr lang="en-US" sz="1600" dirty="0">
                <a:latin typeface="Times New Roman" pitchFamily="18" charset="0"/>
              </a:rPr>
              <a:t>which agrees with the classical result. A graph comparing the relativistic </a:t>
            </a:r>
            <a:r>
              <a:rPr lang="en-US" sz="1600" dirty="0" smtClean="0">
                <a:latin typeface="Times New Roman" pitchFamily="18" charset="0"/>
              </a:rPr>
              <a:t>and nonrelativistic </a:t>
            </a:r>
            <a:r>
              <a:rPr lang="en-US" sz="1600" dirty="0">
                <a:latin typeface="Times New Roman" pitchFamily="18" charset="0"/>
              </a:rPr>
              <a:t>expressions for </a:t>
            </a:r>
            <a:r>
              <a:rPr lang="en-US" sz="1600" i="1" dirty="0">
                <a:latin typeface="Times New Roman" pitchFamily="18" charset="0"/>
              </a:rPr>
              <a:t>v </a:t>
            </a:r>
            <a:r>
              <a:rPr lang="en-US" sz="1600" dirty="0">
                <a:latin typeface="Times New Roman" pitchFamily="18" charset="0"/>
              </a:rPr>
              <a:t>as a function of </a:t>
            </a:r>
            <a:r>
              <a:rPr lang="en-US" sz="1600" i="1" dirty="0">
                <a:latin typeface="Times New Roman" pitchFamily="18" charset="0"/>
              </a:rPr>
              <a:t>K </a:t>
            </a:r>
            <a:r>
              <a:rPr lang="en-US" sz="1600" dirty="0">
                <a:latin typeface="Times New Roman" pitchFamily="18" charset="0"/>
              </a:rPr>
              <a:t>is given in </a:t>
            </a:r>
            <a:r>
              <a:rPr lang="en-US" sz="1600" dirty="0" smtClean="0">
                <a:latin typeface="Times New Roman" pitchFamily="18" charset="0"/>
              </a:rPr>
              <a:t>the following figure </a:t>
            </a:r>
            <a:endParaRPr lang="ar-IQ" sz="1600" dirty="0">
              <a:latin typeface="Times New Roman" pitchFamily="18" charset="0"/>
            </a:endParaRPr>
          </a:p>
        </p:txBody>
      </p:sp>
    </p:spTree>
    <p:extLst>
      <p:ext uri="{BB962C8B-B14F-4D97-AF65-F5344CB8AC3E}">
        <p14:creationId xmlns:p14="http://schemas.microsoft.com/office/powerpoint/2010/main" val="372630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6B2F42E-42C4-4144-868D-827504CFC1CA}" type="datetime1">
              <a:rPr lang="en-US" smtClean="0"/>
              <a:t>5/26/2023</a:t>
            </a:fld>
            <a:endParaRPr lang="ar-IQ"/>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16632"/>
            <a:ext cx="5338363" cy="360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1520" y="188640"/>
            <a:ext cx="3456384" cy="1477328"/>
          </a:xfrm>
          <a:prstGeom prst="rect">
            <a:avLst/>
          </a:prstGeom>
        </p:spPr>
        <p:txBody>
          <a:bodyPr wrap="square">
            <a:spAutoFit/>
          </a:bodyPr>
          <a:lstStyle/>
          <a:p>
            <a:pPr algn="l" rtl="0"/>
            <a:r>
              <a:rPr lang="en-US" dirty="0">
                <a:latin typeface="Times New Roman" pitchFamily="18" charset="0"/>
              </a:rPr>
              <a:t>A graph comparing the relativistic and nonrelativistic expressions for </a:t>
            </a:r>
          </a:p>
          <a:p>
            <a:pPr algn="l" rtl="0"/>
            <a:r>
              <a:rPr lang="en-US" dirty="0">
                <a:latin typeface="Times New Roman" pitchFamily="18" charset="0"/>
              </a:rPr>
              <a:t>speed as a function of kinetic energy. In the relativistic </a:t>
            </a:r>
            <a:r>
              <a:rPr lang="en-US" dirty="0" smtClean="0">
                <a:latin typeface="Times New Roman" pitchFamily="18" charset="0"/>
              </a:rPr>
              <a:t>case, </a:t>
            </a:r>
            <a:r>
              <a:rPr lang="en-US" i="1" dirty="0" smtClean="0">
                <a:latin typeface="Times New Roman" pitchFamily="18" charset="0"/>
              </a:rPr>
              <a:t>v </a:t>
            </a:r>
            <a:r>
              <a:rPr lang="en-US" dirty="0">
                <a:latin typeface="Times New Roman" pitchFamily="18" charset="0"/>
              </a:rPr>
              <a:t>is always </a:t>
            </a:r>
            <a:r>
              <a:rPr lang="en-US" i="1" dirty="0">
                <a:latin typeface="Times New Roman" pitchFamily="18" charset="0"/>
              </a:rPr>
              <a:t>less </a:t>
            </a:r>
            <a:r>
              <a:rPr lang="en-US" dirty="0">
                <a:latin typeface="Times New Roman" pitchFamily="18" charset="0"/>
              </a:rPr>
              <a:t>than </a:t>
            </a:r>
            <a:r>
              <a:rPr lang="en-US" i="1" dirty="0">
                <a:latin typeface="Times New Roman" pitchFamily="18" charset="0"/>
              </a:rPr>
              <a:t>c</a:t>
            </a:r>
            <a:r>
              <a:rPr lang="en-US" dirty="0">
                <a:latin typeface="Times New Roman" pitchFamily="18" charset="0"/>
              </a:rPr>
              <a:t>. </a:t>
            </a:r>
            <a:endParaRPr lang="ar-IQ" dirty="0">
              <a:latin typeface="Times New Roman" pitchFamily="18" charset="0"/>
            </a:endParaRPr>
          </a:p>
        </p:txBody>
      </p:sp>
      <p:sp>
        <p:nvSpPr>
          <p:cNvPr id="6" name="Rectangle 5"/>
          <p:cNvSpPr/>
          <p:nvPr/>
        </p:nvSpPr>
        <p:spPr>
          <a:xfrm>
            <a:off x="-14748" y="2708920"/>
            <a:ext cx="3794660" cy="1754326"/>
          </a:xfrm>
          <a:prstGeom prst="rect">
            <a:avLst/>
          </a:prstGeom>
        </p:spPr>
        <p:txBody>
          <a:bodyPr wrap="square">
            <a:spAutoFit/>
          </a:bodyPr>
          <a:lstStyle/>
          <a:p>
            <a:pPr algn="just" rtl="0"/>
            <a:r>
              <a:rPr lang="en-US" dirty="0">
                <a:latin typeface="Times New Roman" pitchFamily="18" charset="0"/>
              </a:rPr>
              <a:t>Note that in the relativistic case, the particle speed never exceeds </a:t>
            </a:r>
            <a:r>
              <a:rPr lang="en-US" i="1" dirty="0">
                <a:latin typeface="Times New Roman" pitchFamily="18" charset="0"/>
              </a:rPr>
              <a:t>c</a:t>
            </a:r>
            <a:r>
              <a:rPr lang="en-US" dirty="0">
                <a:latin typeface="Times New Roman" pitchFamily="18" charset="0"/>
              </a:rPr>
              <a:t>, regard-less of the kinetic energy, as is routinely confirmed in very high energy particle accelerator experiments. </a:t>
            </a:r>
            <a:endParaRPr lang="ar-IQ" dirty="0">
              <a:latin typeface="Times New Roman" pitchFamily="18" charset="0"/>
            </a:endParaRPr>
          </a:p>
        </p:txBody>
      </p:sp>
    </p:spTree>
    <p:extLst>
      <p:ext uri="{BB962C8B-B14F-4D97-AF65-F5344CB8AC3E}">
        <p14:creationId xmlns:p14="http://schemas.microsoft.com/office/powerpoint/2010/main" val="2543402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6632"/>
            <a:ext cx="8229600" cy="4525963"/>
          </a:xfrm>
        </p:spPr>
        <p:txBody>
          <a:bodyPr>
            <a:normAutofit/>
          </a:bodyPr>
          <a:lstStyle/>
          <a:p>
            <a:pPr marL="0" indent="0" algn="l" rtl="0">
              <a:buNone/>
            </a:pPr>
            <a:r>
              <a:rPr lang="en-US" sz="1600" dirty="0" smtClean="0">
                <a:solidFill>
                  <a:srgbClr val="FF0000"/>
                </a:solidFill>
                <a:latin typeface="Times New Roman" pitchFamily="18" charset="0"/>
              </a:rPr>
              <a:t>Example about (</a:t>
            </a:r>
            <a:r>
              <a:rPr lang="en-US" sz="1600" i="1" dirty="0">
                <a:solidFill>
                  <a:srgbClr val="FF0000"/>
                </a:solidFill>
                <a:latin typeface="Times New Roman" pitchFamily="18" charset="0"/>
              </a:rPr>
              <a:t>Relativistic and classical kinetic energy</a:t>
            </a:r>
            <a:r>
              <a:rPr lang="en-US" sz="1600" i="1" dirty="0" smtClean="0">
                <a:solidFill>
                  <a:srgbClr val="FF0000"/>
                </a:solidFill>
                <a:latin typeface="Times New Roman" pitchFamily="18" charset="0"/>
              </a:rPr>
              <a:t>.)</a:t>
            </a:r>
          </a:p>
          <a:p>
            <a:pPr marL="0" indent="0" algn="l" rtl="0">
              <a:buNone/>
            </a:pPr>
            <a:r>
              <a:rPr lang="en-US" sz="1600" i="1" dirty="0" smtClean="0">
                <a:latin typeface="Times New Roman" pitchFamily="18" charset="0"/>
              </a:rPr>
              <a:t> </a:t>
            </a:r>
            <a:r>
              <a:rPr lang="en-US" sz="1600" dirty="0">
                <a:latin typeface="Times New Roman" pitchFamily="18" charset="0"/>
              </a:rPr>
              <a:t>A 1.00-kg object is accelerated to a speed of 0.4</a:t>
            </a:r>
            <a:r>
              <a:rPr lang="en-US" sz="1600" i="1" dirty="0">
                <a:latin typeface="Times New Roman" pitchFamily="18" charset="0"/>
              </a:rPr>
              <a:t>c</a:t>
            </a:r>
            <a:r>
              <a:rPr lang="en-US" sz="1600" dirty="0">
                <a:latin typeface="Times New Roman" pitchFamily="18" charset="0"/>
              </a:rPr>
              <a:t>. Find its kinetic energy (a) </a:t>
            </a:r>
            <a:r>
              <a:rPr lang="en-US" sz="1600" dirty="0" err="1">
                <a:latin typeface="Times New Roman" pitchFamily="18" charset="0"/>
              </a:rPr>
              <a:t>relativistically</a:t>
            </a:r>
            <a:r>
              <a:rPr lang="en-US" sz="1600" dirty="0">
                <a:latin typeface="Times New Roman" pitchFamily="18" charset="0"/>
              </a:rPr>
              <a:t> and (b) classically</a:t>
            </a:r>
            <a:r>
              <a:rPr lang="en-US" sz="1600" dirty="0" smtClean="0">
                <a:latin typeface="Times New Roman" pitchFamily="18" charset="0"/>
              </a:rPr>
              <a:t>.</a:t>
            </a:r>
          </a:p>
          <a:p>
            <a:pPr marL="0" indent="0" algn="l" rtl="0">
              <a:buNone/>
            </a:pPr>
            <a:r>
              <a:rPr lang="en-US" sz="1600" dirty="0" smtClean="0">
                <a:solidFill>
                  <a:srgbClr val="FF0000"/>
                </a:solidFill>
                <a:latin typeface="Times New Roman" pitchFamily="18" charset="0"/>
              </a:rPr>
              <a:t>The solution</a:t>
            </a:r>
          </a:p>
          <a:p>
            <a:pPr marL="0" indent="0" algn="l" rtl="0">
              <a:buNone/>
            </a:pPr>
            <a:r>
              <a:rPr lang="en-US" sz="1600" b="1" dirty="0" smtClean="0">
                <a:latin typeface="Times New Roman" pitchFamily="18" charset="0"/>
              </a:rPr>
              <a:t>(a)</a:t>
            </a:r>
            <a:r>
              <a:rPr lang="en-US" sz="1600" dirty="0" smtClean="0">
                <a:latin typeface="Times New Roman" pitchFamily="18" charset="0"/>
              </a:rPr>
              <a:t>The </a:t>
            </a:r>
            <a:r>
              <a:rPr lang="en-US" sz="1600" dirty="0">
                <a:latin typeface="Times New Roman" pitchFamily="18" charset="0"/>
              </a:rPr>
              <a:t>relativistic kinetic energy of the moving </a:t>
            </a:r>
            <a:r>
              <a:rPr lang="en-US" sz="1600" dirty="0" smtClean="0">
                <a:latin typeface="Times New Roman" pitchFamily="18" charset="0"/>
              </a:rPr>
              <a:t>body </a:t>
            </a:r>
            <a:r>
              <a:rPr lang="en-US" sz="1600" dirty="0">
                <a:latin typeface="Times New Roman" pitchFamily="18" charset="0"/>
              </a:rPr>
              <a:t>is </a:t>
            </a:r>
            <a:endParaRPr lang="en-US" sz="1600" dirty="0" smtClean="0">
              <a:latin typeface="Times New Roman" pitchFamily="18" charset="0"/>
            </a:endParaRPr>
          </a:p>
          <a:p>
            <a:pPr marL="0" indent="0" algn="l" rtl="0">
              <a:buNone/>
            </a:pPr>
            <a:endParaRPr lang="ar-IQ" sz="1600" dirty="0">
              <a:latin typeface="Times New Roman" pitchFamily="18" charset="0"/>
            </a:endParaRPr>
          </a:p>
        </p:txBody>
      </p:sp>
      <p:sp>
        <p:nvSpPr>
          <p:cNvPr id="4" name="Date Placeholder 3"/>
          <p:cNvSpPr>
            <a:spLocks noGrp="1"/>
          </p:cNvSpPr>
          <p:nvPr>
            <p:ph type="dt" sz="half" idx="10"/>
          </p:nvPr>
        </p:nvSpPr>
        <p:spPr/>
        <p:txBody>
          <a:bodyPr/>
          <a:lstStyle/>
          <a:p>
            <a:fld id="{16B2F42E-42C4-4144-868D-827504CFC1CA}" type="datetime1">
              <a:rPr lang="en-US" smtClean="0"/>
              <a:t>5/26/2023</a:t>
            </a:fld>
            <a:endParaRPr lang="ar-IQ"/>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643" y="1636525"/>
            <a:ext cx="4483397" cy="193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7504" y="3573016"/>
            <a:ext cx="8352928" cy="338554"/>
          </a:xfrm>
          <a:prstGeom prst="rect">
            <a:avLst/>
          </a:prstGeom>
        </p:spPr>
        <p:txBody>
          <a:bodyPr wrap="square">
            <a:spAutoFit/>
          </a:bodyPr>
          <a:lstStyle/>
          <a:p>
            <a:pPr algn="l" rtl="0"/>
            <a:r>
              <a:rPr lang="en-US" sz="1600" b="1" dirty="0" smtClean="0">
                <a:latin typeface="Times New Roman" pitchFamily="18" charset="0"/>
              </a:rPr>
              <a:t>(b)</a:t>
            </a:r>
            <a:r>
              <a:rPr lang="en-US" sz="1600" dirty="0" smtClean="0">
                <a:latin typeface="Times New Roman" pitchFamily="18" charset="0"/>
              </a:rPr>
              <a:t>The classical determination </a:t>
            </a:r>
            <a:r>
              <a:rPr lang="en-US" sz="1600" dirty="0">
                <a:latin typeface="Times New Roman" pitchFamily="18" charset="0"/>
              </a:rPr>
              <a:t>of the kinetic energy is </a:t>
            </a:r>
            <a:endParaRPr lang="ar-IQ" sz="1600" dirty="0">
              <a:latin typeface="Times New Roman" pitchFamily="18" charset="0"/>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05064"/>
            <a:ext cx="1872208" cy="367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3911570"/>
            <a:ext cx="2592288" cy="52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4005064"/>
            <a:ext cx="1592253" cy="367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79512" y="4653136"/>
            <a:ext cx="8712968" cy="584775"/>
          </a:xfrm>
          <a:prstGeom prst="rect">
            <a:avLst/>
          </a:prstGeom>
        </p:spPr>
        <p:txBody>
          <a:bodyPr wrap="square">
            <a:spAutoFit/>
          </a:bodyPr>
          <a:lstStyle/>
          <a:p>
            <a:pPr algn="l" rtl="0"/>
            <a:r>
              <a:rPr lang="en-US" sz="1600" dirty="0">
                <a:latin typeface="Times New Roman" pitchFamily="18" charset="0"/>
              </a:rPr>
              <a:t>That is, if an experiment were performed to test these two results, the classical </a:t>
            </a:r>
            <a:r>
              <a:rPr lang="en-US" sz="1600" dirty="0" smtClean="0">
                <a:latin typeface="Times New Roman" pitchFamily="18" charset="0"/>
              </a:rPr>
              <a:t>result </a:t>
            </a:r>
            <a:r>
              <a:rPr lang="en-US" sz="1600" dirty="0">
                <a:latin typeface="Times New Roman" pitchFamily="18" charset="0"/>
              </a:rPr>
              <a:t>would not agree with the experimental results, but the relativistic one </a:t>
            </a:r>
            <a:r>
              <a:rPr lang="en-US" sz="1600" dirty="0" smtClean="0">
                <a:latin typeface="Times New Roman" pitchFamily="18" charset="0"/>
              </a:rPr>
              <a:t>would agree  </a:t>
            </a:r>
            <a:endParaRPr lang="ar-IQ" sz="1600" dirty="0">
              <a:latin typeface="Times New Roman" pitchFamily="18" charset="0"/>
            </a:endParaRPr>
          </a:p>
        </p:txBody>
      </p:sp>
    </p:spTree>
    <p:extLst>
      <p:ext uri="{BB962C8B-B14F-4D97-AF65-F5344CB8AC3E}">
        <p14:creationId xmlns:p14="http://schemas.microsoft.com/office/powerpoint/2010/main" val="2958908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6632"/>
            <a:ext cx="8568952" cy="4525963"/>
          </a:xfrm>
        </p:spPr>
        <p:txBody>
          <a:bodyPr>
            <a:normAutofit/>
          </a:bodyPr>
          <a:lstStyle/>
          <a:p>
            <a:pPr marL="0" indent="0" algn="l" rtl="0">
              <a:buNone/>
            </a:pPr>
            <a:r>
              <a:rPr lang="en-US" sz="1600" b="1" dirty="0" smtClean="0">
                <a:solidFill>
                  <a:srgbClr val="FF0000"/>
                </a:solidFill>
                <a:latin typeface="Times New Roman" pitchFamily="18" charset="0"/>
              </a:rPr>
              <a:t>Examples about (Kinetic </a:t>
            </a:r>
            <a:r>
              <a:rPr lang="en-US" sz="1600" b="1" dirty="0">
                <a:solidFill>
                  <a:srgbClr val="FF0000"/>
                </a:solidFill>
                <a:latin typeface="Times New Roman" pitchFamily="18" charset="0"/>
              </a:rPr>
              <a:t>energy of an </a:t>
            </a:r>
            <a:r>
              <a:rPr lang="en-US" sz="1600" b="1" dirty="0" smtClean="0">
                <a:solidFill>
                  <a:srgbClr val="FF0000"/>
                </a:solidFill>
                <a:latin typeface="Times New Roman" pitchFamily="18" charset="0"/>
              </a:rPr>
              <a:t>electron)</a:t>
            </a:r>
          </a:p>
          <a:p>
            <a:pPr marL="0" indent="0" algn="l" rtl="0">
              <a:buNone/>
            </a:pPr>
            <a:r>
              <a:rPr lang="en-US" sz="1600" i="1" dirty="0" smtClean="0">
                <a:latin typeface="Times New Roman" pitchFamily="18" charset="0"/>
              </a:rPr>
              <a:t> </a:t>
            </a:r>
            <a:r>
              <a:rPr lang="en-US" sz="1600" dirty="0">
                <a:latin typeface="Times New Roman" pitchFamily="18" charset="0"/>
              </a:rPr>
              <a:t>An electron is accelerated through a uniform potential </a:t>
            </a:r>
            <a:r>
              <a:rPr lang="en-US" sz="1600" dirty="0" smtClean="0">
                <a:latin typeface="Times New Roman" pitchFamily="18" charset="0"/>
              </a:rPr>
              <a:t>difference </a:t>
            </a:r>
            <a:r>
              <a:rPr lang="en-US" sz="1600" dirty="0">
                <a:latin typeface="Times New Roman" pitchFamily="18" charset="0"/>
              </a:rPr>
              <a:t>of </a:t>
            </a:r>
            <a:r>
              <a:rPr lang="en-US" sz="1600" dirty="0" smtClean="0">
                <a:latin typeface="Times New Roman" pitchFamily="18" charset="0"/>
              </a:rPr>
              <a:t>2.00 ×10</a:t>
            </a:r>
            <a:r>
              <a:rPr lang="en-US" sz="1600" baseline="30000" dirty="0" smtClean="0">
                <a:latin typeface="Times New Roman" pitchFamily="18" charset="0"/>
              </a:rPr>
              <a:t>6</a:t>
            </a:r>
            <a:r>
              <a:rPr lang="en-US" sz="1600" dirty="0" smtClean="0">
                <a:latin typeface="Times New Roman" pitchFamily="18" charset="0"/>
              </a:rPr>
              <a:t> </a:t>
            </a:r>
            <a:r>
              <a:rPr lang="en-US" sz="1600" dirty="0">
                <a:latin typeface="Times New Roman" pitchFamily="18" charset="0"/>
              </a:rPr>
              <a:t>V. What is its kinetic energy as it leaves the electric field? </a:t>
            </a:r>
          </a:p>
          <a:p>
            <a:pPr marL="0" indent="0" algn="l" rtl="0">
              <a:buNone/>
            </a:pPr>
            <a:r>
              <a:rPr lang="en-US" sz="1600" dirty="0" smtClean="0">
                <a:solidFill>
                  <a:srgbClr val="FF0000"/>
                </a:solidFill>
                <a:latin typeface="Times New Roman" pitchFamily="18" charset="0"/>
              </a:rPr>
              <a:t>The solution</a:t>
            </a:r>
          </a:p>
          <a:p>
            <a:pPr marL="0" indent="0" algn="l" rtl="0">
              <a:buNone/>
            </a:pPr>
            <a:r>
              <a:rPr lang="en-US" sz="1600" dirty="0" smtClean="0">
                <a:latin typeface="Times New Roman" pitchFamily="18" charset="0"/>
              </a:rPr>
              <a:t>The </a:t>
            </a:r>
            <a:r>
              <a:rPr lang="en-US" sz="1600" dirty="0">
                <a:latin typeface="Times New Roman" pitchFamily="18" charset="0"/>
              </a:rPr>
              <a:t>kinetic energy is </a:t>
            </a:r>
            <a:r>
              <a:rPr lang="en-US" sz="1600" dirty="0" smtClean="0">
                <a:latin typeface="Times New Roman" pitchFamily="18" charset="0"/>
              </a:rPr>
              <a:t> </a:t>
            </a:r>
            <a:endParaRPr lang="ar-IQ" sz="1600" dirty="0">
              <a:latin typeface="Times New Roman" pitchFamily="18" charset="0"/>
            </a:endParaRPr>
          </a:p>
        </p:txBody>
      </p:sp>
      <p:sp>
        <p:nvSpPr>
          <p:cNvPr id="4" name="Date Placeholder 3"/>
          <p:cNvSpPr>
            <a:spLocks noGrp="1"/>
          </p:cNvSpPr>
          <p:nvPr>
            <p:ph type="dt" sz="half" idx="10"/>
          </p:nvPr>
        </p:nvSpPr>
        <p:spPr/>
        <p:txBody>
          <a:bodyPr/>
          <a:lstStyle/>
          <a:p>
            <a:fld id="{16B2F42E-42C4-4144-868D-827504CFC1CA}" type="datetime1">
              <a:rPr lang="en-US" smtClean="0"/>
              <a:t>5/26/2023</a:t>
            </a:fld>
            <a:endParaRPr lang="ar-IQ"/>
          </a:p>
        </p:txBody>
      </p:sp>
      <p:sp>
        <p:nvSpPr>
          <p:cNvPr id="5" name="Rectangle 4"/>
          <p:cNvSpPr/>
          <p:nvPr/>
        </p:nvSpPr>
        <p:spPr>
          <a:xfrm>
            <a:off x="323528" y="2060848"/>
            <a:ext cx="8424936" cy="830997"/>
          </a:xfrm>
          <a:prstGeom prst="rect">
            <a:avLst/>
          </a:prstGeom>
        </p:spPr>
        <p:txBody>
          <a:bodyPr wrap="square">
            <a:spAutoFit/>
          </a:bodyPr>
          <a:lstStyle/>
          <a:p>
            <a:pPr algn="just" rtl="0"/>
            <a:r>
              <a:rPr lang="en-US" sz="1600" dirty="0">
                <a:latin typeface="Times New Roman" pitchFamily="18" charset="0"/>
              </a:rPr>
              <a:t>It is customary in relativity and modern physics to express energies in terms of electron volts, abbreviated </a:t>
            </a:r>
            <a:r>
              <a:rPr lang="en-US" sz="1600" dirty="0" err="1">
                <a:latin typeface="Times New Roman" pitchFamily="18" charset="0"/>
              </a:rPr>
              <a:t>eV</a:t>
            </a:r>
            <a:r>
              <a:rPr lang="en-US" sz="1600" dirty="0">
                <a:latin typeface="Times New Roman" pitchFamily="18" charset="0"/>
              </a:rPr>
              <a:t>. The unit of energy called an electron volt is equal to the energy that an electron would acquire as it falls through a potential difference of 1V. </a:t>
            </a:r>
            <a:endParaRPr lang="ar-IQ" sz="1600" dirty="0">
              <a:latin typeface="Times New Roman" pitchFamily="18" charset="0"/>
            </a:endParaRP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79" y="1628801"/>
            <a:ext cx="1048116" cy="36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628800"/>
            <a:ext cx="3240360" cy="39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7" y="1628800"/>
            <a:ext cx="1512168" cy="36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771" y="2789963"/>
            <a:ext cx="1055935" cy="4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1760" y="2852936"/>
            <a:ext cx="2952328" cy="415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1547664" y="3068960"/>
            <a:ext cx="864096"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32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088" y="2938048"/>
            <a:ext cx="1648767" cy="338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23528" y="3184081"/>
            <a:ext cx="8208912" cy="584775"/>
          </a:xfrm>
          <a:prstGeom prst="rect">
            <a:avLst/>
          </a:prstGeom>
        </p:spPr>
        <p:txBody>
          <a:bodyPr wrap="square">
            <a:spAutoFit/>
          </a:bodyPr>
          <a:lstStyle/>
          <a:p>
            <a:pPr algn="l" rtl="0"/>
            <a:r>
              <a:rPr lang="en-US" sz="1600" dirty="0">
                <a:latin typeface="Times New Roman" pitchFamily="18" charset="0"/>
              </a:rPr>
              <a:t>Thus, the electron volt is also a unit of energy. </a:t>
            </a:r>
          </a:p>
          <a:p>
            <a:pPr algn="l" rtl="0"/>
            <a:r>
              <a:rPr lang="en-US" sz="1600" dirty="0">
                <a:latin typeface="Times New Roman" pitchFamily="18" charset="0"/>
              </a:rPr>
              <a:t>Now we can express the KE in </a:t>
            </a:r>
            <a:r>
              <a:rPr lang="en-US" sz="1600" dirty="0" smtClean="0">
                <a:latin typeface="Times New Roman" pitchFamily="18" charset="0"/>
              </a:rPr>
              <a:t>the example  </a:t>
            </a:r>
            <a:r>
              <a:rPr lang="en-US" sz="1600" dirty="0">
                <a:latin typeface="Times New Roman" pitchFamily="18" charset="0"/>
              </a:rPr>
              <a:t>in electron volts as </a:t>
            </a:r>
            <a:endParaRPr lang="ar-IQ" sz="1600" dirty="0">
              <a:latin typeface="Times New Roman" pitchFamily="18" charset="0"/>
            </a:endParaRPr>
          </a:p>
        </p:txBody>
      </p:sp>
      <p:pic>
        <p:nvPicPr>
          <p:cNvPr id="1332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29" y="3799066"/>
            <a:ext cx="4464495" cy="46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8851" y="3856516"/>
            <a:ext cx="833448" cy="277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7929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6B2F42E-42C4-4144-868D-827504CFC1CA}" type="datetime1">
              <a:rPr lang="en-US" smtClean="0"/>
              <a:t>5/26/2023</a:t>
            </a:fld>
            <a:endParaRPr lang="ar-IQ"/>
          </a:p>
        </p:txBody>
      </p:sp>
      <p:sp>
        <p:nvSpPr>
          <p:cNvPr id="5" name="Rectangle 4"/>
          <p:cNvSpPr/>
          <p:nvPr/>
        </p:nvSpPr>
        <p:spPr>
          <a:xfrm>
            <a:off x="251520" y="332656"/>
            <a:ext cx="8640960" cy="2062103"/>
          </a:xfrm>
          <a:prstGeom prst="rect">
            <a:avLst/>
          </a:prstGeom>
        </p:spPr>
        <p:txBody>
          <a:bodyPr wrap="square">
            <a:spAutoFit/>
          </a:bodyPr>
          <a:lstStyle/>
          <a:p>
            <a:pPr algn="just" rtl="0"/>
            <a:r>
              <a:rPr lang="en-US" sz="1600" dirty="0">
                <a:latin typeface="Times New Roman" pitchFamily="18" charset="0"/>
              </a:rPr>
              <a:t>By far, the greatest implication of equation </a:t>
            </a:r>
            <a:r>
              <a:rPr lang="en-US" sz="1600" dirty="0" smtClean="0">
                <a:latin typeface="Times New Roman" pitchFamily="18" charset="0"/>
              </a:rPr>
              <a:t>(E=mc2) </a:t>
            </a:r>
            <a:r>
              <a:rPr lang="en-US" sz="1600" dirty="0">
                <a:latin typeface="Times New Roman" pitchFamily="18" charset="0"/>
              </a:rPr>
              <a:t>is that </a:t>
            </a:r>
            <a:r>
              <a:rPr lang="en-US" sz="1600" dirty="0">
                <a:solidFill>
                  <a:srgbClr val="FF0000"/>
                </a:solidFill>
                <a:latin typeface="Times New Roman" pitchFamily="18" charset="0"/>
              </a:rPr>
              <a:t>mass and energy must be considered as a manifestation of the same thing</a:t>
            </a:r>
            <a:r>
              <a:rPr lang="en-US" sz="1600" dirty="0">
                <a:latin typeface="Times New Roman" pitchFamily="18" charset="0"/>
              </a:rPr>
              <a:t>. Thus, </a:t>
            </a:r>
            <a:r>
              <a:rPr lang="en-US" sz="1600" dirty="0">
                <a:solidFill>
                  <a:srgbClr val="FF0000"/>
                </a:solidFill>
                <a:latin typeface="Times New Roman" pitchFamily="18" charset="0"/>
              </a:rPr>
              <a:t>mass and energy are not independent quantities, just as we found that space and time are no longer independent quantities</a:t>
            </a:r>
            <a:r>
              <a:rPr lang="en-US" sz="1600" dirty="0">
                <a:latin typeface="Times New Roman" pitchFamily="18" charset="0"/>
              </a:rPr>
              <a:t>. Just as space and time are fused into </a:t>
            </a:r>
            <a:r>
              <a:rPr lang="en-US" sz="1600" dirty="0" err="1">
                <a:latin typeface="Times New Roman" pitchFamily="18" charset="0"/>
              </a:rPr>
              <a:t>spacetime</a:t>
            </a:r>
            <a:r>
              <a:rPr lang="en-US" sz="1600" dirty="0">
                <a:latin typeface="Times New Roman" pitchFamily="18" charset="0"/>
              </a:rPr>
              <a:t>, we must now fuse the separate concepts of mass and energy into one concept </a:t>
            </a:r>
            <a:r>
              <a:rPr lang="en-US" sz="1600" dirty="0">
                <a:solidFill>
                  <a:srgbClr val="FF0000"/>
                </a:solidFill>
                <a:latin typeface="Times New Roman" pitchFamily="18" charset="0"/>
              </a:rPr>
              <a:t>called mass-energy</a:t>
            </a:r>
            <a:r>
              <a:rPr lang="en-US" sz="1600" dirty="0">
                <a:latin typeface="Times New Roman" pitchFamily="18" charset="0"/>
              </a:rPr>
              <a:t>. What was classically considered as two separate laws, namely the law of conservation of mass and the law of conservation of energy must now be considered as one single law -- </a:t>
            </a:r>
            <a:r>
              <a:rPr lang="en-US" sz="1600" b="1" dirty="0">
                <a:solidFill>
                  <a:srgbClr val="FF0000"/>
                </a:solidFill>
                <a:latin typeface="Times New Roman" pitchFamily="18" charset="0"/>
              </a:rPr>
              <a:t>the law of conservation of mass-energy</a:t>
            </a:r>
            <a:r>
              <a:rPr lang="en-US" sz="1600" b="1" dirty="0">
                <a:latin typeface="Times New Roman" pitchFamily="18" charset="0"/>
              </a:rPr>
              <a:t>. </a:t>
            </a:r>
            <a:r>
              <a:rPr lang="en-US" sz="1600" dirty="0">
                <a:latin typeface="Times New Roman" pitchFamily="18" charset="0"/>
              </a:rPr>
              <a:t>That is, mass can be created or destroyed as long as an equal amount of energy vanishes or appears, respectively </a:t>
            </a:r>
            <a:endParaRPr lang="ar-IQ" sz="1600" dirty="0">
              <a:latin typeface="Times New Roman" pitchFamily="18" charset="0"/>
            </a:endParaRPr>
          </a:p>
        </p:txBody>
      </p:sp>
      <p:sp>
        <p:nvSpPr>
          <p:cNvPr id="6" name="Rectangle 5"/>
          <p:cNvSpPr/>
          <p:nvPr/>
        </p:nvSpPr>
        <p:spPr>
          <a:xfrm>
            <a:off x="179512" y="2413338"/>
            <a:ext cx="8712968" cy="1323439"/>
          </a:xfrm>
          <a:prstGeom prst="rect">
            <a:avLst/>
          </a:prstGeom>
        </p:spPr>
        <p:txBody>
          <a:bodyPr wrap="square">
            <a:spAutoFit/>
          </a:bodyPr>
          <a:lstStyle/>
          <a:p>
            <a:pPr algn="l" rtl="0"/>
            <a:r>
              <a:rPr lang="en-US" sz="1600" dirty="0">
                <a:latin typeface="Times New Roman" pitchFamily="18" charset="0"/>
                <a:cs typeface="+mj-cs"/>
              </a:rPr>
              <a:t>Because mass and energy can be equated it is sometimes desirable to express the mass of a particle in terms of energy units. Let us start by defining an atomic unit of mass, </a:t>
            </a:r>
            <a:r>
              <a:rPr lang="en-US" sz="1600" dirty="0">
                <a:solidFill>
                  <a:srgbClr val="FF0000"/>
                </a:solidFill>
                <a:latin typeface="Times New Roman" pitchFamily="18" charset="0"/>
                <a:cs typeface="+mj-cs"/>
              </a:rPr>
              <a:t>called the unified mass unit, and defined as one-twelfth of the mass of the carbon 12 atom</a:t>
            </a:r>
            <a:r>
              <a:rPr lang="en-US" sz="1600" dirty="0">
                <a:latin typeface="Times New Roman" pitchFamily="18" charset="0"/>
                <a:cs typeface="+mj-cs"/>
              </a:rPr>
              <a:t>. Recall that the mass of a molecule is given by m = M / N</a:t>
            </a:r>
            <a:r>
              <a:rPr lang="en-US" sz="1600" b="1" dirty="0">
                <a:latin typeface="Times New Roman" pitchFamily="18" charset="0"/>
                <a:cs typeface="+mj-cs"/>
              </a:rPr>
              <a:t>A </a:t>
            </a:r>
            <a:r>
              <a:rPr lang="en-US" sz="1600" b="1" dirty="0" smtClean="0">
                <a:latin typeface="Times New Roman" pitchFamily="18" charset="0"/>
                <a:cs typeface="+mj-cs"/>
              </a:rPr>
              <a:t>  ; </a:t>
            </a:r>
            <a:r>
              <a:rPr lang="en-US" sz="1600" dirty="0" smtClean="0">
                <a:latin typeface="Times New Roman" pitchFamily="18" charset="0"/>
              </a:rPr>
              <a:t>where </a:t>
            </a:r>
            <a:r>
              <a:rPr lang="en-US" sz="1600" i="1" dirty="0">
                <a:latin typeface="Times New Roman" pitchFamily="18" charset="0"/>
              </a:rPr>
              <a:t>M </a:t>
            </a:r>
            <a:r>
              <a:rPr lang="en-US" sz="1600" dirty="0">
                <a:latin typeface="Times New Roman" pitchFamily="18" charset="0"/>
              </a:rPr>
              <a:t>is the molecular mass of the molecule and </a:t>
            </a:r>
            <a:r>
              <a:rPr lang="en-US" sz="1600" i="1" dirty="0">
                <a:latin typeface="Times New Roman" pitchFamily="18" charset="0"/>
              </a:rPr>
              <a:t>N</a:t>
            </a:r>
            <a:r>
              <a:rPr lang="en-US" sz="1600" b="1" dirty="0">
                <a:latin typeface="Times New Roman" pitchFamily="18" charset="0"/>
              </a:rPr>
              <a:t>A </a:t>
            </a:r>
            <a:r>
              <a:rPr lang="en-US" sz="1600" dirty="0">
                <a:latin typeface="Times New Roman" pitchFamily="18" charset="0"/>
              </a:rPr>
              <a:t>is Avogadro’s number. For a single atom the molecular mass is replaced by its atomic mass and the mass of a </a:t>
            </a:r>
            <a:r>
              <a:rPr lang="en-US" sz="1600" dirty="0" smtClean="0">
                <a:latin typeface="Times New Roman" pitchFamily="18" charset="0"/>
              </a:rPr>
              <a:t> single </a:t>
            </a:r>
            <a:r>
              <a:rPr lang="en-US" sz="1600" dirty="0">
                <a:latin typeface="Times New Roman" pitchFamily="18" charset="0"/>
              </a:rPr>
              <a:t>atom is given by </a:t>
            </a:r>
            <a:endParaRPr lang="ar-IQ" sz="1600" dirty="0">
              <a:latin typeface="Times New Roman" pitchFamily="18" charset="0"/>
              <a:cs typeface="+mj-cs"/>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717032"/>
            <a:ext cx="5339878" cy="176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348828"/>
            <a:ext cx="4896544" cy="1461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Elbow Connector 7"/>
          <p:cNvCxnSpPr/>
          <p:nvPr/>
        </p:nvCxnSpPr>
        <p:spPr>
          <a:xfrm>
            <a:off x="2483768" y="5589240"/>
            <a:ext cx="1296144" cy="1008112"/>
          </a:xfrm>
          <a:prstGeom prst="bentConnector3">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935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6B2F42E-42C4-4144-868D-827504CFC1CA}" type="datetime1">
              <a:rPr lang="en-US" smtClean="0"/>
              <a:t>5/26/2023</a:t>
            </a:fld>
            <a:endParaRPr lang="ar-IQ"/>
          </a:p>
        </p:txBody>
      </p:sp>
      <p:sp>
        <p:nvSpPr>
          <p:cNvPr id="5" name="Rectangle 4"/>
          <p:cNvSpPr/>
          <p:nvPr/>
        </p:nvSpPr>
        <p:spPr>
          <a:xfrm>
            <a:off x="251520" y="188640"/>
            <a:ext cx="8496944" cy="1569660"/>
          </a:xfrm>
          <a:prstGeom prst="rect">
            <a:avLst/>
          </a:prstGeom>
        </p:spPr>
        <p:txBody>
          <a:bodyPr wrap="square">
            <a:spAutoFit/>
          </a:bodyPr>
          <a:lstStyle/>
          <a:p>
            <a:pPr algn="l" rtl="0"/>
            <a:r>
              <a:rPr lang="en-US" sz="1600" b="1" dirty="0">
                <a:latin typeface="Times New Roman" pitchFamily="18" charset="0"/>
              </a:rPr>
              <a:t>The masses of some of the elementary particles in terms of unified mass units and </a:t>
            </a:r>
          </a:p>
          <a:p>
            <a:pPr algn="l" rtl="0"/>
            <a:r>
              <a:rPr lang="en-US" sz="1600" b="1" dirty="0" err="1">
                <a:latin typeface="Times New Roman" pitchFamily="18" charset="0"/>
              </a:rPr>
              <a:t>MeVs</a:t>
            </a:r>
            <a:r>
              <a:rPr lang="en-US" sz="1600" b="1" dirty="0">
                <a:latin typeface="Times New Roman" pitchFamily="18" charset="0"/>
              </a:rPr>
              <a:t> are given as </a:t>
            </a:r>
          </a:p>
          <a:p>
            <a:pPr algn="l" rtl="0"/>
            <a:r>
              <a:rPr lang="en-US" sz="1600" b="1" dirty="0">
                <a:latin typeface="Times New Roman" pitchFamily="18" charset="0"/>
              </a:rPr>
              <a:t>rest mass of proton = </a:t>
            </a:r>
            <a:r>
              <a:rPr lang="en-US" sz="1600" b="1" i="1" dirty="0" err="1">
                <a:latin typeface="Times New Roman" pitchFamily="18" charset="0"/>
              </a:rPr>
              <a:t>m</a:t>
            </a:r>
            <a:r>
              <a:rPr lang="en-US" sz="1600" b="1" dirty="0" err="1">
                <a:latin typeface="Times New Roman" pitchFamily="18" charset="0"/>
              </a:rPr>
              <a:t>p</a:t>
            </a:r>
            <a:r>
              <a:rPr lang="en-US" sz="1600" b="1" dirty="0">
                <a:latin typeface="Times New Roman" pitchFamily="18" charset="0"/>
              </a:rPr>
              <a:t> = 1.00726 u = 938.256 MeV </a:t>
            </a:r>
          </a:p>
          <a:p>
            <a:pPr algn="l" rtl="0"/>
            <a:r>
              <a:rPr lang="en-US" sz="1600" b="1" dirty="0">
                <a:latin typeface="Times New Roman" pitchFamily="18" charset="0"/>
              </a:rPr>
              <a:t>rest mass of neutron = </a:t>
            </a:r>
            <a:r>
              <a:rPr lang="en-US" sz="1600" b="1" i="1" dirty="0" err="1">
                <a:latin typeface="Times New Roman" pitchFamily="18" charset="0"/>
              </a:rPr>
              <a:t>m</a:t>
            </a:r>
            <a:r>
              <a:rPr lang="en-US" sz="1600" b="1" dirty="0" err="1">
                <a:latin typeface="Times New Roman" pitchFamily="18" charset="0"/>
              </a:rPr>
              <a:t>n</a:t>
            </a:r>
            <a:r>
              <a:rPr lang="en-US" sz="1600" b="1" dirty="0">
                <a:latin typeface="Times New Roman" pitchFamily="18" charset="0"/>
              </a:rPr>
              <a:t> = 1.00865 u = 939.550 MeV </a:t>
            </a:r>
          </a:p>
          <a:p>
            <a:pPr algn="l" rtl="0"/>
            <a:r>
              <a:rPr lang="en-US" sz="1600" b="1" dirty="0">
                <a:latin typeface="Times New Roman" pitchFamily="18" charset="0"/>
              </a:rPr>
              <a:t>rest mass of electron = </a:t>
            </a:r>
            <a:r>
              <a:rPr lang="en-US" sz="1600" b="1" i="1" dirty="0">
                <a:latin typeface="Times New Roman" pitchFamily="18" charset="0"/>
              </a:rPr>
              <a:t>m</a:t>
            </a:r>
            <a:r>
              <a:rPr lang="en-US" sz="1600" b="1" dirty="0">
                <a:latin typeface="Times New Roman" pitchFamily="18" charset="0"/>
              </a:rPr>
              <a:t>e = 0.00055 u = 0.511006 MeV </a:t>
            </a:r>
          </a:p>
          <a:p>
            <a:pPr algn="l" rtl="0"/>
            <a:r>
              <a:rPr lang="nl-NL" sz="1600" b="1" dirty="0">
                <a:latin typeface="Times New Roman" pitchFamily="18" charset="0"/>
              </a:rPr>
              <a:t>rest mass of deuteron = </a:t>
            </a:r>
            <a:r>
              <a:rPr lang="nl-NL" sz="1600" b="1" i="1" dirty="0">
                <a:latin typeface="Times New Roman" pitchFamily="18" charset="0"/>
              </a:rPr>
              <a:t>m</a:t>
            </a:r>
            <a:r>
              <a:rPr lang="nl-NL" sz="1600" b="1" dirty="0">
                <a:latin typeface="Times New Roman" pitchFamily="18" charset="0"/>
              </a:rPr>
              <a:t>d = 2.01410 u = 1875.580 MeV </a:t>
            </a:r>
            <a:endParaRPr lang="ar-IQ" sz="1600" b="1" dirty="0">
              <a:latin typeface="Times New Roman" pitchFamily="18" charset="0"/>
            </a:endParaRPr>
          </a:p>
        </p:txBody>
      </p:sp>
      <p:sp>
        <p:nvSpPr>
          <p:cNvPr id="6" name="Rectangle 5"/>
          <p:cNvSpPr/>
          <p:nvPr/>
        </p:nvSpPr>
        <p:spPr>
          <a:xfrm>
            <a:off x="107504" y="1916832"/>
            <a:ext cx="8928992" cy="1077218"/>
          </a:xfrm>
          <a:prstGeom prst="rect">
            <a:avLst/>
          </a:prstGeom>
        </p:spPr>
        <p:txBody>
          <a:bodyPr wrap="square">
            <a:spAutoFit/>
          </a:bodyPr>
          <a:lstStyle/>
          <a:p>
            <a:pPr algn="l" rtl="0"/>
            <a:r>
              <a:rPr lang="en-US" sz="1600" dirty="0" smtClean="0">
                <a:solidFill>
                  <a:srgbClr val="FF0000"/>
                </a:solidFill>
                <a:latin typeface="Times New Roman" pitchFamily="18" charset="0"/>
              </a:rPr>
              <a:t>Example</a:t>
            </a:r>
          </a:p>
          <a:p>
            <a:pPr algn="l" rtl="0"/>
            <a:r>
              <a:rPr lang="en-US" sz="1600" dirty="0" smtClean="0">
                <a:latin typeface="Times New Roman" pitchFamily="18" charset="0"/>
              </a:rPr>
              <a:t>The </a:t>
            </a:r>
            <a:r>
              <a:rPr lang="en-US" sz="1600" dirty="0">
                <a:latin typeface="Times New Roman" pitchFamily="18" charset="0"/>
              </a:rPr>
              <a:t>energy of the deuteron. Deuterium is an isotope of hydrogen whose nucleus, called a deuteron, consists of a proton and a neutron. Find the sum of the rest mass </a:t>
            </a:r>
            <a:r>
              <a:rPr lang="en-US" sz="1600" dirty="0" smtClean="0">
                <a:latin typeface="Times New Roman" pitchFamily="18" charset="0"/>
              </a:rPr>
              <a:t>energies </a:t>
            </a:r>
            <a:r>
              <a:rPr lang="en-US" sz="1600" dirty="0">
                <a:latin typeface="Times New Roman" pitchFamily="18" charset="0"/>
              </a:rPr>
              <a:t>of the proton and the neutron, and compare it with the rest mass energy of </a:t>
            </a:r>
            <a:r>
              <a:rPr lang="en-US" sz="1600" dirty="0" smtClean="0">
                <a:latin typeface="Times New Roman" pitchFamily="18" charset="0"/>
              </a:rPr>
              <a:t>the </a:t>
            </a:r>
            <a:r>
              <a:rPr lang="en-US" sz="1600" dirty="0">
                <a:latin typeface="Times New Roman" pitchFamily="18" charset="0"/>
              </a:rPr>
              <a:t>deuteron. </a:t>
            </a:r>
            <a:endParaRPr lang="ar-IQ" sz="1600" dirty="0">
              <a:latin typeface="Times New Roman" pitchFamily="18" charset="0"/>
            </a:endParaRPr>
          </a:p>
        </p:txBody>
      </p:sp>
      <p:sp>
        <p:nvSpPr>
          <p:cNvPr id="7" name="Rectangle 6"/>
          <p:cNvSpPr/>
          <p:nvPr/>
        </p:nvSpPr>
        <p:spPr>
          <a:xfrm>
            <a:off x="107504" y="3105835"/>
            <a:ext cx="6750496" cy="338554"/>
          </a:xfrm>
          <a:prstGeom prst="rect">
            <a:avLst/>
          </a:prstGeom>
        </p:spPr>
        <p:txBody>
          <a:bodyPr wrap="square">
            <a:spAutoFit/>
          </a:bodyPr>
          <a:lstStyle/>
          <a:p>
            <a:pPr algn="l" rtl="0"/>
            <a:r>
              <a:rPr lang="en-US" sz="1600" dirty="0"/>
              <a:t>The sum of the rest mass energy of the proton and neutron is </a:t>
            </a:r>
            <a:endParaRPr lang="ar-IQ" sz="16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500090"/>
            <a:ext cx="7035800"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240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1"/>
            <a:ext cx="8229600" cy="792088"/>
          </a:xfrm>
        </p:spPr>
        <p:txBody>
          <a:bodyPr>
            <a:normAutofit fontScale="90000"/>
          </a:bodyPr>
          <a:lstStyle/>
          <a:p>
            <a:pPr rtl="0"/>
            <a:r>
              <a:rPr lang="en-US" sz="3000" b="1" dirty="0" smtClean="0">
                <a:solidFill>
                  <a:srgbClr val="FF0000"/>
                </a:solidFill>
                <a:latin typeface="Times New Roman" pitchFamily="18" charset="0"/>
              </a:rPr>
              <a:t>Chapter Three </a:t>
            </a:r>
            <a:br>
              <a:rPr lang="en-US" sz="3000" b="1" dirty="0" smtClean="0">
                <a:solidFill>
                  <a:srgbClr val="FF0000"/>
                </a:solidFill>
                <a:latin typeface="Times New Roman" pitchFamily="18" charset="0"/>
              </a:rPr>
            </a:br>
            <a:r>
              <a:rPr lang="en-US" sz="3200" b="1" dirty="0">
                <a:solidFill>
                  <a:srgbClr val="FF0000"/>
                </a:solidFill>
                <a:latin typeface="Times New Roman" pitchFamily="18" charset="0"/>
              </a:rPr>
              <a:t>Collisions and conservation laws</a:t>
            </a:r>
            <a:r>
              <a:rPr lang="ar-IQ" sz="3200" dirty="0">
                <a:solidFill>
                  <a:srgbClr val="FF0000"/>
                </a:solidFill>
                <a:latin typeface="Times New Roman" pitchFamily="18" charset="0"/>
              </a:rPr>
              <a:t/>
            </a:r>
            <a:br>
              <a:rPr lang="ar-IQ" sz="3200" dirty="0">
                <a:solidFill>
                  <a:srgbClr val="FF0000"/>
                </a:solidFill>
                <a:latin typeface="Times New Roman" pitchFamily="18" charset="0"/>
              </a:rPr>
            </a:br>
            <a:r>
              <a:rPr lang="en-US" sz="2400" b="1" dirty="0" smtClean="0">
                <a:solidFill>
                  <a:srgbClr val="0070C0"/>
                </a:solidFill>
                <a:latin typeface="Times New Roman" pitchFamily="18" charset="0"/>
              </a:rPr>
              <a:t> </a:t>
            </a:r>
            <a:endParaRPr lang="ar-IQ" sz="2800" b="1" dirty="0">
              <a:solidFill>
                <a:srgbClr val="0070C0"/>
              </a:solidFill>
              <a:latin typeface="Times New Roman" pitchFamily="18" charset="0"/>
            </a:endParaRPr>
          </a:p>
        </p:txBody>
      </p:sp>
      <p:sp>
        <p:nvSpPr>
          <p:cNvPr id="9" name="Rectangle 8"/>
          <p:cNvSpPr/>
          <p:nvPr/>
        </p:nvSpPr>
        <p:spPr>
          <a:xfrm>
            <a:off x="589744" y="1556792"/>
            <a:ext cx="8302735" cy="3539430"/>
          </a:xfrm>
          <a:prstGeom prst="rect">
            <a:avLst/>
          </a:prstGeom>
        </p:spPr>
        <p:txBody>
          <a:bodyPr wrap="square">
            <a:spAutoFit/>
          </a:bodyPr>
          <a:lstStyle/>
          <a:p>
            <a:pPr algn="just" rtl="0"/>
            <a:r>
              <a:rPr lang="en-US" sz="1600" b="1" dirty="0">
                <a:solidFill>
                  <a:srgbClr val="0070C0"/>
                </a:solidFill>
                <a:latin typeface="Times New Roman" pitchFamily="18" charset="0"/>
              </a:rPr>
              <a:t>Relativistic Mass</a:t>
            </a:r>
            <a:endParaRPr lang="en-US" sz="1600" b="1" dirty="0" smtClean="0">
              <a:latin typeface="Times New Roman" pitchFamily="18" charset="0"/>
            </a:endParaRPr>
          </a:p>
          <a:p>
            <a:pPr algn="just" rtl="0"/>
            <a:r>
              <a:rPr lang="en-US" sz="1600" b="1" dirty="0" smtClean="0">
                <a:latin typeface="Times New Roman" pitchFamily="18" charset="0"/>
              </a:rPr>
              <a:t>Relativistic </a:t>
            </a:r>
            <a:r>
              <a:rPr lang="en-US" sz="1600" b="1" dirty="0">
                <a:latin typeface="Times New Roman" pitchFamily="18" charset="0"/>
              </a:rPr>
              <a:t>mass</a:t>
            </a:r>
            <a:r>
              <a:rPr lang="en-US" sz="1600" dirty="0">
                <a:latin typeface="Times New Roman" pitchFamily="18" charset="0"/>
              </a:rPr>
              <a:t>, in </a:t>
            </a:r>
            <a:r>
              <a:rPr lang="en-US" sz="1600" dirty="0" smtClean="0">
                <a:latin typeface="Times New Roman" pitchFamily="18" charset="0"/>
              </a:rPr>
              <a:t>the special theory</a:t>
            </a:r>
            <a:r>
              <a:rPr lang="en-US" sz="1600" dirty="0">
                <a:latin typeface="Times New Roman" pitchFamily="18" charset="0"/>
              </a:rPr>
              <a:t> </a:t>
            </a:r>
            <a:r>
              <a:rPr lang="en-US" sz="1600" dirty="0" smtClean="0">
                <a:latin typeface="Times New Roman" pitchFamily="18" charset="0"/>
              </a:rPr>
              <a:t>of relativity, the mass </a:t>
            </a:r>
            <a:r>
              <a:rPr lang="en-US" sz="1600" dirty="0">
                <a:latin typeface="Times New Roman" pitchFamily="18" charset="0"/>
              </a:rPr>
              <a:t> that is assigned to a body in motion. In physical theories prior to special relativity, </a:t>
            </a:r>
            <a:r>
              <a:rPr lang="en-US" sz="1600" dirty="0" smtClean="0">
                <a:latin typeface="Times New Roman" pitchFamily="18" charset="0"/>
              </a:rPr>
              <a:t>the momentum </a:t>
            </a:r>
            <a:r>
              <a:rPr lang="en-US" sz="1600" i="1" dirty="0" smtClean="0">
                <a:latin typeface="Times New Roman" pitchFamily="18" charset="0"/>
              </a:rPr>
              <a:t>p</a:t>
            </a:r>
            <a:r>
              <a:rPr lang="en-US" sz="1600" dirty="0">
                <a:latin typeface="Times New Roman" pitchFamily="18" charset="0"/>
              </a:rPr>
              <a:t> </a:t>
            </a:r>
            <a:r>
              <a:rPr lang="en-US" sz="1600" dirty="0" smtClean="0">
                <a:latin typeface="Times New Roman" pitchFamily="18" charset="0"/>
              </a:rPr>
              <a:t>and energy </a:t>
            </a:r>
            <a:r>
              <a:rPr lang="en-US" sz="1600" i="1" dirty="0" smtClean="0">
                <a:latin typeface="Times New Roman" pitchFamily="18" charset="0"/>
              </a:rPr>
              <a:t>E</a:t>
            </a:r>
            <a:r>
              <a:rPr lang="en-US" sz="1600" dirty="0">
                <a:latin typeface="Times New Roman" pitchFamily="18" charset="0"/>
              </a:rPr>
              <a:t> assigned to a body of rest mass </a:t>
            </a:r>
            <a:r>
              <a:rPr lang="en-US" sz="1600" i="1" dirty="0">
                <a:latin typeface="Times New Roman" pitchFamily="18" charset="0"/>
              </a:rPr>
              <a:t>m</a:t>
            </a:r>
            <a:r>
              <a:rPr lang="en-US" sz="1600" baseline="-25000" dirty="0">
                <a:latin typeface="Times New Roman" pitchFamily="18" charset="0"/>
              </a:rPr>
              <a:t>0</a:t>
            </a:r>
            <a:r>
              <a:rPr lang="en-US" sz="1600" dirty="0">
                <a:latin typeface="Times New Roman" pitchFamily="18" charset="0"/>
              </a:rPr>
              <a:t> and velocity </a:t>
            </a:r>
            <a:r>
              <a:rPr lang="en-US" sz="1600" i="1" dirty="0">
                <a:latin typeface="Times New Roman" pitchFamily="18" charset="0"/>
              </a:rPr>
              <a:t>v</a:t>
            </a:r>
            <a:r>
              <a:rPr lang="en-US" sz="1600" dirty="0">
                <a:latin typeface="Times New Roman" pitchFamily="18" charset="0"/>
              </a:rPr>
              <a:t> were given by the </a:t>
            </a:r>
            <a:r>
              <a:rPr lang="en-US" sz="1600" dirty="0" smtClean="0">
                <a:latin typeface="Times New Roman" pitchFamily="18" charset="0"/>
              </a:rPr>
              <a:t>formulas</a:t>
            </a:r>
          </a:p>
          <a:p>
            <a:pPr algn="just" rtl="0"/>
            <a:r>
              <a:rPr lang="en-US" sz="1600" dirty="0">
                <a:latin typeface="Times New Roman" pitchFamily="18" charset="0"/>
              </a:rPr>
              <a:t> </a:t>
            </a:r>
            <a:r>
              <a:rPr lang="en-US" sz="1600" i="1" dirty="0">
                <a:latin typeface="Times New Roman" pitchFamily="18" charset="0"/>
              </a:rPr>
              <a:t>p</a:t>
            </a:r>
            <a:r>
              <a:rPr lang="en-US" sz="1600" dirty="0">
                <a:latin typeface="Times New Roman" pitchFamily="18" charset="0"/>
              </a:rPr>
              <a:t> = </a:t>
            </a:r>
            <a:r>
              <a:rPr lang="en-US" sz="1600" i="1" dirty="0">
                <a:latin typeface="Times New Roman" pitchFamily="18" charset="0"/>
              </a:rPr>
              <a:t>m</a:t>
            </a:r>
            <a:r>
              <a:rPr lang="en-US" sz="1600" baseline="-25000" dirty="0">
                <a:latin typeface="Times New Roman" pitchFamily="18" charset="0"/>
              </a:rPr>
              <a:t>0</a:t>
            </a:r>
            <a:r>
              <a:rPr lang="en-US" sz="1600" i="1" dirty="0">
                <a:latin typeface="Times New Roman" pitchFamily="18" charset="0"/>
              </a:rPr>
              <a:t>v</a:t>
            </a:r>
            <a:r>
              <a:rPr lang="en-US" sz="1600" dirty="0">
                <a:latin typeface="Times New Roman" pitchFamily="18" charset="0"/>
              </a:rPr>
              <a:t> </a:t>
            </a:r>
            <a:endParaRPr lang="en-US" sz="1600" dirty="0" smtClean="0">
              <a:latin typeface="Times New Roman" pitchFamily="18" charset="0"/>
            </a:endParaRPr>
          </a:p>
          <a:p>
            <a:pPr algn="just" rtl="0"/>
            <a:r>
              <a:rPr lang="en-US" sz="1600" dirty="0" smtClean="0">
                <a:latin typeface="Times New Roman" pitchFamily="18" charset="0"/>
              </a:rPr>
              <a:t>and</a:t>
            </a:r>
            <a:r>
              <a:rPr lang="en-US" sz="1600" dirty="0">
                <a:latin typeface="Times New Roman" pitchFamily="18" charset="0"/>
              </a:rPr>
              <a:t> </a:t>
            </a:r>
            <a:endParaRPr lang="en-US" sz="1600" dirty="0" smtClean="0">
              <a:latin typeface="Times New Roman" pitchFamily="18" charset="0"/>
            </a:endParaRPr>
          </a:p>
          <a:p>
            <a:pPr algn="just" rtl="0"/>
            <a:r>
              <a:rPr lang="en-US" sz="1600" i="1" dirty="0" smtClean="0">
                <a:latin typeface="Times New Roman" pitchFamily="18" charset="0"/>
              </a:rPr>
              <a:t>E</a:t>
            </a:r>
            <a:r>
              <a:rPr lang="en-US" sz="1600" dirty="0">
                <a:latin typeface="Times New Roman" pitchFamily="18" charset="0"/>
              </a:rPr>
              <a:t> = </a:t>
            </a:r>
            <a:r>
              <a:rPr lang="en-US" sz="1600" i="1" dirty="0">
                <a:latin typeface="Times New Roman" pitchFamily="18" charset="0"/>
              </a:rPr>
              <a:t>E</a:t>
            </a:r>
            <a:r>
              <a:rPr lang="en-US" sz="1600" baseline="-25000" dirty="0">
                <a:latin typeface="Times New Roman" pitchFamily="18" charset="0"/>
              </a:rPr>
              <a:t>0</a:t>
            </a:r>
            <a:r>
              <a:rPr lang="en-US" sz="1600" dirty="0">
                <a:latin typeface="Times New Roman" pitchFamily="18" charset="0"/>
              </a:rPr>
              <a:t> + </a:t>
            </a:r>
            <a:r>
              <a:rPr lang="en-US" sz="1600" i="1" dirty="0">
                <a:latin typeface="Times New Roman" pitchFamily="18" charset="0"/>
              </a:rPr>
              <a:t>m</a:t>
            </a:r>
            <a:r>
              <a:rPr lang="en-US" sz="1600" baseline="-25000" dirty="0">
                <a:latin typeface="Times New Roman" pitchFamily="18" charset="0"/>
              </a:rPr>
              <a:t>0</a:t>
            </a:r>
            <a:r>
              <a:rPr lang="en-US" sz="1600" i="1" dirty="0">
                <a:latin typeface="Times New Roman" pitchFamily="18" charset="0"/>
              </a:rPr>
              <a:t>v</a:t>
            </a:r>
            <a:r>
              <a:rPr lang="en-US" sz="1600" baseline="30000" dirty="0">
                <a:latin typeface="Times New Roman" pitchFamily="18" charset="0"/>
              </a:rPr>
              <a:t>2</a:t>
            </a:r>
            <a:r>
              <a:rPr lang="en-US" sz="1600" dirty="0">
                <a:latin typeface="Times New Roman" pitchFamily="18" charset="0"/>
              </a:rPr>
              <a:t>/2, where the value of the “rest energy” </a:t>
            </a:r>
            <a:r>
              <a:rPr lang="en-US" sz="1600" i="1" dirty="0">
                <a:latin typeface="Times New Roman" pitchFamily="18" charset="0"/>
              </a:rPr>
              <a:t>E</a:t>
            </a:r>
            <a:r>
              <a:rPr lang="en-US" sz="1600" baseline="-25000" dirty="0">
                <a:latin typeface="Times New Roman" pitchFamily="18" charset="0"/>
              </a:rPr>
              <a:t>0</a:t>
            </a:r>
            <a:r>
              <a:rPr lang="en-US" sz="1600" dirty="0">
                <a:latin typeface="Times New Roman" pitchFamily="18" charset="0"/>
              </a:rPr>
              <a:t> was undetermined. </a:t>
            </a:r>
            <a:endParaRPr lang="en-US" sz="1600" dirty="0" smtClean="0">
              <a:latin typeface="Times New Roman" pitchFamily="18" charset="0"/>
            </a:endParaRPr>
          </a:p>
          <a:p>
            <a:pPr algn="just" rtl="0"/>
            <a:r>
              <a:rPr lang="en-US" sz="1600" dirty="0" smtClean="0">
                <a:latin typeface="Times New Roman" pitchFamily="18" charset="0"/>
              </a:rPr>
              <a:t>In </a:t>
            </a:r>
            <a:r>
              <a:rPr lang="en-US" sz="1600" dirty="0">
                <a:latin typeface="Times New Roman" pitchFamily="18" charset="0"/>
              </a:rPr>
              <a:t>special relativity, the relativistic mass is given </a:t>
            </a:r>
            <a:r>
              <a:rPr lang="en-US" sz="1600" dirty="0" smtClean="0">
                <a:latin typeface="Times New Roman" pitchFamily="18" charset="0"/>
              </a:rPr>
              <a:t>by</a:t>
            </a:r>
          </a:p>
          <a:p>
            <a:pPr algn="just" rtl="0"/>
            <a:r>
              <a:rPr lang="en-US" sz="1600" dirty="0">
                <a:latin typeface="Times New Roman" pitchFamily="18" charset="0"/>
              </a:rPr>
              <a:t> </a:t>
            </a:r>
            <a:r>
              <a:rPr lang="en-US" sz="1600" i="1" dirty="0">
                <a:solidFill>
                  <a:srgbClr val="FF0000"/>
                </a:solidFill>
                <a:latin typeface="Times New Roman" pitchFamily="18" charset="0"/>
              </a:rPr>
              <a:t>m</a:t>
            </a:r>
            <a:r>
              <a:rPr lang="en-US" sz="1600" dirty="0">
                <a:solidFill>
                  <a:srgbClr val="FF0000"/>
                </a:solidFill>
                <a:latin typeface="Times New Roman" pitchFamily="18" charset="0"/>
              </a:rPr>
              <a:t> = γ</a:t>
            </a:r>
            <a:r>
              <a:rPr lang="en-US" sz="1600" i="1" dirty="0">
                <a:solidFill>
                  <a:srgbClr val="FF0000"/>
                </a:solidFill>
                <a:latin typeface="Times New Roman" pitchFamily="18" charset="0"/>
              </a:rPr>
              <a:t>m</a:t>
            </a:r>
            <a:r>
              <a:rPr lang="en-US" sz="1600" baseline="-25000" dirty="0">
                <a:solidFill>
                  <a:srgbClr val="FF0000"/>
                </a:solidFill>
                <a:latin typeface="Times New Roman" pitchFamily="18" charset="0"/>
              </a:rPr>
              <a:t>0</a:t>
            </a:r>
            <a:r>
              <a:rPr lang="en-US" sz="1600" dirty="0">
                <a:latin typeface="Times New Roman" pitchFamily="18" charset="0"/>
              </a:rPr>
              <a:t>, </a:t>
            </a:r>
            <a:endParaRPr lang="en-US" sz="1600" dirty="0" smtClean="0">
              <a:latin typeface="Times New Roman" pitchFamily="18" charset="0"/>
            </a:endParaRPr>
          </a:p>
          <a:p>
            <a:pPr algn="just" rtl="0"/>
            <a:r>
              <a:rPr lang="en-US" sz="1600" dirty="0" smtClean="0">
                <a:latin typeface="Times New Roman" pitchFamily="18" charset="0"/>
              </a:rPr>
              <a:t>where </a:t>
            </a:r>
            <a:r>
              <a:rPr lang="en-US" sz="1600" dirty="0">
                <a:latin typeface="Times New Roman" pitchFamily="18" charset="0"/>
              </a:rPr>
              <a:t>γ = 1/Square root </a:t>
            </a:r>
            <a:r>
              <a:rPr lang="en-US" sz="1600" dirty="0" smtClean="0">
                <a:latin typeface="Times New Roman" pitchFamily="18" charset="0"/>
              </a:rPr>
              <a:t>of (1 </a:t>
            </a:r>
            <a:r>
              <a:rPr lang="en-US" sz="1600" dirty="0">
                <a:latin typeface="Times New Roman" pitchFamily="18" charset="0"/>
              </a:rPr>
              <a:t>− </a:t>
            </a:r>
            <a:r>
              <a:rPr lang="en-US" sz="1600" i="1" dirty="0" smtClean="0">
                <a:latin typeface="Times New Roman" pitchFamily="18" charset="0"/>
              </a:rPr>
              <a:t>v</a:t>
            </a:r>
            <a:r>
              <a:rPr lang="en-US" sz="1600" baseline="30000" dirty="0" smtClean="0">
                <a:latin typeface="Times New Roman" pitchFamily="18" charset="0"/>
              </a:rPr>
              <a:t>2</a:t>
            </a:r>
            <a:r>
              <a:rPr lang="en-US" sz="1600" dirty="0" smtClean="0">
                <a:latin typeface="Times New Roman" pitchFamily="18" charset="0"/>
              </a:rPr>
              <a:t>/</a:t>
            </a:r>
            <a:r>
              <a:rPr lang="en-US" sz="1600" i="1" dirty="0" smtClean="0">
                <a:latin typeface="Times New Roman" pitchFamily="18" charset="0"/>
              </a:rPr>
              <a:t>c</a:t>
            </a:r>
            <a:r>
              <a:rPr lang="en-US" sz="1600" baseline="30000" dirty="0">
                <a:latin typeface="Times New Roman" pitchFamily="18" charset="0"/>
              </a:rPr>
              <a:t>2</a:t>
            </a:r>
            <a:r>
              <a:rPr lang="en-US" sz="1600" dirty="0" smtClean="0">
                <a:latin typeface="Times New Roman" pitchFamily="18" charset="0"/>
              </a:rPr>
              <a:t>)</a:t>
            </a:r>
            <a:r>
              <a:rPr lang="en-US" sz="1600" dirty="0">
                <a:latin typeface="Times New Roman" pitchFamily="18" charset="0"/>
              </a:rPr>
              <a:t> </a:t>
            </a:r>
            <a:r>
              <a:rPr lang="en-US" sz="1600" dirty="0" smtClean="0">
                <a:latin typeface="Times New Roman" pitchFamily="18" charset="0"/>
              </a:rPr>
              <a:t>. Then </a:t>
            </a:r>
            <a:r>
              <a:rPr lang="en-US" sz="1600" dirty="0">
                <a:latin typeface="Times New Roman" pitchFamily="18" charset="0"/>
              </a:rPr>
              <a:t>the corresponding formulas for </a:t>
            </a:r>
            <a:r>
              <a:rPr lang="en-US" sz="1600" i="1" dirty="0">
                <a:latin typeface="Times New Roman" pitchFamily="18" charset="0"/>
              </a:rPr>
              <a:t>p</a:t>
            </a:r>
            <a:r>
              <a:rPr lang="en-US" sz="1600" dirty="0">
                <a:latin typeface="Times New Roman" pitchFamily="18" charset="0"/>
              </a:rPr>
              <a:t> and </a:t>
            </a:r>
            <a:r>
              <a:rPr lang="en-US" sz="1600" i="1" dirty="0" smtClean="0">
                <a:latin typeface="Times New Roman" pitchFamily="18" charset="0"/>
              </a:rPr>
              <a:t>E </a:t>
            </a:r>
            <a:r>
              <a:rPr lang="en-US" sz="1600" dirty="0" smtClean="0">
                <a:latin typeface="Times New Roman" pitchFamily="18" charset="0"/>
              </a:rPr>
              <a:t>are</a:t>
            </a:r>
            <a:r>
              <a:rPr lang="en-US" sz="1600" dirty="0">
                <a:latin typeface="Times New Roman" pitchFamily="18" charset="0"/>
              </a:rPr>
              <a:t> </a:t>
            </a:r>
            <a:r>
              <a:rPr lang="en-US" sz="1600" i="1" dirty="0">
                <a:latin typeface="Times New Roman" pitchFamily="18" charset="0"/>
              </a:rPr>
              <a:t>p</a:t>
            </a:r>
            <a:r>
              <a:rPr lang="en-US" sz="1600" dirty="0">
                <a:latin typeface="Times New Roman" pitchFamily="18" charset="0"/>
              </a:rPr>
              <a:t> = </a:t>
            </a:r>
            <a:r>
              <a:rPr lang="en-US" sz="1600" i="1" dirty="0">
                <a:latin typeface="Times New Roman" pitchFamily="18" charset="0"/>
              </a:rPr>
              <a:t>mv</a:t>
            </a:r>
            <a:r>
              <a:rPr lang="en-US" sz="1600" dirty="0">
                <a:latin typeface="Times New Roman" pitchFamily="18" charset="0"/>
              </a:rPr>
              <a:t> and </a:t>
            </a:r>
            <a:r>
              <a:rPr lang="en-US" sz="1600" i="1" dirty="0">
                <a:latin typeface="Times New Roman" pitchFamily="18" charset="0"/>
              </a:rPr>
              <a:t>E</a:t>
            </a:r>
            <a:r>
              <a:rPr lang="en-US" sz="1600" dirty="0">
                <a:latin typeface="Times New Roman" pitchFamily="18" charset="0"/>
              </a:rPr>
              <a:t> = </a:t>
            </a:r>
            <a:r>
              <a:rPr lang="en-US" sz="1600" i="1" dirty="0" smtClean="0">
                <a:latin typeface="Times New Roman" pitchFamily="18" charset="0"/>
              </a:rPr>
              <a:t>mc</a:t>
            </a:r>
            <a:r>
              <a:rPr lang="en-US" sz="1600" baseline="30000" dirty="0" smtClean="0">
                <a:latin typeface="Times New Roman" pitchFamily="18" charset="0"/>
              </a:rPr>
              <a:t>2 </a:t>
            </a:r>
            <a:r>
              <a:rPr lang="en-US" sz="1600" dirty="0">
                <a:latin typeface="Times New Roman" pitchFamily="18" charset="0"/>
              </a:rPr>
              <a:t>, </a:t>
            </a:r>
            <a:r>
              <a:rPr lang="en-US" sz="1600" dirty="0" smtClean="0">
                <a:latin typeface="Times New Roman" pitchFamily="18" charset="0"/>
              </a:rPr>
              <a:t>respectively. </a:t>
            </a:r>
          </a:p>
          <a:p>
            <a:pPr algn="just" rtl="0"/>
            <a:r>
              <a:rPr lang="en-US" sz="1600" dirty="0" smtClean="0">
                <a:latin typeface="Times New Roman" pitchFamily="18" charset="0"/>
              </a:rPr>
              <a:t>The </a:t>
            </a:r>
            <a:r>
              <a:rPr lang="en-US" sz="1600" dirty="0">
                <a:latin typeface="Times New Roman" pitchFamily="18" charset="0"/>
              </a:rPr>
              <a:t>relativistic mass </a:t>
            </a:r>
            <a:r>
              <a:rPr lang="en-US" sz="1600" i="1" dirty="0">
                <a:latin typeface="Times New Roman" pitchFamily="18" charset="0"/>
              </a:rPr>
              <a:t>m</a:t>
            </a:r>
            <a:r>
              <a:rPr lang="en-US" sz="1600" dirty="0">
                <a:latin typeface="Times New Roman" pitchFamily="18" charset="0"/>
              </a:rPr>
              <a:t> </a:t>
            </a:r>
            <a:r>
              <a:rPr lang="en-US" sz="1600" dirty="0" smtClean="0">
                <a:latin typeface="Times New Roman" pitchFamily="18" charset="0"/>
              </a:rPr>
              <a:t>becomes infinite as </a:t>
            </a:r>
            <a:r>
              <a:rPr lang="en-US" sz="1600" dirty="0">
                <a:latin typeface="Times New Roman" pitchFamily="18" charset="0"/>
              </a:rPr>
              <a:t>the velocity of the body approaches the speed of light, so, even if large momentum and energy are arbitrarily supplied to a body, its velocity always remains less than </a:t>
            </a:r>
            <a:r>
              <a:rPr lang="en-US" sz="1600" i="1" dirty="0">
                <a:latin typeface="Times New Roman" pitchFamily="18" charset="0"/>
              </a:rPr>
              <a:t>c</a:t>
            </a:r>
            <a:r>
              <a:rPr lang="en-US" sz="1600" dirty="0">
                <a:latin typeface="Times New Roman" pitchFamily="18" charset="0"/>
              </a:rPr>
              <a:t>.</a:t>
            </a:r>
          </a:p>
        </p:txBody>
      </p:sp>
    </p:spTree>
    <p:extLst>
      <p:ext uri="{BB962C8B-B14F-4D97-AF65-F5344CB8AC3E}">
        <p14:creationId xmlns:p14="http://schemas.microsoft.com/office/powerpoint/2010/main" val="2844638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580926"/>
          </a:xfrm>
        </p:spPr>
        <p:txBody>
          <a:bodyPr>
            <a:normAutofit/>
          </a:bodyPr>
          <a:lstStyle/>
          <a:p>
            <a:r>
              <a:rPr lang="en-US" sz="2500" b="1" dirty="0">
                <a:solidFill>
                  <a:srgbClr val="FF0000"/>
                </a:solidFill>
                <a:latin typeface="Times New Roman" pitchFamily="18" charset="0"/>
              </a:rPr>
              <a:t>Energy of the fusion </a:t>
            </a:r>
            <a:r>
              <a:rPr lang="en-US" sz="2500" b="1" dirty="0" smtClean="0">
                <a:solidFill>
                  <a:srgbClr val="FF0000"/>
                </a:solidFill>
                <a:latin typeface="Times New Roman" pitchFamily="18" charset="0"/>
              </a:rPr>
              <a:t>process </a:t>
            </a:r>
            <a:endParaRPr lang="ar-IQ" sz="2500" dirty="0">
              <a:solidFill>
                <a:srgbClr val="FF0000"/>
              </a:solidFill>
              <a:latin typeface="Times New Roman" pitchFamily="18" charset="0"/>
            </a:endParaRPr>
          </a:p>
        </p:txBody>
      </p:sp>
      <p:sp>
        <p:nvSpPr>
          <p:cNvPr id="3" name="Content Placeholder 2"/>
          <p:cNvSpPr>
            <a:spLocks noGrp="1"/>
          </p:cNvSpPr>
          <p:nvPr>
            <p:ph idx="1"/>
          </p:nvPr>
        </p:nvSpPr>
        <p:spPr>
          <a:xfrm>
            <a:off x="179512" y="548680"/>
            <a:ext cx="8856984" cy="2520280"/>
          </a:xfrm>
        </p:spPr>
        <p:txBody>
          <a:bodyPr>
            <a:normAutofit/>
          </a:bodyPr>
          <a:lstStyle/>
          <a:p>
            <a:pPr marL="0" indent="0" algn="just" rtl="0">
              <a:buNone/>
            </a:pPr>
            <a:r>
              <a:rPr lang="en-US" sz="1600" dirty="0">
                <a:latin typeface="Times New Roman" pitchFamily="18" charset="0"/>
              </a:rPr>
              <a:t>That is, some mass </a:t>
            </a:r>
            <a:r>
              <a:rPr lang="en-US" sz="1600" dirty="0" err="1">
                <a:latin typeface="Times New Roman" pitchFamily="18" charset="0"/>
              </a:rPr>
              <a:t>Δ</a:t>
            </a:r>
            <a:r>
              <a:rPr lang="en-US" sz="1600" i="1" dirty="0" err="1">
                <a:latin typeface="Times New Roman" pitchFamily="18" charset="0"/>
              </a:rPr>
              <a:t>m</a:t>
            </a:r>
            <a:r>
              <a:rPr lang="en-US" sz="1600" i="1" dirty="0">
                <a:latin typeface="Times New Roman" pitchFamily="18" charset="0"/>
              </a:rPr>
              <a:t> </a:t>
            </a:r>
            <a:r>
              <a:rPr lang="en-US" sz="1600" dirty="0">
                <a:latin typeface="Times New Roman" pitchFamily="18" charset="0"/>
              </a:rPr>
              <a:t>and hence energy is lost in combining the proton and the neutron. The lost energy that binds the proton and neutron together is called the binding energy of the system. This is the amount of energy that must be supplied to </a:t>
            </a:r>
            <a:r>
              <a:rPr lang="en-US" sz="1600" dirty="0" smtClean="0">
                <a:latin typeface="Times New Roman" pitchFamily="18" charset="0"/>
              </a:rPr>
              <a:t>break </a:t>
            </a:r>
            <a:r>
              <a:rPr lang="en-US" sz="1600" dirty="0">
                <a:latin typeface="Times New Roman" pitchFamily="18" charset="0"/>
              </a:rPr>
              <a:t>up the deuteron. </a:t>
            </a:r>
          </a:p>
          <a:p>
            <a:pPr marL="0" indent="0" algn="just" rtl="0">
              <a:buNone/>
            </a:pPr>
            <a:r>
              <a:rPr lang="en-US" sz="1600" dirty="0">
                <a:latin typeface="Times New Roman" pitchFamily="18" charset="0"/>
              </a:rPr>
              <a:t>A further and extremely important application of mass-energy conversions occurs in the fusion of light atoms into heavier atoms. The most famous of such fusion processes is the conversion of hydrogen to helium in the sun and in the hydrogen bomb. An extremely simplified version of the process can be obtained by considering the mass of helium as consisting of two protons, two neutrons, and two </a:t>
            </a:r>
            <a:r>
              <a:rPr lang="en-US" sz="1600" dirty="0" smtClean="0">
                <a:latin typeface="Times New Roman" pitchFamily="18" charset="0"/>
              </a:rPr>
              <a:t>electrons</a:t>
            </a:r>
            <a:r>
              <a:rPr lang="en-US" sz="1600" dirty="0">
                <a:latin typeface="Times New Roman" pitchFamily="18" charset="0"/>
              </a:rPr>
              <a:t>. The atomic mass of helium, as determined by the rest masses of its constituents, is </a:t>
            </a:r>
            <a:endParaRPr lang="ar-IQ" sz="1600" dirty="0">
              <a:latin typeface="Times New Roman" pitchFamily="18"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36912"/>
            <a:ext cx="6388000" cy="177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7504" y="4314582"/>
            <a:ext cx="8856984" cy="338554"/>
          </a:xfrm>
          <a:prstGeom prst="rect">
            <a:avLst/>
          </a:prstGeom>
        </p:spPr>
        <p:txBody>
          <a:bodyPr wrap="square">
            <a:spAutoFit/>
          </a:bodyPr>
          <a:lstStyle/>
          <a:p>
            <a:pPr algn="l" rtl="0"/>
            <a:r>
              <a:rPr lang="en-US" sz="1600" dirty="0">
                <a:latin typeface="Times New Roman" pitchFamily="18" charset="0"/>
              </a:rPr>
              <a:t>If this value is compared to the atomic mass of helium from the table of elements we find </a:t>
            </a:r>
            <a:endParaRPr lang="ar-IQ" sz="1600" dirty="0">
              <a:latin typeface="Times New Roman" pitchFamily="18" charset="0"/>
            </a:endParaRP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243" y="4653136"/>
            <a:ext cx="7270085" cy="371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7504" y="5021230"/>
            <a:ext cx="8856984" cy="584775"/>
          </a:xfrm>
          <a:prstGeom prst="rect">
            <a:avLst/>
          </a:prstGeom>
        </p:spPr>
        <p:txBody>
          <a:bodyPr wrap="square">
            <a:spAutoFit/>
          </a:bodyPr>
          <a:lstStyle/>
          <a:p>
            <a:pPr algn="l" rtl="0"/>
            <a:r>
              <a:rPr lang="en-US" sz="1600" dirty="0"/>
              <a:t>Hence, helium is lighter than the sum of its constituent parts. The difference in mass between helium and its constituent parts is </a:t>
            </a:r>
            <a:endParaRPr lang="ar-IQ" sz="1600" dirty="0"/>
          </a:p>
        </p:txBody>
      </p:sp>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5656601"/>
            <a:ext cx="3960440" cy="395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5668622"/>
            <a:ext cx="18764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2397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6B2F42E-42C4-4144-868D-827504CFC1CA}" type="datetime1">
              <a:rPr lang="en-US" smtClean="0"/>
              <a:t>5/26/2023</a:t>
            </a:fld>
            <a:endParaRPr lang="ar-IQ"/>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88091"/>
            <a:ext cx="7776864" cy="4268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9351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775245"/>
            <a:ext cx="8229600" cy="4525963"/>
          </a:xfrm>
        </p:spPr>
        <p:txBody>
          <a:bodyPr>
            <a:normAutofit/>
          </a:bodyPr>
          <a:lstStyle/>
          <a:p>
            <a:pPr marL="0" indent="0" algn="l" rtl="0">
              <a:buNone/>
            </a:pPr>
            <a:r>
              <a:rPr lang="en-US" sz="1600" dirty="0">
                <a:latin typeface="Times New Roman" pitchFamily="18" charset="0"/>
              </a:rPr>
              <a:t>In classical physics, momentum is a simple product of mass and velocity. However, we saw in the last section that when special relativity is taken into account, massive objects have a speed limit. What effect do you think mass and velocity have on the momentum of objects moving at relativistic </a:t>
            </a:r>
            <a:r>
              <a:rPr lang="en-US" sz="1600" dirty="0" smtClean="0">
                <a:latin typeface="Times New Roman" pitchFamily="18" charset="0"/>
              </a:rPr>
              <a:t>speeds?</a:t>
            </a:r>
          </a:p>
          <a:p>
            <a:pPr marL="0" indent="0" algn="l" rtl="0">
              <a:buNone/>
            </a:pPr>
            <a:r>
              <a:rPr lang="en-US" sz="1600" dirty="0">
                <a:latin typeface="Times New Roman" pitchFamily="18" charset="0"/>
              </a:rPr>
              <a:t>Momentum is one of the most important concepts in physics. The broadest form of Newton’s second law is stated in terms of momentum. Momentum is conserved whenever the net external force on a system is zero. This makes momentum conservation a fundamental tool for analyzing collisions. All of Work, Energy, and Energy Resources is devoted to momentum, and momentum has been important for many other topics as well, particularly where collisions were involved</a:t>
            </a:r>
            <a:r>
              <a:rPr lang="en-US" sz="1600" dirty="0" smtClean="0">
                <a:latin typeface="Times New Roman" pitchFamily="18" charset="0"/>
              </a:rPr>
              <a:t>.</a:t>
            </a:r>
          </a:p>
          <a:p>
            <a:pPr algn="l" rtl="0" fontAlgn="base"/>
            <a:r>
              <a:rPr lang="en-US" sz="1600" dirty="0">
                <a:latin typeface="Times New Roman" pitchFamily="18" charset="0"/>
              </a:rPr>
              <a:t>We will see that momentum has the same importance in modern physics. Relativistic momentum is conserved, and much of what we know about subatomic structure comes from the analysis of collisions of accelerator-produced relativistic particles.</a:t>
            </a:r>
          </a:p>
          <a:p>
            <a:pPr algn="l" rtl="0" fontAlgn="base"/>
            <a:r>
              <a:rPr lang="en-US" sz="1600" dirty="0">
                <a:latin typeface="Times New Roman" pitchFamily="18" charset="0"/>
              </a:rPr>
              <a:t>The first postulate of relativity states that the laws of physics are the same in all inertial frames. Does the law of conservation of momentum survive this requirement at high velocities? The answer is yes, provided that the momentum is defined as follows.</a:t>
            </a:r>
          </a:p>
          <a:p>
            <a:pPr marL="0" indent="0" algn="l" rtl="0">
              <a:buNone/>
            </a:pPr>
            <a:endParaRPr lang="ar-IQ" sz="1600" dirty="0">
              <a:latin typeface="Times New Roman" pitchFamily="18" charset="0"/>
            </a:endParaRPr>
          </a:p>
        </p:txBody>
      </p:sp>
      <p:sp>
        <p:nvSpPr>
          <p:cNvPr id="4" name="Date Placeholder 3"/>
          <p:cNvSpPr>
            <a:spLocks noGrp="1"/>
          </p:cNvSpPr>
          <p:nvPr>
            <p:ph type="dt" sz="half" idx="10"/>
          </p:nvPr>
        </p:nvSpPr>
        <p:spPr/>
        <p:txBody>
          <a:bodyPr/>
          <a:lstStyle/>
          <a:p>
            <a:fld id="{16B2F42E-42C4-4144-868D-827504CFC1CA}" type="datetime1">
              <a:rPr lang="en-US" smtClean="0"/>
              <a:t>5/26/2023</a:t>
            </a:fld>
            <a:endParaRPr lang="ar-IQ"/>
          </a:p>
        </p:txBody>
      </p:sp>
      <p:sp>
        <p:nvSpPr>
          <p:cNvPr id="5" name="Rectangle 4"/>
          <p:cNvSpPr/>
          <p:nvPr/>
        </p:nvSpPr>
        <p:spPr>
          <a:xfrm>
            <a:off x="755576" y="395372"/>
            <a:ext cx="6840760" cy="369332"/>
          </a:xfrm>
          <a:prstGeom prst="rect">
            <a:avLst/>
          </a:prstGeom>
        </p:spPr>
        <p:txBody>
          <a:bodyPr wrap="square">
            <a:spAutoFit/>
          </a:bodyPr>
          <a:lstStyle/>
          <a:p>
            <a:pPr algn="l" rtl="0"/>
            <a:r>
              <a:rPr lang="en-US" b="1" dirty="0">
                <a:solidFill>
                  <a:srgbClr val="FF0000"/>
                </a:solidFill>
                <a:latin typeface="Times New Roman" pitchFamily="18" charset="0"/>
              </a:rPr>
              <a:t>The </a:t>
            </a:r>
            <a:r>
              <a:rPr lang="en-US" b="1" dirty="0" smtClean="0">
                <a:solidFill>
                  <a:srgbClr val="FF0000"/>
                </a:solidFill>
                <a:latin typeface="Times New Roman" pitchFamily="18" charset="0"/>
              </a:rPr>
              <a:t>Law of Conservation of Momentum and </a:t>
            </a:r>
            <a:r>
              <a:rPr lang="en-US" b="1" dirty="0">
                <a:solidFill>
                  <a:srgbClr val="FF0000"/>
                </a:solidFill>
                <a:latin typeface="Times New Roman" pitchFamily="18" charset="0"/>
              </a:rPr>
              <a:t>Relativistic Mass </a:t>
            </a:r>
            <a:endParaRPr lang="ar-IQ" dirty="0">
              <a:solidFill>
                <a:srgbClr val="FF0000"/>
              </a:solidFill>
              <a:latin typeface="Times New Roman" pitchFamily="18" charset="0"/>
            </a:endParaRPr>
          </a:p>
        </p:txBody>
      </p:sp>
    </p:spTree>
    <p:extLst>
      <p:ext uri="{BB962C8B-B14F-4D97-AF65-F5344CB8AC3E}">
        <p14:creationId xmlns:p14="http://schemas.microsoft.com/office/powerpoint/2010/main" val="2928350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6B2F42E-42C4-4144-868D-827504CFC1CA}" type="datetime1">
              <a:rPr lang="en-US" smtClean="0"/>
              <a:t>5/26/2023</a:t>
            </a:fld>
            <a:endParaRPr lang="ar-IQ"/>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708920"/>
            <a:ext cx="6267450" cy="309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67544" y="116632"/>
            <a:ext cx="8424936" cy="1477328"/>
          </a:xfrm>
          <a:prstGeom prst="rect">
            <a:avLst/>
          </a:prstGeom>
        </p:spPr>
        <p:txBody>
          <a:bodyPr wrap="square">
            <a:spAutoFit/>
          </a:bodyPr>
          <a:lstStyle/>
          <a:p>
            <a:pPr algn="l" rtl="0"/>
            <a:r>
              <a:rPr lang="en-US" dirty="0">
                <a:latin typeface="Times New Roman" pitchFamily="18" charset="0"/>
              </a:rPr>
              <a:t>Let us first consider the following perfectly elastic collision between two balls that are identical when observed in a stationary rest frame </a:t>
            </a:r>
            <a:r>
              <a:rPr lang="en-US" i="1" dirty="0">
                <a:latin typeface="Times New Roman" pitchFamily="18" charset="0"/>
              </a:rPr>
              <a:t>S </a:t>
            </a:r>
            <a:r>
              <a:rPr lang="en-US" dirty="0">
                <a:latin typeface="Times New Roman" pitchFamily="18" charset="0"/>
              </a:rPr>
              <a:t>in </a:t>
            </a:r>
            <a:r>
              <a:rPr lang="en-US" dirty="0" smtClean="0">
                <a:latin typeface="Times New Roman" pitchFamily="18" charset="0"/>
              </a:rPr>
              <a:t>the figure .  Applying </a:t>
            </a:r>
            <a:r>
              <a:rPr lang="en-US" dirty="0">
                <a:latin typeface="Times New Roman" pitchFamily="18" charset="0"/>
              </a:rPr>
              <a:t>the law of conservation of momentum to the collision, we obtain </a:t>
            </a:r>
            <a:endParaRPr lang="en-US" dirty="0" smtClean="0">
              <a:latin typeface="Times New Roman" pitchFamily="18" charset="0"/>
            </a:endParaRPr>
          </a:p>
          <a:p>
            <a:pPr algn="l" rtl="0"/>
            <a:endParaRPr lang="en-US" dirty="0">
              <a:latin typeface="Times New Roman" pitchFamily="18" charset="0"/>
            </a:endParaRPr>
          </a:p>
          <a:p>
            <a:pPr algn="l" rtl="0"/>
            <a:r>
              <a:rPr lang="en-US" b="1" dirty="0">
                <a:latin typeface="Times New Roman" pitchFamily="18" charset="0"/>
              </a:rPr>
              <a:t>momentum before collision = momentum after collision </a:t>
            </a:r>
            <a:endParaRPr lang="ar-IQ" b="1" dirty="0">
              <a:latin typeface="Times New Roman" pitchFamily="18"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556792"/>
            <a:ext cx="4219575"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2160662"/>
            <a:ext cx="20859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436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188640"/>
            <a:ext cx="8784976" cy="584775"/>
          </a:xfrm>
          <a:prstGeom prst="rect">
            <a:avLst/>
          </a:prstGeom>
        </p:spPr>
        <p:txBody>
          <a:bodyPr wrap="square">
            <a:spAutoFit/>
          </a:bodyPr>
          <a:lstStyle/>
          <a:p>
            <a:pPr algn="l" rtl="0"/>
            <a:r>
              <a:rPr lang="en-US" sz="1600" dirty="0">
                <a:latin typeface="Times New Roman" pitchFamily="18" charset="0"/>
              </a:rPr>
              <a:t>Consider a similar perfectly elastic collision, the ball B only is thrown by a moving observer. The stationary observer is in the frame S and the moving observer is in the moving frame 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862" y="753767"/>
            <a:ext cx="6688336" cy="2315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068960"/>
            <a:ext cx="3312368" cy="72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3634500"/>
            <a:ext cx="11874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Elbow Connector 6"/>
          <p:cNvCxnSpPr/>
          <p:nvPr/>
        </p:nvCxnSpPr>
        <p:spPr>
          <a:xfrm rot="16200000" flipH="1">
            <a:off x="3682046" y="3320609"/>
            <a:ext cx="339749" cy="288032"/>
          </a:xfrm>
          <a:prstGeom prst="bentConnector3">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789040"/>
            <a:ext cx="1872208" cy="75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6806" y="3858979"/>
            <a:ext cx="840948" cy="506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037401" y="3933056"/>
            <a:ext cx="742511" cy="369332"/>
          </a:xfrm>
          <a:prstGeom prst="rect">
            <a:avLst/>
          </a:prstGeom>
        </p:spPr>
        <p:txBody>
          <a:bodyPr wrap="none">
            <a:spAutoFit/>
          </a:bodyPr>
          <a:lstStyle/>
          <a:p>
            <a:pPr algn="l" rtl="0"/>
            <a:r>
              <a:rPr lang="en-US" dirty="0" smtClean="0">
                <a:latin typeface="Times New Roman" pitchFamily="18" charset="0"/>
              </a:rPr>
              <a:t>when </a:t>
            </a:r>
            <a:endParaRPr lang="ar-IQ" dirty="0"/>
          </a:p>
        </p:txBody>
      </p:sp>
      <p:sp>
        <p:nvSpPr>
          <p:cNvPr id="17" name="Rectangle 16"/>
          <p:cNvSpPr/>
          <p:nvPr/>
        </p:nvSpPr>
        <p:spPr>
          <a:xfrm>
            <a:off x="4644008" y="3933056"/>
            <a:ext cx="774571" cy="369332"/>
          </a:xfrm>
          <a:prstGeom prst="rect">
            <a:avLst/>
          </a:prstGeom>
        </p:spPr>
        <p:txBody>
          <a:bodyPr wrap="none">
            <a:spAutoFit/>
          </a:bodyPr>
          <a:lstStyle/>
          <a:p>
            <a:pPr algn="l" rtl="0"/>
            <a:r>
              <a:rPr lang="en-US" dirty="0" smtClean="0">
                <a:latin typeface="Times New Roman" pitchFamily="18" charset="0"/>
              </a:rPr>
              <a:t>Then  </a:t>
            </a:r>
            <a:endParaRPr lang="ar-IQ" dirty="0"/>
          </a:p>
        </p:txBody>
      </p:sp>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2081" y="3856094"/>
            <a:ext cx="1152128" cy="47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467544" y="4725144"/>
            <a:ext cx="428322" cy="369332"/>
          </a:xfrm>
          <a:prstGeom prst="rect">
            <a:avLst/>
          </a:prstGeom>
        </p:spPr>
        <p:txBody>
          <a:bodyPr wrap="none">
            <a:spAutoFit/>
          </a:bodyPr>
          <a:lstStyle/>
          <a:p>
            <a:pPr algn="l" rtl="0"/>
            <a:r>
              <a:rPr lang="en-US" dirty="0" smtClean="0">
                <a:latin typeface="Times New Roman" pitchFamily="18" charset="0"/>
              </a:rPr>
              <a:t>So</a:t>
            </a:r>
            <a:endParaRPr lang="ar-IQ" dirty="0"/>
          </a:p>
        </p:txBody>
      </p:sp>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428" y="4581128"/>
            <a:ext cx="28575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067944" y="4365104"/>
            <a:ext cx="4968552" cy="1077218"/>
          </a:xfrm>
          <a:prstGeom prst="rect">
            <a:avLst/>
          </a:prstGeom>
        </p:spPr>
        <p:txBody>
          <a:bodyPr wrap="square">
            <a:spAutoFit/>
          </a:bodyPr>
          <a:lstStyle/>
          <a:p>
            <a:pPr algn="l" rtl="0"/>
            <a:r>
              <a:rPr lang="en-US" sz="1600" dirty="0">
                <a:latin typeface="Times New Roman" pitchFamily="18" charset="0"/>
              </a:rPr>
              <a:t>The law of conservation of momentum can be retained if we allow for the </a:t>
            </a:r>
            <a:r>
              <a:rPr lang="en-US" sz="1600" dirty="0" smtClean="0">
                <a:latin typeface="Times New Roman" pitchFamily="18" charset="0"/>
              </a:rPr>
              <a:t>possibility that </a:t>
            </a:r>
            <a:r>
              <a:rPr lang="en-US" sz="1600" dirty="0">
                <a:latin typeface="Times New Roman" pitchFamily="18" charset="0"/>
              </a:rPr>
              <a:t>the moving mass </a:t>
            </a:r>
            <a:r>
              <a:rPr lang="en-US" sz="1600" dirty="0" smtClean="0">
                <a:latin typeface="Times New Roman" pitchFamily="18" charset="0"/>
              </a:rPr>
              <a:t>changes </a:t>
            </a:r>
            <a:r>
              <a:rPr lang="en-US" sz="1600" dirty="0">
                <a:latin typeface="Times New Roman" pitchFamily="18" charset="0"/>
              </a:rPr>
              <a:t>its value because of that motion. That is, if </a:t>
            </a:r>
            <a:r>
              <a:rPr lang="en-US" sz="1600" dirty="0" smtClean="0">
                <a:latin typeface="Times New Roman" pitchFamily="18" charset="0"/>
              </a:rPr>
              <a:t>both sides </a:t>
            </a:r>
            <a:r>
              <a:rPr lang="en-US" sz="1600" dirty="0">
                <a:latin typeface="Times New Roman" pitchFamily="18" charset="0"/>
              </a:rPr>
              <a:t>of </a:t>
            </a:r>
            <a:r>
              <a:rPr lang="en-US" sz="1600" dirty="0" smtClean="0">
                <a:latin typeface="Times New Roman" pitchFamily="18" charset="0"/>
              </a:rPr>
              <a:t>this equation are </a:t>
            </a:r>
            <a:r>
              <a:rPr lang="en-US" sz="1600" dirty="0">
                <a:latin typeface="Times New Roman" pitchFamily="18" charset="0"/>
              </a:rPr>
              <a:t>divided by </a:t>
            </a:r>
            <a:r>
              <a:rPr lang="en-US" sz="1600" dirty="0" err="1">
                <a:latin typeface="Times New Roman" pitchFamily="18" charset="0"/>
              </a:rPr>
              <a:t>Vy</a:t>
            </a:r>
            <a:r>
              <a:rPr lang="en-US" sz="1600" dirty="0">
                <a:latin typeface="Times New Roman" pitchFamily="18" charset="0"/>
              </a:rPr>
              <a:t> we get</a:t>
            </a:r>
            <a:endParaRPr lang="ar-IQ" sz="1600" dirty="0">
              <a:latin typeface="Times New Roman" pitchFamily="18" charset="0"/>
            </a:endParaRPr>
          </a:p>
        </p:txBody>
      </p:sp>
      <p:cxnSp>
        <p:nvCxnSpPr>
          <p:cNvPr id="14" name="Elbow Connector 13"/>
          <p:cNvCxnSpPr/>
          <p:nvPr/>
        </p:nvCxnSpPr>
        <p:spPr>
          <a:xfrm rot="10800000" flipV="1">
            <a:off x="6588224" y="5371702"/>
            <a:ext cx="864096" cy="505569"/>
          </a:xfrm>
          <a:prstGeom prst="bentConnector3">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85796" y="5442322"/>
            <a:ext cx="235267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Connector 3"/>
          <p:cNvSpPr/>
          <p:nvPr/>
        </p:nvSpPr>
        <p:spPr>
          <a:xfrm>
            <a:off x="1475656" y="1052736"/>
            <a:ext cx="1080120" cy="1080120"/>
          </a:xfrm>
          <a:prstGeom prst="flowChartConnector">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1" name="Flowchart: Connector 20"/>
          <p:cNvSpPr/>
          <p:nvPr/>
        </p:nvSpPr>
        <p:spPr>
          <a:xfrm>
            <a:off x="3127160" y="1205136"/>
            <a:ext cx="1080120" cy="1080120"/>
          </a:xfrm>
          <a:prstGeom prst="flowChartConnector">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980722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6B2F42E-42C4-4144-868D-827504CFC1CA}" type="datetime1">
              <a:rPr lang="en-US" smtClean="0"/>
              <a:t>5/26/2023</a:t>
            </a:fld>
            <a:endParaRPr lang="ar-IQ"/>
          </a:p>
        </p:txBody>
      </p:sp>
      <p:sp>
        <p:nvSpPr>
          <p:cNvPr id="5" name="Rectangle 4"/>
          <p:cNvSpPr/>
          <p:nvPr/>
        </p:nvSpPr>
        <p:spPr>
          <a:xfrm>
            <a:off x="395536" y="260648"/>
            <a:ext cx="8424936" cy="1323439"/>
          </a:xfrm>
          <a:prstGeom prst="rect">
            <a:avLst/>
          </a:prstGeom>
        </p:spPr>
        <p:txBody>
          <a:bodyPr wrap="square">
            <a:spAutoFit/>
          </a:bodyPr>
          <a:lstStyle/>
          <a:p>
            <a:pPr algn="just" rtl="0"/>
            <a:r>
              <a:rPr lang="en-US" sz="1600" dirty="0">
                <a:latin typeface="Times New Roman" pitchFamily="18" charset="0"/>
              </a:rPr>
              <a:t>Now </a:t>
            </a:r>
            <a:r>
              <a:rPr lang="en-US" sz="1600" i="1" dirty="0">
                <a:latin typeface="Times New Roman" pitchFamily="18" charset="0"/>
              </a:rPr>
              <a:t>m</a:t>
            </a:r>
            <a:r>
              <a:rPr lang="en-US" sz="1600" i="1" baseline="-25000" dirty="0">
                <a:latin typeface="Times New Roman" pitchFamily="18" charset="0"/>
              </a:rPr>
              <a:t>A</a:t>
            </a:r>
            <a:r>
              <a:rPr lang="en-US" sz="1600" i="1" dirty="0">
                <a:latin typeface="Times New Roman" pitchFamily="18" charset="0"/>
              </a:rPr>
              <a:t> </a:t>
            </a:r>
            <a:r>
              <a:rPr lang="en-US" sz="1600" dirty="0">
                <a:latin typeface="Times New Roman" pitchFamily="18" charset="0"/>
              </a:rPr>
              <a:t>is the mass of the ball in the stationary frame and </a:t>
            </a:r>
            <a:r>
              <a:rPr lang="en-US" sz="1600" i="1" dirty="0" err="1" smtClean="0">
                <a:latin typeface="Times New Roman" pitchFamily="18" charset="0"/>
              </a:rPr>
              <a:t>m</a:t>
            </a:r>
            <a:r>
              <a:rPr lang="en-US" sz="1600" i="1" baseline="-25000" dirty="0" err="1" smtClean="0">
                <a:latin typeface="Times New Roman" pitchFamily="18" charset="0"/>
              </a:rPr>
              <a:t>B</a:t>
            </a:r>
            <a:r>
              <a:rPr lang="en-US" sz="1600" i="1" dirty="0" smtClean="0">
                <a:latin typeface="Times New Roman" pitchFamily="18" charset="0"/>
              </a:rPr>
              <a:t> </a:t>
            </a:r>
            <a:r>
              <a:rPr lang="en-US" sz="1600" dirty="0">
                <a:latin typeface="Times New Roman" pitchFamily="18" charset="0"/>
              </a:rPr>
              <a:t>is the mass of </a:t>
            </a:r>
            <a:r>
              <a:rPr lang="en-US" sz="1600" dirty="0" smtClean="0">
                <a:latin typeface="Times New Roman" pitchFamily="18" charset="0"/>
              </a:rPr>
              <a:t>the ball </a:t>
            </a:r>
            <a:r>
              <a:rPr lang="en-US" sz="1600" dirty="0">
                <a:latin typeface="Times New Roman" pitchFamily="18" charset="0"/>
              </a:rPr>
              <a:t>in the moving frame. If we consider the very special case where </a:t>
            </a:r>
            <a:r>
              <a:rPr lang="en-US" sz="1600" i="1" dirty="0" err="1">
                <a:solidFill>
                  <a:srgbClr val="FF0000"/>
                </a:solidFill>
                <a:latin typeface="Times New Roman" pitchFamily="18" charset="0"/>
              </a:rPr>
              <a:t>V</a:t>
            </a:r>
            <a:r>
              <a:rPr lang="en-US" sz="1600" b="1" i="1" dirty="0" err="1">
                <a:solidFill>
                  <a:srgbClr val="FF0000"/>
                </a:solidFill>
                <a:latin typeface="Times New Roman" pitchFamily="18" charset="0"/>
              </a:rPr>
              <a:t>y</a:t>
            </a:r>
            <a:r>
              <a:rPr lang="en-US" sz="1600" b="1" i="1" dirty="0">
                <a:solidFill>
                  <a:srgbClr val="FF0000"/>
                </a:solidFill>
                <a:latin typeface="Times New Roman" pitchFamily="18" charset="0"/>
              </a:rPr>
              <a:t> </a:t>
            </a:r>
            <a:r>
              <a:rPr lang="en-US" sz="1600" dirty="0">
                <a:solidFill>
                  <a:srgbClr val="FF0000"/>
                </a:solidFill>
                <a:latin typeface="Times New Roman" pitchFamily="18" charset="0"/>
              </a:rPr>
              <a:t>is zero in the </a:t>
            </a:r>
            <a:r>
              <a:rPr lang="en-US" sz="1600" i="1" dirty="0">
                <a:solidFill>
                  <a:srgbClr val="FF0000"/>
                </a:solidFill>
                <a:latin typeface="Times New Roman" pitchFamily="18" charset="0"/>
              </a:rPr>
              <a:t>S </a:t>
            </a:r>
            <a:r>
              <a:rPr lang="en-US" sz="1600" dirty="0">
                <a:solidFill>
                  <a:srgbClr val="FF0000"/>
                </a:solidFill>
                <a:latin typeface="Times New Roman" pitchFamily="18" charset="0"/>
              </a:rPr>
              <a:t>frame</a:t>
            </a:r>
            <a:r>
              <a:rPr lang="en-US" sz="1600" dirty="0">
                <a:latin typeface="Times New Roman" pitchFamily="18" charset="0"/>
              </a:rPr>
              <a:t>, then the mass </a:t>
            </a:r>
            <a:r>
              <a:rPr lang="en-US" sz="1600" i="1" dirty="0" smtClean="0">
                <a:latin typeface="Times New Roman" pitchFamily="18" charset="0"/>
              </a:rPr>
              <a:t>m</a:t>
            </a:r>
            <a:r>
              <a:rPr lang="en-US" sz="1600" i="1" baseline="-25000" dirty="0">
                <a:latin typeface="Times New Roman" pitchFamily="18" charset="0"/>
              </a:rPr>
              <a:t>A</a:t>
            </a:r>
            <a:r>
              <a:rPr lang="en-US" sz="1600" i="1" dirty="0" smtClean="0">
                <a:latin typeface="Times New Roman" pitchFamily="18" charset="0"/>
              </a:rPr>
              <a:t> </a:t>
            </a:r>
            <a:r>
              <a:rPr lang="en-US" sz="1600" dirty="0">
                <a:latin typeface="Times New Roman" pitchFamily="18" charset="0"/>
              </a:rPr>
              <a:t>is at </a:t>
            </a:r>
            <a:r>
              <a:rPr lang="en-US" sz="1600" dirty="0">
                <a:solidFill>
                  <a:srgbClr val="FF0000"/>
                </a:solidFill>
                <a:latin typeface="Times New Roman" pitchFamily="18" charset="0"/>
              </a:rPr>
              <a:t>rest in the rest frame</a:t>
            </a:r>
            <a:r>
              <a:rPr lang="en-US" sz="1600" dirty="0">
                <a:latin typeface="Times New Roman" pitchFamily="18" charset="0"/>
              </a:rPr>
              <a:t>. We now let </a:t>
            </a:r>
            <a:r>
              <a:rPr lang="en-US" sz="1600" i="1" dirty="0" smtClean="0">
                <a:solidFill>
                  <a:srgbClr val="FF0000"/>
                </a:solidFill>
                <a:latin typeface="Times New Roman" pitchFamily="18" charset="0"/>
              </a:rPr>
              <a:t>m</a:t>
            </a:r>
            <a:r>
              <a:rPr lang="en-US" sz="1600" i="1" baseline="-25000" dirty="0">
                <a:solidFill>
                  <a:srgbClr val="FF0000"/>
                </a:solidFill>
                <a:latin typeface="Times New Roman" pitchFamily="18" charset="0"/>
              </a:rPr>
              <a:t>A</a:t>
            </a:r>
            <a:r>
              <a:rPr lang="en-US" sz="1600" i="1" dirty="0" smtClean="0">
                <a:solidFill>
                  <a:srgbClr val="FF0000"/>
                </a:solidFill>
                <a:latin typeface="Times New Roman" pitchFamily="18" charset="0"/>
              </a:rPr>
              <a:t> </a:t>
            </a:r>
            <a:r>
              <a:rPr lang="en-US" sz="1600" dirty="0">
                <a:solidFill>
                  <a:srgbClr val="FF0000"/>
                </a:solidFill>
                <a:latin typeface="Times New Roman" pitchFamily="18" charset="0"/>
              </a:rPr>
              <a:t>= </a:t>
            </a:r>
            <a:r>
              <a:rPr lang="en-US" sz="1600" i="1" dirty="0" smtClean="0">
                <a:solidFill>
                  <a:srgbClr val="FF0000"/>
                </a:solidFill>
                <a:latin typeface="Times New Roman" pitchFamily="18" charset="0"/>
              </a:rPr>
              <a:t>m</a:t>
            </a:r>
            <a:r>
              <a:rPr lang="en-US" sz="1600" i="1" baseline="-25000" dirty="0" smtClean="0">
                <a:solidFill>
                  <a:srgbClr val="FF0000"/>
                </a:solidFill>
                <a:latin typeface="Times New Roman" pitchFamily="18" charset="0"/>
              </a:rPr>
              <a:t>0</a:t>
            </a:r>
            <a:r>
              <a:rPr lang="en-US" sz="1600" dirty="0" smtClean="0">
                <a:latin typeface="Times New Roman" pitchFamily="18" charset="0"/>
              </a:rPr>
              <a:t>, </a:t>
            </a:r>
            <a:r>
              <a:rPr lang="en-US" sz="1600" dirty="0">
                <a:latin typeface="Times New Roman" pitchFamily="18" charset="0"/>
              </a:rPr>
              <a:t>the </a:t>
            </a:r>
            <a:r>
              <a:rPr lang="en-US" sz="1600" dirty="0" smtClean="0">
                <a:latin typeface="Times New Roman" pitchFamily="18" charset="0"/>
              </a:rPr>
              <a:t> mass </a:t>
            </a:r>
            <a:r>
              <a:rPr lang="en-US" sz="1600" dirty="0">
                <a:latin typeface="Times New Roman" pitchFamily="18" charset="0"/>
              </a:rPr>
              <a:t>when it is at rest, henceforth called the </a:t>
            </a:r>
            <a:r>
              <a:rPr lang="en-US" sz="1600" b="1" dirty="0">
                <a:latin typeface="Times New Roman" pitchFamily="18" charset="0"/>
              </a:rPr>
              <a:t>proper mass or </a:t>
            </a:r>
            <a:r>
              <a:rPr lang="en-US" sz="1600" b="1" dirty="0">
                <a:solidFill>
                  <a:srgbClr val="FF0000"/>
                </a:solidFill>
                <a:latin typeface="Times New Roman" pitchFamily="18" charset="0"/>
              </a:rPr>
              <a:t>rest mass</a:t>
            </a:r>
            <a:r>
              <a:rPr lang="en-US" sz="1600" b="1" dirty="0">
                <a:latin typeface="Times New Roman" pitchFamily="18" charset="0"/>
              </a:rPr>
              <a:t>, </a:t>
            </a:r>
            <a:r>
              <a:rPr lang="en-US" sz="1600" dirty="0">
                <a:latin typeface="Times New Roman" pitchFamily="18" charset="0"/>
              </a:rPr>
              <a:t>and we </a:t>
            </a:r>
            <a:r>
              <a:rPr lang="en-US" sz="1600" dirty="0" smtClean="0">
                <a:latin typeface="Times New Roman" pitchFamily="18" charset="0"/>
              </a:rPr>
              <a:t> let </a:t>
            </a:r>
            <a:r>
              <a:rPr lang="en-US" sz="1600" i="1" dirty="0" err="1" smtClean="0">
                <a:latin typeface="Times New Roman" pitchFamily="18" charset="0"/>
              </a:rPr>
              <a:t>m</a:t>
            </a:r>
            <a:r>
              <a:rPr lang="en-US" sz="1600" i="1" baseline="-25000" dirty="0" err="1" smtClean="0">
                <a:latin typeface="Times New Roman" pitchFamily="18" charset="0"/>
              </a:rPr>
              <a:t>B</a:t>
            </a:r>
            <a:r>
              <a:rPr lang="en-US" sz="1600" i="1" dirty="0" smtClean="0">
                <a:latin typeface="Times New Roman" pitchFamily="18" charset="0"/>
              </a:rPr>
              <a:t> </a:t>
            </a:r>
            <a:r>
              <a:rPr lang="en-US" sz="1600" dirty="0">
                <a:latin typeface="Times New Roman" pitchFamily="18" charset="0"/>
              </a:rPr>
              <a:t>= </a:t>
            </a:r>
            <a:r>
              <a:rPr lang="en-US" sz="1600" i="1" dirty="0">
                <a:latin typeface="Times New Roman" pitchFamily="18" charset="0"/>
              </a:rPr>
              <a:t>m, </a:t>
            </a:r>
            <a:r>
              <a:rPr lang="en-US" sz="1600" dirty="0">
                <a:latin typeface="Times New Roman" pitchFamily="18" charset="0"/>
              </a:rPr>
              <a:t>the mass when it is in motion. </a:t>
            </a:r>
            <a:r>
              <a:rPr lang="en-US" sz="1600" dirty="0" smtClean="0">
                <a:latin typeface="Times New Roman" pitchFamily="18" charset="0"/>
              </a:rPr>
              <a:t>So the above equation becomes</a:t>
            </a:r>
            <a:endParaRPr lang="ar-IQ" sz="1600" dirty="0">
              <a:latin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40768"/>
            <a:ext cx="2232248" cy="939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Elbow Connector 6"/>
          <p:cNvCxnSpPr/>
          <p:nvPr/>
        </p:nvCxnSpPr>
        <p:spPr>
          <a:xfrm>
            <a:off x="2627784" y="1772816"/>
            <a:ext cx="864096" cy="360040"/>
          </a:xfrm>
          <a:prstGeom prst="bentConnector3">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519448"/>
            <a:ext cx="15811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292080" y="1491171"/>
            <a:ext cx="3384376" cy="1569660"/>
          </a:xfrm>
          <a:prstGeom prst="rect">
            <a:avLst/>
          </a:prstGeom>
          <a:ln>
            <a:solidFill>
              <a:srgbClr val="FF0000"/>
            </a:solidFill>
          </a:ln>
        </p:spPr>
        <p:txBody>
          <a:bodyPr wrap="square">
            <a:spAutoFit/>
          </a:bodyPr>
          <a:lstStyle/>
          <a:p>
            <a:pPr algn="just" rtl="0"/>
            <a:r>
              <a:rPr lang="en-US" sz="1600" i="1" dirty="0" smtClean="0">
                <a:latin typeface="Times New Roman" pitchFamily="18" charset="0"/>
              </a:rPr>
              <a:t>This equation is defines the </a:t>
            </a:r>
            <a:r>
              <a:rPr lang="en-US" sz="1600" i="1" dirty="0" smtClean="0">
                <a:solidFill>
                  <a:srgbClr val="FF0000"/>
                </a:solidFill>
                <a:latin typeface="Times New Roman" pitchFamily="18" charset="0"/>
              </a:rPr>
              <a:t>r</a:t>
            </a:r>
            <a:r>
              <a:rPr lang="en-US" sz="1600" b="1" i="1" dirty="0" smtClean="0">
                <a:solidFill>
                  <a:srgbClr val="FF0000"/>
                </a:solidFill>
                <a:latin typeface="Times New Roman" pitchFamily="18" charset="0"/>
              </a:rPr>
              <a:t>elativistic </a:t>
            </a:r>
            <a:r>
              <a:rPr lang="en-US" sz="1600" b="1" i="1" dirty="0">
                <a:solidFill>
                  <a:srgbClr val="FF0000"/>
                </a:solidFill>
                <a:latin typeface="Times New Roman" pitchFamily="18" charset="0"/>
              </a:rPr>
              <a:t>mass</a:t>
            </a:r>
            <a:r>
              <a:rPr lang="en-US" sz="1600" b="1" i="1" dirty="0">
                <a:latin typeface="Times New Roman" pitchFamily="18" charset="0"/>
              </a:rPr>
              <a:t> </a:t>
            </a:r>
            <a:r>
              <a:rPr lang="en-US" sz="1600" b="1" dirty="0">
                <a:solidFill>
                  <a:srgbClr val="FF0000"/>
                </a:solidFill>
                <a:latin typeface="Times New Roman" pitchFamily="18" charset="0"/>
              </a:rPr>
              <a:t>m</a:t>
            </a:r>
            <a:r>
              <a:rPr lang="en-US" sz="1600" i="1" dirty="0">
                <a:latin typeface="Times New Roman" pitchFamily="18" charset="0"/>
              </a:rPr>
              <a:t> in terms </a:t>
            </a:r>
            <a:r>
              <a:rPr lang="en-US" sz="1600" i="1" dirty="0" smtClean="0">
                <a:latin typeface="Times New Roman" pitchFamily="18" charset="0"/>
              </a:rPr>
              <a:t>of </a:t>
            </a:r>
            <a:r>
              <a:rPr lang="en-US" sz="1600" i="1" dirty="0">
                <a:latin typeface="Times New Roman" pitchFamily="18" charset="0"/>
              </a:rPr>
              <a:t>its rest mass </a:t>
            </a:r>
            <a:r>
              <a:rPr lang="en-US" sz="1600" i="1" dirty="0">
                <a:solidFill>
                  <a:srgbClr val="FF0000"/>
                </a:solidFill>
                <a:latin typeface="Times New Roman" pitchFamily="18" charset="0"/>
              </a:rPr>
              <a:t>m</a:t>
            </a:r>
            <a:r>
              <a:rPr lang="en-US" sz="1600" b="1" i="1" dirty="0">
                <a:solidFill>
                  <a:srgbClr val="FF0000"/>
                </a:solidFill>
                <a:latin typeface="Times New Roman" pitchFamily="18" charset="0"/>
              </a:rPr>
              <a:t>o</a:t>
            </a:r>
            <a:r>
              <a:rPr lang="en-US" sz="1600" i="1" dirty="0">
                <a:latin typeface="Times New Roman" pitchFamily="18" charset="0"/>
              </a:rPr>
              <a:t>. </a:t>
            </a:r>
            <a:r>
              <a:rPr lang="en-US" sz="1600" dirty="0">
                <a:latin typeface="Times New Roman" pitchFamily="18" charset="0"/>
              </a:rPr>
              <a:t>Because </a:t>
            </a:r>
            <a:r>
              <a:rPr lang="en-US" sz="1600" dirty="0" smtClean="0">
                <a:latin typeface="Times New Roman" pitchFamily="18" charset="0"/>
              </a:rPr>
              <a:t>the term</a:t>
            </a:r>
          </a:p>
          <a:p>
            <a:pPr algn="just" rtl="0"/>
            <a:endParaRPr lang="en-US" sz="1600" dirty="0">
              <a:latin typeface="Times New Roman" pitchFamily="18" charset="0"/>
            </a:endParaRPr>
          </a:p>
          <a:p>
            <a:pPr algn="just" rtl="0"/>
            <a:endParaRPr lang="en-US" sz="1600" dirty="0" smtClean="0">
              <a:latin typeface="Times New Roman" pitchFamily="18" charset="0"/>
            </a:endParaRPr>
          </a:p>
          <a:p>
            <a:pPr algn="just" rtl="0"/>
            <a:r>
              <a:rPr lang="en-US" sz="1600" dirty="0"/>
              <a:t>is always less than one, </a:t>
            </a:r>
            <a:r>
              <a:rPr lang="en-US" sz="1600" dirty="0" smtClean="0">
                <a:latin typeface="Times New Roman" pitchFamily="18" charset="0"/>
              </a:rPr>
              <a:t> </a:t>
            </a:r>
            <a:endParaRPr lang="ar-IQ" sz="1600" dirty="0">
              <a:latin typeface="Times New Roman" pitchFamily="18" charset="0"/>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2082486"/>
            <a:ext cx="989459" cy="698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Elbow Connector 9"/>
          <p:cNvCxnSpPr/>
          <p:nvPr/>
        </p:nvCxnSpPr>
        <p:spPr>
          <a:xfrm>
            <a:off x="7020272" y="2229169"/>
            <a:ext cx="504056" cy="20253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95536" y="3287886"/>
            <a:ext cx="8280920" cy="830997"/>
          </a:xfrm>
          <a:prstGeom prst="rect">
            <a:avLst/>
          </a:prstGeom>
        </p:spPr>
        <p:txBody>
          <a:bodyPr wrap="square">
            <a:spAutoFit/>
          </a:bodyPr>
          <a:lstStyle/>
          <a:p>
            <a:pPr algn="just" rtl="0"/>
            <a:r>
              <a:rPr lang="en-US" sz="1600" dirty="0" smtClean="0">
                <a:latin typeface="Times New Roman" pitchFamily="18" charset="0"/>
              </a:rPr>
              <a:t>The </a:t>
            </a:r>
            <a:r>
              <a:rPr lang="en-US" sz="1600" dirty="0">
                <a:solidFill>
                  <a:srgbClr val="FF0000"/>
                </a:solidFill>
                <a:latin typeface="Times New Roman" pitchFamily="18" charset="0"/>
              </a:rPr>
              <a:t>relativistic mass m,</a:t>
            </a:r>
            <a:r>
              <a:rPr lang="en-US" sz="1600" i="1" dirty="0">
                <a:solidFill>
                  <a:srgbClr val="FF0000"/>
                </a:solidFill>
                <a:latin typeface="Times New Roman" pitchFamily="18" charset="0"/>
              </a:rPr>
              <a:t> </a:t>
            </a:r>
            <a:r>
              <a:rPr lang="en-US" sz="1600" dirty="0">
                <a:latin typeface="Times New Roman" pitchFamily="18" charset="0"/>
              </a:rPr>
              <a:t>the mass of a body in motion at the speed v, is </a:t>
            </a:r>
            <a:r>
              <a:rPr lang="en-US" sz="1600" dirty="0">
                <a:solidFill>
                  <a:srgbClr val="FF0000"/>
                </a:solidFill>
                <a:latin typeface="Times New Roman" pitchFamily="18" charset="0"/>
              </a:rPr>
              <a:t>always greater than </a:t>
            </a:r>
            <a:r>
              <a:rPr lang="en-US" sz="1600" dirty="0" err="1">
                <a:solidFill>
                  <a:srgbClr val="FF0000"/>
                </a:solidFill>
                <a:latin typeface="Times New Roman" pitchFamily="18" charset="0"/>
              </a:rPr>
              <a:t>m</a:t>
            </a:r>
            <a:r>
              <a:rPr lang="en-US" sz="1600" b="1" dirty="0" err="1">
                <a:solidFill>
                  <a:srgbClr val="FF0000"/>
                </a:solidFill>
                <a:latin typeface="Times New Roman" pitchFamily="18" charset="0"/>
              </a:rPr>
              <a:t>o</a:t>
            </a:r>
            <a:r>
              <a:rPr lang="en-US" sz="1600" dirty="0">
                <a:solidFill>
                  <a:srgbClr val="FF0000"/>
                </a:solidFill>
                <a:latin typeface="Times New Roman" pitchFamily="18" charset="0"/>
              </a:rPr>
              <a:t>,</a:t>
            </a:r>
            <a:r>
              <a:rPr lang="en-US" sz="1600" dirty="0">
                <a:latin typeface="Times New Roman" pitchFamily="18" charset="0"/>
              </a:rPr>
              <a:t> the mass of the body when it is at rest. The variation of mass with speed is again very small unless the speed is very great. </a:t>
            </a:r>
            <a:endParaRPr lang="ar-IQ" sz="1600" dirty="0">
              <a:latin typeface="Times New Roman" pitchFamily="18" charset="0"/>
            </a:endParaRPr>
          </a:p>
        </p:txBody>
      </p:sp>
    </p:spTree>
    <p:extLst>
      <p:ext uri="{BB962C8B-B14F-4D97-AF65-F5344CB8AC3E}">
        <p14:creationId xmlns:p14="http://schemas.microsoft.com/office/powerpoint/2010/main" val="3188746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712968" cy="6048672"/>
          </a:xfrm>
        </p:spPr>
        <p:txBody>
          <a:bodyPr>
            <a:normAutofit/>
          </a:bodyPr>
          <a:lstStyle/>
          <a:p>
            <a:pPr marL="0" indent="0" algn="l" rtl="0">
              <a:buNone/>
            </a:pPr>
            <a:r>
              <a:rPr lang="en-US" sz="1500" b="1" dirty="0" smtClean="0">
                <a:solidFill>
                  <a:srgbClr val="FF0000"/>
                </a:solidFill>
                <a:latin typeface="Times New Roman" pitchFamily="18" charset="0"/>
              </a:rPr>
              <a:t>Example</a:t>
            </a:r>
          </a:p>
          <a:p>
            <a:pPr marL="0" indent="0" algn="l" rtl="0">
              <a:buNone/>
            </a:pPr>
            <a:r>
              <a:rPr lang="en-US" sz="1500" i="1" dirty="0">
                <a:latin typeface="Times New Roman" pitchFamily="18" charset="0"/>
              </a:rPr>
              <a:t>The relativistic mass for various values of v</a:t>
            </a:r>
            <a:r>
              <a:rPr lang="en-US" sz="1500" dirty="0">
                <a:latin typeface="Times New Roman" pitchFamily="18" charset="0"/>
              </a:rPr>
              <a:t>. Find the mass </a:t>
            </a:r>
            <a:r>
              <a:rPr lang="en-US" sz="1500" i="1" dirty="0">
                <a:latin typeface="Times New Roman" pitchFamily="18" charset="0"/>
              </a:rPr>
              <a:t>m </a:t>
            </a:r>
            <a:r>
              <a:rPr lang="en-US" sz="1500" dirty="0">
                <a:latin typeface="Times New Roman" pitchFamily="18" charset="0"/>
              </a:rPr>
              <a:t>of a moving </a:t>
            </a:r>
            <a:r>
              <a:rPr lang="en-US" sz="1500" dirty="0" smtClean="0">
                <a:latin typeface="Times New Roman" pitchFamily="18" charset="0"/>
              </a:rPr>
              <a:t>object when </a:t>
            </a:r>
          </a:p>
          <a:p>
            <a:pPr marL="0" indent="0" algn="l" rtl="0">
              <a:buNone/>
            </a:pPr>
            <a:r>
              <a:rPr lang="en-US" sz="1500" dirty="0" smtClean="0">
                <a:latin typeface="Times New Roman" pitchFamily="18" charset="0"/>
              </a:rPr>
              <a:t>(</a:t>
            </a:r>
            <a:r>
              <a:rPr lang="en-US" sz="1500" dirty="0">
                <a:latin typeface="Times New Roman" pitchFamily="18" charset="0"/>
              </a:rPr>
              <a:t>a) </a:t>
            </a:r>
            <a:r>
              <a:rPr lang="en-US" sz="1500" i="1" dirty="0">
                <a:latin typeface="Times New Roman" pitchFamily="18" charset="0"/>
              </a:rPr>
              <a:t>v </a:t>
            </a:r>
            <a:r>
              <a:rPr lang="en-US" sz="1500" dirty="0">
                <a:latin typeface="Times New Roman" pitchFamily="18" charset="0"/>
              </a:rPr>
              <a:t>=447km/</a:t>
            </a:r>
            <a:r>
              <a:rPr lang="en-US" sz="1500" dirty="0" err="1">
                <a:latin typeface="Times New Roman" pitchFamily="18" charset="0"/>
              </a:rPr>
              <a:t>hr</a:t>
            </a:r>
            <a:r>
              <a:rPr lang="en-US" sz="1500" dirty="0">
                <a:latin typeface="Times New Roman" pitchFamily="18" charset="0"/>
              </a:rPr>
              <a:t>, (b) </a:t>
            </a:r>
            <a:r>
              <a:rPr lang="en-US" sz="1500" i="1" dirty="0">
                <a:latin typeface="Times New Roman" pitchFamily="18" charset="0"/>
              </a:rPr>
              <a:t>v </a:t>
            </a:r>
            <a:r>
              <a:rPr lang="en-US" sz="1500" dirty="0">
                <a:latin typeface="Times New Roman" pitchFamily="18" charset="0"/>
              </a:rPr>
              <a:t>= 1610 km/s =1000 miles/s, (c) </a:t>
            </a:r>
            <a:r>
              <a:rPr lang="en-US" sz="1500" i="1" dirty="0">
                <a:latin typeface="Times New Roman" pitchFamily="18" charset="0"/>
              </a:rPr>
              <a:t>v </a:t>
            </a:r>
            <a:r>
              <a:rPr lang="en-US" sz="1500" dirty="0">
                <a:latin typeface="Times New Roman" pitchFamily="18" charset="0"/>
              </a:rPr>
              <a:t>= 0.8</a:t>
            </a:r>
            <a:r>
              <a:rPr lang="en-US" sz="1500" i="1" dirty="0">
                <a:latin typeface="Times New Roman" pitchFamily="18" charset="0"/>
              </a:rPr>
              <a:t>c, </a:t>
            </a:r>
            <a:r>
              <a:rPr lang="en-US" sz="1500" dirty="0">
                <a:latin typeface="Times New Roman" pitchFamily="18" charset="0"/>
              </a:rPr>
              <a:t>and (d) </a:t>
            </a:r>
            <a:r>
              <a:rPr lang="en-US" sz="1500" i="1" dirty="0">
                <a:latin typeface="Times New Roman" pitchFamily="18" charset="0"/>
              </a:rPr>
              <a:t>v </a:t>
            </a:r>
            <a:r>
              <a:rPr lang="en-US" sz="1500" dirty="0">
                <a:latin typeface="Times New Roman" pitchFamily="18" charset="0"/>
              </a:rPr>
              <a:t>= </a:t>
            </a:r>
            <a:r>
              <a:rPr lang="en-US" sz="1500" i="1" dirty="0">
                <a:latin typeface="Times New Roman" pitchFamily="18" charset="0"/>
              </a:rPr>
              <a:t>c</a:t>
            </a:r>
            <a:r>
              <a:rPr lang="en-US" sz="1500" dirty="0">
                <a:latin typeface="Times New Roman" pitchFamily="18" charset="0"/>
              </a:rPr>
              <a:t>. </a:t>
            </a:r>
            <a:endParaRPr lang="en-US" sz="1500" dirty="0" smtClean="0">
              <a:latin typeface="Times New Roman" pitchFamily="18" charset="0"/>
            </a:endParaRPr>
          </a:p>
          <a:p>
            <a:pPr marL="0" indent="0" algn="l" rtl="0">
              <a:buNone/>
            </a:pPr>
            <a:r>
              <a:rPr lang="en-US" sz="1600" dirty="0">
                <a:solidFill>
                  <a:srgbClr val="FF0000"/>
                </a:solidFill>
              </a:rPr>
              <a:t>The solution</a:t>
            </a:r>
          </a:p>
          <a:p>
            <a:pPr marL="0" indent="0" algn="l" rtl="0">
              <a:buNone/>
            </a:pPr>
            <a:r>
              <a:rPr lang="en-US" sz="1500" dirty="0" smtClean="0">
                <a:latin typeface="Times New Roman" pitchFamily="18" charset="0"/>
              </a:rPr>
              <a:t>The </a:t>
            </a:r>
            <a:r>
              <a:rPr lang="en-US" sz="1500" dirty="0">
                <a:latin typeface="Times New Roman" pitchFamily="18" charset="0"/>
              </a:rPr>
              <a:t>relativistic mass </a:t>
            </a:r>
            <a:r>
              <a:rPr lang="en-US" sz="1500" i="1" dirty="0">
                <a:latin typeface="Times New Roman" pitchFamily="18" charset="0"/>
              </a:rPr>
              <a:t>m </a:t>
            </a:r>
            <a:r>
              <a:rPr lang="en-US" sz="1500" dirty="0">
                <a:latin typeface="Times New Roman" pitchFamily="18" charset="0"/>
              </a:rPr>
              <a:t>is found in terms of its </a:t>
            </a:r>
            <a:r>
              <a:rPr lang="en-US" sz="1500" dirty="0" smtClean="0">
                <a:latin typeface="Times New Roman" pitchFamily="18" charset="0"/>
              </a:rPr>
              <a:t>rest </a:t>
            </a:r>
            <a:r>
              <a:rPr lang="en-US" sz="1500" dirty="0">
                <a:latin typeface="Times New Roman" pitchFamily="18" charset="0"/>
              </a:rPr>
              <a:t>mass </a:t>
            </a:r>
            <a:r>
              <a:rPr lang="en-US" sz="1500" i="1" dirty="0" err="1">
                <a:latin typeface="Times New Roman" pitchFamily="18" charset="0"/>
              </a:rPr>
              <a:t>m</a:t>
            </a:r>
            <a:r>
              <a:rPr lang="en-US" sz="1500" baseline="-25000" dirty="0" err="1">
                <a:latin typeface="Times New Roman" pitchFamily="18" charset="0"/>
              </a:rPr>
              <a:t>o</a:t>
            </a:r>
            <a:r>
              <a:rPr lang="en-US" sz="1500" dirty="0">
                <a:latin typeface="Times New Roman" pitchFamily="18" charset="0"/>
              </a:rPr>
              <a:t> by </a:t>
            </a:r>
            <a:r>
              <a:rPr lang="en-US" sz="1500" dirty="0" smtClean="0">
                <a:latin typeface="Times New Roman" pitchFamily="18" charset="0"/>
              </a:rPr>
              <a:t> </a:t>
            </a:r>
          </a:p>
          <a:p>
            <a:pPr algn="l" rtl="0">
              <a:buAutoNum type="alphaLcParenBoth"/>
            </a:pPr>
            <a:r>
              <a:rPr lang="en-US" sz="1500" dirty="0" smtClean="0">
                <a:latin typeface="Times New Roman" pitchFamily="18" charset="0"/>
              </a:rPr>
              <a:t>For </a:t>
            </a:r>
            <a:r>
              <a:rPr lang="en-US" sz="1500" i="1" dirty="0">
                <a:latin typeface="Times New Roman" pitchFamily="18" charset="0"/>
              </a:rPr>
              <a:t>v </a:t>
            </a:r>
            <a:r>
              <a:rPr lang="en-US" sz="1500" dirty="0">
                <a:latin typeface="Times New Roman" pitchFamily="18" charset="0"/>
              </a:rPr>
              <a:t>= 1610 km/</a:t>
            </a:r>
            <a:r>
              <a:rPr lang="en-US" sz="1500" dirty="0" err="1">
                <a:latin typeface="Times New Roman" pitchFamily="18" charset="0"/>
              </a:rPr>
              <a:t>hr</a:t>
            </a:r>
            <a:r>
              <a:rPr lang="en-US" sz="1500" dirty="0">
                <a:latin typeface="Times New Roman" pitchFamily="18" charset="0"/>
              </a:rPr>
              <a:t> = 447 m/s, we obtain </a:t>
            </a:r>
            <a:endParaRPr lang="en-US" sz="1500" dirty="0" smtClean="0">
              <a:latin typeface="Times New Roman" pitchFamily="18" charset="0"/>
            </a:endParaRPr>
          </a:p>
          <a:p>
            <a:pPr marL="0" indent="0" algn="l" rtl="0">
              <a:buNone/>
            </a:pPr>
            <a:endParaRPr lang="ar-IQ" sz="1500" dirty="0">
              <a:latin typeface="Times New Roman" pitchFamily="18" charset="0"/>
            </a:endParaRPr>
          </a:p>
        </p:txBody>
      </p:sp>
      <p:sp>
        <p:nvSpPr>
          <p:cNvPr id="4" name="Date Placeholder 3"/>
          <p:cNvSpPr>
            <a:spLocks noGrp="1"/>
          </p:cNvSpPr>
          <p:nvPr>
            <p:ph type="dt" sz="half" idx="10"/>
          </p:nvPr>
        </p:nvSpPr>
        <p:spPr/>
        <p:txBody>
          <a:bodyPr/>
          <a:lstStyle/>
          <a:p>
            <a:fld id="{16B2F42E-42C4-4144-868D-827504CFC1CA}" type="datetime1">
              <a:rPr lang="en-US" smtClean="0"/>
              <a:t>5/26/2023</a:t>
            </a:fld>
            <a:endParaRPr lang="ar-IQ"/>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992678"/>
            <a:ext cx="1371401" cy="78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077" y="1772816"/>
            <a:ext cx="3492227" cy="7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Elbow Connector 5"/>
          <p:cNvCxnSpPr/>
          <p:nvPr/>
        </p:nvCxnSpPr>
        <p:spPr>
          <a:xfrm>
            <a:off x="3347864" y="1772816"/>
            <a:ext cx="432048" cy="383675"/>
          </a:xfrm>
          <a:prstGeom prst="bentConnector3">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V="1">
            <a:off x="5130142" y="1196752"/>
            <a:ext cx="216024" cy="192389"/>
          </a:xfrm>
          <a:prstGeom prst="bentConnector3">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79512" y="2564904"/>
            <a:ext cx="8352928" cy="323165"/>
          </a:xfrm>
          <a:prstGeom prst="rect">
            <a:avLst/>
          </a:prstGeom>
        </p:spPr>
        <p:txBody>
          <a:bodyPr wrap="square">
            <a:spAutoFit/>
          </a:bodyPr>
          <a:lstStyle/>
          <a:p>
            <a:pPr algn="l" rtl="0"/>
            <a:r>
              <a:rPr lang="en-US" sz="1500" dirty="0">
                <a:latin typeface="Times New Roman" pitchFamily="18" charset="0"/>
              </a:rPr>
              <a:t>Thus, at this reasonably high speed there is no measurable difference in the mass </a:t>
            </a:r>
            <a:r>
              <a:rPr lang="en-US" sz="1500" dirty="0" smtClean="0">
                <a:latin typeface="Times New Roman" pitchFamily="18" charset="0"/>
              </a:rPr>
              <a:t>of the </a:t>
            </a:r>
            <a:r>
              <a:rPr lang="en-US" sz="1500" dirty="0">
                <a:latin typeface="Times New Roman" pitchFamily="18" charset="0"/>
              </a:rPr>
              <a:t>body. </a:t>
            </a:r>
            <a:endParaRPr lang="ar-IQ" sz="1500" dirty="0">
              <a:latin typeface="Times New Roman" pitchFamily="18" charset="0"/>
            </a:endParaRPr>
          </a:p>
        </p:txBody>
      </p:sp>
      <p:sp>
        <p:nvSpPr>
          <p:cNvPr id="10" name="Rectangle 9"/>
          <p:cNvSpPr/>
          <p:nvPr/>
        </p:nvSpPr>
        <p:spPr>
          <a:xfrm>
            <a:off x="179384" y="2908642"/>
            <a:ext cx="1988045" cy="323165"/>
          </a:xfrm>
          <a:prstGeom prst="rect">
            <a:avLst/>
          </a:prstGeom>
        </p:spPr>
        <p:txBody>
          <a:bodyPr wrap="none">
            <a:spAutoFit/>
          </a:bodyPr>
          <a:lstStyle/>
          <a:p>
            <a:pPr algn="l" rtl="0"/>
            <a:r>
              <a:rPr lang="en-US" sz="1500" b="1" dirty="0" smtClean="0">
                <a:latin typeface="Times New Roman" pitchFamily="18" charset="0"/>
              </a:rPr>
              <a:t>(b</a:t>
            </a:r>
            <a:r>
              <a:rPr lang="en-US" sz="1500" b="1" dirty="0">
                <a:latin typeface="Times New Roman" pitchFamily="18" charset="0"/>
              </a:rPr>
              <a:t>)</a:t>
            </a:r>
            <a:r>
              <a:rPr lang="en-US" sz="1500" b="1" dirty="0" smtClean="0">
                <a:latin typeface="Times New Roman" pitchFamily="18" charset="0"/>
              </a:rPr>
              <a:t> </a:t>
            </a:r>
            <a:r>
              <a:rPr lang="en-US" sz="1500" dirty="0">
                <a:latin typeface="Times New Roman" pitchFamily="18" charset="0"/>
              </a:rPr>
              <a:t>For </a:t>
            </a:r>
            <a:r>
              <a:rPr lang="en-US" sz="1500" i="1" dirty="0">
                <a:latin typeface="Times New Roman" pitchFamily="18" charset="0"/>
              </a:rPr>
              <a:t>v </a:t>
            </a:r>
            <a:r>
              <a:rPr lang="en-US" sz="1500" dirty="0">
                <a:latin typeface="Times New Roman" pitchFamily="18" charset="0"/>
              </a:rPr>
              <a:t>= 1610 km/s, </a:t>
            </a:r>
            <a:endParaRPr lang="ar-IQ" sz="1500" dirty="0">
              <a:latin typeface="Times New Roman" pitchFamily="18" charset="0"/>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2617" y="2852936"/>
            <a:ext cx="5041751" cy="63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Elbow Connector 13"/>
          <p:cNvCxnSpPr>
            <a:endCxn id="3076" idx="1"/>
          </p:cNvCxnSpPr>
          <p:nvPr/>
        </p:nvCxnSpPr>
        <p:spPr>
          <a:xfrm>
            <a:off x="2167429" y="3070224"/>
            <a:ext cx="675188" cy="98690"/>
          </a:xfrm>
          <a:prstGeom prst="bentConnector3">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79512" y="3451066"/>
            <a:ext cx="8784976" cy="553998"/>
          </a:xfrm>
          <a:prstGeom prst="rect">
            <a:avLst/>
          </a:prstGeom>
        </p:spPr>
        <p:txBody>
          <a:bodyPr wrap="square">
            <a:spAutoFit/>
          </a:bodyPr>
          <a:lstStyle/>
          <a:p>
            <a:pPr algn="l" rtl="0"/>
            <a:r>
              <a:rPr lang="en-US" sz="1500" dirty="0">
                <a:latin typeface="Times New Roman" pitchFamily="18" charset="0"/>
              </a:rPr>
              <a:t>Thus, for a speed of 1610 km/s = 3,600,000 mph, a speed so great that macroscopic </a:t>
            </a:r>
            <a:r>
              <a:rPr lang="en-US" sz="1500" dirty="0" smtClean="0">
                <a:latin typeface="Times New Roman" pitchFamily="18" charset="0"/>
              </a:rPr>
              <a:t>objects </a:t>
            </a:r>
            <a:r>
              <a:rPr lang="en-US" sz="1500" dirty="0">
                <a:latin typeface="Times New Roman" pitchFamily="18" charset="0"/>
              </a:rPr>
              <a:t>cannot yet attain it, the relativistic increase in mass is still </a:t>
            </a:r>
            <a:r>
              <a:rPr lang="en-US" sz="1500" dirty="0" smtClean="0">
                <a:latin typeface="Times New Roman" pitchFamily="18" charset="0"/>
              </a:rPr>
              <a:t>practically negligible  </a:t>
            </a:r>
            <a:endParaRPr lang="ar-IQ" sz="1500" dirty="0">
              <a:latin typeface="Times New Roman" pitchFamily="18" charset="0"/>
            </a:endParaRPr>
          </a:p>
        </p:txBody>
      </p:sp>
      <p:sp>
        <p:nvSpPr>
          <p:cNvPr id="13" name="Rectangle 12"/>
          <p:cNvSpPr/>
          <p:nvPr/>
        </p:nvSpPr>
        <p:spPr>
          <a:xfrm>
            <a:off x="107504" y="4005064"/>
            <a:ext cx="1656184" cy="323165"/>
          </a:xfrm>
          <a:prstGeom prst="rect">
            <a:avLst/>
          </a:prstGeom>
        </p:spPr>
        <p:txBody>
          <a:bodyPr wrap="square">
            <a:spAutoFit/>
          </a:bodyPr>
          <a:lstStyle/>
          <a:p>
            <a:pPr algn="l" rtl="0"/>
            <a:r>
              <a:rPr lang="en-US" sz="1500" b="1" dirty="0" smtClean="0">
                <a:latin typeface="Times New Roman" pitchFamily="18" charset="0"/>
              </a:rPr>
              <a:t>(c)  </a:t>
            </a:r>
            <a:r>
              <a:rPr lang="en-US" sz="1500" dirty="0">
                <a:latin typeface="Times New Roman" pitchFamily="18" charset="0"/>
              </a:rPr>
              <a:t>For </a:t>
            </a:r>
            <a:r>
              <a:rPr lang="en-US" sz="1500" i="1" dirty="0">
                <a:latin typeface="Times New Roman" pitchFamily="18" charset="0"/>
              </a:rPr>
              <a:t>v </a:t>
            </a:r>
            <a:r>
              <a:rPr lang="en-US" sz="1500" dirty="0">
                <a:latin typeface="Times New Roman" pitchFamily="18" charset="0"/>
              </a:rPr>
              <a:t>= 0.8</a:t>
            </a:r>
            <a:r>
              <a:rPr lang="en-US" sz="1500" i="1" dirty="0">
                <a:latin typeface="Times New Roman" pitchFamily="18" charset="0"/>
              </a:rPr>
              <a:t>c, </a:t>
            </a:r>
            <a:endParaRPr lang="en-US" sz="1500" dirty="0">
              <a:latin typeface="Times New Roman" pitchFamily="18" charset="0"/>
            </a:endParaRP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00" y="3985637"/>
            <a:ext cx="2860948" cy="59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Elbow Connector 18"/>
          <p:cNvCxnSpPr/>
          <p:nvPr/>
        </p:nvCxnSpPr>
        <p:spPr>
          <a:xfrm>
            <a:off x="1475656" y="4293096"/>
            <a:ext cx="675188" cy="98690"/>
          </a:xfrm>
          <a:prstGeom prst="bentConnector3">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79384" y="4509120"/>
            <a:ext cx="8497072" cy="323165"/>
          </a:xfrm>
          <a:prstGeom prst="rect">
            <a:avLst/>
          </a:prstGeom>
        </p:spPr>
        <p:txBody>
          <a:bodyPr wrap="square">
            <a:spAutoFit/>
          </a:bodyPr>
          <a:lstStyle/>
          <a:p>
            <a:pPr algn="l" rtl="0"/>
            <a:r>
              <a:rPr lang="en-US" sz="1500" dirty="0">
                <a:latin typeface="Times New Roman" pitchFamily="18" charset="0"/>
              </a:rPr>
              <a:t>For the rather large velocity of 0.8</a:t>
            </a:r>
            <a:r>
              <a:rPr lang="en-US" sz="1500" i="1" dirty="0">
                <a:latin typeface="Times New Roman" pitchFamily="18" charset="0"/>
              </a:rPr>
              <a:t>c, </a:t>
            </a:r>
            <a:r>
              <a:rPr lang="en-US" sz="1500" dirty="0">
                <a:latin typeface="Times New Roman" pitchFamily="18" charset="0"/>
              </a:rPr>
              <a:t>the increase in mass is very significant </a:t>
            </a:r>
            <a:endParaRPr lang="ar-IQ" sz="1500" dirty="0">
              <a:latin typeface="Times New Roman" pitchFamily="18" charset="0"/>
            </a:endParaRPr>
          </a:p>
        </p:txBody>
      </p:sp>
      <p:sp>
        <p:nvSpPr>
          <p:cNvPr id="16" name="Rectangle 15"/>
          <p:cNvSpPr/>
          <p:nvPr/>
        </p:nvSpPr>
        <p:spPr>
          <a:xfrm>
            <a:off x="179384" y="4941168"/>
            <a:ext cx="1152256" cy="323165"/>
          </a:xfrm>
          <a:prstGeom prst="rect">
            <a:avLst/>
          </a:prstGeom>
        </p:spPr>
        <p:txBody>
          <a:bodyPr wrap="square">
            <a:spAutoFit/>
          </a:bodyPr>
          <a:lstStyle/>
          <a:p>
            <a:pPr algn="l" rtl="0"/>
            <a:r>
              <a:rPr lang="en-US" sz="1500" b="1" dirty="0" smtClean="0">
                <a:latin typeface="Times New Roman" pitchFamily="18" charset="0"/>
              </a:rPr>
              <a:t>(d) </a:t>
            </a:r>
            <a:r>
              <a:rPr lang="en-US" sz="1500" b="1" dirty="0">
                <a:latin typeface="Times New Roman" pitchFamily="18" charset="0"/>
              </a:rPr>
              <a:t>for v=c </a:t>
            </a:r>
            <a:endParaRPr lang="en-US" sz="1500" dirty="0">
              <a:latin typeface="Times New Roman" pitchFamily="18" charset="0"/>
            </a:endParaRPr>
          </a:p>
        </p:txBody>
      </p:sp>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7429" y="4941168"/>
            <a:ext cx="3124652" cy="648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Elbow Connector 22"/>
          <p:cNvCxnSpPr/>
          <p:nvPr/>
        </p:nvCxnSpPr>
        <p:spPr>
          <a:xfrm>
            <a:off x="1259632" y="5202518"/>
            <a:ext cx="1008112" cy="170698"/>
          </a:xfrm>
          <a:prstGeom prst="bentConnector3">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23528" y="5570900"/>
            <a:ext cx="8568952" cy="784830"/>
          </a:xfrm>
          <a:prstGeom prst="rect">
            <a:avLst/>
          </a:prstGeom>
        </p:spPr>
        <p:txBody>
          <a:bodyPr wrap="square">
            <a:spAutoFit/>
          </a:bodyPr>
          <a:lstStyle/>
          <a:p>
            <a:pPr algn="l" rtl="0"/>
            <a:r>
              <a:rPr lang="en-US" sz="1500" i="1" dirty="0">
                <a:latin typeface="Times New Roman" pitchFamily="18" charset="0"/>
              </a:rPr>
              <a:t>Thus, as a particle approaches the speed of light c, the mass of the particle </a:t>
            </a:r>
            <a:r>
              <a:rPr lang="en-US" sz="1500" dirty="0">
                <a:latin typeface="Times New Roman" pitchFamily="18" charset="0"/>
              </a:rPr>
              <a:t>approaches infinity. Since an infinite force and infinite energy would be required to move an infinite mass it is obvious that a particle of a finite rest mass </a:t>
            </a:r>
            <a:r>
              <a:rPr lang="en-US" sz="1500" i="1" dirty="0" err="1">
                <a:latin typeface="Times New Roman" pitchFamily="18" charset="0"/>
              </a:rPr>
              <a:t>m</a:t>
            </a:r>
            <a:r>
              <a:rPr lang="en-US" sz="1500" baseline="-25000" dirty="0" err="1">
                <a:latin typeface="Times New Roman" pitchFamily="18" charset="0"/>
              </a:rPr>
              <a:t>o</a:t>
            </a:r>
            <a:r>
              <a:rPr lang="en-US" sz="1500" dirty="0">
                <a:latin typeface="Times New Roman" pitchFamily="18" charset="0"/>
              </a:rPr>
              <a:t> can never be accelerated to the speed of light. </a:t>
            </a:r>
            <a:endParaRPr lang="ar-IQ" sz="1500" dirty="0">
              <a:latin typeface="Times New Roman" pitchFamily="18" charset="0"/>
            </a:endParaRPr>
          </a:p>
        </p:txBody>
      </p:sp>
    </p:spTree>
    <p:extLst>
      <p:ext uri="{BB962C8B-B14F-4D97-AF65-F5344CB8AC3E}">
        <p14:creationId xmlns:p14="http://schemas.microsoft.com/office/powerpoint/2010/main" val="451364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274638"/>
            <a:ext cx="3754760" cy="706090"/>
          </a:xfrm>
        </p:spPr>
        <p:txBody>
          <a:bodyPr>
            <a:normAutofit/>
          </a:bodyPr>
          <a:lstStyle/>
          <a:p>
            <a:pPr rtl="0"/>
            <a:r>
              <a:rPr lang="en-US" sz="2500" b="1" dirty="0">
                <a:solidFill>
                  <a:srgbClr val="FF0000"/>
                </a:solidFill>
                <a:latin typeface="Times New Roman" pitchFamily="18" charset="0"/>
              </a:rPr>
              <a:t>Relativistic </a:t>
            </a:r>
            <a:r>
              <a:rPr lang="en-US" sz="2500" b="1" dirty="0" smtClean="0">
                <a:solidFill>
                  <a:srgbClr val="FF0000"/>
                </a:solidFill>
                <a:latin typeface="Times New Roman" pitchFamily="18" charset="0"/>
              </a:rPr>
              <a:t>momentum</a:t>
            </a:r>
            <a:endParaRPr lang="ar-IQ" sz="2500" dirty="0">
              <a:solidFill>
                <a:srgbClr val="FF0000"/>
              </a:solidFill>
              <a:latin typeface="Times New Roman" pitchFamily="18" charset="0"/>
            </a:endParaRPr>
          </a:p>
        </p:txBody>
      </p:sp>
      <p:sp>
        <p:nvSpPr>
          <p:cNvPr id="3" name="Content Placeholder 2"/>
          <p:cNvSpPr>
            <a:spLocks noGrp="1"/>
          </p:cNvSpPr>
          <p:nvPr>
            <p:ph idx="1"/>
          </p:nvPr>
        </p:nvSpPr>
        <p:spPr>
          <a:xfrm>
            <a:off x="457200" y="980728"/>
            <a:ext cx="8579296" cy="648072"/>
          </a:xfrm>
        </p:spPr>
        <p:txBody>
          <a:bodyPr>
            <a:normAutofit/>
          </a:bodyPr>
          <a:lstStyle/>
          <a:p>
            <a:pPr marL="0" indent="0" algn="l" rtl="0">
              <a:buNone/>
            </a:pPr>
            <a:r>
              <a:rPr lang="en-US" sz="1600" dirty="0" smtClean="0">
                <a:latin typeface="Times New Roman" pitchFamily="18" charset="0"/>
              </a:rPr>
              <a:t>According </a:t>
            </a:r>
            <a:r>
              <a:rPr lang="en-US" sz="1600" dirty="0">
                <a:latin typeface="Times New Roman" pitchFamily="18" charset="0"/>
              </a:rPr>
              <a:t>to Einstein’s theory the </a:t>
            </a:r>
            <a:r>
              <a:rPr lang="en-US" sz="1600" b="1" dirty="0">
                <a:latin typeface="Times New Roman" pitchFamily="18" charset="0"/>
                <a:hlinkClick r:id="rId2" tooltip="The momentum of a body according to the special theory of relativity. For a particle of (rest) mass..."/>
              </a:rPr>
              <a:t>relativistic momentum </a:t>
            </a:r>
            <a:r>
              <a:rPr lang="en-US" sz="1600" dirty="0">
                <a:latin typeface="Times New Roman" pitchFamily="18" charset="0"/>
              </a:rPr>
              <a:t>of a particle with mass  and velocity  is given by</a:t>
            </a:r>
          </a:p>
          <a:p>
            <a:pPr algn="l" rtl="0"/>
            <a:endParaRPr lang="ar-IQ" sz="1600" dirty="0">
              <a:latin typeface="Times New Roman" pitchFamily="18" charset="0"/>
            </a:endParaRPr>
          </a:p>
        </p:txBody>
      </p:sp>
      <p:sp>
        <p:nvSpPr>
          <p:cNvPr id="5" name="Rectangle 4"/>
          <p:cNvSpPr/>
          <p:nvPr/>
        </p:nvSpPr>
        <p:spPr>
          <a:xfrm>
            <a:off x="323528" y="1988840"/>
            <a:ext cx="8352928" cy="784830"/>
          </a:xfrm>
          <a:prstGeom prst="rect">
            <a:avLst/>
          </a:prstGeom>
        </p:spPr>
        <p:txBody>
          <a:bodyPr wrap="square">
            <a:spAutoFit/>
          </a:bodyPr>
          <a:lstStyle/>
          <a:p>
            <a:pPr algn="just" rtl="0"/>
            <a:r>
              <a:rPr lang="en-US" sz="1500" dirty="0">
                <a:latin typeface="Times New Roman" pitchFamily="18" charset="0"/>
              </a:rPr>
              <a:t>where  </a:t>
            </a:r>
            <a:r>
              <a:rPr lang="en-US" sz="1500" dirty="0" smtClean="0">
                <a:latin typeface="Times New Roman" pitchFamily="18" charset="0"/>
              </a:rPr>
              <a:t>v is </a:t>
            </a:r>
            <a:r>
              <a:rPr lang="en-US" sz="1500" dirty="0">
                <a:latin typeface="Times New Roman" pitchFamily="18" charset="0"/>
              </a:rPr>
              <a:t>the speed of the particle and  </a:t>
            </a:r>
            <a:r>
              <a:rPr lang="en-US" sz="1500" dirty="0" smtClean="0">
                <a:latin typeface="Times New Roman" pitchFamily="18" charset="0"/>
              </a:rPr>
              <a:t>c is </a:t>
            </a:r>
            <a:r>
              <a:rPr lang="en-US" sz="1500" dirty="0">
                <a:latin typeface="Times New Roman" pitchFamily="18" charset="0"/>
              </a:rPr>
              <a:t>the speed of light in a vacuum. The speed of light in a </a:t>
            </a:r>
            <a:r>
              <a:rPr lang="en-US" sz="1500" dirty="0" smtClean="0">
                <a:latin typeface="Times New Roman" pitchFamily="18" charset="0"/>
              </a:rPr>
              <a:t>vacuum c</a:t>
            </a:r>
            <a:r>
              <a:rPr lang="en-US" sz="1500" dirty="0">
                <a:latin typeface="Times New Roman" pitchFamily="18" charset="0"/>
              </a:rPr>
              <a:t> , plays an important role throughout special relativity. Among other things it represents an upper limit to the speed of any particle</a:t>
            </a:r>
            <a:r>
              <a:rPr lang="en-US" sz="1500" dirty="0" smtClean="0">
                <a:latin typeface="Times New Roman" pitchFamily="18" charset="0"/>
              </a:rPr>
              <a:t>.</a:t>
            </a:r>
            <a:endParaRPr lang="en-US" sz="1500" dirty="0">
              <a:latin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371253"/>
            <a:ext cx="1354851" cy="68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https://www.open.edu/openlearn/ocw/pluginfile.php/709141/mod_oucontent/oucontent/35347/09a084b3/f3c8410b/s217_unit_6_f08.ep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592493"/>
            <a:ext cx="3596630" cy="35728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51520" y="2780928"/>
            <a:ext cx="4824536" cy="2631490"/>
          </a:xfrm>
          <a:prstGeom prst="rect">
            <a:avLst/>
          </a:prstGeom>
        </p:spPr>
        <p:txBody>
          <a:bodyPr wrap="square">
            <a:spAutoFit/>
          </a:bodyPr>
          <a:lstStyle/>
          <a:p>
            <a:pPr algn="just" rtl="0"/>
            <a:r>
              <a:rPr lang="en-US" sz="1500" dirty="0">
                <a:latin typeface="Times New Roman" pitchFamily="18" charset="0"/>
              </a:rPr>
              <a:t>The above formula implies that the momentum of a particle increases more rapidly with increasing speed than the Newtonian relation (p=mv) predicts. This is shown in the </a:t>
            </a:r>
            <a:r>
              <a:rPr lang="en-US" sz="1500" dirty="0" smtClean="0">
                <a:latin typeface="Times New Roman" pitchFamily="18" charset="0"/>
              </a:rPr>
              <a:t>curve</a:t>
            </a:r>
            <a:r>
              <a:rPr lang="en-US" sz="1500" dirty="0">
                <a:latin typeface="Times New Roman" pitchFamily="18" charset="0"/>
              </a:rPr>
              <a:t>, where the </a:t>
            </a:r>
            <a:r>
              <a:rPr lang="en-US" sz="1500" dirty="0" err="1">
                <a:latin typeface="Times New Roman" pitchFamily="18" charset="0"/>
              </a:rPr>
              <a:t>behaviour</a:t>
            </a:r>
            <a:r>
              <a:rPr lang="en-US" sz="1500" dirty="0">
                <a:latin typeface="Times New Roman" pitchFamily="18" charset="0"/>
              </a:rPr>
              <a:t> of the Newtonian and relativistic definitions of momentum magnitude are compared. You can see the good agreement at low speed, but you can also see the increasing discrepancy as the speed increases. Note that the relativistic definition does not extend beyond  </a:t>
            </a:r>
            <a:r>
              <a:rPr lang="en-US" sz="1500" dirty="0" err="1">
                <a:latin typeface="Times New Roman" pitchFamily="18" charset="0"/>
              </a:rPr>
              <a:t>c</a:t>
            </a:r>
            <a:r>
              <a:rPr lang="en-US" sz="1500" dirty="0" err="1">
                <a:latin typeface="Times New Roman" pitchFamily="18" charset="0"/>
                <a:sym typeface="Symbol"/>
              </a:rPr>
              <a:t>c</a:t>
            </a:r>
            <a:r>
              <a:rPr lang="en-US" sz="1500" dirty="0">
                <a:latin typeface="Times New Roman" pitchFamily="18" charset="0"/>
              </a:rPr>
              <a:t>. This reflects the fact that in special relativity it is impossible to accelerate a particle with mass to the speed of light, as you will soon see</a:t>
            </a:r>
          </a:p>
        </p:txBody>
      </p:sp>
      <p:sp>
        <p:nvSpPr>
          <p:cNvPr id="9" name="Rectangle 8"/>
          <p:cNvSpPr/>
          <p:nvPr/>
        </p:nvSpPr>
        <p:spPr>
          <a:xfrm>
            <a:off x="323528" y="5336048"/>
            <a:ext cx="5184576" cy="1246495"/>
          </a:xfrm>
          <a:prstGeom prst="rect">
            <a:avLst/>
          </a:prstGeom>
        </p:spPr>
        <p:txBody>
          <a:bodyPr wrap="square">
            <a:spAutoFit/>
          </a:bodyPr>
          <a:lstStyle/>
          <a:p>
            <a:pPr algn="just" rtl="0"/>
            <a:r>
              <a:rPr lang="en-US" sz="1500" dirty="0" smtClean="0">
                <a:solidFill>
                  <a:srgbClr val="FF0000"/>
                </a:solidFill>
                <a:latin typeface="Times New Roman" pitchFamily="18" charset="0"/>
              </a:rPr>
              <a:t>NOTE: </a:t>
            </a:r>
            <a:r>
              <a:rPr lang="en-US" sz="1500" dirty="0" smtClean="0">
                <a:latin typeface="Times New Roman" pitchFamily="18" charset="0"/>
              </a:rPr>
              <a:t>From the curve :  </a:t>
            </a:r>
            <a:r>
              <a:rPr lang="en-US" sz="1500" dirty="0">
                <a:latin typeface="Times New Roman" pitchFamily="18" charset="0"/>
              </a:rPr>
              <a:t>The magnitude of the momentum of a particle of </a:t>
            </a:r>
            <a:r>
              <a:rPr lang="en-US" sz="1500" dirty="0" smtClean="0">
                <a:latin typeface="Times New Roman" pitchFamily="18" charset="0"/>
              </a:rPr>
              <a:t>mass m</a:t>
            </a:r>
            <a:r>
              <a:rPr lang="en-US" sz="1500" dirty="0">
                <a:latin typeface="Times New Roman" pitchFamily="18" charset="0"/>
              </a:rPr>
              <a:t>  plotted against the particle’s speed  according to Newtonian mechanics and special relativity. The Newtonian relation closely approximates that of relativity </a:t>
            </a:r>
            <a:r>
              <a:rPr lang="en-US" sz="1500" dirty="0" smtClean="0">
                <a:latin typeface="Times New Roman" pitchFamily="18" charset="0"/>
              </a:rPr>
              <a:t>v for </a:t>
            </a:r>
            <a:r>
              <a:rPr lang="en-US" sz="1500" dirty="0">
                <a:latin typeface="Times New Roman" pitchFamily="18" charset="0"/>
              </a:rPr>
              <a:t>values of  that are small compared with the speed of </a:t>
            </a:r>
            <a:r>
              <a:rPr lang="en-US" sz="1500" dirty="0" smtClean="0">
                <a:latin typeface="Times New Roman" pitchFamily="18" charset="0"/>
              </a:rPr>
              <a:t>light c,</a:t>
            </a:r>
            <a:r>
              <a:rPr lang="en-US" sz="1500" dirty="0">
                <a:latin typeface="Times New Roman" pitchFamily="18" charset="0"/>
              </a:rPr>
              <a:t> .</a:t>
            </a:r>
            <a:endParaRPr lang="ar-IQ" sz="1500" dirty="0">
              <a:latin typeface="Times New Roman" pitchFamily="18" charset="0"/>
            </a:endParaRPr>
          </a:p>
        </p:txBody>
      </p:sp>
    </p:spTree>
    <p:extLst>
      <p:ext uri="{BB962C8B-B14F-4D97-AF65-F5344CB8AC3E}">
        <p14:creationId xmlns:p14="http://schemas.microsoft.com/office/powerpoint/2010/main" val="2657392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7384"/>
            <a:ext cx="8784976" cy="2139047"/>
          </a:xfrm>
          <a:prstGeom prst="rect">
            <a:avLst/>
          </a:prstGeom>
        </p:spPr>
        <p:txBody>
          <a:bodyPr wrap="square">
            <a:spAutoFit/>
          </a:bodyPr>
          <a:lstStyle/>
          <a:p>
            <a:pPr algn="l" rtl="0"/>
            <a:r>
              <a:rPr lang="en-US" sz="1600" b="1" dirty="0" smtClean="0">
                <a:solidFill>
                  <a:srgbClr val="FF0000"/>
                </a:solidFill>
                <a:latin typeface="Times New Roman" pitchFamily="18" charset="0"/>
                <a:cs typeface="+mj-cs"/>
              </a:rPr>
              <a:t>Relativistic </a:t>
            </a:r>
            <a:r>
              <a:rPr lang="en-US" sz="1600" b="1" dirty="0">
                <a:solidFill>
                  <a:srgbClr val="FF0000"/>
                </a:solidFill>
                <a:latin typeface="Times New Roman" pitchFamily="18" charset="0"/>
                <a:cs typeface="+mj-cs"/>
              </a:rPr>
              <a:t>linear momentum </a:t>
            </a:r>
            <a:endParaRPr lang="en-US" sz="1600" b="1" dirty="0" smtClean="0">
              <a:solidFill>
                <a:srgbClr val="FF0000"/>
              </a:solidFill>
              <a:latin typeface="Times New Roman" pitchFamily="18" charset="0"/>
              <a:cs typeface="+mj-cs"/>
            </a:endParaRPr>
          </a:p>
          <a:p>
            <a:pPr algn="l" rtl="0"/>
            <a:r>
              <a:rPr lang="en-US" sz="1400" dirty="0" smtClean="0">
                <a:latin typeface="Times New Roman" pitchFamily="18" charset="0"/>
              </a:rPr>
              <a:t>The </a:t>
            </a:r>
            <a:r>
              <a:rPr lang="en-US" sz="1400" dirty="0">
                <a:latin typeface="Times New Roman" pitchFamily="18" charset="0"/>
              </a:rPr>
              <a:t>Lorentz force is the combined force on a charged particle due both electric and magnetic fields, which are often considered together for practical applications. If a particle of charge </a:t>
            </a:r>
            <a:r>
              <a:rPr lang="en-US" sz="1400" i="1" dirty="0">
                <a:latin typeface="Times New Roman" pitchFamily="18" charset="0"/>
              </a:rPr>
              <a:t>q</a:t>
            </a:r>
            <a:r>
              <a:rPr lang="en-US" sz="1400" dirty="0">
                <a:latin typeface="Times New Roman" pitchFamily="18" charset="0"/>
              </a:rPr>
              <a:t> moves with velocity </a:t>
            </a:r>
            <a:r>
              <a:rPr lang="en-US" sz="1400" i="1" dirty="0">
                <a:latin typeface="Times New Roman" pitchFamily="18" charset="0"/>
              </a:rPr>
              <a:t>v</a:t>
            </a:r>
            <a:r>
              <a:rPr lang="en-US" sz="1400" dirty="0">
                <a:latin typeface="Times New Roman" pitchFamily="18" charset="0"/>
              </a:rPr>
              <a:t> in the presence of an electric field </a:t>
            </a:r>
            <a:r>
              <a:rPr lang="en-US" sz="1400" i="1" dirty="0">
                <a:latin typeface="Times New Roman" pitchFamily="18" charset="0"/>
              </a:rPr>
              <a:t>E</a:t>
            </a:r>
            <a:r>
              <a:rPr lang="en-US" sz="1400" dirty="0">
                <a:latin typeface="Times New Roman" pitchFamily="18" charset="0"/>
              </a:rPr>
              <a:t> and a magnetic field </a:t>
            </a:r>
            <a:r>
              <a:rPr lang="en-US" sz="1400" i="1" dirty="0">
                <a:latin typeface="Times New Roman" pitchFamily="18" charset="0"/>
              </a:rPr>
              <a:t>B</a:t>
            </a:r>
            <a:r>
              <a:rPr lang="en-US" sz="1400" dirty="0">
                <a:latin typeface="Times New Roman" pitchFamily="18" charset="0"/>
              </a:rPr>
              <a:t>, then it will experience a force:</a:t>
            </a:r>
          </a:p>
          <a:p>
            <a:pPr algn="l" rtl="0"/>
            <a:r>
              <a:rPr lang="en-US" sz="1500" dirty="0" smtClean="0">
                <a:latin typeface="Times New Roman" pitchFamily="18" charset="0"/>
              </a:rPr>
              <a:t>Electrons </a:t>
            </a:r>
            <a:r>
              <a:rPr lang="en-US" sz="1500" dirty="0">
                <a:latin typeface="Times New Roman" pitchFamily="18" charset="0"/>
              </a:rPr>
              <a:t>were first accelerated by a large potential difference until they were moving at high speeds. They then entered a velocity selector. By varying the electric and magnetic field of the velocity selector, </a:t>
            </a:r>
            <a:r>
              <a:rPr lang="en-US" sz="1500" dirty="0" smtClean="0">
                <a:latin typeface="Times New Roman" pitchFamily="18" charset="0"/>
              </a:rPr>
              <a:t>electrons </a:t>
            </a:r>
            <a:r>
              <a:rPr lang="en-US" sz="1500" dirty="0">
                <a:latin typeface="Times New Roman" pitchFamily="18" charset="0"/>
              </a:rPr>
              <a:t>with any desired velocity can be obtained by the equation </a:t>
            </a:r>
            <a:r>
              <a:rPr lang="en-US" sz="1500" dirty="0" smtClean="0">
                <a:latin typeface="Times New Roman" pitchFamily="18" charset="0"/>
              </a:rPr>
              <a:t> </a:t>
            </a:r>
            <a:r>
              <a:rPr lang="en-US" sz="1500" b="1" i="1" dirty="0" smtClean="0">
                <a:latin typeface="Times New Roman" pitchFamily="18" charset="0"/>
              </a:rPr>
              <a:t>v </a:t>
            </a:r>
            <a:r>
              <a:rPr lang="en-US" sz="1500" b="1" dirty="0">
                <a:latin typeface="Times New Roman" pitchFamily="18" charset="0"/>
              </a:rPr>
              <a:t>= </a:t>
            </a:r>
            <a:r>
              <a:rPr lang="en-US" sz="1500" b="1" i="1" dirty="0">
                <a:latin typeface="Times New Roman" pitchFamily="18" charset="0"/>
              </a:rPr>
              <a:t>E/B </a:t>
            </a:r>
            <a:endParaRPr lang="en-US" sz="1500" b="1" dirty="0">
              <a:latin typeface="Times New Roman" pitchFamily="18" charset="0"/>
            </a:endParaRPr>
          </a:p>
          <a:p>
            <a:pPr algn="l" rtl="0"/>
            <a:r>
              <a:rPr lang="en-US" sz="1500" dirty="0">
                <a:latin typeface="Times New Roman" pitchFamily="18" charset="0"/>
              </a:rPr>
              <a:t>These electrons were then sent through a uniform magnetic field </a:t>
            </a:r>
            <a:r>
              <a:rPr lang="en-US" sz="1500" i="1" dirty="0">
                <a:latin typeface="Times New Roman" pitchFamily="18" charset="0"/>
              </a:rPr>
              <a:t>B </a:t>
            </a:r>
            <a:r>
              <a:rPr lang="en-US" sz="1500" dirty="0">
                <a:latin typeface="Times New Roman" pitchFamily="18" charset="0"/>
              </a:rPr>
              <a:t>where they were deflected into a circular path. The centripetal force was set equal to the magnetic force, and we obtain </a:t>
            </a:r>
            <a:endParaRPr lang="ar-IQ" sz="1500" dirty="0">
              <a:latin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60848"/>
            <a:ext cx="168592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1891" y="2276872"/>
            <a:ext cx="1676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04626" y="2708920"/>
            <a:ext cx="6987654" cy="338554"/>
          </a:xfrm>
          <a:prstGeom prst="rect">
            <a:avLst/>
          </a:prstGeom>
        </p:spPr>
        <p:txBody>
          <a:bodyPr wrap="square">
            <a:spAutoFit/>
          </a:bodyPr>
          <a:lstStyle/>
          <a:p>
            <a:pPr algn="l" rtl="0"/>
            <a:r>
              <a:rPr lang="en-US" sz="1600" dirty="0" smtClean="0">
                <a:latin typeface="Times New Roman" pitchFamily="18" charset="0"/>
              </a:rPr>
              <a:t>When the above formula treat </a:t>
            </a:r>
            <a:r>
              <a:rPr lang="en-US" sz="1600" dirty="0">
                <a:latin typeface="Times New Roman" pitchFamily="18" charset="0"/>
              </a:rPr>
              <a:t>the mass </a:t>
            </a:r>
            <a:r>
              <a:rPr lang="en-US" sz="1600" dirty="0" smtClean="0">
                <a:latin typeface="Times New Roman" pitchFamily="18" charset="0"/>
              </a:rPr>
              <a:t>as </a:t>
            </a:r>
            <a:r>
              <a:rPr lang="en-US" sz="1600" dirty="0">
                <a:latin typeface="Times New Roman" pitchFamily="18" charset="0"/>
              </a:rPr>
              <a:t>the relativistic </a:t>
            </a:r>
            <a:r>
              <a:rPr lang="en-US" sz="1600" dirty="0" smtClean="0">
                <a:latin typeface="Times New Roman" pitchFamily="18" charset="0"/>
              </a:rPr>
              <a:t>mass it becomes </a:t>
            </a:r>
            <a:endParaRPr lang="ar-IQ" sz="1600" dirty="0">
              <a:latin typeface="Times New Roman" pitchFamily="18" charset="0"/>
            </a:endParaRPr>
          </a:p>
        </p:txBody>
      </p:sp>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3680" y="2204864"/>
            <a:ext cx="18288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657960"/>
            <a:ext cx="1511124" cy="34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104626" y="3140968"/>
            <a:ext cx="8931870" cy="1246495"/>
          </a:xfrm>
          <a:prstGeom prst="rect">
            <a:avLst/>
          </a:prstGeom>
        </p:spPr>
        <p:txBody>
          <a:bodyPr wrap="square">
            <a:spAutoFit/>
          </a:bodyPr>
          <a:lstStyle/>
          <a:p>
            <a:pPr algn="just" rtl="0"/>
            <a:r>
              <a:rPr lang="en-US" sz="1500" dirty="0" smtClean="0">
                <a:latin typeface="Times New Roman" pitchFamily="18" charset="0"/>
              </a:rPr>
              <a:t>The above equation shows </a:t>
            </a:r>
            <a:r>
              <a:rPr lang="en-US" sz="1500" dirty="0">
                <a:latin typeface="Times New Roman" pitchFamily="18" charset="0"/>
              </a:rPr>
              <a:t>that the momentum of a relativistic particle of known charge</a:t>
            </a:r>
            <a:r>
              <a:rPr lang="en-US" sz="1500" dirty="0">
                <a:solidFill>
                  <a:srgbClr val="FF0000"/>
                </a:solidFill>
                <a:latin typeface="Times New Roman" pitchFamily="18" charset="0"/>
              </a:rPr>
              <a:t> q</a:t>
            </a:r>
            <a:r>
              <a:rPr lang="en-US" sz="1500" dirty="0">
                <a:latin typeface="Times New Roman" pitchFamily="18" charset="0"/>
              </a:rPr>
              <a:t> may be determined by measuring its radius of curvature </a:t>
            </a:r>
            <a:r>
              <a:rPr lang="en-US" sz="1500" dirty="0">
                <a:solidFill>
                  <a:srgbClr val="FF0000"/>
                </a:solidFill>
                <a:latin typeface="Times New Roman" pitchFamily="18" charset="0"/>
              </a:rPr>
              <a:t>r</a:t>
            </a:r>
            <a:r>
              <a:rPr lang="en-US" sz="1500" dirty="0">
                <a:latin typeface="Times New Roman" pitchFamily="18" charset="0"/>
              </a:rPr>
              <a:t> in a known </a:t>
            </a:r>
            <a:r>
              <a:rPr lang="en-US" sz="1500" dirty="0" smtClean="0">
                <a:latin typeface="Times New Roman" pitchFamily="18" charset="0"/>
              </a:rPr>
              <a:t>magnetic field</a:t>
            </a:r>
            <a:r>
              <a:rPr lang="en-US" sz="1500" dirty="0">
                <a:latin typeface="Times New Roman" pitchFamily="18" charset="0"/>
              </a:rPr>
              <a:t>, </a:t>
            </a:r>
            <a:r>
              <a:rPr lang="en-US" sz="1500" dirty="0">
                <a:solidFill>
                  <a:srgbClr val="FF0000"/>
                </a:solidFill>
                <a:latin typeface="Times New Roman" pitchFamily="18" charset="0"/>
              </a:rPr>
              <a:t>B</a:t>
            </a:r>
            <a:r>
              <a:rPr lang="en-US" sz="1500" dirty="0">
                <a:latin typeface="Times New Roman" pitchFamily="18" charset="0"/>
              </a:rPr>
              <a:t>. This technique is routinely used to determine the momentum of subatomic particles from photographs of their tracks in space. </a:t>
            </a:r>
            <a:r>
              <a:rPr lang="en-US" sz="1500" dirty="0" smtClean="0">
                <a:latin typeface="Times New Roman" pitchFamily="18" charset="0"/>
              </a:rPr>
              <a:t>Because </a:t>
            </a:r>
            <a:r>
              <a:rPr lang="en-US" sz="1500" i="1" dirty="0">
                <a:solidFill>
                  <a:srgbClr val="FF0000"/>
                </a:solidFill>
                <a:latin typeface="Times New Roman" pitchFamily="18" charset="0"/>
              </a:rPr>
              <a:t>B, r, </a:t>
            </a:r>
            <a:r>
              <a:rPr lang="en-US" sz="1500" dirty="0">
                <a:solidFill>
                  <a:srgbClr val="FF0000"/>
                </a:solidFill>
                <a:latin typeface="Times New Roman" pitchFamily="18" charset="0"/>
              </a:rPr>
              <a:t>and </a:t>
            </a:r>
            <a:r>
              <a:rPr lang="en-US" sz="1500" i="1" dirty="0">
                <a:solidFill>
                  <a:srgbClr val="FF0000"/>
                </a:solidFill>
                <a:latin typeface="Times New Roman" pitchFamily="18" charset="0"/>
              </a:rPr>
              <a:t>v</a:t>
            </a:r>
            <a:r>
              <a:rPr lang="en-US" sz="1500" i="1" dirty="0">
                <a:latin typeface="Times New Roman" pitchFamily="18" charset="0"/>
              </a:rPr>
              <a:t> </a:t>
            </a:r>
            <a:r>
              <a:rPr lang="en-US" sz="1500" dirty="0">
                <a:latin typeface="Times New Roman" pitchFamily="18" charset="0"/>
              </a:rPr>
              <a:t>could be measured in the experiment, the ratio of the charge of </a:t>
            </a:r>
            <a:r>
              <a:rPr lang="en-US" sz="1500" dirty="0" smtClean="0">
                <a:latin typeface="Times New Roman" pitchFamily="18" charset="0"/>
              </a:rPr>
              <a:t>the </a:t>
            </a:r>
            <a:r>
              <a:rPr lang="en-US" sz="1500" dirty="0">
                <a:latin typeface="Times New Roman" pitchFamily="18" charset="0"/>
              </a:rPr>
              <a:t>electron </a:t>
            </a:r>
            <a:r>
              <a:rPr lang="en-US" sz="1500" i="1" dirty="0">
                <a:solidFill>
                  <a:srgbClr val="FF0000"/>
                </a:solidFill>
                <a:latin typeface="Times New Roman" pitchFamily="18" charset="0"/>
              </a:rPr>
              <a:t>q</a:t>
            </a:r>
            <a:r>
              <a:rPr lang="en-US" sz="1500" i="1" dirty="0">
                <a:latin typeface="Times New Roman" pitchFamily="18" charset="0"/>
              </a:rPr>
              <a:t> </a:t>
            </a:r>
            <a:r>
              <a:rPr lang="en-US" sz="1500" i="1" dirty="0" smtClean="0">
                <a:latin typeface="Times New Roman" pitchFamily="18" charset="0"/>
              </a:rPr>
              <a:t> (or </a:t>
            </a:r>
            <a:r>
              <a:rPr lang="en-US" sz="1500" b="1" dirty="0" smtClean="0">
                <a:solidFill>
                  <a:srgbClr val="FF0000"/>
                </a:solidFill>
                <a:latin typeface="Times New Roman" pitchFamily="18" charset="0"/>
              </a:rPr>
              <a:t>e</a:t>
            </a:r>
            <a:r>
              <a:rPr lang="en-US" sz="1500" i="1" dirty="0" smtClean="0">
                <a:latin typeface="Times New Roman" pitchFamily="18" charset="0"/>
              </a:rPr>
              <a:t> ) </a:t>
            </a:r>
            <a:r>
              <a:rPr lang="en-US" sz="1500" dirty="0" smtClean="0">
                <a:latin typeface="Times New Roman" pitchFamily="18" charset="0"/>
              </a:rPr>
              <a:t>to </a:t>
            </a:r>
            <a:r>
              <a:rPr lang="en-US" sz="1500" dirty="0">
                <a:latin typeface="Times New Roman" pitchFamily="18" charset="0"/>
              </a:rPr>
              <a:t>its rest mass </a:t>
            </a:r>
            <a:r>
              <a:rPr lang="en-US" sz="1500" i="1" dirty="0" err="1">
                <a:solidFill>
                  <a:srgbClr val="FF0000"/>
                </a:solidFill>
                <a:latin typeface="Times New Roman" pitchFamily="18" charset="0"/>
              </a:rPr>
              <a:t>m</a:t>
            </a:r>
            <a:r>
              <a:rPr lang="en-US" sz="1500" baseline="-25000" dirty="0" err="1">
                <a:solidFill>
                  <a:srgbClr val="FF0000"/>
                </a:solidFill>
                <a:latin typeface="Times New Roman" pitchFamily="18" charset="0"/>
              </a:rPr>
              <a:t>o</a:t>
            </a:r>
            <a:r>
              <a:rPr lang="en-US" sz="1500" dirty="0">
                <a:latin typeface="Times New Roman" pitchFamily="18" charset="0"/>
              </a:rPr>
              <a:t>, found from </a:t>
            </a:r>
            <a:r>
              <a:rPr lang="en-US" sz="1500" dirty="0" smtClean="0">
                <a:latin typeface="Times New Roman" pitchFamily="18" charset="0"/>
              </a:rPr>
              <a:t>the equation  </a:t>
            </a:r>
            <a:r>
              <a:rPr lang="en-US" sz="1500" dirty="0">
                <a:latin typeface="Times New Roman" pitchFamily="18" charset="0"/>
              </a:rPr>
              <a:t>is </a:t>
            </a:r>
            <a:endParaRPr lang="ar-IQ" sz="1500" dirty="0">
              <a:latin typeface="Times New Roman" pitchFamily="18" charset="0"/>
            </a:endParaRPr>
          </a:p>
        </p:txBody>
      </p:sp>
      <p:cxnSp>
        <p:nvCxnSpPr>
          <p:cNvPr id="12" name="Straight Arrow Connector 11"/>
          <p:cNvCxnSpPr/>
          <p:nvPr/>
        </p:nvCxnSpPr>
        <p:spPr>
          <a:xfrm>
            <a:off x="2195736" y="2467372"/>
            <a:ext cx="597197"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351067" y="2924944"/>
            <a:ext cx="597197"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1195111" y="4077072"/>
            <a:ext cx="1885854" cy="620754"/>
            <a:chOff x="1195111" y="5301208"/>
            <a:chExt cx="1885854" cy="620754"/>
          </a:xfrm>
        </p:grpSpPr>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5301208"/>
              <a:ext cx="1821333" cy="62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195111" y="5595914"/>
              <a:ext cx="397865" cy="323165"/>
            </a:xfrm>
            <a:prstGeom prst="rect">
              <a:avLst/>
            </a:prstGeom>
          </p:spPr>
          <p:txBody>
            <a:bodyPr wrap="none">
              <a:spAutoFit/>
            </a:bodyPr>
            <a:lstStyle/>
            <a:p>
              <a:r>
                <a:rPr lang="en-US" sz="1500" i="1" dirty="0" err="1">
                  <a:latin typeface="Times New Roman" pitchFamily="18" charset="0"/>
                </a:rPr>
                <a:t>m</a:t>
              </a:r>
              <a:r>
                <a:rPr lang="en-US" sz="1500" i="1" baseline="-25000" dirty="0" err="1">
                  <a:latin typeface="Times New Roman" pitchFamily="18" charset="0"/>
                </a:rPr>
                <a:t>o</a:t>
              </a:r>
              <a:endParaRPr lang="ar-IQ" sz="1500" i="1" dirty="0"/>
            </a:p>
          </p:txBody>
        </p:sp>
      </p:grpSp>
      <p:sp>
        <p:nvSpPr>
          <p:cNvPr id="16" name="Rectangle 15"/>
          <p:cNvSpPr/>
          <p:nvPr/>
        </p:nvSpPr>
        <p:spPr>
          <a:xfrm>
            <a:off x="107504" y="4797152"/>
            <a:ext cx="8928992" cy="784830"/>
          </a:xfrm>
          <a:prstGeom prst="rect">
            <a:avLst/>
          </a:prstGeom>
        </p:spPr>
        <p:txBody>
          <a:bodyPr wrap="square">
            <a:spAutoFit/>
          </a:bodyPr>
          <a:lstStyle/>
          <a:p>
            <a:pPr algn="l" rtl="0"/>
            <a:r>
              <a:rPr lang="en-US" sz="1500" dirty="0">
                <a:latin typeface="Times New Roman" pitchFamily="18" charset="0"/>
              </a:rPr>
              <a:t>The variation of mass with speed truly points out the meaning of the concept of inertial mass as a measure of the resistance of matter to motion. The rest mass </a:t>
            </a:r>
            <a:r>
              <a:rPr lang="en-US" sz="1500" b="1" i="1" dirty="0" err="1">
                <a:solidFill>
                  <a:srgbClr val="FF0000"/>
                </a:solidFill>
                <a:latin typeface="Times New Roman" pitchFamily="18" charset="0"/>
              </a:rPr>
              <a:t>m</a:t>
            </a:r>
            <a:r>
              <a:rPr lang="en-US" sz="1500" b="1" baseline="-25000" dirty="0" err="1">
                <a:solidFill>
                  <a:srgbClr val="FF0000"/>
                </a:solidFill>
                <a:latin typeface="Times New Roman" pitchFamily="18" charset="0"/>
              </a:rPr>
              <a:t>o</a:t>
            </a:r>
            <a:r>
              <a:rPr lang="en-US" sz="1500" dirty="0">
                <a:latin typeface="Times New Roman" pitchFamily="18" charset="0"/>
              </a:rPr>
              <a:t> should probably be called the “quantity of matter” of a body since </a:t>
            </a:r>
            <a:r>
              <a:rPr lang="en-US" sz="1500" dirty="0" smtClean="0">
                <a:latin typeface="Times New Roman" pitchFamily="18" charset="0"/>
              </a:rPr>
              <a:t>it </a:t>
            </a:r>
            <a:r>
              <a:rPr lang="en-US" sz="1500" dirty="0">
                <a:latin typeface="Times New Roman" pitchFamily="18" charset="0"/>
              </a:rPr>
              <a:t>is truly a measure of how much matter is present in the body </a:t>
            </a:r>
            <a:endParaRPr lang="ar-IQ" sz="1500" dirty="0">
              <a:latin typeface="Times New Roman" pitchFamily="18" charset="0"/>
            </a:endParaRPr>
          </a:p>
        </p:txBody>
      </p:sp>
      <p:sp>
        <p:nvSpPr>
          <p:cNvPr id="19" name="Rectangle 18"/>
          <p:cNvSpPr/>
          <p:nvPr/>
        </p:nvSpPr>
        <p:spPr>
          <a:xfrm>
            <a:off x="208334" y="5661248"/>
            <a:ext cx="8684146" cy="323165"/>
          </a:xfrm>
          <a:prstGeom prst="rect">
            <a:avLst/>
          </a:prstGeom>
        </p:spPr>
        <p:txBody>
          <a:bodyPr wrap="square">
            <a:spAutoFit/>
          </a:bodyPr>
          <a:lstStyle/>
          <a:p>
            <a:pPr algn="l" rtl="0"/>
            <a:r>
              <a:rPr lang="en-US" sz="1500" dirty="0">
                <a:latin typeface="Times New Roman" pitchFamily="18" charset="0"/>
              </a:rPr>
              <a:t>With this new definition of relativistic mass the </a:t>
            </a:r>
            <a:r>
              <a:rPr lang="en-US" sz="1500" b="1" dirty="0">
                <a:latin typeface="Times New Roman" pitchFamily="18" charset="0"/>
              </a:rPr>
              <a:t>relativistic linear momentum </a:t>
            </a:r>
            <a:r>
              <a:rPr lang="en-US" sz="1500" dirty="0">
                <a:latin typeface="Times New Roman" pitchFamily="18" charset="0"/>
              </a:rPr>
              <a:t>can now be defined as </a:t>
            </a:r>
            <a:endParaRPr lang="ar-IQ" sz="1500" dirty="0">
              <a:latin typeface="Times New Roman" pitchFamily="18" charset="0"/>
            </a:endParaRPr>
          </a:p>
        </p:txBody>
      </p:sp>
      <p:pic>
        <p:nvPicPr>
          <p:cNvPr id="512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0072" y="5949280"/>
            <a:ext cx="2376264" cy="84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0917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4259</TotalTime>
  <Words>2460</Words>
  <Application>Microsoft Office PowerPoint</Application>
  <PresentationFormat>On-screen Show (4:3)</PresentationFormat>
  <Paragraphs>142</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Modern Physics   </vt:lpstr>
      <vt:lpstr>Chapter Three  Collisions and conservation laws  </vt:lpstr>
      <vt:lpstr>PowerPoint Presentation</vt:lpstr>
      <vt:lpstr>PowerPoint Presentation</vt:lpstr>
      <vt:lpstr>PowerPoint Presentation</vt:lpstr>
      <vt:lpstr>PowerPoint Presentation</vt:lpstr>
      <vt:lpstr>PowerPoint Presentation</vt:lpstr>
      <vt:lpstr>Relativistic momentum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Energy of the fusion process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Physics  Post-1900 Physics Why 1900?</dc:title>
  <dc:creator>Asaad Hamid Ismail</dc:creator>
  <cp:lastModifiedBy>Jon Jeems </cp:lastModifiedBy>
  <cp:revision>163</cp:revision>
  <dcterms:created xsi:type="dcterms:W3CDTF">2021-09-10T18:13:38Z</dcterms:created>
  <dcterms:modified xsi:type="dcterms:W3CDTF">2023-05-26T19:05:53Z</dcterms:modified>
</cp:coreProperties>
</file>