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5" d="100"/>
          <a:sy n="95" d="100"/>
        </p:scale>
        <p:origin x="-364" y="1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D06B296-8AEB-4C1D-B341-A072128DFFDF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8745220-606F-43B7-B0DE-C5CDBAE6B2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2706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6A476649-09AC-435B-841F-2CE89A34F936}" type="slidenum">
              <a:rPr lang="ar-IQ" smtClean="0"/>
              <a:t>1</a:t>
            </a:fld>
            <a:fld id="{FB5F9C22-D86B-4D5F-AC3F-B6F15359FCC6}" type="slidenum">
              <a:rPr lang="ar-IQ" smtClean="0"/>
              <a:t>1</a:t>
            </a:fld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45220-606F-43B7-B0DE-C5CDBAE6B202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7291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DEBE-44DF-49BE-949E-5B5C58FC1F67}" type="datetime1">
              <a:rPr lang="en-US" smtClean="0"/>
              <a:t>5/26/2023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678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52B1-3B09-40A9-A8E8-3260B3D93950}" type="datetime1">
              <a:rPr lang="en-US" smtClean="0"/>
              <a:t>5/26/2023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908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403B-E3C9-4CAF-AEE9-EF17E0795903}" type="datetime1">
              <a:rPr lang="en-US" smtClean="0"/>
              <a:t>5/26/2023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896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F42E-42C4-4144-868D-827504CFC1CA}" type="datetime1">
              <a:rPr lang="en-US" smtClean="0"/>
              <a:t>5/26/2023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801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10FE-D690-46D4-8C31-D27FB33C914A}" type="datetime1">
              <a:rPr lang="en-US" smtClean="0"/>
              <a:t>5/26/2023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99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7FD4-4C1C-4D19-BB04-AB50C5646E07}" type="datetime1">
              <a:rPr lang="en-US" smtClean="0"/>
              <a:t>5/26/2023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342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30DF-6A5D-48B7-927A-85EF1EACBF7A}" type="datetime1">
              <a:rPr lang="en-US" smtClean="0"/>
              <a:t>5/26/2023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014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2E94-5ADC-4984-B150-9FA832849779}" type="datetime1">
              <a:rPr lang="en-US" smtClean="0"/>
              <a:t>5/26/2023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811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BEA6-EC61-4762-9FA1-E9BF881AA237}" type="datetime1">
              <a:rPr lang="en-US" smtClean="0"/>
              <a:t>5/26/2023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356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9271-3387-4110-A9AD-7A9D4B306D6C}" type="datetime1">
              <a:rPr lang="en-US" smtClean="0"/>
              <a:t>5/26/2023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773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8F4-51E9-4315-8C61-A5834AC12772}" type="datetime1">
              <a:rPr lang="en-US" smtClean="0"/>
              <a:t>5/26/2023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741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44DBC-A8E6-461A-B6FA-6F3016508673}" type="datetime1">
              <a:rPr lang="en-US" smtClean="0"/>
              <a:t>5/26/2023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Modern Physics (Dr.Asaad H. Ismail)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1FC9B-055D-41FD-8C2E-993CE4A8BA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678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aad.ismail@su.edu.k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science/vacuum-physics" TargetMode="External"/><Relationship Id="rId3" Type="http://schemas.openxmlformats.org/officeDocument/2006/relationships/hyperlink" Target="https://www.britannica.com/science/relativity" TargetMode="External"/><Relationship Id="rId7" Type="http://schemas.openxmlformats.org/officeDocument/2006/relationships/hyperlink" Target="https://www.britannica.com/science/speed-of-light" TargetMode="External"/><Relationship Id="rId2" Type="http://schemas.openxmlformats.org/officeDocument/2006/relationships/hyperlink" Target="https://www.britannica.com/science/special-relativ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itannica.com/science/energy" TargetMode="External"/><Relationship Id="rId5" Type="http://schemas.openxmlformats.org/officeDocument/2006/relationships/hyperlink" Target="https://www.britannica.com/science/momentum" TargetMode="External"/><Relationship Id="rId4" Type="http://schemas.openxmlformats.org/officeDocument/2006/relationships/hyperlink" Target="https://www.britannica.com/science/mass-physics" TargetMode="External"/><Relationship Id="rId9" Type="http://schemas.openxmlformats.org/officeDocument/2006/relationships/hyperlink" Target="https://www.merriam-webster.com/dictionary/infini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592288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Modern Physics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Prof. Dr. </a:t>
            </a:r>
            <a:r>
              <a:rPr lang="en-US" b="1" dirty="0" err="1">
                <a:solidFill>
                  <a:schemeClr val="tx1"/>
                </a:solidFill>
              </a:rPr>
              <a:t>Asaad</a:t>
            </a:r>
            <a:r>
              <a:rPr lang="en-US" b="1" dirty="0">
                <a:solidFill>
                  <a:schemeClr val="tx1"/>
                </a:solidFill>
              </a:rPr>
              <a:t> Hamid Ismail</a:t>
            </a:r>
          </a:p>
          <a:p>
            <a:r>
              <a:rPr lang="en-US" dirty="0" err="1">
                <a:hlinkClick r:id="rId3"/>
              </a:rPr>
              <a:t>Asaad.ismail@su.edu.krd</a:t>
            </a:r>
            <a:endParaRPr lang="en-US" dirty="0"/>
          </a:p>
          <a:p>
            <a:r>
              <a:rPr lang="en-US"/>
              <a:t>2022-2023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0791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1"/>
            <a:ext cx="8229600" cy="792088"/>
          </a:xfrm>
        </p:spPr>
        <p:txBody>
          <a:bodyPr>
            <a:normAutofit fontScale="90000"/>
          </a:bodyPr>
          <a:lstStyle/>
          <a:p>
            <a:pPr rtl="0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</a:rPr>
              <a:t>Chapter Three</a:t>
            </a:r>
            <a:br>
              <a:rPr lang="en-US" sz="30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Relativistic Mass </a:t>
            </a:r>
            <a:endParaRPr lang="ar-IQ" sz="28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9744" y="1556792"/>
            <a:ext cx="83027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1600" b="1" dirty="0">
                <a:latin typeface="Times New Roman" pitchFamily="18" charset="0"/>
              </a:rPr>
              <a:t>Relativistic mass</a:t>
            </a:r>
            <a:r>
              <a:rPr lang="en-US" sz="1600" dirty="0">
                <a:latin typeface="Times New Roman" pitchFamily="18" charset="0"/>
              </a:rPr>
              <a:t>, in the </a:t>
            </a:r>
            <a:r>
              <a:rPr lang="en-US" sz="1600" u="sng" dirty="0">
                <a:latin typeface="Times New Roman" pitchFamily="18" charset="0"/>
                <a:hlinkClick r:id="rId2"/>
              </a:rPr>
              <a:t>special theory</a:t>
            </a:r>
            <a:r>
              <a:rPr lang="en-US" sz="1600" dirty="0">
                <a:latin typeface="Times New Roman" pitchFamily="18" charset="0"/>
              </a:rPr>
              <a:t> of </a:t>
            </a:r>
            <a:r>
              <a:rPr lang="en-US" sz="1600" dirty="0">
                <a:latin typeface="Times New Roman" pitchFamily="18" charset="0"/>
                <a:hlinkClick r:id="rId3"/>
              </a:rPr>
              <a:t>relativity</a:t>
            </a:r>
            <a:r>
              <a:rPr lang="en-US" sz="1600" dirty="0">
                <a:latin typeface="Times New Roman" pitchFamily="18" charset="0"/>
              </a:rPr>
              <a:t>, the </a:t>
            </a:r>
            <a:r>
              <a:rPr lang="en-US" sz="1600" dirty="0">
                <a:latin typeface="Times New Roman" pitchFamily="18" charset="0"/>
                <a:hlinkClick r:id="rId4"/>
              </a:rPr>
              <a:t>mass</a:t>
            </a:r>
            <a:r>
              <a:rPr lang="en-US" sz="1600" dirty="0">
                <a:latin typeface="Times New Roman" pitchFamily="18" charset="0"/>
              </a:rPr>
              <a:t> that is assigned to a body in motion. In physical theories prior to special relativity, the </a:t>
            </a:r>
            <a:r>
              <a:rPr lang="en-US" sz="1600" dirty="0">
                <a:latin typeface="Times New Roman" pitchFamily="18" charset="0"/>
                <a:hlinkClick r:id="rId5"/>
              </a:rPr>
              <a:t>momentum</a:t>
            </a:r>
            <a:r>
              <a:rPr lang="en-US" sz="1600" dirty="0">
                <a:latin typeface="Times New Roman" pitchFamily="18" charset="0"/>
              </a:rPr>
              <a:t> </a:t>
            </a:r>
            <a:r>
              <a:rPr lang="en-US" sz="1600" i="1" dirty="0">
                <a:latin typeface="Times New Roman" pitchFamily="18" charset="0"/>
              </a:rPr>
              <a:t>p</a:t>
            </a:r>
            <a:r>
              <a:rPr lang="en-US" sz="1600" dirty="0">
                <a:latin typeface="Times New Roman" pitchFamily="18" charset="0"/>
              </a:rPr>
              <a:t> and </a:t>
            </a:r>
            <a:r>
              <a:rPr lang="en-US" sz="1600" dirty="0">
                <a:latin typeface="Times New Roman" pitchFamily="18" charset="0"/>
                <a:hlinkClick r:id="rId6"/>
              </a:rPr>
              <a:t>energy</a:t>
            </a:r>
            <a:r>
              <a:rPr lang="en-US" sz="1600" dirty="0">
                <a:latin typeface="Times New Roman" pitchFamily="18" charset="0"/>
              </a:rPr>
              <a:t> </a:t>
            </a:r>
            <a:r>
              <a:rPr lang="en-US" sz="1600" i="1" dirty="0">
                <a:latin typeface="Times New Roman" pitchFamily="18" charset="0"/>
              </a:rPr>
              <a:t>E</a:t>
            </a:r>
            <a:r>
              <a:rPr lang="en-US" sz="1600" dirty="0">
                <a:latin typeface="Times New Roman" pitchFamily="18" charset="0"/>
              </a:rPr>
              <a:t> assigned to a body of rest mass </a:t>
            </a:r>
            <a:r>
              <a:rPr lang="en-US" sz="1600" i="1" dirty="0">
                <a:latin typeface="Times New Roman" pitchFamily="18" charset="0"/>
              </a:rPr>
              <a:t>m</a:t>
            </a:r>
            <a:r>
              <a:rPr lang="en-US" sz="1600" baseline="-25000" dirty="0">
                <a:latin typeface="Times New Roman" pitchFamily="18" charset="0"/>
              </a:rPr>
              <a:t>0</a:t>
            </a:r>
            <a:r>
              <a:rPr lang="en-US" sz="1600" dirty="0">
                <a:latin typeface="Times New Roman" pitchFamily="18" charset="0"/>
              </a:rPr>
              <a:t> and velocity </a:t>
            </a:r>
            <a:r>
              <a:rPr lang="en-US" sz="1600" i="1" dirty="0">
                <a:latin typeface="Times New Roman" pitchFamily="18" charset="0"/>
              </a:rPr>
              <a:t>v</a:t>
            </a:r>
            <a:r>
              <a:rPr lang="en-US" sz="1600" dirty="0">
                <a:latin typeface="Times New Roman" pitchFamily="18" charset="0"/>
              </a:rPr>
              <a:t> were given by the formulas </a:t>
            </a:r>
            <a:r>
              <a:rPr lang="en-US" sz="1600" i="1" dirty="0">
                <a:latin typeface="Times New Roman" pitchFamily="18" charset="0"/>
              </a:rPr>
              <a:t>p</a:t>
            </a:r>
            <a:r>
              <a:rPr lang="en-US" sz="1600" dirty="0">
                <a:latin typeface="Times New Roman" pitchFamily="18" charset="0"/>
              </a:rPr>
              <a:t> = </a:t>
            </a:r>
            <a:r>
              <a:rPr lang="en-US" sz="1600" i="1" dirty="0">
                <a:latin typeface="Times New Roman" pitchFamily="18" charset="0"/>
              </a:rPr>
              <a:t>m</a:t>
            </a:r>
            <a:r>
              <a:rPr lang="en-US" sz="1600" baseline="-25000" dirty="0">
                <a:latin typeface="Times New Roman" pitchFamily="18" charset="0"/>
              </a:rPr>
              <a:t>0</a:t>
            </a:r>
            <a:r>
              <a:rPr lang="en-US" sz="1600" i="1" dirty="0">
                <a:latin typeface="Times New Roman" pitchFamily="18" charset="0"/>
              </a:rPr>
              <a:t>v</a:t>
            </a:r>
            <a:r>
              <a:rPr lang="en-US" sz="1600" dirty="0">
                <a:latin typeface="Times New Roman" pitchFamily="18" charset="0"/>
              </a:rPr>
              <a:t> and </a:t>
            </a:r>
            <a:r>
              <a:rPr lang="en-US" sz="1600" i="1" dirty="0">
                <a:latin typeface="Times New Roman" pitchFamily="18" charset="0"/>
              </a:rPr>
              <a:t>E</a:t>
            </a:r>
            <a:r>
              <a:rPr lang="en-US" sz="1600" dirty="0">
                <a:latin typeface="Times New Roman" pitchFamily="18" charset="0"/>
              </a:rPr>
              <a:t> = </a:t>
            </a:r>
            <a:r>
              <a:rPr lang="en-US" sz="1600" i="1" dirty="0">
                <a:latin typeface="Times New Roman" pitchFamily="18" charset="0"/>
              </a:rPr>
              <a:t>E</a:t>
            </a:r>
            <a:r>
              <a:rPr lang="en-US" sz="1600" baseline="-25000" dirty="0">
                <a:latin typeface="Times New Roman" pitchFamily="18" charset="0"/>
              </a:rPr>
              <a:t>0</a:t>
            </a:r>
            <a:r>
              <a:rPr lang="en-US" sz="1600" dirty="0">
                <a:latin typeface="Times New Roman" pitchFamily="18" charset="0"/>
              </a:rPr>
              <a:t> + </a:t>
            </a:r>
            <a:r>
              <a:rPr lang="en-US" sz="1600" i="1" dirty="0">
                <a:latin typeface="Times New Roman" pitchFamily="18" charset="0"/>
              </a:rPr>
              <a:t>m</a:t>
            </a:r>
            <a:r>
              <a:rPr lang="en-US" sz="1600" baseline="-25000" dirty="0">
                <a:latin typeface="Times New Roman" pitchFamily="18" charset="0"/>
              </a:rPr>
              <a:t>0</a:t>
            </a:r>
            <a:r>
              <a:rPr lang="en-US" sz="1600" i="1" dirty="0">
                <a:latin typeface="Times New Roman" pitchFamily="18" charset="0"/>
              </a:rPr>
              <a:t>v</a:t>
            </a:r>
            <a:r>
              <a:rPr lang="en-US" sz="1600" baseline="30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/2, where the value of the “rest energy” </a:t>
            </a:r>
            <a:r>
              <a:rPr lang="en-US" sz="1600" i="1" dirty="0">
                <a:latin typeface="Times New Roman" pitchFamily="18" charset="0"/>
              </a:rPr>
              <a:t>E</a:t>
            </a:r>
            <a:r>
              <a:rPr lang="en-US" sz="1600" baseline="-25000" dirty="0">
                <a:latin typeface="Times New Roman" pitchFamily="18" charset="0"/>
              </a:rPr>
              <a:t>0</a:t>
            </a:r>
            <a:r>
              <a:rPr lang="en-US" sz="1600" dirty="0">
                <a:latin typeface="Times New Roman" pitchFamily="18" charset="0"/>
              </a:rPr>
              <a:t> was undetermined. In special relativity, the relativistic mass is given by </a:t>
            </a:r>
            <a:r>
              <a:rPr lang="en-US" sz="1600" i="1" dirty="0">
                <a:latin typeface="Times New Roman" pitchFamily="18" charset="0"/>
              </a:rPr>
              <a:t>m</a:t>
            </a:r>
            <a:r>
              <a:rPr lang="en-US" sz="1600" dirty="0">
                <a:latin typeface="Times New Roman" pitchFamily="18" charset="0"/>
              </a:rPr>
              <a:t> = γ</a:t>
            </a:r>
            <a:r>
              <a:rPr lang="en-US" sz="1600" i="1" dirty="0">
                <a:latin typeface="Times New Roman" pitchFamily="18" charset="0"/>
              </a:rPr>
              <a:t>m</a:t>
            </a:r>
            <a:r>
              <a:rPr lang="en-US" sz="1600" baseline="-25000" dirty="0">
                <a:latin typeface="Times New Roman" pitchFamily="18" charset="0"/>
              </a:rPr>
              <a:t>0</a:t>
            </a:r>
            <a:r>
              <a:rPr lang="en-US" sz="1600" dirty="0">
                <a:latin typeface="Times New Roman" pitchFamily="18" charset="0"/>
              </a:rPr>
              <a:t>, where γ = 1/Square root of√(1 − </a:t>
            </a:r>
            <a:r>
              <a:rPr lang="en-US" sz="1600" i="1" dirty="0">
                <a:latin typeface="Times New Roman" pitchFamily="18" charset="0"/>
              </a:rPr>
              <a:t>v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/</a:t>
            </a:r>
            <a:r>
              <a:rPr lang="en-US" sz="1600" i="1" dirty="0">
                <a:latin typeface="Times New Roman" pitchFamily="18" charset="0"/>
              </a:rPr>
              <a:t>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) and </a:t>
            </a:r>
            <a:r>
              <a:rPr lang="en-US" sz="1600" i="1" dirty="0">
                <a:latin typeface="Times New Roman" pitchFamily="18" charset="0"/>
              </a:rPr>
              <a:t>c</a:t>
            </a:r>
            <a:r>
              <a:rPr lang="en-US" sz="1600" dirty="0">
                <a:latin typeface="Times New Roman" pitchFamily="18" charset="0"/>
              </a:rPr>
              <a:t> is the </a:t>
            </a:r>
            <a:r>
              <a:rPr lang="en-US" sz="1600" dirty="0">
                <a:latin typeface="Times New Roman" pitchFamily="18" charset="0"/>
                <a:hlinkClick r:id="rId7"/>
              </a:rPr>
              <a:t>speed of light</a:t>
            </a:r>
            <a:r>
              <a:rPr lang="en-US" sz="1600" dirty="0">
                <a:latin typeface="Times New Roman" pitchFamily="18" charset="0"/>
              </a:rPr>
              <a:t> in a </a:t>
            </a:r>
            <a:r>
              <a:rPr lang="en-US" sz="1600" dirty="0">
                <a:latin typeface="Times New Roman" pitchFamily="18" charset="0"/>
                <a:hlinkClick r:id="rId8"/>
              </a:rPr>
              <a:t>vacuum</a:t>
            </a:r>
            <a:r>
              <a:rPr lang="en-US" sz="1600" dirty="0">
                <a:latin typeface="Times New Roman" pitchFamily="18" charset="0"/>
              </a:rPr>
              <a:t> (299,792.458 km </a:t>
            </a:r>
            <a:r>
              <a:rPr lang="en-US" sz="1600" dirty="0" smtClean="0">
                <a:latin typeface="Times New Roman" pitchFamily="18" charset="0"/>
              </a:rPr>
              <a:t>186,282.397 miles] per </a:t>
            </a:r>
            <a:r>
              <a:rPr lang="en-US" sz="1600" dirty="0">
                <a:latin typeface="Times New Roman" pitchFamily="18" charset="0"/>
              </a:rPr>
              <a:t>second). Then the corresponding formulas for </a:t>
            </a:r>
            <a:r>
              <a:rPr lang="en-US" sz="1600" i="1" dirty="0">
                <a:latin typeface="Times New Roman" pitchFamily="18" charset="0"/>
              </a:rPr>
              <a:t>p</a:t>
            </a:r>
            <a:r>
              <a:rPr lang="en-US" sz="1600" dirty="0">
                <a:latin typeface="Times New Roman" pitchFamily="18" charset="0"/>
              </a:rPr>
              <a:t> and </a:t>
            </a:r>
            <a:r>
              <a:rPr lang="en-US" sz="1600" i="1" dirty="0">
                <a:latin typeface="Times New Roman" pitchFamily="18" charset="0"/>
              </a:rPr>
              <a:t>E</a:t>
            </a:r>
            <a:r>
              <a:rPr lang="en-US" sz="1600" dirty="0">
                <a:latin typeface="Times New Roman" pitchFamily="18" charset="0"/>
              </a:rPr>
              <a:t>, respectively, are </a:t>
            </a:r>
            <a:r>
              <a:rPr lang="en-US" sz="1600" i="1" dirty="0">
                <a:latin typeface="Times New Roman" pitchFamily="18" charset="0"/>
              </a:rPr>
              <a:t>p</a:t>
            </a:r>
            <a:r>
              <a:rPr lang="en-US" sz="1600" dirty="0">
                <a:latin typeface="Times New Roman" pitchFamily="18" charset="0"/>
              </a:rPr>
              <a:t> = </a:t>
            </a:r>
            <a:r>
              <a:rPr lang="en-US" sz="1600" i="1" dirty="0">
                <a:latin typeface="Times New Roman" pitchFamily="18" charset="0"/>
              </a:rPr>
              <a:t>mv</a:t>
            </a:r>
            <a:r>
              <a:rPr lang="en-US" sz="1600" dirty="0">
                <a:latin typeface="Times New Roman" pitchFamily="18" charset="0"/>
              </a:rPr>
              <a:t> and </a:t>
            </a:r>
            <a:r>
              <a:rPr lang="en-US" sz="1600" i="1" dirty="0">
                <a:latin typeface="Times New Roman" pitchFamily="18" charset="0"/>
              </a:rPr>
              <a:t>E</a:t>
            </a:r>
            <a:r>
              <a:rPr lang="en-US" sz="1600" dirty="0">
                <a:latin typeface="Times New Roman" pitchFamily="18" charset="0"/>
              </a:rPr>
              <a:t> = </a:t>
            </a:r>
            <a:r>
              <a:rPr lang="en-US" sz="1600" i="1" dirty="0">
                <a:latin typeface="Times New Roman" pitchFamily="18" charset="0"/>
              </a:rPr>
              <a:t>mc</a:t>
            </a:r>
            <a:r>
              <a:rPr lang="en-US" sz="1600" baseline="30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. The relativistic mass </a:t>
            </a:r>
            <a:r>
              <a:rPr lang="en-US" sz="1600" i="1" dirty="0">
                <a:latin typeface="Times New Roman" pitchFamily="18" charset="0"/>
              </a:rPr>
              <a:t>m</a:t>
            </a:r>
            <a:r>
              <a:rPr lang="en-US" sz="1600" dirty="0">
                <a:latin typeface="Times New Roman" pitchFamily="18" charset="0"/>
              </a:rPr>
              <a:t> becomes </a:t>
            </a:r>
            <a:r>
              <a:rPr lang="en-US" sz="1600" dirty="0">
                <a:latin typeface="Times New Roman" pitchFamily="18" charset="0"/>
                <a:hlinkClick r:id="rId9"/>
              </a:rPr>
              <a:t>infinite</a:t>
            </a:r>
            <a:r>
              <a:rPr lang="en-US" sz="1600" dirty="0">
                <a:latin typeface="Times New Roman" pitchFamily="18" charset="0"/>
              </a:rPr>
              <a:t> as the velocity of the body approaches the speed of light, so, even if large momentum and energy are arbitrarily supplied to a body, its velocity always remains less than </a:t>
            </a:r>
            <a:r>
              <a:rPr lang="en-US" sz="1600" i="1" dirty="0">
                <a:latin typeface="Times New Roman" pitchFamily="18" charset="0"/>
              </a:rPr>
              <a:t>c</a:t>
            </a:r>
            <a:r>
              <a:rPr lang="en-US" sz="1600" dirty="0">
                <a:latin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4221088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The Law of Conservation of Momentum and Relativistic Mass </a:t>
            </a:r>
            <a:endParaRPr lang="ar-IQ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2893</TotalTime>
  <Words>29</Words>
  <Application>Microsoft Office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Modern Physics   </vt:lpstr>
      <vt:lpstr>Chapter Three Relativistic Mass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Physics  Post-1900 Physics Why 1900?</dc:title>
  <dc:creator>Asaad Hamid Ismail</dc:creator>
  <cp:lastModifiedBy>Jon Jeems </cp:lastModifiedBy>
  <cp:revision>124</cp:revision>
  <dcterms:created xsi:type="dcterms:W3CDTF">2021-09-10T18:13:38Z</dcterms:created>
  <dcterms:modified xsi:type="dcterms:W3CDTF">2023-05-26T19:05:25Z</dcterms:modified>
</cp:coreProperties>
</file>