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0"/>
  </p:notesMasterIdLst>
  <p:sldIdLst>
    <p:sldId id="256" r:id="rId2"/>
    <p:sldId id="257" r:id="rId3"/>
    <p:sldId id="258" r:id="rId4"/>
    <p:sldId id="313" r:id="rId5"/>
    <p:sldId id="318" r:id="rId6"/>
    <p:sldId id="314" r:id="rId7"/>
    <p:sldId id="315" r:id="rId8"/>
    <p:sldId id="322" r:id="rId9"/>
    <p:sldId id="316" r:id="rId10"/>
    <p:sldId id="319" r:id="rId11"/>
    <p:sldId id="324" r:id="rId12"/>
    <p:sldId id="330" r:id="rId13"/>
    <p:sldId id="262" r:id="rId14"/>
    <p:sldId id="279" r:id="rId15"/>
    <p:sldId id="305" r:id="rId16"/>
    <p:sldId id="284" r:id="rId17"/>
    <p:sldId id="332" r:id="rId18"/>
    <p:sldId id="333" r:id="rId19"/>
    <p:sldId id="334" r:id="rId20"/>
    <p:sldId id="336" r:id="rId21"/>
    <p:sldId id="337" r:id="rId22"/>
    <p:sldId id="338" r:id="rId23"/>
    <p:sldId id="339" r:id="rId24"/>
    <p:sldId id="340" r:id="rId25"/>
    <p:sldId id="308" r:id="rId26"/>
    <p:sldId id="286" r:id="rId27"/>
    <p:sldId id="287" r:id="rId28"/>
    <p:sldId id="289" r:id="rId29"/>
    <p:sldId id="290" r:id="rId30"/>
    <p:sldId id="291" r:id="rId31"/>
    <p:sldId id="342" r:id="rId32"/>
    <p:sldId id="348" r:id="rId33"/>
    <p:sldId id="349" r:id="rId34"/>
    <p:sldId id="343" r:id="rId35"/>
    <p:sldId id="344" r:id="rId36"/>
    <p:sldId id="347" r:id="rId37"/>
    <p:sldId id="292" r:id="rId38"/>
    <p:sldId id="295"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5" d="100"/>
          <a:sy n="75" d="100"/>
        </p:scale>
        <p:origin x="-944" y="-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06B296-8AEB-4C1D-B341-A072128DFFDF}" type="datetimeFigureOut">
              <a:rPr lang="ar-IQ" smtClean="0"/>
              <a:t>07/11/1444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745220-606F-43B7-B0DE-C5CDBAE6B202}" type="slidenum">
              <a:rPr lang="ar-IQ" smtClean="0"/>
              <a:t>‹#›</a:t>
            </a:fld>
            <a:endParaRPr lang="ar-IQ"/>
          </a:p>
        </p:txBody>
      </p:sp>
    </p:spTree>
    <p:extLst>
      <p:ext uri="{BB962C8B-B14F-4D97-AF65-F5344CB8AC3E}">
        <p14:creationId xmlns:p14="http://schemas.microsoft.com/office/powerpoint/2010/main" val="27327066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6A476649-09AC-435B-841F-2CE89A34F936}" type="slidenum">
              <a:rPr lang="ar-IQ" smtClean="0"/>
              <a:t>1</a:t>
            </a:fld>
            <a:fld id="{FB5F9C22-D86B-4D5F-AC3F-B6F15359FCC6}" type="slidenum">
              <a:rPr lang="ar-IQ" smtClean="0"/>
              <a:t>1</a:t>
            </a:fld>
            <a:endParaRPr lang="ar-IQ" dirty="0"/>
          </a:p>
        </p:txBody>
      </p:sp>
      <p:sp>
        <p:nvSpPr>
          <p:cNvPr id="4" name="Slide Number Placeholder 3"/>
          <p:cNvSpPr>
            <a:spLocks noGrp="1"/>
          </p:cNvSpPr>
          <p:nvPr>
            <p:ph type="sldNum" sz="quarter" idx="10"/>
          </p:nvPr>
        </p:nvSpPr>
        <p:spPr/>
        <p:txBody>
          <a:bodyPr/>
          <a:lstStyle/>
          <a:p>
            <a:fld id="{98745220-606F-43B7-B0DE-C5CDBAE6B202}" type="slidenum">
              <a:rPr lang="ar-IQ" smtClean="0"/>
              <a:t>1</a:t>
            </a:fld>
            <a:endParaRPr lang="ar-IQ"/>
          </a:p>
        </p:txBody>
      </p:sp>
    </p:spTree>
    <p:extLst>
      <p:ext uri="{BB962C8B-B14F-4D97-AF65-F5344CB8AC3E}">
        <p14:creationId xmlns:p14="http://schemas.microsoft.com/office/powerpoint/2010/main" val="186729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6F6DEBE-44DF-49BE-949E-5B5C58FC1F67}"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83678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6752B1-3B09-40A9-A8E8-3260B3D93950}"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38390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036403B-E3C9-4CAF-AEE9-EF17E0795903}"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223896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5A47F99D-7641-40EE-952B-6BD28C52A09D}" type="datetime1">
              <a:rPr lang="en-US" smtClean="0"/>
              <a:t>5/26/2023</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Modern Physics (Dr.Asaad H. Ismail)</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7BE38D1-5857-4E55-857E-47414925E684}" type="slidenum">
              <a:rPr lang="en-US"/>
              <a:pPr>
                <a:defRPr/>
              </a:pPr>
              <a:t>‹#›</a:t>
            </a:fld>
            <a:endParaRPr lang="en-US"/>
          </a:p>
        </p:txBody>
      </p:sp>
    </p:spTree>
    <p:extLst>
      <p:ext uri="{BB962C8B-B14F-4D97-AF65-F5344CB8AC3E}">
        <p14:creationId xmlns:p14="http://schemas.microsoft.com/office/powerpoint/2010/main" val="9785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A0ECAC2-3385-4911-949C-036D161695F2}" type="datetime1">
              <a:rPr lang="en-US" smtClean="0"/>
              <a:t>5/26/2023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Modern Physics (Dr.Asaad H. Ismail)</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17E5F-F87E-4350-9A0B-EBEB59D5326D}" type="slidenum">
              <a:rPr lang="en-US"/>
              <a:pPr>
                <a:defRPr/>
              </a:pPr>
              <a:t>‹#›</a:t>
            </a:fld>
            <a:endParaRPr lang="en-US"/>
          </a:p>
        </p:txBody>
      </p:sp>
    </p:spTree>
    <p:extLst>
      <p:ext uri="{BB962C8B-B14F-4D97-AF65-F5344CB8AC3E}">
        <p14:creationId xmlns:p14="http://schemas.microsoft.com/office/powerpoint/2010/main" val="367578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301801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10FE-D690-46D4-8C31-D27FB33C914A}"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4199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3C67FD4-4C1C-4D19-BB04-AB50C5646E07}" type="datetime1">
              <a:rPr lang="en-US" smtClean="0"/>
              <a:t>5/26/2023</a:t>
            </a:fld>
            <a:endParaRPr lang="ar-IQ"/>
          </a:p>
        </p:txBody>
      </p:sp>
      <p:sp>
        <p:nvSpPr>
          <p:cNvPr id="6" name="Footer Placeholder 5"/>
          <p:cNvSpPr>
            <a:spLocks noGrp="1"/>
          </p:cNvSpPr>
          <p:nvPr>
            <p:ph type="ftr" sz="quarter" idx="11"/>
          </p:nvPr>
        </p:nvSpPr>
        <p:spPr/>
        <p:txBody>
          <a:bodyPr/>
          <a:lstStyle/>
          <a:p>
            <a:r>
              <a:rPr lang="en-US" smtClean="0"/>
              <a:t>Modern Physics (Dr.Asaad H. Ismail)</a:t>
            </a:r>
            <a:endParaRPr lang="ar-IQ"/>
          </a:p>
        </p:txBody>
      </p:sp>
      <p:sp>
        <p:nvSpPr>
          <p:cNvPr id="7" name="Slide Number Placeholder 6"/>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5934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7E230DF-6A5D-48B7-927A-85EF1EACBF7A}" type="datetime1">
              <a:rPr lang="en-US" smtClean="0"/>
              <a:t>5/26/2023</a:t>
            </a:fld>
            <a:endParaRPr lang="ar-IQ"/>
          </a:p>
        </p:txBody>
      </p:sp>
      <p:sp>
        <p:nvSpPr>
          <p:cNvPr id="8" name="Footer Placeholder 7"/>
          <p:cNvSpPr>
            <a:spLocks noGrp="1"/>
          </p:cNvSpPr>
          <p:nvPr>
            <p:ph type="ftr" sz="quarter" idx="11"/>
          </p:nvPr>
        </p:nvSpPr>
        <p:spPr/>
        <p:txBody>
          <a:bodyPr/>
          <a:lstStyle/>
          <a:p>
            <a:r>
              <a:rPr lang="en-US" smtClean="0"/>
              <a:t>Modern Physics (Dr.Asaad H. Ismail)</a:t>
            </a:r>
            <a:endParaRPr lang="ar-IQ"/>
          </a:p>
        </p:txBody>
      </p:sp>
      <p:sp>
        <p:nvSpPr>
          <p:cNvPr id="9" name="Slide Number Placeholder 8"/>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05014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72852E94-5ADC-4984-B150-9FA832849779}" type="datetime1">
              <a:rPr lang="en-US" smtClean="0"/>
              <a:t>5/26/2023</a:t>
            </a:fld>
            <a:endParaRPr lang="ar-IQ"/>
          </a:p>
        </p:txBody>
      </p:sp>
      <p:sp>
        <p:nvSpPr>
          <p:cNvPr id="4" name="Footer Placeholder 3"/>
          <p:cNvSpPr>
            <a:spLocks noGrp="1"/>
          </p:cNvSpPr>
          <p:nvPr>
            <p:ph type="ftr" sz="quarter" idx="11"/>
          </p:nvPr>
        </p:nvSpPr>
        <p:spPr/>
        <p:txBody>
          <a:bodyPr/>
          <a:lstStyle/>
          <a:p>
            <a:r>
              <a:rPr lang="en-US" smtClean="0"/>
              <a:t>Modern Physics (Dr.Asaad H. Ismail)</a:t>
            </a:r>
            <a:endParaRPr lang="ar-IQ"/>
          </a:p>
        </p:txBody>
      </p:sp>
      <p:sp>
        <p:nvSpPr>
          <p:cNvPr id="5" name="Slide Number Placeholder 4"/>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6381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4BEA6-EC61-4762-9FA1-E9BF881AA237}" type="datetime1">
              <a:rPr lang="en-US" smtClean="0"/>
              <a:t>5/26/2023</a:t>
            </a:fld>
            <a:endParaRPr lang="ar-IQ"/>
          </a:p>
        </p:txBody>
      </p:sp>
      <p:sp>
        <p:nvSpPr>
          <p:cNvPr id="3" name="Footer Placeholder 2"/>
          <p:cNvSpPr>
            <a:spLocks noGrp="1"/>
          </p:cNvSpPr>
          <p:nvPr>
            <p:ph type="ftr" sz="quarter" idx="11"/>
          </p:nvPr>
        </p:nvSpPr>
        <p:spPr/>
        <p:txBody>
          <a:bodyPr/>
          <a:lstStyle/>
          <a:p>
            <a:r>
              <a:rPr lang="en-US" smtClean="0"/>
              <a:t>Modern Physics (Dr.Asaad H. Ismail)</a:t>
            </a:r>
            <a:endParaRPr lang="ar-IQ"/>
          </a:p>
        </p:txBody>
      </p:sp>
      <p:sp>
        <p:nvSpPr>
          <p:cNvPr id="4" name="Slide Number Placeholder 3"/>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70356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E9271-3387-4110-A9AD-7A9D4B306D6C}" type="datetime1">
              <a:rPr lang="en-US" smtClean="0"/>
              <a:t>5/26/2023</a:t>
            </a:fld>
            <a:endParaRPr lang="ar-IQ"/>
          </a:p>
        </p:txBody>
      </p:sp>
      <p:sp>
        <p:nvSpPr>
          <p:cNvPr id="6" name="Footer Placeholder 5"/>
          <p:cNvSpPr>
            <a:spLocks noGrp="1"/>
          </p:cNvSpPr>
          <p:nvPr>
            <p:ph type="ftr" sz="quarter" idx="11"/>
          </p:nvPr>
        </p:nvSpPr>
        <p:spPr/>
        <p:txBody>
          <a:bodyPr/>
          <a:lstStyle/>
          <a:p>
            <a:r>
              <a:rPr lang="en-US" smtClean="0"/>
              <a:t>Modern Physics (Dr.Asaad H. Ismail)</a:t>
            </a:r>
            <a:endParaRPr lang="ar-IQ"/>
          </a:p>
        </p:txBody>
      </p:sp>
      <p:sp>
        <p:nvSpPr>
          <p:cNvPr id="7" name="Slide Number Placeholder 6"/>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359773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248F4-51E9-4315-8C61-A5834AC12772}" type="datetime1">
              <a:rPr lang="en-US" smtClean="0"/>
              <a:t>5/26/2023</a:t>
            </a:fld>
            <a:endParaRPr lang="ar-IQ"/>
          </a:p>
        </p:txBody>
      </p:sp>
      <p:sp>
        <p:nvSpPr>
          <p:cNvPr id="6" name="Footer Placeholder 5"/>
          <p:cNvSpPr>
            <a:spLocks noGrp="1"/>
          </p:cNvSpPr>
          <p:nvPr>
            <p:ph type="ftr" sz="quarter" idx="11"/>
          </p:nvPr>
        </p:nvSpPr>
        <p:spPr/>
        <p:txBody>
          <a:bodyPr/>
          <a:lstStyle/>
          <a:p>
            <a:r>
              <a:rPr lang="en-US" smtClean="0"/>
              <a:t>Modern Physics (Dr.Asaad H. Ismail)</a:t>
            </a:r>
            <a:endParaRPr lang="ar-IQ"/>
          </a:p>
        </p:txBody>
      </p:sp>
      <p:sp>
        <p:nvSpPr>
          <p:cNvPr id="7" name="Slide Number Placeholder 6"/>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201741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C44DBC-A8E6-461A-B6FA-6F3016508673}" type="datetime1">
              <a:rPr lang="en-US" smtClean="0"/>
              <a:t>5/26/2023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Modern Physics (Dr.Asaad H. Ismail)</a:t>
            </a: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41FC9B-055D-41FD-8C2E-993CE4A8BA35}" type="slidenum">
              <a:rPr lang="ar-IQ" smtClean="0"/>
              <a:t>‹#›</a:t>
            </a:fld>
            <a:endParaRPr lang="ar-IQ"/>
          </a:p>
        </p:txBody>
      </p:sp>
    </p:spTree>
    <p:extLst>
      <p:ext uri="{BB962C8B-B14F-4D97-AF65-F5344CB8AC3E}">
        <p14:creationId xmlns:p14="http://schemas.microsoft.com/office/powerpoint/2010/main" val="423678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ad.ismail@su.edu.k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hyperlink" Target="https://www.britannica.com/science/speed-of-light" TargetMode="External"/><Relationship Id="rId3" Type="http://schemas.openxmlformats.org/officeDocument/2006/relationships/hyperlink" Target="https://www.merriam-webster.com/dictionary/hypothetical" TargetMode="External"/><Relationship Id="rId7" Type="http://schemas.openxmlformats.org/officeDocument/2006/relationships/hyperlink" Target="https://www.britannica.com/technology/optical-interferometer" TargetMode="External"/><Relationship Id="rId2" Type="http://schemas.openxmlformats.org/officeDocument/2006/relationships/hyperlink" Target="https://www.britannica.com/place/Earth" TargetMode="External"/><Relationship Id="rId1" Type="http://schemas.openxmlformats.org/officeDocument/2006/relationships/slideLayout" Target="../slideLayouts/slideLayout2.xml"/><Relationship Id="rId6" Type="http://schemas.openxmlformats.org/officeDocument/2006/relationships/hyperlink" Target="https://www.britannica.com/biography/Edward-Williams-Morley" TargetMode="External"/><Relationship Id="rId11" Type="http://schemas.openxmlformats.org/officeDocument/2006/relationships/hyperlink" Target="https://www.britannica.com/science/physical-constant" TargetMode="External"/><Relationship Id="rId5" Type="http://schemas.openxmlformats.org/officeDocument/2006/relationships/hyperlink" Target="https://www.britannica.com/biography/A-A-Michelson" TargetMode="External"/><Relationship Id="rId10" Type="http://schemas.openxmlformats.org/officeDocument/2006/relationships/hyperlink" Target="https://www.britannica.com/biography/Albert-Einstein" TargetMode="External"/><Relationship Id="rId4" Type="http://schemas.openxmlformats.org/officeDocument/2006/relationships/hyperlink" Target="https://www.britannica.com/science/ether-theoretical-substance" TargetMode="External"/><Relationship Id="rId9" Type="http://schemas.openxmlformats.org/officeDocument/2006/relationships/hyperlink" Target="https://www.merriam-webster.com/dictionary/ethe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hys.libretexts.org/Bookshelves/University_Physics/Book:_University_Physics_(OpenStax)/Map:_University_Physics_II_-_Thermodynamics,_Electricity,_and_Magnetism_(OpenStax)/16:_Electromagnetic_Waves/16.02:_Maxwell%E2%80%99s_Equations_and_Electromagnetic_Wav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2.bin"/><Relationship Id="rId4" Type="http://schemas.openxmlformats.org/officeDocument/2006/relationships/image" Target="../media/image25.wmf"/><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5.bin"/><Relationship Id="rId4" Type="http://schemas.openxmlformats.org/officeDocument/2006/relationships/image" Target="../media/image29.wmf"/><Relationship Id="rId9"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Henri_Poincar%C3%A9" TargetMode="External"/><Relationship Id="rId3" Type="http://schemas.openxmlformats.org/officeDocument/2006/relationships/hyperlink" Target="https://en.wikipedia.org/wiki/Three-dimensional_space" TargetMode="External"/><Relationship Id="rId7" Type="http://schemas.openxmlformats.org/officeDocument/2006/relationships/hyperlink" Target="https://en.wikipedia.org/wiki/Hendrik_Lorentz" TargetMode="External"/><Relationship Id="rId2" Type="http://schemas.openxmlformats.org/officeDocument/2006/relationships/hyperlink" Target="https://en.wikipedia.org/wiki/Two-dimensional" TargetMode="External"/><Relationship Id="rId1" Type="http://schemas.openxmlformats.org/officeDocument/2006/relationships/slideLayout" Target="../slideLayouts/slideLayout2.xml"/><Relationship Id="rId6" Type="http://schemas.openxmlformats.org/officeDocument/2006/relationships/hyperlink" Target="https://en.wikipedia.org/wiki/Albert_A._Michelson" TargetMode="External"/><Relationship Id="rId11" Type="http://schemas.openxmlformats.org/officeDocument/2006/relationships/hyperlink" Target="https://en.wikipedia.org/wiki/General_relativity" TargetMode="External"/><Relationship Id="rId5" Type="http://schemas.openxmlformats.org/officeDocument/2006/relationships/hyperlink" Target="https://en.wikipedia.org/wiki/Special_relativity" TargetMode="External"/><Relationship Id="rId10" Type="http://schemas.openxmlformats.org/officeDocument/2006/relationships/hyperlink" Target="https://en.wikipedia.org/wiki/Hermann_Minkowski" TargetMode="External"/><Relationship Id="rId4" Type="http://schemas.openxmlformats.org/officeDocument/2006/relationships/hyperlink" Target="https://en.wikipedia.org/wiki/Albert_Einstein" TargetMode="External"/><Relationship Id="rId9" Type="http://schemas.openxmlformats.org/officeDocument/2006/relationships/hyperlink" Target="https://en.wikipedia.org/wiki/Max_Planc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Time_dilation" TargetMode="External"/><Relationship Id="rId7" Type="http://schemas.openxmlformats.org/officeDocument/2006/relationships/hyperlink" Target="https://en.wikipedia.org/wiki/Mass%E2%80%93energy_equivalence" TargetMode="External"/><Relationship Id="rId2" Type="http://schemas.openxmlformats.org/officeDocument/2006/relationships/hyperlink" Target="https://en.wikipedia.org/wiki/Relativity_of_simultaneity" TargetMode="External"/><Relationship Id="rId1" Type="http://schemas.openxmlformats.org/officeDocument/2006/relationships/slideLayout" Target="../slideLayouts/slideLayout2.xml"/><Relationship Id="rId6" Type="http://schemas.openxmlformats.org/officeDocument/2006/relationships/hyperlink" Target="https://en.wikipedia.org/wiki/Speed_of_light#Upper_limit_on_speeds" TargetMode="External"/><Relationship Id="rId5" Type="http://schemas.openxmlformats.org/officeDocument/2006/relationships/hyperlink" Target="https://en.wikipedia.org/wiki/Length_contraction" TargetMode="External"/><Relationship Id="rId4" Type="http://schemas.openxmlformats.org/officeDocument/2006/relationships/hyperlink" Target="https://en.wikipedia.org/wiki/Cloc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2592288"/>
          </a:xfrm>
        </p:spPr>
        <p:txBody>
          <a:bodyPr>
            <a:normAutofit fontScale="90000"/>
          </a:bodyPr>
          <a:lstStyle/>
          <a:p>
            <a:pPr rtl="0">
              <a:lnSpc>
                <a:spcPct val="105000"/>
              </a:lnSpc>
            </a:pPr>
            <a:r>
              <a:rPr lang="en-US" b="1" dirty="0" smtClean="0">
                <a:solidFill>
                  <a:srgbClr val="FF0000"/>
                </a:solidFill>
              </a:rPr>
              <a:t>Modern Physics</a:t>
            </a:r>
            <a:br>
              <a:rPr lang="en-US" b="1" dirty="0" smtClean="0">
                <a:solidFill>
                  <a:srgbClr val="FF0000"/>
                </a:solidFill>
              </a:rPr>
            </a:br>
            <a:r>
              <a:rPr lang="en-US" b="1" dirty="0" smtClean="0">
                <a:solidFill>
                  <a:srgbClr val="0070C0"/>
                </a:solidFill>
              </a:rPr>
              <a:t>Post-1900 Physics</a:t>
            </a:r>
            <a:br>
              <a:rPr lang="en-US" b="1" dirty="0" smtClean="0">
                <a:solidFill>
                  <a:srgbClr val="0070C0"/>
                </a:solidFill>
              </a:rPr>
            </a:br>
            <a:r>
              <a:rPr lang="en-US" b="1" dirty="0" smtClean="0">
                <a:solidFill>
                  <a:srgbClr val="0070C0"/>
                </a:solidFill>
              </a:rPr>
              <a:t>Why 1900?</a:t>
            </a:r>
            <a:br>
              <a:rPr lang="en-US" b="1" dirty="0" smtClean="0">
                <a:solidFill>
                  <a:srgbClr val="0070C0"/>
                </a:solidFill>
              </a:rPr>
            </a:br>
            <a:r>
              <a:rPr lang="en-US" b="1" dirty="0" smtClean="0">
                <a:solidFill>
                  <a:srgbClr val="FF0000"/>
                </a:solidFill>
              </a:rPr>
              <a:t> </a:t>
            </a:r>
            <a:endParaRPr lang="ar-IQ" b="1" dirty="0">
              <a:solidFill>
                <a:srgbClr val="FF0000"/>
              </a:solidFill>
            </a:endParaRPr>
          </a:p>
        </p:txBody>
      </p:sp>
      <p:sp>
        <p:nvSpPr>
          <p:cNvPr id="3" name="Subtitle 2"/>
          <p:cNvSpPr>
            <a:spLocks noGrp="1"/>
          </p:cNvSpPr>
          <p:nvPr>
            <p:ph type="subTitle" idx="1"/>
          </p:nvPr>
        </p:nvSpPr>
        <p:spPr>
          <a:xfrm>
            <a:off x="1331640" y="4628728"/>
            <a:ext cx="6400800" cy="1752600"/>
          </a:xfrm>
        </p:spPr>
        <p:txBody>
          <a:bodyPr>
            <a:normAutofit/>
          </a:bodyPr>
          <a:lstStyle/>
          <a:p>
            <a:r>
              <a:rPr lang="en-US" b="1" dirty="0">
                <a:solidFill>
                  <a:schemeClr val="tx1"/>
                </a:solidFill>
              </a:rPr>
              <a:t>Prof. Dr. </a:t>
            </a:r>
            <a:r>
              <a:rPr lang="en-US" b="1" dirty="0" err="1">
                <a:solidFill>
                  <a:schemeClr val="tx1"/>
                </a:solidFill>
              </a:rPr>
              <a:t>Asaad</a:t>
            </a:r>
            <a:r>
              <a:rPr lang="en-US" b="1" dirty="0">
                <a:solidFill>
                  <a:schemeClr val="tx1"/>
                </a:solidFill>
              </a:rPr>
              <a:t> Hamid Ismail</a:t>
            </a:r>
          </a:p>
          <a:p>
            <a:r>
              <a:rPr lang="en-US" dirty="0" err="1">
                <a:hlinkClick r:id="rId3"/>
              </a:rPr>
              <a:t>Asaad.ismail@su.edu.krd</a:t>
            </a:r>
            <a:endParaRPr lang="en-US" dirty="0"/>
          </a:p>
          <a:p>
            <a:r>
              <a:rPr lang="en-US"/>
              <a:t>2022-2023</a:t>
            </a:r>
            <a:endParaRPr lang="ar-IQ" dirty="0"/>
          </a:p>
        </p:txBody>
      </p:sp>
    </p:spTree>
    <p:extLst>
      <p:ext uri="{BB962C8B-B14F-4D97-AF65-F5344CB8AC3E}">
        <p14:creationId xmlns:p14="http://schemas.microsoft.com/office/powerpoint/2010/main" val="3007917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29600" cy="3168352"/>
          </a:xfrm>
        </p:spPr>
        <p:txBody>
          <a:bodyPr>
            <a:normAutofit/>
          </a:bodyPr>
          <a:lstStyle/>
          <a:p>
            <a:pPr marL="0" indent="0" algn="just" rtl="0">
              <a:buNone/>
            </a:pPr>
            <a:r>
              <a:rPr lang="en-US" sz="2000" dirty="0">
                <a:latin typeface="Times New Roman" pitchFamily="18" charset="0"/>
              </a:rPr>
              <a:t>In order to show the underlying equivalence of measurements made in </a:t>
            </a:r>
            <a:r>
              <a:rPr lang="en-US" sz="2000" dirty="0" smtClean="0">
                <a:latin typeface="Times New Roman" pitchFamily="18" charset="0"/>
              </a:rPr>
              <a:t>different reference </a:t>
            </a:r>
            <a:r>
              <a:rPr lang="en-US" sz="2000" dirty="0">
                <a:latin typeface="Times New Roman" pitchFamily="18" charset="0"/>
              </a:rPr>
              <a:t>frames and hence the equivalence of different frames for doing physics, we need a mathematical formula that systematically relates measurements made in one reference frame to those in another. Such a relation is called a </a:t>
            </a:r>
            <a:r>
              <a:rPr lang="en-US" sz="2000" dirty="0">
                <a:solidFill>
                  <a:srgbClr val="FF0000"/>
                </a:solidFill>
                <a:latin typeface="Times New Roman" pitchFamily="18" charset="0"/>
              </a:rPr>
              <a:t>transformation</a:t>
            </a:r>
            <a:r>
              <a:rPr lang="en-US" sz="2000" dirty="0">
                <a:latin typeface="Times New Roman" pitchFamily="18" charset="0"/>
              </a:rPr>
              <a:t>, and the one satisfying </a:t>
            </a:r>
            <a:r>
              <a:rPr lang="en-US" sz="2000" dirty="0">
                <a:solidFill>
                  <a:srgbClr val="0070C0"/>
                </a:solidFill>
                <a:latin typeface="Times New Roman" pitchFamily="18" charset="0"/>
              </a:rPr>
              <a:t>Newtonian relativity</a:t>
            </a:r>
            <a:r>
              <a:rPr lang="en-US" sz="2000" dirty="0">
                <a:latin typeface="Times New Roman" pitchFamily="18" charset="0"/>
              </a:rPr>
              <a:t> is the so-</a:t>
            </a:r>
            <a:r>
              <a:rPr lang="en-US" sz="2000" dirty="0">
                <a:solidFill>
                  <a:srgbClr val="0070C0"/>
                </a:solidFill>
                <a:latin typeface="Times New Roman" pitchFamily="18" charset="0"/>
              </a:rPr>
              <a:t>called Galilean transformation</a:t>
            </a:r>
            <a:r>
              <a:rPr lang="en-US" sz="2000" dirty="0">
                <a:latin typeface="Times New Roman" pitchFamily="18" charset="0"/>
              </a:rPr>
              <a:t>, which owes its origin to Galileo. </a:t>
            </a:r>
            <a:endParaRPr lang="ar-IQ" sz="2000" dirty="0">
              <a:latin typeface="Times New Roman" pitchFamily="18" charset="0"/>
            </a:endParaRPr>
          </a:p>
        </p:txBody>
      </p:sp>
      <p:sp>
        <p:nvSpPr>
          <p:cNvPr id="4" name="Date Placeholder 3"/>
          <p:cNvSpPr>
            <a:spLocks noGrp="1"/>
          </p:cNvSpPr>
          <p:nvPr>
            <p:ph type="dt" sz="half" idx="10"/>
          </p:nvPr>
        </p:nvSpPr>
        <p:spPr/>
        <p:txBody>
          <a:bodyPr/>
          <a:lstStyle/>
          <a:p>
            <a:fld id="{3E9A332A-584A-4945-82F8-D913123F5DF8}" type="datetime1">
              <a:rPr lang="en-US" smtClean="0"/>
              <a:t>5/26/2023</a:t>
            </a:fld>
            <a:endParaRPr lang="ar-IQ"/>
          </a:p>
        </p:txBody>
      </p:sp>
      <p:sp>
        <p:nvSpPr>
          <p:cNvPr id="6" name="Rectangle 5"/>
          <p:cNvSpPr/>
          <p:nvPr/>
        </p:nvSpPr>
        <p:spPr>
          <a:xfrm>
            <a:off x="7092280" y="2924944"/>
            <a:ext cx="1475656" cy="2554545"/>
          </a:xfrm>
          <a:prstGeom prst="rect">
            <a:avLst/>
          </a:prstGeom>
        </p:spPr>
        <p:txBody>
          <a:bodyPr wrap="square">
            <a:spAutoFit/>
          </a:bodyPr>
          <a:lstStyle/>
          <a:p>
            <a:pPr algn="l" rtl="0"/>
            <a:r>
              <a:rPr lang="en-US" sz="2000" dirty="0"/>
              <a:t>An example of a non-inertial frame is an accelerated frame, and one is shown in </a:t>
            </a:r>
            <a:endParaRPr lang="ar-IQ" sz="2000" dirty="0"/>
          </a:p>
        </p:txBody>
      </p:sp>
      <p:sp>
        <p:nvSpPr>
          <p:cNvPr id="7" name="Right Arrow 6"/>
          <p:cNvSpPr/>
          <p:nvPr/>
        </p:nvSpPr>
        <p:spPr>
          <a:xfrm rot="10800000">
            <a:off x="6516216" y="5479489"/>
            <a:ext cx="1584176" cy="181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749841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42394"/>
          </a:xfrm>
        </p:spPr>
        <p:txBody>
          <a:bodyPr>
            <a:normAutofit fontScale="90000"/>
          </a:bodyPr>
          <a:lstStyle/>
          <a:p>
            <a:pPr algn="l" rtl="0"/>
            <a:r>
              <a:rPr lang="en-US" sz="1600" dirty="0" smtClean="0">
                <a:latin typeface="Times New Roman" pitchFamily="18" charset="0"/>
              </a:rPr>
              <a:t>Problem: </a:t>
            </a:r>
            <a:br>
              <a:rPr lang="en-US" sz="1600" dirty="0" smtClean="0">
                <a:latin typeface="Times New Roman" pitchFamily="18" charset="0"/>
              </a:rPr>
            </a:br>
            <a:r>
              <a:rPr lang="en-US" sz="1600" dirty="0" smtClean="0">
                <a:latin typeface="Times New Roman" pitchFamily="18" charset="0"/>
              </a:rPr>
              <a:t>A sample </a:t>
            </a:r>
            <a:r>
              <a:rPr lang="en-US" sz="1600" dirty="0">
                <a:latin typeface="Times New Roman" pitchFamily="18" charset="0"/>
              </a:rPr>
              <a:t>of radioactive material, at rest in the laboratory, ejects two electrons in opposite directions. One of the electrons has a speed of 0.6c and the other has a speed of 0. 7 c, as measured by a laboratory observer. According to classical velocity transformations, what will be the speed of one electron as measured from the </a:t>
            </a:r>
            <a:r>
              <a:rPr lang="en-US" sz="1600" dirty="0" smtClean="0">
                <a:latin typeface="Times New Roman" pitchFamily="18" charset="0"/>
              </a:rPr>
              <a:t>other</a:t>
            </a:r>
            <a:br>
              <a:rPr lang="en-US" sz="1600" dirty="0" smtClean="0">
                <a:latin typeface="Times New Roman" pitchFamily="18" charset="0"/>
              </a:rPr>
            </a:br>
            <a:r>
              <a:rPr lang="en-US" sz="1600" dirty="0">
                <a:latin typeface="Times New Roman" pitchFamily="18" charset="0"/>
              </a:rPr>
              <a:t/>
            </a:r>
            <a:br>
              <a:rPr lang="en-US" sz="1600" dirty="0">
                <a:latin typeface="Times New Roman" pitchFamily="18" charset="0"/>
              </a:rPr>
            </a:br>
            <a:r>
              <a:rPr lang="en-US" sz="1600" b="1" dirty="0" smtClean="0">
                <a:solidFill>
                  <a:srgbClr val="0070C0"/>
                </a:solidFill>
                <a:latin typeface="Times New Roman" pitchFamily="18" charset="0"/>
              </a:rPr>
              <a:t>Ex.3:</a:t>
            </a:r>
            <a:r>
              <a:rPr lang="en-US" sz="1600" dirty="0" smtClean="0">
                <a:latin typeface="Times New Roman" pitchFamily="18" charset="0"/>
              </a:rPr>
              <a:t/>
            </a:r>
            <a:br>
              <a:rPr lang="en-US" sz="1600" dirty="0" smtClean="0">
                <a:latin typeface="Times New Roman" pitchFamily="18" charset="0"/>
              </a:rPr>
            </a:br>
            <a:r>
              <a:rPr lang="en-US" sz="1600" dirty="0"/>
              <a:t>A mass attached to a spring and moving on a horizontal, frictionless surface. Show, from the classical transformation laws, that the equations of motion of the mass are the same as determined by an observer at rest with respect to the surface and by a second observer moving with constant velocity along the direction of the spring. </a:t>
            </a:r>
            <a:r>
              <a:rPr lang="en-US" sz="1600" dirty="0" smtClean="0"/>
              <a:t/>
            </a:r>
            <a:br>
              <a:rPr lang="en-US" sz="1600" dirty="0" smtClean="0"/>
            </a:br>
            <a:r>
              <a:rPr lang="en-US" sz="1600" dirty="0"/>
              <a:t> </a:t>
            </a:r>
            <a:r>
              <a:rPr lang="en-US" sz="1600" dirty="0" smtClean="0"/>
              <a:t>Ans.:</a:t>
            </a:r>
            <a:br>
              <a:rPr lang="en-US" sz="1600" dirty="0" smtClean="0"/>
            </a:br>
            <a:r>
              <a:rPr lang="en-US" sz="1600" dirty="0" smtClean="0"/>
              <a:t/>
            </a:r>
            <a:br>
              <a:rPr lang="en-US" sz="1600" dirty="0" smtClean="0"/>
            </a:br>
            <a:r>
              <a:rPr lang="en-US" sz="1600" dirty="0" smtClean="0">
                <a:latin typeface="Times New Roman" pitchFamily="18" charset="0"/>
              </a:rPr>
              <a:t> </a:t>
            </a:r>
            <a:br>
              <a:rPr lang="en-US" sz="1600" dirty="0" smtClean="0">
                <a:latin typeface="Times New Roman" pitchFamily="18" charset="0"/>
              </a:rPr>
            </a:br>
            <a:endParaRPr lang="ar-IQ" sz="1600" dirty="0">
              <a:latin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743" y="2708920"/>
            <a:ext cx="6517729" cy="35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3528" y="6167045"/>
            <a:ext cx="8640960" cy="646331"/>
          </a:xfrm>
          <a:prstGeom prst="rect">
            <a:avLst/>
          </a:prstGeom>
        </p:spPr>
        <p:txBody>
          <a:bodyPr wrap="square">
            <a:spAutoFit/>
          </a:bodyPr>
          <a:lstStyle/>
          <a:p>
            <a:pPr algn="l" rtl="0"/>
            <a:r>
              <a:rPr lang="en-US" dirty="0"/>
              <a:t>Because (1 and 2) have the same form, the equation of motion is invariant under the Galilean transformations </a:t>
            </a:r>
            <a:endParaRPr lang="ar-IQ" dirty="0"/>
          </a:p>
        </p:txBody>
      </p:sp>
      <p:sp>
        <p:nvSpPr>
          <p:cNvPr id="9" name="Date Placeholder 8"/>
          <p:cNvSpPr>
            <a:spLocks noGrp="1"/>
          </p:cNvSpPr>
          <p:nvPr>
            <p:ph type="dt" sz="half" idx="10"/>
          </p:nvPr>
        </p:nvSpPr>
        <p:spPr/>
        <p:txBody>
          <a:bodyPr/>
          <a:lstStyle/>
          <a:p>
            <a:pPr>
              <a:defRPr/>
            </a:pPr>
            <a:fld id="{0D1829E2-BC44-4B0D-9BD8-7B1C00AF2B92}" type="datetime1">
              <a:rPr lang="en-US" smtClean="0"/>
              <a:t>5/26/2023</a:t>
            </a:fld>
            <a:endParaRPr lang="en-US"/>
          </a:p>
        </p:txBody>
      </p:sp>
    </p:spTree>
    <p:extLst>
      <p:ext uri="{BB962C8B-B14F-4D97-AF65-F5344CB8AC3E}">
        <p14:creationId xmlns:p14="http://schemas.microsoft.com/office/powerpoint/2010/main" val="2930193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sp>
        <p:nvSpPr>
          <p:cNvPr id="7" name="Rectangle 6"/>
          <p:cNvSpPr/>
          <p:nvPr/>
        </p:nvSpPr>
        <p:spPr>
          <a:xfrm>
            <a:off x="827584" y="190381"/>
            <a:ext cx="7848872" cy="4708981"/>
          </a:xfrm>
          <a:prstGeom prst="rect">
            <a:avLst/>
          </a:prstGeom>
        </p:spPr>
        <p:txBody>
          <a:bodyPr wrap="square">
            <a:spAutoFit/>
          </a:bodyPr>
          <a:lstStyle/>
          <a:p>
            <a:pPr algn="l" rtl="0"/>
            <a:r>
              <a:rPr lang="en-US" sz="2000" dirty="0" smtClean="0">
                <a:latin typeface="Times New Roman" pitchFamily="18" charset="0"/>
              </a:rPr>
              <a:t>Something </a:t>
            </a:r>
            <a:r>
              <a:rPr lang="en-US" sz="2000" dirty="0">
                <a:latin typeface="Times New Roman" pitchFamily="18" charset="0"/>
              </a:rPr>
              <a:t>is very wrong either with the equations of electromagnetism or with the Galilean transformations, and hence, a new transformation law was required</a:t>
            </a:r>
            <a:r>
              <a:rPr lang="en-US" sz="2000" dirty="0" smtClean="0">
                <a:latin typeface="Times New Roman" pitchFamily="18" charset="0"/>
              </a:rPr>
              <a:t>.</a:t>
            </a:r>
          </a:p>
          <a:p>
            <a:pPr algn="l" rtl="0"/>
            <a:endParaRPr lang="en-US" sz="2000" dirty="0" smtClean="0">
              <a:latin typeface="Times New Roman" pitchFamily="18" charset="0"/>
            </a:endParaRPr>
          </a:p>
          <a:p>
            <a:pPr algn="l" rtl="0"/>
            <a:r>
              <a:rPr lang="en-US" sz="2000" dirty="0" smtClean="0">
                <a:latin typeface="Times New Roman" pitchFamily="18" charset="0"/>
              </a:rPr>
              <a:t>A </a:t>
            </a:r>
            <a:r>
              <a:rPr lang="en-US" sz="2000" dirty="0">
                <a:latin typeface="Times New Roman" pitchFamily="18" charset="0"/>
              </a:rPr>
              <a:t>further difficulty associated with the electromagnetic waves of Maxwell was the medium in which these waves propagated. The </a:t>
            </a:r>
            <a:r>
              <a:rPr lang="en-US" sz="2000" dirty="0">
                <a:solidFill>
                  <a:srgbClr val="FF0000"/>
                </a:solidFill>
                <a:latin typeface="Times New Roman" pitchFamily="18" charset="0"/>
              </a:rPr>
              <a:t>more rigid the medium the higher the velocity of the wave</a:t>
            </a:r>
            <a:r>
              <a:rPr lang="en-US" sz="2000" dirty="0">
                <a:latin typeface="Times New Roman" pitchFamily="18" charset="0"/>
              </a:rPr>
              <a:t>. The ether, being a medium for propagation of an electromagnetic wave, should also be quite </a:t>
            </a:r>
            <a:r>
              <a:rPr lang="en-US" sz="2000" dirty="0">
                <a:solidFill>
                  <a:srgbClr val="0070C0"/>
                </a:solidFill>
                <a:latin typeface="Times New Roman" pitchFamily="18" charset="0"/>
              </a:rPr>
              <a:t>rigid in order to support the enormous speed of 3 x10</a:t>
            </a:r>
            <a:r>
              <a:rPr lang="en-US" sz="2000" baseline="30000" dirty="0">
                <a:solidFill>
                  <a:srgbClr val="0070C0"/>
                </a:solidFill>
                <a:latin typeface="Times New Roman" pitchFamily="18" charset="0"/>
              </a:rPr>
              <a:t>8</a:t>
            </a:r>
            <a:r>
              <a:rPr lang="en-US" sz="2000" dirty="0">
                <a:solidFill>
                  <a:srgbClr val="0070C0"/>
                </a:solidFill>
                <a:latin typeface="Times New Roman" pitchFamily="18" charset="0"/>
              </a:rPr>
              <a:t> m/s. Yet the earth moves through this rigid medium at an orbital speed of 3x 10</a:t>
            </a:r>
            <a:r>
              <a:rPr lang="en-US" sz="2000" baseline="30000" dirty="0">
                <a:solidFill>
                  <a:srgbClr val="0070C0"/>
                </a:solidFill>
                <a:latin typeface="Times New Roman" pitchFamily="18" charset="0"/>
              </a:rPr>
              <a:t>4</a:t>
            </a:r>
            <a:r>
              <a:rPr lang="en-US" sz="2000" dirty="0">
                <a:solidFill>
                  <a:srgbClr val="0070C0"/>
                </a:solidFill>
                <a:latin typeface="Times New Roman" pitchFamily="18" charset="0"/>
              </a:rPr>
              <a:t> m/s and its motion is not impeded one iota by this rigid medium. </a:t>
            </a:r>
            <a:endParaRPr lang="en-US" sz="2000" dirty="0" smtClean="0">
              <a:solidFill>
                <a:srgbClr val="0070C0"/>
              </a:solidFill>
              <a:latin typeface="Times New Roman" pitchFamily="18" charset="0"/>
            </a:endParaRPr>
          </a:p>
          <a:p>
            <a:pPr algn="l" rtl="0"/>
            <a:endParaRPr lang="en-US" sz="2000" dirty="0" smtClean="0">
              <a:latin typeface="Times New Roman" pitchFamily="18" charset="0"/>
            </a:endParaRPr>
          </a:p>
          <a:p>
            <a:pPr algn="l" rtl="0"/>
            <a:endParaRPr lang="en-US" sz="2000" dirty="0">
              <a:latin typeface="Times New Roman" pitchFamily="18" charset="0"/>
            </a:endParaRPr>
          </a:p>
          <a:p>
            <a:pPr algn="l" rtl="0"/>
            <a:endParaRPr lang="en-US" sz="2000" dirty="0">
              <a:latin typeface="Times New Roman" pitchFamily="18" charset="0"/>
            </a:endParaRPr>
          </a:p>
          <a:p>
            <a:pPr algn="l" rtl="0"/>
            <a:endParaRPr lang="ar-IQ" sz="2000" dirty="0">
              <a:latin typeface="Times New Roman" pitchFamily="18" charset="0"/>
            </a:endParaRPr>
          </a:p>
        </p:txBody>
      </p:sp>
    </p:spTree>
    <p:extLst>
      <p:ext uri="{BB962C8B-B14F-4D97-AF65-F5344CB8AC3E}">
        <p14:creationId xmlns:p14="http://schemas.microsoft.com/office/powerpoint/2010/main" val="3243390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2304256"/>
          </a:xfrm>
        </p:spPr>
        <p:txBody>
          <a:bodyPr>
            <a:normAutofit/>
          </a:bodyPr>
          <a:lstStyle/>
          <a:p>
            <a:r>
              <a:rPr lang="en-US" dirty="0" smtClean="0">
                <a:latin typeface="Times New Roman" pitchFamily="18" charset="0"/>
              </a:rPr>
              <a:t>The ETHER river </a:t>
            </a:r>
            <a:br>
              <a:rPr lang="en-US" dirty="0" smtClean="0">
                <a:latin typeface="Times New Roman" pitchFamily="18" charset="0"/>
              </a:rPr>
            </a:br>
            <a:r>
              <a:rPr lang="en-US" dirty="0" smtClean="0">
                <a:latin typeface="Times New Roman" pitchFamily="18" charset="0"/>
              </a:rPr>
              <a:t>History of ETHER</a:t>
            </a:r>
            <a:br>
              <a:rPr lang="en-US" dirty="0" smtClean="0">
                <a:latin typeface="Times New Roman" pitchFamily="18" charset="0"/>
              </a:rPr>
            </a:br>
            <a:r>
              <a:rPr lang="en-US" dirty="0" smtClean="0">
                <a:latin typeface="Times New Roman" pitchFamily="18" charset="0"/>
              </a:rPr>
              <a:t>MICHELSON-MORLEY EXPTS</a:t>
            </a:r>
            <a:endParaRPr lang="ar-IQ" dirty="0">
              <a:latin typeface="Times New Roman" pitchFamily="18" charset="0"/>
            </a:endParaRPr>
          </a:p>
        </p:txBody>
      </p:sp>
      <p:sp>
        <p:nvSpPr>
          <p:cNvPr id="4" name="Date Placeholder 3"/>
          <p:cNvSpPr>
            <a:spLocks noGrp="1"/>
          </p:cNvSpPr>
          <p:nvPr>
            <p:ph type="dt" sz="half" idx="10"/>
          </p:nvPr>
        </p:nvSpPr>
        <p:spPr/>
        <p:txBody>
          <a:bodyPr/>
          <a:lstStyle/>
          <a:p>
            <a:fld id="{CFE043B6-1A39-4587-897E-8BAB57F514A3}" type="datetime1">
              <a:rPr lang="en-US" smtClean="0"/>
              <a:t>5/26/2023</a:t>
            </a:fld>
            <a:endParaRPr lang="ar-IQ" dirty="0"/>
          </a:p>
        </p:txBody>
      </p:sp>
    </p:spTree>
    <p:extLst>
      <p:ext uri="{BB962C8B-B14F-4D97-AF65-F5344CB8AC3E}">
        <p14:creationId xmlns:p14="http://schemas.microsoft.com/office/powerpoint/2010/main" val="4160942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dirty="0" smtClean="0"/>
              <a:t>The Ether River</a:t>
            </a:r>
          </a:p>
        </p:txBody>
      </p:sp>
      <p:sp>
        <p:nvSpPr>
          <p:cNvPr id="17411" name="Rectangle 3"/>
          <p:cNvSpPr>
            <a:spLocks noGrp="1" noChangeArrowheads="1"/>
          </p:cNvSpPr>
          <p:nvPr>
            <p:ph type="body" sz="half" idx="1"/>
          </p:nvPr>
        </p:nvSpPr>
        <p:spPr/>
        <p:txBody>
          <a:bodyPr/>
          <a:lstStyle/>
          <a:p>
            <a:pPr eaLnBrk="1" hangingPunct="1">
              <a:buFontTx/>
              <a:buNone/>
            </a:pPr>
            <a:r>
              <a:rPr lang="en-US" sz="1900" dirty="0" smtClean="0"/>
              <a:t>Time </a:t>
            </a:r>
            <a:r>
              <a:rPr lang="en-US" sz="1900" i="1" dirty="0" smtClean="0"/>
              <a:t>t</a:t>
            </a:r>
            <a:r>
              <a:rPr lang="en-US" sz="1900" baseline="-25000" dirty="0" smtClean="0"/>
              <a:t>1 </a:t>
            </a:r>
            <a:r>
              <a:rPr lang="en-US" sz="1900" dirty="0" smtClean="0"/>
              <a:t>from A to C and back:</a:t>
            </a:r>
          </a:p>
        </p:txBody>
      </p:sp>
      <p:sp>
        <p:nvSpPr>
          <p:cNvPr id="17412" name="Rectangle 4"/>
          <p:cNvSpPr>
            <a:spLocks noChangeArrowheads="1"/>
          </p:cNvSpPr>
          <p:nvPr/>
        </p:nvSpPr>
        <p:spPr bwMode="auto">
          <a:xfrm>
            <a:off x="460375" y="2940050"/>
            <a:ext cx="3676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20000"/>
              </a:spcBef>
              <a:buClr>
                <a:srgbClr val="3333CC"/>
              </a:buClr>
              <a:buSzPct val="65000"/>
              <a:buFont typeface="Wingdings" pitchFamily="2" charset="2"/>
              <a:buNone/>
            </a:pPr>
            <a:r>
              <a:rPr lang="en-US" sz="2100"/>
              <a:t>Time </a:t>
            </a:r>
            <a:r>
              <a:rPr lang="en-US" sz="2100" i="1"/>
              <a:t>t</a:t>
            </a:r>
            <a:r>
              <a:rPr lang="en-US" sz="2100" baseline="-25000"/>
              <a:t>2</a:t>
            </a:r>
            <a:r>
              <a:rPr lang="en-US" sz="2100"/>
              <a:t> from A to D and back:</a:t>
            </a:r>
          </a:p>
        </p:txBody>
      </p:sp>
      <p:sp>
        <p:nvSpPr>
          <p:cNvPr id="17413" name="Rectangle 5"/>
          <p:cNvSpPr>
            <a:spLocks noChangeArrowheads="1"/>
          </p:cNvSpPr>
          <p:nvPr/>
        </p:nvSpPr>
        <p:spPr bwMode="auto">
          <a:xfrm>
            <a:off x="31750" y="4540250"/>
            <a:ext cx="44942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20000"/>
              </a:spcBef>
              <a:buClr>
                <a:srgbClr val="3333CC"/>
              </a:buClr>
              <a:buSzPct val="65000"/>
              <a:buFont typeface="Wingdings" pitchFamily="2" charset="2"/>
              <a:buNone/>
            </a:pPr>
            <a:r>
              <a:rPr lang="en-US" sz="2100"/>
              <a:t>So that the difference in trip times is:</a:t>
            </a:r>
          </a:p>
        </p:txBody>
      </p:sp>
      <p:pic>
        <p:nvPicPr>
          <p:cNvPr id="17414" name="Picture 9" descr="imag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6172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5" name="Object 10"/>
          <p:cNvGraphicFramePr>
            <a:graphicFrameLocks noGrp="1" noChangeAspect="1"/>
          </p:cNvGraphicFramePr>
          <p:nvPr>
            <p:ph sz="half" idx="2"/>
          </p:nvPr>
        </p:nvGraphicFramePr>
        <p:xfrm>
          <a:off x="2514600" y="3429000"/>
          <a:ext cx="4038600" cy="1050925"/>
        </p:xfrm>
        <a:graphic>
          <a:graphicData uri="http://schemas.openxmlformats.org/presentationml/2006/ole">
            <mc:AlternateContent xmlns:mc="http://schemas.openxmlformats.org/markup-compatibility/2006">
              <mc:Choice xmlns:v="urn:schemas-microsoft-com:vml" Requires="v">
                <p:oleObj spid="_x0000_s4188" name="Equation" r:id="rId4" imgW="2197100" imgH="571500" progId="Equation.3">
                  <p:embed/>
                </p:oleObj>
              </mc:Choice>
              <mc:Fallback>
                <p:oleObj name="Equation" r:id="rId4" imgW="2197100" imgH="571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429000"/>
                        <a:ext cx="4038600"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12"/>
          <p:cNvGraphicFramePr>
            <a:graphicFrameLocks noChangeAspect="1"/>
          </p:cNvGraphicFramePr>
          <p:nvPr/>
        </p:nvGraphicFramePr>
        <p:xfrm>
          <a:off x="1717675" y="5029200"/>
          <a:ext cx="5478463" cy="1508125"/>
        </p:xfrm>
        <a:graphic>
          <a:graphicData uri="http://schemas.openxmlformats.org/presentationml/2006/ole">
            <mc:AlternateContent xmlns:mc="http://schemas.openxmlformats.org/markup-compatibility/2006">
              <mc:Choice xmlns:v="urn:schemas-microsoft-com:vml" Requires="v">
                <p:oleObj spid="_x0000_s4189" name="Equation" r:id="rId6" imgW="2768600" imgH="762000" progId="Equation.3">
                  <p:embed/>
                </p:oleObj>
              </mc:Choice>
              <mc:Fallback>
                <p:oleObj name="Equation" r:id="rId6" imgW="2768600" imgH="762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675" y="5029200"/>
                        <a:ext cx="5478463"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7" name="Text Box 13"/>
          <p:cNvSpPr txBox="1">
            <a:spLocks noChangeArrowheads="1"/>
          </p:cNvSpPr>
          <p:nvPr/>
        </p:nvSpPr>
        <p:spPr bwMode="auto">
          <a:xfrm rot="-1988820">
            <a:off x="7239000" y="1603375"/>
            <a:ext cx="92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200">
                <a:solidFill>
                  <a:schemeClr val="folHlink"/>
                </a:solidFill>
              </a:rPr>
              <a:t> down river</a:t>
            </a:r>
          </a:p>
        </p:txBody>
      </p:sp>
      <p:sp>
        <p:nvSpPr>
          <p:cNvPr id="2" name="Date Placeholder 1"/>
          <p:cNvSpPr>
            <a:spLocks noGrp="1"/>
          </p:cNvSpPr>
          <p:nvPr>
            <p:ph type="dt" sz="half" idx="10"/>
          </p:nvPr>
        </p:nvSpPr>
        <p:spPr/>
        <p:txBody>
          <a:bodyPr/>
          <a:lstStyle/>
          <a:p>
            <a:pPr>
              <a:defRPr/>
            </a:pPr>
            <a:fld id="{56135A81-8933-4C12-8608-15ABD31EF4AA}" type="datetime1">
              <a:rPr lang="en-US" smtClean="0"/>
              <a:t>5/26/2023</a:t>
            </a:fld>
            <a:endParaRPr lang="en-US"/>
          </a:p>
        </p:txBody>
      </p:sp>
    </p:spTree>
    <p:extLst>
      <p:ext uri="{BB962C8B-B14F-4D97-AF65-F5344CB8AC3E}">
        <p14:creationId xmlns:p14="http://schemas.microsoft.com/office/powerpoint/2010/main" val="13626407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C87DE2-17D4-4E83-83FA-B7CD42AC7F8B}" type="datetime1">
              <a:rPr lang="en-US" smtClean="0"/>
              <a:t>5/26/2023</a:t>
            </a:fld>
            <a:endParaRPr lang="ar-IQ"/>
          </a:p>
        </p:txBody>
      </p:sp>
      <p:sp>
        <p:nvSpPr>
          <p:cNvPr id="6" name="Rectangle 5"/>
          <p:cNvSpPr/>
          <p:nvPr/>
        </p:nvSpPr>
        <p:spPr>
          <a:xfrm>
            <a:off x="107504" y="197346"/>
            <a:ext cx="8712968" cy="6001643"/>
          </a:xfrm>
          <a:prstGeom prst="rect">
            <a:avLst/>
          </a:prstGeom>
        </p:spPr>
        <p:txBody>
          <a:bodyPr wrap="square">
            <a:spAutoFit/>
          </a:bodyPr>
          <a:lstStyle/>
          <a:p>
            <a:pPr algn="just" rtl="0"/>
            <a:r>
              <a:rPr lang="en-US" sz="2400" b="1" dirty="0">
                <a:solidFill>
                  <a:srgbClr val="FF0000"/>
                </a:solidFill>
                <a:latin typeface="Times New Roman" pitchFamily="18" charset="0"/>
              </a:rPr>
              <a:t>Michelson-Morley </a:t>
            </a:r>
            <a:r>
              <a:rPr lang="en-US" sz="2400" b="1" dirty="0" smtClean="0">
                <a:solidFill>
                  <a:srgbClr val="FF0000"/>
                </a:solidFill>
                <a:latin typeface="Times New Roman" pitchFamily="18" charset="0"/>
              </a:rPr>
              <a:t>experiment</a:t>
            </a:r>
          </a:p>
          <a:p>
            <a:pPr algn="just" rtl="0"/>
            <a:r>
              <a:rPr lang="en-US" sz="2400" b="1" dirty="0" smtClean="0">
                <a:latin typeface="Times New Roman" pitchFamily="18" charset="0"/>
              </a:rPr>
              <a:t>It is </a:t>
            </a:r>
            <a:r>
              <a:rPr lang="en-US" sz="2400" dirty="0" smtClean="0">
                <a:latin typeface="Times New Roman" pitchFamily="18" charset="0"/>
              </a:rPr>
              <a:t>an </a:t>
            </a:r>
            <a:r>
              <a:rPr lang="en-US" sz="2400" dirty="0">
                <a:latin typeface="Times New Roman" pitchFamily="18" charset="0"/>
              </a:rPr>
              <a:t>attempt to detect the velocity of </a:t>
            </a:r>
            <a:r>
              <a:rPr lang="en-US" sz="2400" dirty="0">
                <a:latin typeface="Times New Roman" pitchFamily="18" charset="0"/>
                <a:hlinkClick r:id="rId2"/>
              </a:rPr>
              <a:t>Earth</a:t>
            </a:r>
            <a:r>
              <a:rPr lang="en-US" sz="2400" dirty="0">
                <a:latin typeface="Times New Roman" pitchFamily="18" charset="0"/>
              </a:rPr>
              <a:t> with respect to the </a:t>
            </a:r>
            <a:r>
              <a:rPr lang="en-US" sz="2400" dirty="0">
                <a:latin typeface="Times New Roman" pitchFamily="18" charset="0"/>
                <a:hlinkClick r:id="rId3"/>
              </a:rPr>
              <a:t>hypothetical</a:t>
            </a:r>
            <a:r>
              <a:rPr lang="en-US" sz="2400" dirty="0">
                <a:latin typeface="Times New Roman" pitchFamily="18" charset="0"/>
              </a:rPr>
              <a:t> </a:t>
            </a:r>
            <a:r>
              <a:rPr lang="en-US" sz="2400" dirty="0" err="1">
                <a:latin typeface="Times New Roman" pitchFamily="18" charset="0"/>
                <a:hlinkClick r:id="rId4"/>
              </a:rPr>
              <a:t>luminiferous</a:t>
            </a:r>
            <a:r>
              <a:rPr lang="en-US" sz="2400" dirty="0">
                <a:latin typeface="Times New Roman" pitchFamily="18" charset="0"/>
                <a:hlinkClick r:id="rId4"/>
              </a:rPr>
              <a:t> ether</a:t>
            </a:r>
            <a:r>
              <a:rPr lang="en-US" sz="2400" dirty="0">
                <a:latin typeface="Times New Roman" pitchFamily="18" charset="0"/>
              </a:rPr>
              <a:t>, a medium in space proposed to carry light waves. First performed in Germany in 1880–81 by the physicist </a:t>
            </a:r>
            <a:r>
              <a:rPr lang="en-US" sz="2400" dirty="0">
                <a:latin typeface="Times New Roman" pitchFamily="18" charset="0"/>
                <a:hlinkClick r:id="rId5"/>
              </a:rPr>
              <a:t>A.A. Michelson</a:t>
            </a:r>
            <a:r>
              <a:rPr lang="en-US" sz="2400" dirty="0">
                <a:latin typeface="Times New Roman" pitchFamily="18" charset="0"/>
              </a:rPr>
              <a:t>, the test was later refined in 1887 by Michelson and </a:t>
            </a:r>
            <a:r>
              <a:rPr lang="en-US" sz="2400" dirty="0">
                <a:latin typeface="Times New Roman" pitchFamily="18" charset="0"/>
                <a:hlinkClick r:id="rId6"/>
              </a:rPr>
              <a:t>Edward W. Morley</a:t>
            </a:r>
            <a:r>
              <a:rPr lang="en-US" sz="2400" dirty="0">
                <a:latin typeface="Times New Roman" pitchFamily="18" charset="0"/>
              </a:rPr>
              <a:t> in the United States.</a:t>
            </a:r>
          </a:p>
          <a:p>
            <a:pPr algn="just" rtl="0"/>
            <a:r>
              <a:rPr lang="en-US" sz="2400" dirty="0">
                <a:latin typeface="Times New Roman" pitchFamily="18" charset="0"/>
              </a:rPr>
              <a:t>The procedure depended on a Michelson </a:t>
            </a:r>
            <a:r>
              <a:rPr lang="en-US" sz="2400" dirty="0">
                <a:latin typeface="Times New Roman" pitchFamily="18" charset="0"/>
                <a:hlinkClick r:id="rId7"/>
              </a:rPr>
              <a:t>interferometer</a:t>
            </a:r>
            <a:r>
              <a:rPr lang="en-US" sz="2400" dirty="0">
                <a:latin typeface="Times New Roman" pitchFamily="18" charset="0"/>
              </a:rPr>
              <a:t>, a sensitive optical device that compares the optical path lengths for light moving in two mutually perpendicular directions. Michelson reasoned that, if the </a:t>
            </a:r>
            <a:r>
              <a:rPr lang="en-US" sz="2400" dirty="0">
                <a:latin typeface="Times New Roman" pitchFamily="18" charset="0"/>
                <a:hlinkClick r:id="rId8"/>
              </a:rPr>
              <a:t>speed of light</a:t>
            </a:r>
            <a:r>
              <a:rPr lang="en-US" sz="2400" dirty="0">
                <a:latin typeface="Times New Roman" pitchFamily="18" charset="0"/>
              </a:rPr>
              <a:t> were constant with respect to the proposed </a:t>
            </a:r>
            <a:r>
              <a:rPr lang="en-US" sz="2400" dirty="0">
                <a:latin typeface="Times New Roman" pitchFamily="18" charset="0"/>
                <a:hlinkClick r:id="rId9"/>
              </a:rPr>
              <a:t>ether</a:t>
            </a:r>
            <a:r>
              <a:rPr lang="en-US" sz="2400" dirty="0">
                <a:latin typeface="Times New Roman" pitchFamily="18" charset="0"/>
              </a:rPr>
              <a:t> through which Earth was moving, that motion could be detected by comparing the speed of light in the direction of Earth’s motion and the speed of light at right angles to Earth’s motion. No difference was found. This null result seriously discredited the ether theories and ultimately led to the proposal by </a:t>
            </a:r>
            <a:r>
              <a:rPr lang="en-US" sz="2400" dirty="0">
                <a:latin typeface="Times New Roman" pitchFamily="18" charset="0"/>
                <a:hlinkClick r:id="rId10"/>
              </a:rPr>
              <a:t>Albert Einstein</a:t>
            </a:r>
            <a:r>
              <a:rPr lang="en-US" sz="2400" dirty="0">
                <a:latin typeface="Times New Roman" pitchFamily="18" charset="0"/>
              </a:rPr>
              <a:t> in 1905 that the speed of light is a </a:t>
            </a:r>
            <a:r>
              <a:rPr lang="en-US" sz="2400" dirty="0">
                <a:latin typeface="Times New Roman" pitchFamily="18" charset="0"/>
                <a:hlinkClick r:id="rId11"/>
              </a:rPr>
              <a:t>universal constant</a:t>
            </a:r>
            <a:r>
              <a:rPr lang="en-US" sz="2400" dirty="0">
                <a:latin typeface="Times New Roman" pitchFamily="18" charset="0"/>
              </a:rPr>
              <a:t>.</a:t>
            </a:r>
          </a:p>
        </p:txBody>
      </p:sp>
    </p:spTree>
    <p:extLst>
      <p:ext uri="{BB962C8B-B14F-4D97-AF65-F5344CB8AC3E}">
        <p14:creationId xmlns:p14="http://schemas.microsoft.com/office/powerpoint/2010/main" val="2487506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pPr eaLnBrk="1" hangingPunct="1"/>
            <a:r>
              <a:rPr lang="en-US" dirty="0" smtClean="0"/>
              <a:t>Ether River - Revisited</a:t>
            </a:r>
          </a:p>
        </p:txBody>
      </p:sp>
      <p:graphicFrame>
        <p:nvGraphicFramePr>
          <p:cNvPr id="22531" name="Object 5"/>
          <p:cNvGraphicFramePr>
            <a:graphicFrameLocks noGrp="1" noChangeAspect="1"/>
          </p:cNvGraphicFramePr>
          <p:nvPr>
            <p:ph idx="1"/>
          </p:nvPr>
        </p:nvGraphicFramePr>
        <p:xfrm>
          <a:off x="2551113" y="2020888"/>
          <a:ext cx="4268787" cy="1071562"/>
        </p:xfrm>
        <a:graphic>
          <a:graphicData uri="http://schemas.openxmlformats.org/presentationml/2006/ole">
            <mc:AlternateContent xmlns:mc="http://schemas.openxmlformats.org/markup-compatibility/2006">
              <mc:Choice xmlns:v="urn:schemas-microsoft-com:vml" Requires="v">
                <p:oleObj spid="_x0000_s5260" name="Equation" r:id="rId3" imgW="3035300" imgH="762000" progId="Equation.3">
                  <p:embed/>
                </p:oleObj>
              </mc:Choice>
              <mc:Fallback>
                <p:oleObj name="Equation" r:id="rId3" imgW="3035300" imgH="762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2020888"/>
                        <a:ext cx="4268787"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Text Box 8"/>
          <p:cNvSpPr txBox="1">
            <a:spLocks noChangeArrowheads="1"/>
          </p:cNvSpPr>
          <p:nvPr/>
        </p:nvSpPr>
        <p:spPr bwMode="auto">
          <a:xfrm>
            <a:off x="365125" y="17129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dirty="0"/>
              <a:t>Orientation 1 </a:t>
            </a:r>
          </a:p>
        </p:txBody>
      </p:sp>
      <p:sp>
        <p:nvSpPr>
          <p:cNvPr id="22533" name="Text Box 9"/>
          <p:cNvSpPr txBox="1">
            <a:spLocks noChangeArrowheads="1"/>
          </p:cNvSpPr>
          <p:nvPr/>
        </p:nvSpPr>
        <p:spPr bwMode="auto">
          <a:xfrm>
            <a:off x="381000" y="32766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a:t>Orientation 2 </a:t>
            </a:r>
          </a:p>
        </p:txBody>
      </p:sp>
      <p:graphicFrame>
        <p:nvGraphicFramePr>
          <p:cNvPr id="22534" name="Object 10"/>
          <p:cNvGraphicFramePr>
            <a:graphicFrameLocks noChangeAspect="1"/>
          </p:cNvGraphicFramePr>
          <p:nvPr/>
        </p:nvGraphicFramePr>
        <p:xfrm>
          <a:off x="2308225" y="3657600"/>
          <a:ext cx="4603750" cy="1150938"/>
        </p:xfrm>
        <a:graphic>
          <a:graphicData uri="http://schemas.openxmlformats.org/presentationml/2006/ole">
            <mc:AlternateContent xmlns:mc="http://schemas.openxmlformats.org/markup-compatibility/2006">
              <mc:Choice xmlns:v="urn:schemas-microsoft-com:vml" Requires="v">
                <p:oleObj spid="_x0000_s5261" name="Equation" r:id="rId5" imgW="3048000" imgH="762000" progId="Equation.3">
                  <p:embed/>
                </p:oleObj>
              </mc:Choice>
              <mc:Fallback>
                <p:oleObj name="Equation" r:id="rId5" imgW="30480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8225" y="3657600"/>
                        <a:ext cx="460375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5" name="Text Box 11"/>
          <p:cNvSpPr txBox="1">
            <a:spLocks noChangeArrowheads="1"/>
          </p:cNvSpPr>
          <p:nvPr/>
        </p:nvSpPr>
        <p:spPr bwMode="auto">
          <a:xfrm>
            <a:off x="457200" y="4876800"/>
            <a:ext cx="282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a:t>Difference in Orientations </a:t>
            </a:r>
          </a:p>
        </p:txBody>
      </p:sp>
      <p:graphicFrame>
        <p:nvGraphicFramePr>
          <p:cNvPr id="22536" name="Object 12"/>
          <p:cNvGraphicFramePr>
            <a:graphicFrameLocks noChangeAspect="1"/>
          </p:cNvGraphicFramePr>
          <p:nvPr/>
        </p:nvGraphicFramePr>
        <p:xfrm>
          <a:off x="1293813" y="5410200"/>
          <a:ext cx="6445250" cy="1150938"/>
        </p:xfrm>
        <a:graphic>
          <a:graphicData uri="http://schemas.openxmlformats.org/presentationml/2006/ole">
            <mc:AlternateContent xmlns:mc="http://schemas.openxmlformats.org/markup-compatibility/2006">
              <mc:Choice xmlns:v="urn:schemas-microsoft-com:vml" Requires="v">
                <p:oleObj spid="_x0000_s5262" name="Equation" r:id="rId7" imgW="4267200" imgH="762000" progId="Equation.3">
                  <p:embed/>
                </p:oleObj>
              </mc:Choice>
              <mc:Fallback>
                <p:oleObj name="Equation" r:id="rId7" imgW="42672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3813" y="5410200"/>
                        <a:ext cx="644525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7" name="Text Box 13"/>
          <p:cNvSpPr txBox="1">
            <a:spLocks noChangeArrowheads="1"/>
          </p:cNvSpPr>
          <p:nvPr/>
        </p:nvSpPr>
        <p:spPr bwMode="auto">
          <a:xfrm rot="-1988820">
            <a:off x="6096000" y="1828800"/>
            <a:ext cx="92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200">
                <a:solidFill>
                  <a:schemeClr val="folHlink"/>
                </a:solidFill>
              </a:rPr>
              <a:t> down river</a:t>
            </a:r>
          </a:p>
        </p:txBody>
      </p:sp>
      <p:sp>
        <p:nvSpPr>
          <p:cNvPr id="22538" name="Text Box 14"/>
          <p:cNvSpPr txBox="1">
            <a:spLocks noChangeArrowheads="1"/>
          </p:cNvSpPr>
          <p:nvPr/>
        </p:nvSpPr>
        <p:spPr bwMode="auto">
          <a:xfrm rot="-1988820">
            <a:off x="4724400" y="3505200"/>
            <a:ext cx="92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200">
                <a:solidFill>
                  <a:schemeClr val="folHlink"/>
                </a:solidFill>
              </a:rPr>
              <a:t> down river</a:t>
            </a:r>
          </a:p>
        </p:txBody>
      </p:sp>
      <p:sp>
        <p:nvSpPr>
          <p:cNvPr id="2" name="Date Placeholder 1"/>
          <p:cNvSpPr>
            <a:spLocks noGrp="1"/>
          </p:cNvSpPr>
          <p:nvPr>
            <p:ph type="dt" sz="half" idx="10"/>
          </p:nvPr>
        </p:nvSpPr>
        <p:spPr/>
        <p:txBody>
          <a:bodyPr/>
          <a:lstStyle/>
          <a:p>
            <a:fld id="{F6186601-8320-4A0E-BE71-C9FEF73784F2}" type="datetime1">
              <a:rPr lang="en-US" smtClean="0"/>
              <a:t>5/26/2023</a:t>
            </a:fld>
            <a:endParaRPr lang="ar-IQ"/>
          </a:p>
        </p:txBody>
      </p:sp>
    </p:spTree>
    <p:extLst>
      <p:ext uri="{BB962C8B-B14F-4D97-AF65-F5344CB8AC3E}">
        <p14:creationId xmlns:p14="http://schemas.microsoft.com/office/powerpoint/2010/main" val="3975731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6708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92" y="4509120"/>
            <a:ext cx="7243068" cy="235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60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76200"/>
            <a:ext cx="76771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78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7391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7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90066"/>
          </a:xfrm>
        </p:spPr>
        <p:txBody>
          <a:bodyPr>
            <a:noAutofit/>
          </a:bodyPr>
          <a:lstStyle/>
          <a:p>
            <a:r>
              <a:rPr lang="en-US" sz="3000" b="1" dirty="0" smtClean="0">
                <a:solidFill>
                  <a:srgbClr val="0070C0"/>
                </a:solidFill>
              </a:rPr>
              <a:t>Post-1900 Physics</a:t>
            </a:r>
            <a:br>
              <a:rPr lang="en-US" sz="3000" b="1" dirty="0" smtClean="0">
                <a:solidFill>
                  <a:srgbClr val="0070C0"/>
                </a:solidFill>
              </a:rPr>
            </a:br>
            <a:endParaRPr lang="ar-IQ" sz="3000" dirty="0">
              <a:solidFill>
                <a:srgbClr val="0070C0"/>
              </a:solidFill>
            </a:endParaRPr>
          </a:p>
        </p:txBody>
      </p:sp>
      <p:sp>
        <p:nvSpPr>
          <p:cNvPr id="3" name="Content Placeholder 2"/>
          <p:cNvSpPr>
            <a:spLocks noGrp="1"/>
          </p:cNvSpPr>
          <p:nvPr>
            <p:ph idx="1"/>
          </p:nvPr>
        </p:nvSpPr>
        <p:spPr>
          <a:xfrm>
            <a:off x="251520" y="2564904"/>
            <a:ext cx="8712968" cy="3917032"/>
          </a:xfrm>
        </p:spPr>
        <p:txBody>
          <a:bodyPr>
            <a:normAutofit fontScale="62500" lnSpcReduction="20000"/>
          </a:bodyPr>
          <a:lstStyle/>
          <a:p>
            <a:pPr marL="0" indent="0" algn="just" rtl="0">
              <a:buNone/>
            </a:pPr>
            <a:r>
              <a:rPr lang="en-US" b="1" dirty="0">
                <a:latin typeface="Times New Roman" pitchFamily="18" charset="0"/>
              </a:rPr>
              <a:t>The Physics Revolution of the Early 1900s (Relativity, Quantum)</a:t>
            </a:r>
          </a:p>
          <a:p>
            <a:pPr marL="0" indent="0" algn="just" rtl="0">
              <a:buNone/>
            </a:pPr>
            <a:r>
              <a:rPr lang="en-US" dirty="0">
                <a:latin typeface="Times New Roman" pitchFamily="18" charset="0"/>
                <a:cs typeface="+mj-cs"/>
              </a:rPr>
              <a:t>By about 1900, it seemed as though most fundamental physics problems had been solved. There were questions of chemistry, in that it not clear what matter was made of (whether there were atoms and whether atoms were made of anything else, but we had Newton's equations for particles, and </a:t>
            </a:r>
            <a:r>
              <a:rPr lang="en-US" dirty="0">
                <a:latin typeface="Times New Roman" pitchFamily="18" charset="0"/>
                <a:cs typeface="+mj-cs"/>
                <a:hlinkClick r:id="rId2" tooltip="https://phys.libretexts.org/Bookshelves/University_Physics/Book%3A_University_Physics_(OpenStax)/Map%3A_University_Physics_II_-_Thermodynamics%2C_Electricity%2C_and_Magnetism_(OpenStax)/16%3A_Electromagnetic_Waves/16.02%3A_Maxwell%E2%80%99s_Equations_and_Electromagnetic_Waves"/>
              </a:rPr>
              <a:t>Maxwell’s equations</a:t>
            </a:r>
            <a:r>
              <a:rPr lang="en-US" dirty="0">
                <a:latin typeface="Times New Roman" pitchFamily="18" charset="0"/>
                <a:cs typeface="+mj-cs"/>
              </a:rPr>
              <a:t> for light. </a:t>
            </a:r>
            <a:r>
              <a:rPr lang="en-US" dirty="0" smtClean="0">
                <a:latin typeface="Times New Roman" pitchFamily="18" charset="0"/>
                <a:cs typeface="+mj-cs"/>
              </a:rPr>
              <a:t>Presumably(may be)  </a:t>
            </a:r>
            <a:r>
              <a:rPr lang="en-US" dirty="0">
                <a:latin typeface="Times New Roman" pitchFamily="18" charset="0"/>
                <a:cs typeface="+mj-cs"/>
              </a:rPr>
              <a:t>these equations applied to whatever it is that matter is made of. It was very difficult to rationally account for </a:t>
            </a:r>
            <a:r>
              <a:rPr lang="en-US" dirty="0" err="1">
                <a:latin typeface="Times New Roman" pitchFamily="18" charset="0"/>
                <a:cs typeface="+mj-cs"/>
              </a:rPr>
              <a:t>Fraunhofer</a:t>
            </a:r>
            <a:r>
              <a:rPr lang="en-US" dirty="0">
                <a:latin typeface="Times New Roman" pitchFamily="18" charset="0"/>
                <a:cs typeface="+mj-cs"/>
              </a:rPr>
              <a:t> lines though, and, by 1911, there was a big problem with the “planetary” model of an atom of charged particles. But that was not all.</a:t>
            </a:r>
          </a:p>
          <a:p>
            <a:pPr marL="0" indent="0" algn="just" rtl="0">
              <a:buNone/>
            </a:pPr>
            <a:r>
              <a:rPr lang="en-US" dirty="0">
                <a:solidFill>
                  <a:srgbClr val="FF0000"/>
                </a:solidFill>
                <a:latin typeface="Times New Roman" pitchFamily="18" charset="0"/>
                <a:cs typeface="+mj-cs"/>
              </a:rPr>
              <a:t>Two kinds of experiments</a:t>
            </a:r>
            <a:r>
              <a:rPr lang="en-US" dirty="0">
                <a:latin typeface="Times New Roman" pitchFamily="18" charset="0"/>
                <a:cs typeface="+mj-cs"/>
              </a:rPr>
              <a:t> in the late 1890s </a:t>
            </a:r>
            <a:r>
              <a:rPr lang="en-US" dirty="0">
                <a:solidFill>
                  <a:srgbClr val="0070C0"/>
                </a:solidFill>
                <a:latin typeface="Times New Roman" pitchFamily="18" charset="0"/>
                <a:cs typeface="+mj-cs"/>
              </a:rPr>
              <a:t>involving the light–matter interaction had yet to be clarified</a:t>
            </a:r>
            <a:r>
              <a:rPr lang="en-US" dirty="0">
                <a:latin typeface="Times New Roman" pitchFamily="18" charset="0"/>
                <a:cs typeface="+mj-cs"/>
              </a:rPr>
              <a:t>. These involved explaining the intensity of thermally emitted short-wavelength light (the ultraviolet </a:t>
            </a:r>
            <a:r>
              <a:rPr lang="en-US" dirty="0" smtClean="0">
                <a:latin typeface="Times New Roman" pitchFamily="18" charset="0"/>
                <a:cs typeface="+mj-cs"/>
              </a:rPr>
              <a:t>catastrophe (big problem)) </a:t>
            </a:r>
            <a:r>
              <a:rPr lang="en-US" dirty="0">
                <a:latin typeface="Times New Roman" pitchFamily="18" charset="0"/>
                <a:cs typeface="+mj-cs"/>
              </a:rPr>
              <a:t>and the </a:t>
            </a:r>
            <a:r>
              <a:rPr lang="en-US" dirty="0">
                <a:solidFill>
                  <a:srgbClr val="0070C0"/>
                </a:solidFill>
                <a:latin typeface="Times New Roman" pitchFamily="18" charset="0"/>
                <a:cs typeface="+mj-cs"/>
              </a:rPr>
              <a:t>energies of electrons ejected from metals by light (the photoelectric effect).</a:t>
            </a:r>
            <a:r>
              <a:rPr lang="en-US" dirty="0">
                <a:latin typeface="Times New Roman" pitchFamily="18" charset="0"/>
                <a:cs typeface="+mj-cs"/>
              </a:rPr>
              <a:t> The new theories that would be proposed to explain these effects would bend the mind and yet </a:t>
            </a:r>
            <a:r>
              <a:rPr lang="en-US" dirty="0">
                <a:solidFill>
                  <a:srgbClr val="0070C0"/>
                </a:solidFill>
                <a:latin typeface="Times New Roman" pitchFamily="18" charset="0"/>
                <a:cs typeface="+mj-cs"/>
              </a:rPr>
              <a:t>explain atomic spectra and the chemical bond</a:t>
            </a:r>
            <a:r>
              <a:rPr lang="en-US" dirty="0" smtClean="0">
                <a:solidFill>
                  <a:srgbClr val="0070C0"/>
                </a:solidFill>
                <a:latin typeface="Times New Roman" pitchFamily="18" charset="0"/>
                <a:cs typeface="+mj-cs"/>
              </a:rPr>
              <a:t>.</a:t>
            </a:r>
            <a:endParaRPr lang="en-US" dirty="0">
              <a:solidFill>
                <a:srgbClr val="0070C0"/>
              </a:solidFill>
              <a:latin typeface="Times New Roman" pitchFamily="18" charset="0"/>
              <a:cs typeface="+mj-cs"/>
            </a:endParaRPr>
          </a:p>
        </p:txBody>
      </p:sp>
      <p:sp>
        <p:nvSpPr>
          <p:cNvPr id="4" name="Date Placeholder 3"/>
          <p:cNvSpPr>
            <a:spLocks noGrp="1"/>
          </p:cNvSpPr>
          <p:nvPr>
            <p:ph type="dt" sz="half" idx="10"/>
          </p:nvPr>
        </p:nvSpPr>
        <p:spPr/>
        <p:txBody>
          <a:bodyPr/>
          <a:lstStyle/>
          <a:p>
            <a:fld id="{BBE927D7-B710-418C-859C-286D392A0D87}" type="datetime1">
              <a:rPr lang="en-US" smtClean="0"/>
              <a:t>5/26/2023</a:t>
            </a:fld>
            <a:endParaRPr lang="ar-IQ"/>
          </a:p>
        </p:txBody>
      </p:sp>
      <p:sp>
        <p:nvSpPr>
          <p:cNvPr id="6" name="Rectangle 5"/>
          <p:cNvSpPr/>
          <p:nvPr/>
        </p:nvSpPr>
        <p:spPr>
          <a:xfrm>
            <a:off x="251520" y="1052736"/>
            <a:ext cx="8568952" cy="1323439"/>
          </a:xfrm>
          <a:prstGeom prst="rect">
            <a:avLst/>
          </a:prstGeom>
        </p:spPr>
        <p:txBody>
          <a:bodyPr wrap="square">
            <a:spAutoFit/>
          </a:bodyPr>
          <a:lstStyle/>
          <a:p>
            <a:pPr algn="l" rtl="0"/>
            <a:r>
              <a:rPr lang="en-US" sz="2000" b="1" dirty="0" smtClean="0">
                <a:solidFill>
                  <a:srgbClr val="FF0000"/>
                </a:solidFill>
                <a:latin typeface="Times New Roman" pitchFamily="18" charset="0"/>
                <a:cs typeface="+mj-cs"/>
              </a:rPr>
              <a:t>Why 1900?</a:t>
            </a:r>
          </a:p>
          <a:p>
            <a:pPr lvl="1" algn="l" rtl="0"/>
            <a:r>
              <a:rPr lang="en-US" sz="2000" dirty="0" smtClean="0">
                <a:latin typeface="Times New Roman" pitchFamily="18" charset="0"/>
                <a:cs typeface="+mj-cs"/>
              </a:rPr>
              <a:t>Two radical developments:</a:t>
            </a:r>
            <a:br>
              <a:rPr lang="en-US" sz="2000" dirty="0" smtClean="0">
                <a:latin typeface="Times New Roman" pitchFamily="18" charset="0"/>
                <a:cs typeface="+mj-cs"/>
              </a:rPr>
            </a:br>
            <a:r>
              <a:rPr lang="en-US" sz="2000" b="1" dirty="0" smtClean="0">
                <a:solidFill>
                  <a:srgbClr val="008000"/>
                </a:solidFill>
                <a:latin typeface="Times New Roman" pitchFamily="18" charset="0"/>
                <a:cs typeface="+mj-cs"/>
              </a:rPr>
              <a:t>Relativity</a:t>
            </a:r>
            <a:r>
              <a:rPr lang="en-US" sz="2000" dirty="0" smtClean="0">
                <a:latin typeface="Times New Roman" pitchFamily="18" charset="0"/>
                <a:cs typeface="+mj-cs"/>
              </a:rPr>
              <a:t> &amp; </a:t>
            </a:r>
            <a:r>
              <a:rPr lang="en-US" sz="2000" b="1" dirty="0" smtClean="0">
                <a:solidFill>
                  <a:srgbClr val="0000FF"/>
                </a:solidFill>
                <a:latin typeface="Times New Roman" pitchFamily="18" charset="0"/>
                <a:cs typeface="+mj-cs"/>
              </a:rPr>
              <a:t>Quantum Mechanics</a:t>
            </a:r>
          </a:p>
          <a:p>
            <a:pPr algn="l" rtl="0"/>
            <a:r>
              <a:rPr lang="en-US" sz="2000" dirty="0" smtClean="0">
                <a:latin typeface="Times New Roman" pitchFamily="18" charset="0"/>
                <a:cs typeface="+mj-cs"/>
              </a:rPr>
              <a:t>Both changed the way we think as much as did Galileo and Newton.</a:t>
            </a:r>
          </a:p>
        </p:txBody>
      </p:sp>
    </p:spTree>
    <p:extLst>
      <p:ext uri="{BB962C8B-B14F-4D97-AF65-F5344CB8AC3E}">
        <p14:creationId xmlns:p14="http://schemas.microsoft.com/office/powerpoint/2010/main" val="1109488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228600"/>
            <a:ext cx="734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971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75057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17032"/>
            <a:ext cx="760095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827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615950"/>
            <a:ext cx="7499350"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422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43585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132856"/>
            <a:ext cx="76327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237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7" y="17463"/>
            <a:ext cx="13335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74104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698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FCFA42-0482-4529-93CC-6FB99EF51CD7}" type="datetime1">
              <a:rPr lang="en-US" smtClean="0"/>
              <a:t>5/26/2023</a:t>
            </a:fld>
            <a:endParaRPr lang="ar-IQ"/>
          </a:p>
        </p:txBody>
      </p:sp>
      <p:sp>
        <p:nvSpPr>
          <p:cNvPr id="5" name="Rectangle 4"/>
          <p:cNvSpPr/>
          <p:nvPr/>
        </p:nvSpPr>
        <p:spPr>
          <a:xfrm>
            <a:off x="0" y="197346"/>
            <a:ext cx="9036496" cy="2862322"/>
          </a:xfrm>
          <a:prstGeom prst="rect">
            <a:avLst/>
          </a:prstGeom>
        </p:spPr>
        <p:txBody>
          <a:bodyPr wrap="square">
            <a:spAutoFit/>
          </a:bodyPr>
          <a:lstStyle/>
          <a:p>
            <a:pPr algn="just" rtl="0"/>
            <a:endParaRPr lang="ar-IQ" dirty="0">
              <a:latin typeface="Times New Roman" pitchFamily="18" charset="0"/>
              <a:cs typeface="+mj-cs"/>
            </a:endParaRPr>
          </a:p>
          <a:p>
            <a:pPr algn="just" rtl="0"/>
            <a:r>
              <a:rPr lang="en-US" dirty="0" smtClean="0">
                <a:latin typeface="Times New Roman" pitchFamily="18" charset="0"/>
                <a:cs typeface="+mj-cs"/>
              </a:rPr>
              <a:t>Now</a:t>
            </a:r>
            <a:r>
              <a:rPr lang="en-US" dirty="0">
                <a:latin typeface="Times New Roman" pitchFamily="18" charset="0"/>
                <a:cs typeface="+mj-cs"/>
              </a:rPr>
              <a:t>, </a:t>
            </a:r>
            <a:r>
              <a:rPr lang="en-US" dirty="0" smtClean="0">
                <a:latin typeface="Times New Roman" pitchFamily="18" charset="0"/>
                <a:cs typeface="+mj-cs"/>
              </a:rPr>
              <a:t>is </a:t>
            </a:r>
            <a:r>
              <a:rPr lang="en-US" dirty="0">
                <a:latin typeface="Times New Roman" pitchFamily="18" charset="0"/>
                <a:cs typeface="+mj-cs"/>
              </a:rPr>
              <a:t>just the time the light would take if </a:t>
            </a:r>
            <a:r>
              <a:rPr lang="en-US" dirty="0" smtClean="0">
                <a:latin typeface="Times New Roman" pitchFamily="18" charset="0"/>
                <a:cs typeface="+mj-cs"/>
              </a:rPr>
              <a:t>there were </a:t>
            </a:r>
            <a:r>
              <a:rPr lang="en-US" dirty="0">
                <a:latin typeface="Times New Roman" pitchFamily="18" charset="0"/>
                <a:cs typeface="+mj-cs"/>
              </a:rPr>
              <a:t>no </a:t>
            </a:r>
            <a:r>
              <a:rPr lang="en-US" dirty="0" err="1">
                <a:latin typeface="Times New Roman" pitchFamily="18" charset="0"/>
                <a:cs typeface="+mj-cs"/>
              </a:rPr>
              <a:t>aether</a:t>
            </a:r>
            <a:r>
              <a:rPr lang="en-US" dirty="0">
                <a:latin typeface="Times New Roman" pitchFamily="18" charset="0"/>
                <a:cs typeface="+mj-cs"/>
              </a:rPr>
              <a:t> wind at all, say, a few millionths of </a:t>
            </a:r>
            <a:r>
              <a:rPr lang="en-US" dirty="0" smtClean="0">
                <a:latin typeface="Times New Roman" pitchFamily="18" charset="0"/>
                <a:cs typeface="+mj-cs"/>
              </a:rPr>
              <a:t>a second</a:t>
            </a:r>
            <a:r>
              <a:rPr lang="en-US" dirty="0">
                <a:latin typeface="Times New Roman" pitchFamily="18" charset="0"/>
                <a:cs typeface="+mj-cs"/>
              </a:rPr>
              <a:t>. second. If we take the </a:t>
            </a:r>
            <a:r>
              <a:rPr lang="en-US" dirty="0" err="1">
                <a:latin typeface="Times New Roman" pitchFamily="18" charset="0"/>
                <a:cs typeface="+mj-cs"/>
              </a:rPr>
              <a:t>aether</a:t>
            </a:r>
            <a:r>
              <a:rPr lang="en-US" dirty="0">
                <a:latin typeface="Times New Roman" pitchFamily="18" charset="0"/>
                <a:cs typeface="+mj-cs"/>
              </a:rPr>
              <a:t> </a:t>
            </a:r>
            <a:r>
              <a:rPr lang="en-US" dirty="0" smtClean="0">
                <a:latin typeface="Times New Roman" pitchFamily="18" charset="0"/>
                <a:cs typeface="+mj-cs"/>
              </a:rPr>
              <a:t>wind speed </a:t>
            </a:r>
            <a:r>
              <a:rPr lang="en-US" dirty="0">
                <a:latin typeface="Times New Roman" pitchFamily="18" charset="0"/>
                <a:cs typeface="+mj-cs"/>
              </a:rPr>
              <a:t>to be equal </a:t>
            </a:r>
            <a:r>
              <a:rPr lang="en-US" dirty="0" smtClean="0">
                <a:latin typeface="Times New Roman" pitchFamily="18" charset="0"/>
                <a:cs typeface="+mj-cs"/>
              </a:rPr>
              <a:t>to the </a:t>
            </a:r>
            <a:r>
              <a:rPr lang="en-US" dirty="0">
                <a:latin typeface="Times New Roman" pitchFamily="18" charset="0"/>
                <a:cs typeface="+mj-cs"/>
              </a:rPr>
              <a:t>earth’s speed in orbit, for example, about is about1/1/10,000, so is about 1/100,000,000. </a:t>
            </a:r>
          </a:p>
          <a:p>
            <a:pPr algn="just" rtl="0"/>
            <a:r>
              <a:rPr lang="en-US" i="1" dirty="0">
                <a:latin typeface="Times New Roman" pitchFamily="18" charset="0"/>
                <a:cs typeface="+mj-cs"/>
              </a:rPr>
              <a:t>This </a:t>
            </a:r>
            <a:r>
              <a:rPr lang="en-US" i="1" dirty="0" smtClean="0">
                <a:latin typeface="Times New Roman" pitchFamily="18" charset="0"/>
                <a:cs typeface="+mj-cs"/>
              </a:rPr>
              <a:t>is means </a:t>
            </a:r>
            <a:r>
              <a:rPr lang="en-US" i="1" dirty="0">
                <a:latin typeface="Times New Roman" pitchFamily="18" charset="0"/>
                <a:cs typeface="+mj-cs"/>
              </a:rPr>
              <a:t>the time delay between </a:t>
            </a:r>
            <a:r>
              <a:rPr lang="en-US" i="1" dirty="0" smtClean="0">
                <a:latin typeface="Times New Roman" pitchFamily="18" charset="0"/>
                <a:cs typeface="+mj-cs"/>
              </a:rPr>
              <a:t>the pulses </a:t>
            </a:r>
            <a:r>
              <a:rPr lang="en-US" i="1" dirty="0">
                <a:latin typeface="Times New Roman" pitchFamily="18" charset="0"/>
                <a:cs typeface="+mj-cs"/>
              </a:rPr>
              <a:t>reflected from the different mirrors reaching the telescope </a:t>
            </a:r>
            <a:r>
              <a:rPr lang="en-US" i="1" dirty="0" smtClean="0">
                <a:latin typeface="Times New Roman" pitchFamily="18" charset="0"/>
                <a:cs typeface="+mj-cs"/>
              </a:rPr>
              <a:t>is about </a:t>
            </a:r>
            <a:r>
              <a:rPr lang="en-US" i="1" dirty="0" err="1" smtClean="0">
                <a:latin typeface="Times New Roman" pitchFamily="18" charset="0"/>
                <a:cs typeface="+mj-cs"/>
              </a:rPr>
              <a:t>aboutone</a:t>
            </a:r>
            <a:r>
              <a:rPr lang="en-US" i="1" dirty="0" smtClean="0">
                <a:latin typeface="Times New Roman" pitchFamily="18" charset="0"/>
                <a:cs typeface="+mj-cs"/>
              </a:rPr>
              <a:t>-hundred-millionth </a:t>
            </a:r>
            <a:r>
              <a:rPr lang="en-US" i="1" dirty="0">
                <a:latin typeface="Times New Roman" pitchFamily="18" charset="0"/>
                <a:cs typeface="+mj-cs"/>
              </a:rPr>
              <a:t>of a few millionths of a second. </a:t>
            </a:r>
            <a:endParaRPr lang="en-US" dirty="0">
              <a:latin typeface="Times New Roman" pitchFamily="18" charset="0"/>
              <a:cs typeface="+mj-cs"/>
            </a:endParaRPr>
          </a:p>
          <a:p>
            <a:pPr algn="just" rtl="0"/>
            <a:r>
              <a:rPr lang="en-US" dirty="0">
                <a:latin typeface="Times New Roman" pitchFamily="18" charset="0"/>
                <a:cs typeface="+mj-cs"/>
              </a:rPr>
              <a:t>It seems completely hopeless that such a short time delay could be detected. However, this turns out </a:t>
            </a:r>
            <a:r>
              <a:rPr lang="en-US" i="1" dirty="0" smtClean="0">
                <a:latin typeface="Times New Roman" pitchFamily="18" charset="0"/>
                <a:cs typeface="+mj-cs"/>
              </a:rPr>
              <a:t>not </a:t>
            </a:r>
            <a:r>
              <a:rPr lang="en-US" i="1" dirty="0" err="1" smtClean="0">
                <a:latin typeface="Times New Roman" pitchFamily="18" charset="0"/>
                <a:cs typeface="+mj-cs"/>
              </a:rPr>
              <a:t>not</a:t>
            </a:r>
            <a:r>
              <a:rPr lang="en-US" i="1" dirty="0" smtClean="0">
                <a:latin typeface="Times New Roman" pitchFamily="18" charset="0"/>
                <a:cs typeface="+mj-cs"/>
              </a:rPr>
              <a:t> </a:t>
            </a:r>
            <a:r>
              <a:rPr lang="en-US" dirty="0">
                <a:latin typeface="Times New Roman" pitchFamily="18" charset="0"/>
                <a:cs typeface="+mj-cs"/>
              </a:rPr>
              <a:t>be to </a:t>
            </a:r>
            <a:r>
              <a:rPr lang="en-US" dirty="0" smtClean="0">
                <a:latin typeface="Times New Roman" pitchFamily="18" charset="0"/>
                <a:cs typeface="+mj-cs"/>
              </a:rPr>
              <a:t>be the </a:t>
            </a:r>
            <a:r>
              <a:rPr lang="en-US" dirty="0">
                <a:latin typeface="Times New Roman" pitchFamily="18" charset="0"/>
                <a:cs typeface="+mj-cs"/>
              </a:rPr>
              <a:t>the case, and Michelson was the first to figure out how to do it. The trick is to use the </a:t>
            </a:r>
            <a:r>
              <a:rPr lang="en-US" i="1" dirty="0" smtClean="0">
                <a:latin typeface="Times New Roman" pitchFamily="18" charset="0"/>
                <a:cs typeface="+mj-cs"/>
              </a:rPr>
              <a:t>interference </a:t>
            </a:r>
            <a:r>
              <a:rPr lang="en-US" dirty="0" smtClean="0">
                <a:latin typeface="Times New Roman" pitchFamily="18" charset="0"/>
                <a:cs typeface="+mj-cs"/>
              </a:rPr>
              <a:t>of properties of the of the </a:t>
            </a:r>
            <a:r>
              <a:rPr lang="en-US" dirty="0">
                <a:latin typeface="Times New Roman" pitchFamily="18" charset="0"/>
                <a:cs typeface="+mj-cs"/>
              </a:rPr>
              <a:t>light waves. </a:t>
            </a:r>
            <a:r>
              <a:rPr lang="en-US" dirty="0" smtClean="0">
                <a:latin typeface="Times New Roman" pitchFamily="18" charset="0"/>
                <a:cs typeface="+mj-cs"/>
              </a:rPr>
              <a:t>Instead of </a:t>
            </a:r>
            <a:r>
              <a:rPr lang="en-US" dirty="0">
                <a:latin typeface="Times New Roman" pitchFamily="18" charset="0"/>
                <a:cs typeface="+mj-cs"/>
              </a:rPr>
              <a:t>sending pulses of light, as we discussed above, Michelson sent in a </a:t>
            </a:r>
            <a:r>
              <a:rPr lang="en-US" dirty="0" smtClean="0">
                <a:latin typeface="Times New Roman" pitchFamily="18" charset="0"/>
                <a:cs typeface="+mj-cs"/>
              </a:rPr>
              <a:t>steady beam of light </a:t>
            </a:r>
            <a:r>
              <a:rPr lang="en-US" dirty="0">
                <a:latin typeface="Times New Roman" pitchFamily="18" charset="0"/>
                <a:cs typeface="+mj-cs"/>
              </a:rPr>
              <a:t>light of a single color. </a:t>
            </a:r>
            <a:endParaRPr lang="ar-IQ" dirty="0">
              <a:latin typeface="Times New Roman" pitchFamily="18" charset="0"/>
              <a:cs typeface="+mj-cs"/>
            </a:endParaRPr>
          </a:p>
        </p:txBody>
      </p:sp>
      <p:sp>
        <p:nvSpPr>
          <p:cNvPr id="6" name="Rectangle 5"/>
          <p:cNvSpPr/>
          <p:nvPr/>
        </p:nvSpPr>
        <p:spPr>
          <a:xfrm>
            <a:off x="107504" y="2438886"/>
            <a:ext cx="8856984" cy="2585323"/>
          </a:xfrm>
          <a:prstGeom prst="rect">
            <a:avLst/>
          </a:prstGeom>
        </p:spPr>
        <p:txBody>
          <a:bodyPr wrap="square">
            <a:spAutoFit/>
          </a:bodyPr>
          <a:lstStyle/>
          <a:p>
            <a:pPr algn="l" rtl="0"/>
            <a:endParaRPr lang="ar-IQ" dirty="0"/>
          </a:p>
          <a:p>
            <a:pPr algn="l" rtl="0"/>
            <a:endParaRPr lang="ar-IQ" dirty="0"/>
          </a:p>
          <a:p>
            <a:pPr algn="l" rtl="0"/>
            <a:endParaRPr lang="ar-IQ" dirty="0"/>
          </a:p>
          <a:p>
            <a:pPr algn="l" rtl="0"/>
            <a:r>
              <a:rPr lang="en-US" b="1" dirty="0"/>
              <a:t>Einstein’s Answer </a:t>
            </a:r>
          </a:p>
          <a:p>
            <a:pPr algn="just" rtl="0"/>
            <a:r>
              <a:rPr lang="en-US" dirty="0">
                <a:latin typeface="Times New Roman" pitchFamily="18" charset="0"/>
              </a:rPr>
              <a:t>The results of the various </a:t>
            </a:r>
            <a:r>
              <a:rPr lang="en-US" dirty="0" err="1">
                <a:latin typeface="Times New Roman" pitchFamily="18" charset="0"/>
              </a:rPr>
              <a:t>aether</a:t>
            </a:r>
            <a:r>
              <a:rPr lang="en-US" dirty="0">
                <a:latin typeface="Times New Roman" pitchFamily="18" charset="0"/>
              </a:rPr>
              <a:t> detection experiments discussed above seem to leave us really stuck. also Apparently light is not as sound, with a definite speed relative to some underlying medium. However, it is also not we not like bullets, with a definite speed relative to the source of the light. Yet when we measure its speed we always show always get the same result. How can all these facts be interpreted in a simple consistent way? </a:t>
            </a:r>
          </a:p>
        </p:txBody>
      </p:sp>
    </p:spTree>
    <p:extLst>
      <p:ext uri="{BB962C8B-B14F-4D97-AF65-F5344CB8AC3E}">
        <p14:creationId xmlns:p14="http://schemas.microsoft.com/office/powerpoint/2010/main" val="227907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rtl="0" eaLnBrk="1" hangingPunct="1"/>
            <a:r>
              <a:rPr lang="en-US" sz="4000" dirty="0" smtClean="0">
                <a:solidFill>
                  <a:srgbClr val="0070C0"/>
                </a:solidFill>
              </a:rPr>
              <a:t>Crises (problems) with Reference Frame X formations</a:t>
            </a:r>
          </a:p>
        </p:txBody>
      </p:sp>
      <p:sp>
        <p:nvSpPr>
          <p:cNvPr id="24579" name="Rectangle 3"/>
          <p:cNvSpPr>
            <a:spLocks noGrp="1" noChangeArrowheads="1"/>
          </p:cNvSpPr>
          <p:nvPr>
            <p:ph type="body" sz="half" idx="1"/>
          </p:nvPr>
        </p:nvSpPr>
        <p:spPr>
          <a:xfrm>
            <a:off x="381000" y="2590800"/>
            <a:ext cx="7696200" cy="2895600"/>
          </a:xfrm>
        </p:spPr>
        <p:txBody>
          <a:bodyPr/>
          <a:lstStyle/>
          <a:p>
            <a:pPr algn="l" rtl="0" eaLnBrk="1" hangingPunct="1"/>
            <a:r>
              <a:rPr lang="en-US" sz="2800" dirty="0" smtClean="0"/>
              <a:t>Can’t find the Ether</a:t>
            </a:r>
          </a:p>
          <a:p>
            <a:pPr algn="l" rtl="0" eaLnBrk="1" hangingPunct="1"/>
            <a:r>
              <a:rPr lang="en-US" sz="2800" dirty="0" smtClean="0"/>
              <a:t>Maxwell’s Equations not Galilean Invariant</a:t>
            </a:r>
          </a:p>
        </p:txBody>
      </p:sp>
      <p:sp>
        <p:nvSpPr>
          <p:cNvPr id="24580" name="Text Box 4"/>
          <p:cNvSpPr txBox="1">
            <a:spLocks noChangeArrowheads="1"/>
          </p:cNvSpPr>
          <p:nvPr/>
        </p:nvSpPr>
        <p:spPr bwMode="auto">
          <a:xfrm>
            <a:off x="2819400" y="3810000"/>
            <a:ext cx="395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800" dirty="0"/>
              <a:t>Speed of Light fixed by EM constants</a:t>
            </a:r>
          </a:p>
        </p:txBody>
      </p:sp>
      <p:graphicFrame>
        <p:nvGraphicFramePr>
          <p:cNvPr id="24581" name="Object 5"/>
          <p:cNvGraphicFramePr>
            <a:graphicFrameLocks noGrp="1" noChangeAspect="1"/>
          </p:cNvGraphicFramePr>
          <p:nvPr>
            <p:ph sz="half" idx="2"/>
          </p:nvPr>
        </p:nvGraphicFramePr>
        <p:xfrm>
          <a:off x="4876800" y="4191000"/>
          <a:ext cx="1006475" cy="782638"/>
        </p:xfrm>
        <a:graphic>
          <a:graphicData uri="http://schemas.openxmlformats.org/presentationml/2006/ole">
            <mc:AlternateContent xmlns:mc="http://schemas.openxmlformats.org/markup-compatibility/2006">
              <mc:Choice xmlns:v="urn:schemas-microsoft-com:vml" Requires="v">
                <p:oleObj spid="_x0000_s6192" name="Equation" r:id="rId3" imgW="571252" imgH="444307" progId="Equation.3">
                  <p:embed/>
                </p:oleObj>
              </mc:Choice>
              <mc:Fallback>
                <p:oleObj name="Equation" r:id="rId3" imgW="571252"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1006475"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F400147D-8C30-4B5C-B446-7890F6180E82}" type="datetime1">
              <a:rPr lang="en-US" smtClean="0"/>
              <a:t>5/26/2023</a:t>
            </a:fld>
            <a:endParaRPr lang="en-US"/>
          </a:p>
        </p:txBody>
      </p:sp>
    </p:spTree>
    <p:extLst>
      <p:ext uri="{BB962C8B-B14F-4D97-AF65-F5344CB8AC3E}">
        <p14:creationId xmlns:p14="http://schemas.microsoft.com/office/powerpoint/2010/main" val="392330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3200" dirty="0" smtClean="0"/>
              <a:t>Fitzgerald-Lorentz Hypothesis</a:t>
            </a:r>
            <a:br>
              <a:rPr lang="en-US" sz="3200" dirty="0" smtClean="0"/>
            </a:br>
            <a:r>
              <a:rPr lang="en-US" sz="3200" dirty="0" smtClean="0"/>
              <a:t>1889 (1895)</a:t>
            </a:r>
            <a:br>
              <a:rPr lang="en-US" sz="3200" dirty="0" smtClean="0"/>
            </a:br>
            <a:r>
              <a:rPr lang="en-US" sz="1600" dirty="0" smtClean="0"/>
              <a:t>{only a partial explanation}</a:t>
            </a:r>
          </a:p>
        </p:txBody>
      </p:sp>
      <p:graphicFrame>
        <p:nvGraphicFramePr>
          <p:cNvPr id="25603" name="Object 5"/>
          <p:cNvGraphicFramePr>
            <a:graphicFrameLocks noGrp="1" noChangeAspect="1"/>
          </p:cNvGraphicFramePr>
          <p:nvPr>
            <p:ph sz="half" idx="1"/>
          </p:nvPr>
        </p:nvGraphicFramePr>
        <p:xfrm>
          <a:off x="3124200" y="1905000"/>
          <a:ext cx="2438400" cy="996950"/>
        </p:xfrm>
        <a:graphic>
          <a:graphicData uri="http://schemas.openxmlformats.org/presentationml/2006/ole">
            <mc:AlternateContent xmlns:mc="http://schemas.openxmlformats.org/markup-compatibility/2006">
              <mc:Choice xmlns:v="urn:schemas-microsoft-com:vml" Requires="v">
                <p:oleObj spid="_x0000_s7354" name="Equation" r:id="rId3" imgW="1397000" imgH="571500" progId="Equation.3">
                  <p:embed/>
                </p:oleObj>
              </mc:Choice>
              <mc:Fallback>
                <p:oleObj name="Equation" r:id="rId3" imgW="1397000" imgH="571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24384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Text Box 4"/>
          <p:cNvSpPr txBox="1">
            <a:spLocks noChangeArrowheads="1"/>
          </p:cNvSpPr>
          <p:nvPr/>
        </p:nvSpPr>
        <p:spPr bwMode="auto">
          <a:xfrm>
            <a:off x="228600" y="1524000"/>
            <a:ext cx="8463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600" dirty="0"/>
              <a:t>POSTULATE: the null </a:t>
            </a:r>
            <a:r>
              <a:rPr lang="en-US" sz="1600" dirty="0" smtClean="0"/>
              <a:t>(empty) results </a:t>
            </a:r>
            <a:r>
              <a:rPr lang="en-US" sz="1600" dirty="0"/>
              <a:t>are due to changes in length in the direction of travel.</a:t>
            </a:r>
          </a:p>
        </p:txBody>
      </p:sp>
      <p:graphicFrame>
        <p:nvGraphicFramePr>
          <p:cNvPr id="25605" name="Object 7"/>
          <p:cNvGraphicFramePr>
            <a:graphicFrameLocks noChangeAspect="1"/>
          </p:cNvGraphicFramePr>
          <p:nvPr/>
        </p:nvGraphicFramePr>
        <p:xfrm>
          <a:off x="838200" y="3352800"/>
          <a:ext cx="4876800" cy="965200"/>
        </p:xfrm>
        <a:graphic>
          <a:graphicData uri="http://schemas.openxmlformats.org/presentationml/2006/ole">
            <mc:AlternateContent xmlns:mc="http://schemas.openxmlformats.org/markup-compatibility/2006">
              <mc:Choice xmlns:v="urn:schemas-microsoft-com:vml" Requires="v">
                <p:oleObj spid="_x0000_s7355" name="Equation" r:id="rId5" imgW="3848100" imgH="762000" progId="Equation.3">
                  <p:embed/>
                </p:oleObj>
              </mc:Choice>
              <mc:Fallback>
                <p:oleObj name="Equation" r:id="rId5" imgW="38481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352800"/>
                        <a:ext cx="48768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8"/>
          <p:cNvGraphicFramePr>
            <a:graphicFrameLocks noChangeAspect="1"/>
          </p:cNvGraphicFramePr>
          <p:nvPr/>
        </p:nvGraphicFramePr>
        <p:xfrm>
          <a:off x="533400" y="4572000"/>
          <a:ext cx="5257800" cy="1038225"/>
        </p:xfrm>
        <a:graphic>
          <a:graphicData uri="http://schemas.openxmlformats.org/presentationml/2006/ole">
            <mc:AlternateContent xmlns:mc="http://schemas.openxmlformats.org/markup-compatibility/2006">
              <mc:Choice xmlns:v="urn:schemas-microsoft-com:vml" Requires="v">
                <p:oleObj spid="_x0000_s7356" name="Equation" r:id="rId7" imgW="3860800" imgH="762000" progId="Equation.3">
                  <p:embed/>
                </p:oleObj>
              </mc:Choice>
              <mc:Fallback>
                <p:oleObj name="Equation" r:id="rId7" imgW="38608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572000"/>
                        <a:ext cx="5257800"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7" name="Line 9"/>
          <p:cNvSpPr>
            <a:spLocks noChangeShapeType="1"/>
          </p:cNvSpPr>
          <p:nvPr/>
        </p:nvSpPr>
        <p:spPr bwMode="auto">
          <a:xfrm flipH="1">
            <a:off x="5334000" y="4191000"/>
            <a:ext cx="99060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5608" name="Line 10"/>
          <p:cNvSpPr>
            <a:spLocks noChangeShapeType="1"/>
          </p:cNvSpPr>
          <p:nvPr/>
        </p:nvSpPr>
        <p:spPr bwMode="auto">
          <a:xfrm flipH="1">
            <a:off x="4191000" y="3124200"/>
            <a:ext cx="1905000" cy="533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aphicFrame>
        <p:nvGraphicFramePr>
          <p:cNvPr id="25609" name="Object 11"/>
          <p:cNvGraphicFramePr>
            <a:graphicFrameLocks noGrp="1" noChangeAspect="1"/>
          </p:cNvGraphicFramePr>
          <p:nvPr>
            <p:ph sz="half" idx="2"/>
          </p:nvPr>
        </p:nvGraphicFramePr>
        <p:xfrm>
          <a:off x="2895600" y="6019800"/>
          <a:ext cx="3733800" cy="633413"/>
        </p:xfrm>
        <a:graphic>
          <a:graphicData uri="http://schemas.openxmlformats.org/presentationml/2006/ole">
            <mc:AlternateContent xmlns:mc="http://schemas.openxmlformats.org/markup-compatibility/2006">
              <mc:Choice xmlns:v="urn:schemas-microsoft-com:vml" Requires="v">
                <p:oleObj spid="_x0000_s7357" name="Equation" r:id="rId9" imgW="1346200" imgH="228600" progId="Equation.3">
                  <p:embed/>
                </p:oleObj>
              </mc:Choice>
              <mc:Fallback>
                <p:oleObj name="Equation" r:id="rId9" imgW="1346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6019800"/>
                        <a:ext cx="37338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fld id="{537D5432-A5EF-4792-B807-031F06A81E61}" type="datetime1">
              <a:rPr lang="en-US" smtClean="0"/>
              <a:t>5/26/2023</a:t>
            </a:fld>
            <a:endParaRPr lang="ar-IQ"/>
          </a:p>
        </p:txBody>
      </p:sp>
    </p:spTree>
    <p:extLst>
      <p:ext uri="{BB962C8B-B14F-4D97-AF65-F5344CB8AC3E}">
        <p14:creationId xmlns:p14="http://schemas.microsoft.com/office/powerpoint/2010/main" val="2091588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r>
              <a:rPr lang="en-US" sz="4000" dirty="0" smtClean="0"/>
              <a:t>LORENTZ </a:t>
            </a:r>
            <a:br>
              <a:rPr lang="en-US" sz="4000" dirty="0" smtClean="0"/>
            </a:br>
            <a:r>
              <a:rPr lang="en-US" sz="4000" dirty="0" smtClean="0"/>
              <a:t>POSITION-TIME TRANSFORMATIONS</a:t>
            </a:r>
          </a:p>
        </p:txBody>
      </p:sp>
    </p:spTree>
    <p:extLst>
      <p:ext uri="{BB962C8B-B14F-4D97-AF65-F5344CB8AC3E}">
        <p14:creationId xmlns:p14="http://schemas.microsoft.com/office/powerpoint/2010/main" val="3659485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04800"/>
            <a:ext cx="6629400" cy="1143000"/>
          </a:xfrm>
        </p:spPr>
        <p:txBody>
          <a:bodyPr/>
          <a:lstStyle/>
          <a:p>
            <a:pPr eaLnBrk="1" hangingPunct="1"/>
            <a:r>
              <a:rPr lang="en-US" smtClean="0"/>
              <a:t>Lorentz Transformations</a:t>
            </a:r>
          </a:p>
        </p:txBody>
      </p:sp>
      <p:graphicFrame>
        <p:nvGraphicFramePr>
          <p:cNvPr id="28675" name="Object 22"/>
          <p:cNvGraphicFramePr>
            <a:graphicFrameLocks noGrp="1" noChangeAspect="1"/>
          </p:cNvGraphicFramePr>
          <p:nvPr>
            <p:ph sz="half" idx="1"/>
            <p:extLst>
              <p:ext uri="{D42A27DB-BD31-4B8C-83A1-F6EECF244321}">
                <p14:modId xmlns:p14="http://schemas.microsoft.com/office/powerpoint/2010/main" val="4005201609"/>
              </p:ext>
            </p:extLst>
          </p:nvPr>
        </p:nvGraphicFramePr>
        <p:xfrm>
          <a:off x="319087" y="3573016"/>
          <a:ext cx="2028825" cy="2514600"/>
        </p:xfrm>
        <a:graphic>
          <a:graphicData uri="http://schemas.openxmlformats.org/presentationml/2006/ole">
            <mc:AlternateContent xmlns:mc="http://schemas.openxmlformats.org/markup-compatibility/2006">
              <mc:Choice xmlns:v="urn:schemas-microsoft-com:vml" Requires="v">
                <p:oleObj spid="_x0000_s8329" name="Equation" r:id="rId3" imgW="901700" imgH="1117600" progId="Equation.3">
                  <p:embed/>
                </p:oleObj>
              </mc:Choice>
              <mc:Fallback>
                <p:oleObj name="Equation" r:id="rId3" imgW="901700" imgH="1117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 y="3573016"/>
                        <a:ext cx="2028825"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24"/>
          <p:cNvGraphicFramePr>
            <a:graphicFrameLocks noGrp="1" noChangeAspect="1"/>
          </p:cNvGraphicFramePr>
          <p:nvPr>
            <p:ph sz="quarter" idx="2"/>
            <p:extLst>
              <p:ext uri="{D42A27DB-BD31-4B8C-83A1-F6EECF244321}">
                <p14:modId xmlns:p14="http://schemas.microsoft.com/office/powerpoint/2010/main" val="2784327532"/>
              </p:ext>
            </p:extLst>
          </p:nvPr>
        </p:nvGraphicFramePr>
        <p:xfrm>
          <a:off x="3333750" y="3630587"/>
          <a:ext cx="1295400" cy="785813"/>
        </p:xfrm>
        <a:graphic>
          <a:graphicData uri="http://schemas.openxmlformats.org/presentationml/2006/ole">
            <mc:AlternateContent xmlns:mc="http://schemas.openxmlformats.org/markup-compatibility/2006">
              <mc:Choice xmlns:v="urn:schemas-microsoft-com:vml" Requires="v">
                <p:oleObj spid="_x0000_s8330" name="Equation" r:id="rId5" imgW="774364" imgH="469696" progId="Equation.3">
                  <p:embed/>
                </p:oleObj>
              </mc:Choice>
              <mc:Fallback>
                <p:oleObj name="Equation" r:id="rId5" imgW="774364" imgH="46969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0" y="3630587"/>
                        <a:ext cx="12954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Line 4"/>
          <p:cNvSpPr>
            <a:spLocks noChangeShapeType="1"/>
          </p:cNvSpPr>
          <p:nvPr/>
        </p:nvSpPr>
        <p:spPr bwMode="auto">
          <a:xfrm flipH="1">
            <a:off x="1295400" y="1600200"/>
            <a:ext cx="762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8678" name="Line 5"/>
          <p:cNvSpPr>
            <a:spLocks noChangeShapeType="1"/>
          </p:cNvSpPr>
          <p:nvPr/>
        </p:nvSpPr>
        <p:spPr bwMode="auto">
          <a:xfrm>
            <a:off x="1295400" y="35052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8679" name="Line 6"/>
          <p:cNvSpPr>
            <a:spLocks noChangeShapeType="1"/>
          </p:cNvSpPr>
          <p:nvPr/>
        </p:nvSpPr>
        <p:spPr bwMode="auto">
          <a:xfrm flipH="1">
            <a:off x="2590800" y="1524000"/>
            <a:ext cx="76200" cy="1905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8680" name="Line 7"/>
          <p:cNvSpPr>
            <a:spLocks noChangeShapeType="1"/>
          </p:cNvSpPr>
          <p:nvPr/>
        </p:nvSpPr>
        <p:spPr bwMode="auto">
          <a:xfrm>
            <a:off x="2590800" y="3429000"/>
            <a:ext cx="441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8681" name="Line 8"/>
          <p:cNvSpPr>
            <a:spLocks noChangeShapeType="1"/>
          </p:cNvSpPr>
          <p:nvPr/>
        </p:nvSpPr>
        <p:spPr bwMode="auto">
          <a:xfrm>
            <a:off x="1371600" y="1905000"/>
            <a:ext cx="327660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8682" name="AutoShape 9"/>
          <p:cNvSpPr>
            <a:spLocks noChangeArrowheads="1"/>
          </p:cNvSpPr>
          <p:nvPr/>
        </p:nvSpPr>
        <p:spPr bwMode="auto">
          <a:xfrm>
            <a:off x="4648200" y="1905000"/>
            <a:ext cx="304800" cy="304800"/>
          </a:xfrm>
          <a:prstGeom prst="irregularSeal1">
            <a:avLst/>
          </a:prstGeom>
          <a:solidFill>
            <a:schemeClr val="accent1"/>
          </a:solidFill>
          <a:ln w="9525">
            <a:solidFill>
              <a:srgbClr val="FFFF00"/>
            </a:solidFill>
            <a:miter lim="800000"/>
            <a:headEnd/>
            <a:tailEnd/>
          </a:ln>
        </p:spPr>
        <p:txBody>
          <a:bodyPr wrap="none" anchor="ctr"/>
          <a:lstStyle/>
          <a:p>
            <a:endParaRPr lang="ar-IQ" sz="1800"/>
          </a:p>
        </p:txBody>
      </p:sp>
      <p:sp>
        <p:nvSpPr>
          <p:cNvPr id="28683" name="Line 10"/>
          <p:cNvSpPr>
            <a:spLocks noChangeShapeType="1"/>
          </p:cNvSpPr>
          <p:nvPr/>
        </p:nvSpPr>
        <p:spPr bwMode="auto">
          <a:xfrm>
            <a:off x="2667000" y="2286000"/>
            <a:ext cx="198120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8684" name="Line 11"/>
          <p:cNvSpPr>
            <a:spLocks noChangeShapeType="1"/>
          </p:cNvSpPr>
          <p:nvPr/>
        </p:nvSpPr>
        <p:spPr bwMode="auto">
          <a:xfrm>
            <a:off x="2667000" y="1676400"/>
            <a:ext cx="6096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8685" name="Rectangle 12"/>
          <p:cNvSpPr>
            <a:spLocks noChangeArrowheads="1"/>
          </p:cNvSpPr>
          <p:nvPr/>
        </p:nvSpPr>
        <p:spPr bwMode="auto">
          <a:xfrm>
            <a:off x="16002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x</a:t>
            </a:r>
          </a:p>
        </p:txBody>
      </p:sp>
      <p:sp>
        <p:nvSpPr>
          <p:cNvPr id="28686" name="Rectangle 13"/>
          <p:cNvSpPr>
            <a:spLocks noChangeArrowheads="1"/>
          </p:cNvSpPr>
          <p:nvPr/>
        </p:nvSpPr>
        <p:spPr bwMode="auto">
          <a:xfrm>
            <a:off x="1371600" y="1371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K</a:t>
            </a:r>
          </a:p>
        </p:txBody>
      </p:sp>
      <p:sp>
        <p:nvSpPr>
          <p:cNvPr id="28687" name="Rectangle 14"/>
          <p:cNvSpPr>
            <a:spLocks noChangeArrowheads="1"/>
          </p:cNvSpPr>
          <p:nvPr/>
        </p:nvSpPr>
        <p:spPr bwMode="auto">
          <a:xfrm>
            <a:off x="5035550" y="1828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P</a:t>
            </a:r>
          </a:p>
        </p:txBody>
      </p:sp>
      <p:sp>
        <p:nvSpPr>
          <p:cNvPr id="28688" name="Rectangle 15"/>
          <p:cNvSpPr>
            <a:spLocks noChangeArrowheads="1"/>
          </p:cNvSpPr>
          <p:nvPr/>
        </p:nvSpPr>
        <p:spPr bwMode="auto">
          <a:xfrm>
            <a:off x="2667000" y="1295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solidFill>
                  <a:schemeClr val="accent2"/>
                </a:solidFill>
              </a:rPr>
              <a:t>K’</a:t>
            </a:r>
          </a:p>
        </p:txBody>
      </p:sp>
      <p:sp>
        <p:nvSpPr>
          <p:cNvPr id="28689" name="Rectangle 16"/>
          <p:cNvSpPr>
            <a:spLocks noChangeArrowheads="1"/>
          </p:cNvSpPr>
          <p:nvPr/>
        </p:nvSpPr>
        <p:spPr bwMode="auto">
          <a:xfrm>
            <a:off x="6540500" y="30622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solidFill>
                  <a:schemeClr val="accent2"/>
                </a:solidFill>
              </a:rPr>
              <a:t>x’-axis</a:t>
            </a:r>
          </a:p>
        </p:txBody>
      </p:sp>
      <p:sp>
        <p:nvSpPr>
          <p:cNvPr id="28690" name="Rectangle 17"/>
          <p:cNvSpPr>
            <a:spLocks noChangeArrowheads="1"/>
          </p:cNvSpPr>
          <p:nvPr/>
        </p:nvSpPr>
        <p:spPr bwMode="auto">
          <a:xfrm>
            <a:off x="5638800" y="35052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x-axis</a:t>
            </a:r>
          </a:p>
        </p:txBody>
      </p:sp>
      <p:sp>
        <p:nvSpPr>
          <p:cNvPr id="28691" name="Rectangle 20"/>
          <p:cNvSpPr>
            <a:spLocks noChangeArrowheads="1"/>
          </p:cNvSpPr>
          <p:nvPr/>
        </p:nvSpPr>
        <p:spPr bwMode="auto">
          <a:xfrm>
            <a:off x="3429000" y="2209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 x’</a:t>
            </a:r>
          </a:p>
        </p:txBody>
      </p:sp>
      <p:sp>
        <p:nvSpPr>
          <p:cNvPr id="28692" name="Text Box 21"/>
          <p:cNvSpPr txBox="1">
            <a:spLocks noChangeArrowheads="1"/>
          </p:cNvSpPr>
          <p:nvPr/>
        </p:nvSpPr>
        <p:spPr bwMode="auto">
          <a:xfrm>
            <a:off x="3184525" y="14081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i="1">
                <a:solidFill>
                  <a:schemeClr val="accent2"/>
                </a:solidFill>
              </a:rPr>
              <a:t>v</a:t>
            </a:r>
          </a:p>
        </p:txBody>
      </p:sp>
      <p:graphicFrame>
        <p:nvGraphicFramePr>
          <p:cNvPr id="28693" name="Object 26"/>
          <p:cNvGraphicFramePr>
            <a:graphicFrameLocks noGrp="1" noChangeAspect="1"/>
          </p:cNvGraphicFramePr>
          <p:nvPr>
            <p:ph sz="quarter" idx="3"/>
            <p:extLst>
              <p:ext uri="{D42A27DB-BD31-4B8C-83A1-F6EECF244321}">
                <p14:modId xmlns:p14="http://schemas.microsoft.com/office/powerpoint/2010/main" val="3189287097"/>
              </p:ext>
            </p:extLst>
          </p:nvPr>
        </p:nvGraphicFramePr>
        <p:xfrm>
          <a:off x="5035550" y="4076700"/>
          <a:ext cx="708025" cy="685800"/>
        </p:xfrm>
        <a:graphic>
          <a:graphicData uri="http://schemas.openxmlformats.org/presentationml/2006/ole">
            <mc:AlternateContent xmlns:mc="http://schemas.openxmlformats.org/markup-compatibility/2006">
              <mc:Choice xmlns:v="urn:schemas-microsoft-com:vml" Requires="v">
                <p:oleObj spid="_x0000_s8331" name="Equation" r:id="rId7" imgW="406048" imgH="393359" progId="Equation.3">
                  <p:embed/>
                </p:oleObj>
              </mc:Choice>
              <mc:Fallback>
                <p:oleObj name="Equation" r:id="rId7" imgW="406048" imgH="39335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550" y="4076700"/>
                        <a:ext cx="7080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94" name="Text Box 28"/>
          <p:cNvSpPr txBox="1">
            <a:spLocks noChangeArrowheads="1"/>
          </p:cNvSpPr>
          <p:nvPr/>
        </p:nvSpPr>
        <p:spPr bwMode="auto">
          <a:xfrm>
            <a:off x="6629400" y="1524000"/>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3200" b="1" i="1">
                <a:solidFill>
                  <a:schemeClr val="accent2"/>
                </a:solidFill>
              </a:rPr>
              <a:t>K’</a:t>
            </a:r>
            <a:r>
              <a:rPr lang="en-US" sz="3200" b="1" i="1">
                <a:sym typeface="Wingdings" pitchFamily="2" charset="2"/>
              </a:rPr>
              <a:t> K</a:t>
            </a:r>
            <a:endParaRPr lang="en-US" sz="3200" b="1" i="1"/>
          </a:p>
        </p:txBody>
      </p:sp>
      <p:sp>
        <p:nvSpPr>
          <p:cNvPr id="28695" name="Rectangle 24" descr="02-08"/>
          <p:cNvSpPr>
            <a:spLocks noGrp="1" noChangeAspect="1" noChangeArrowheads="1"/>
          </p:cNvSpPr>
          <p:nvPr isPhoto="1"/>
        </p:nvSpPr>
        <p:spPr bwMode="auto">
          <a:xfrm>
            <a:off x="6324600" y="4419600"/>
            <a:ext cx="2438400" cy="22288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IQ" sz="1800"/>
          </a:p>
        </p:txBody>
      </p:sp>
      <p:sp>
        <p:nvSpPr>
          <p:cNvPr id="2" name="Date Placeholder 1"/>
          <p:cNvSpPr>
            <a:spLocks noGrp="1"/>
          </p:cNvSpPr>
          <p:nvPr>
            <p:ph type="dt" sz="half" idx="10"/>
          </p:nvPr>
        </p:nvSpPr>
        <p:spPr/>
        <p:txBody>
          <a:bodyPr/>
          <a:lstStyle/>
          <a:p>
            <a:pPr>
              <a:defRPr/>
            </a:pPr>
            <a:fld id="{66B8417D-DD77-44BD-A947-6C330581C954}" type="datetime1">
              <a:rPr lang="en-US" smtClean="0"/>
              <a:t>5/26/2023</a:t>
            </a:fld>
            <a:endParaRPr lang="en-US"/>
          </a:p>
        </p:txBody>
      </p:sp>
      <p:sp>
        <p:nvSpPr>
          <p:cNvPr id="3" name="Rectangle 2"/>
          <p:cNvSpPr/>
          <p:nvPr/>
        </p:nvSpPr>
        <p:spPr>
          <a:xfrm>
            <a:off x="2123728" y="6014071"/>
            <a:ext cx="4572000" cy="738664"/>
          </a:xfrm>
          <a:prstGeom prst="rect">
            <a:avLst/>
          </a:prstGeom>
        </p:spPr>
        <p:txBody>
          <a:bodyPr>
            <a:spAutoFit/>
          </a:bodyPr>
          <a:lstStyle/>
          <a:p>
            <a:pPr algn="l" rtl="0"/>
            <a:r>
              <a:rPr lang="en-US" sz="1400" dirty="0">
                <a:latin typeface="Times New Roman" pitchFamily="18" charset="0"/>
              </a:rPr>
              <a:t>Thus, according to the results of the first postulate of relativity, the time t’ in the moving coordinate system is not equal to the time t in the stationary coordinate system.</a:t>
            </a:r>
            <a:endParaRPr lang="ar-IQ" sz="1400" dirty="0">
              <a:latin typeface="Times New Roman" pitchFamily="18" charset="0"/>
            </a:endParaRPr>
          </a:p>
        </p:txBody>
      </p:sp>
    </p:spTree>
    <p:extLst>
      <p:ext uri="{BB962C8B-B14F-4D97-AF65-F5344CB8AC3E}">
        <p14:creationId xmlns:p14="http://schemas.microsoft.com/office/powerpoint/2010/main" val="412948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pPr rtl="0"/>
            <a:r>
              <a:rPr lang="en-US" sz="3000" b="1" dirty="0" smtClean="0">
                <a:solidFill>
                  <a:srgbClr val="FF0000"/>
                </a:solidFill>
                <a:latin typeface="Times New Roman" pitchFamily="18" charset="0"/>
              </a:rPr>
              <a:t>Chapter One </a:t>
            </a:r>
            <a:br>
              <a:rPr lang="en-US" sz="3000" b="1" dirty="0" smtClean="0">
                <a:solidFill>
                  <a:srgbClr val="FF0000"/>
                </a:solidFill>
                <a:latin typeface="Times New Roman" pitchFamily="18" charset="0"/>
              </a:rPr>
            </a:br>
            <a:r>
              <a:rPr lang="en-US" sz="3000" b="1" dirty="0" smtClean="0">
                <a:solidFill>
                  <a:srgbClr val="FF0000"/>
                </a:solidFill>
                <a:latin typeface="Times New Roman" pitchFamily="18" charset="0"/>
              </a:rPr>
              <a:t>Theory </a:t>
            </a:r>
            <a:r>
              <a:rPr lang="en-US" sz="3000" b="1" dirty="0">
                <a:solidFill>
                  <a:srgbClr val="FF0000"/>
                </a:solidFill>
                <a:latin typeface="Times New Roman" pitchFamily="18" charset="0"/>
              </a:rPr>
              <a:t>of </a:t>
            </a:r>
            <a:r>
              <a:rPr lang="en-US" sz="3000" b="1" dirty="0" smtClean="0">
                <a:solidFill>
                  <a:srgbClr val="FF0000"/>
                </a:solidFill>
                <a:latin typeface="Times New Roman" pitchFamily="18" charset="0"/>
              </a:rPr>
              <a:t>relativity</a:t>
            </a:r>
            <a:endParaRPr lang="ar-IQ" sz="3000" b="1" dirty="0">
              <a:solidFill>
                <a:srgbClr val="FF0000"/>
              </a:solidFill>
              <a:latin typeface="Times New Roman" pitchFamily="18" charset="0"/>
            </a:endParaRPr>
          </a:p>
        </p:txBody>
      </p:sp>
      <p:sp>
        <p:nvSpPr>
          <p:cNvPr id="4" name="Date Placeholder 3"/>
          <p:cNvSpPr>
            <a:spLocks noGrp="1"/>
          </p:cNvSpPr>
          <p:nvPr>
            <p:ph type="dt" sz="half" idx="10"/>
          </p:nvPr>
        </p:nvSpPr>
        <p:spPr/>
        <p:txBody>
          <a:bodyPr/>
          <a:lstStyle/>
          <a:p>
            <a:fld id="{D6E17F24-5FC5-4868-BE8A-4A07E933D1CD}" type="datetime1">
              <a:rPr lang="en-US" smtClean="0"/>
              <a:t>5/26/2023</a:t>
            </a:fld>
            <a:endParaRPr lang="ar-IQ"/>
          </a:p>
        </p:txBody>
      </p:sp>
      <p:sp>
        <p:nvSpPr>
          <p:cNvPr id="6" name="Rectangle 3"/>
          <p:cNvSpPr txBox="1">
            <a:spLocks noChangeArrowheads="1"/>
          </p:cNvSpPr>
          <p:nvPr/>
        </p:nvSpPr>
        <p:spPr>
          <a:xfrm>
            <a:off x="457200" y="1340768"/>
            <a:ext cx="8507288" cy="4525963"/>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lnSpc>
                <a:spcPct val="80000"/>
              </a:lnSpc>
              <a:buFont typeface="Arial" pitchFamily="34" charset="0"/>
              <a:buNone/>
            </a:pPr>
            <a:r>
              <a:rPr lang="en-US" sz="2400" dirty="0" smtClean="0">
                <a:latin typeface="Times New Roman" pitchFamily="18" charset="0"/>
                <a:cs typeface="+mj-cs"/>
              </a:rPr>
              <a:t>Outline</a:t>
            </a:r>
          </a:p>
          <a:p>
            <a:pPr marL="0" indent="0" algn="l" rtl="0">
              <a:lnSpc>
                <a:spcPct val="80000"/>
              </a:lnSpc>
              <a:buNone/>
            </a:pPr>
            <a:r>
              <a:rPr lang="en-US" sz="2400" b="1" dirty="0" smtClean="0">
                <a:solidFill>
                  <a:srgbClr val="0070C0"/>
                </a:solidFill>
              </a:rPr>
              <a:t>The principle of relativity </a:t>
            </a:r>
          </a:p>
          <a:p>
            <a:pPr marL="0" indent="0" algn="l" rtl="0">
              <a:lnSpc>
                <a:spcPct val="80000"/>
              </a:lnSpc>
              <a:buNone/>
            </a:pPr>
            <a:r>
              <a:rPr lang="en-US" sz="2400" b="1" dirty="0">
                <a:solidFill>
                  <a:srgbClr val="0070C0"/>
                </a:solidFill>
                <a:latin typeface="Times New Roman" pitchFamily="18" charset="0"/>
              </a:rPr>
              <a:t>Special Relativity</a:t>
            </a:r>
            <a:endParaRPr lang="en-US" sz="2400" dirty="0" smtClean="0">
              <a:latin typeface="Times New Roman" pitchFamily="18" charset="0"/>
              <a:cs typeface="+mj-cs"/>
            </a:endParaRPr>
          </a:p>
          <a:p>
            <a:pPr algn="l" rtl="0">
              <a:lnSpc>
                <a:spcPct val="80000"/>
              </a:lnSpc>
            </a:pPr>
            <a:r>
              <a:rPr lang="en-US" sz="2400" dirty="0" smtClean="0">
                <a:latin typeface="Times New Roman" pitchFamily="18" charset="0"/>
                <a:cs typeface="+mj-cs"/>
              </a:rPr>
              <a:t>Galilean Transformations</a:t>
            </a:r>
          </a:p>
          <a:p>
            <a:pPr algn="l" rtl="0">
              <a:lnSpc>
                <a:spcPct val="80000"/>
              </a:lnSpc>
            </a:pPr>
            <a:r>
              <a:rPr lang="en-US" sz="2400" dirty="0" smtClean="0">
                <a:latin typeface="Times New Roman" pitchFamily="18" charset="0"/>
                <a:cs typeface="+mj-cs"/>
              </a:rPr>
              <a:t>Names &amp; Reference Frames</a:t>
            </a:r>
          </a:p>
          <a:p>
            <a:pPr algn="l" rtl="0">
              <a:lnSpc>
                <a:spcPct val="80000"/>
              </a:lnSpc>
            </a:pPr>
            <a:r>
              <a:rPr lang="en-US" sz="2400" dirty="0" smtClean="0">
                <a:latin typeface="Times New Roman" pitchFamily="18" charset="0"/>
                <a:cs typeface="+mj-cs"/>
              </a:rPr>
              <a:t>The Ether River</a:t>
            </a:r>
          </a:p>
          <a:p>
            <a:pPr algn="l" rtl="0">
              <a:lnSpc>
                <a:spcPct val="80000"/>
              </a:lnSpc>
            </a:pPr>
            <a:r>
              <a:rPr lang="en-US" sz="2400" dirty="0" smtClean="0">
                <a:latin typeface="Times New Roman" pitchFamily="18" charset="0"/>
                <a:cs typeface="+mj-cs"/>
              </a:rPr>
              <a:t>Michelson-Morley Experiments</a:t>
            </a:r>
          </a:p>
          <a:p>
            <a:pPr algn="l" rtl="0">
              <a:lnSpc>
                <a:spcPct val="80000"/>
              </a:lnSpc>
            </a:pPr>
            <a:r>
              <a:rPr lang="en-US" sz="2400" dirty="0" smtClean="0">
                <a:latin typeface="Times New Roman" pitchFamily="18" charset="0"/>
                <a:cs typeface="+mj-cs"/>
              </a:rPr>
              <a:t>Einstein Postulates</a:t>
            </a:r>
          </a:p>
          <a:p>
            <a:pPr algn="l" rtl="0">
              <a:lnSpc>
                <a:spcPct val="80000"/>
              </a:lnSpc>
            </a:pPr>
            <a:r>
              <a:rPr lang="en-US" sz="2400" dirty="0" smtClean="0">
                <a:latin typeface="Times New Roman" pitchFamily="18" charset="0"/>
                <a:cs typeface="+mj-cs"/>
              </a:rPr>
              <a:t>Lorentz Transformations</a:t>
            </a:r>
          </a:p>
          <a:p>
            <a:pPr lvl="1" algn="l" rtl="0">
              <a:lnSpc>
                <a:spcPct val="80000"/>
              </a:lnSpc>
            </a:pPr>
            <a:r>
              <a:rPr lang="en-US" sz="2000" dirty="0" smtClean="0">
                <a:latin typeface="Times New Roman" pitchFamily="18" charset="0"/>
                <a:cs typeface="+mj-cs"/>
              </a:rPr>
              <a:t>Position</a:t>
            </a:r>
          </a:p>
          <a:p>
            <a:pPr lvl="1" algn="l" rtl="0">
              <a:lnSpc>
                <a:spcPct val="80000"/>
              </a:lnSpc>
            </a:pPr>
            <a:r>
              <a:rPr lang="en-US" sz="2000" dirty="0" smtClean="0">
                <a:latin typeface="Times New Roman" pitchFamily="18" charset="0"/>
                <a:cs typeface="+mj-cs"/>
              </a:rPr>
              <a:t>Velocity</a:t>
            </a:r>
          </a:p>
          <a:p>
            <a:pPr algn="l" rtl="0">
              <a:lnSpc>
                <a:spcPct val="80000"/>
              </a:lnSpc>
            </a:pPr>
            <a:r>
              <a:rPr lang="en-US" sz="2400" dirty="0" smtClean="0">
                <a:latin typeface="Times New Roman" pitchFamily="18" charset="0"/>
                <a:cs typeface="+mj-cs"/>
              </a:rPr>
              <a:t>Space-Time Diagrams</a:t>
            </a:r>
          </a:p>
          <a:p>
            <a:pPr algn="l" rtl="0">
              <a:lnSpc>
                <a:spcPct val="80000"/>
              </a:lnSpc>
            </a:pPr>
            <a:r>
              <a:rPr lang="en-US" sz="2400" dirty="0" smtClean="0">
                <a:latin typeface="Times New Roman" pitchFamily="18" charset="0"/>
                <a:cs typeface="+mj-cs"/>
              </a:rPr>
              <a:t>Relativistic Forces &amp; Momentum</a:t>
            </a:r>
          </a:p>
          <a:p>
            <a:pPr algn="l" rtl="0">
              <a:lnSpc>
                <a:spcPct val="80000"/>
              </a:lnSpc>
            </a:pPr>
            <a:r>
              <a:rPr lang="en-US" sz="2400" dirty="0" smtClean="0">
                <a:latin typeface="Times New Roman" pitchFamily="18" charset="0"/>
                <a:cs typeface="+mj-cs"/>
              </a:rPr>
              <a:t>Relativistic Mass</a:t>
            </a:r>
          </a:p>
          <a:p>
            <a:pPr algn="l" rtl="0">
              <a:lnSpc>
                <a:spcPct val="80000"/>
              </a:lnSpc>
            </a:pPr>
            <a:r>
              <a:rPr lang="en-US" sz="2400" dirty="0" smtClean="0">
                <a:latin typeface="Times New Roman" pitchFamily="18" charset="0"/>
                <a:cs typeface="+mj-cs"/>
              </a:rPr>
              <a:t>Relativistic Energy</a:t>
            </a:r>
            <a:endParaRPr lang="en-US" sz="2400" dirty="0">
              <a:latin typeface="Times New Roman" pitchFamily="18" charset="0"/>
              <a:cs typeface="+mj-cs"/>
            </a:endParaRPr>
          </a:p>
        </p:txBody>
      </p:sp>
    </p:spTree>
    <p:extLst>
      <p:ext uri="{BB962C8B-B14F-4D97-AF65-F5344CB8AC3E}">
        <p14:creationId xmlns:p14="http://schemas.microsoft.com/office/powerpoint/2010/main" val="2844638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6705600" cy="1143000"/>
          </a:xfrm>
        </p:spPr>
        <p:txBody>
          <a:bodyPr/>
          <a:lstStyle/>
          <a:p>
            <a:pPr eaLnBrk="1" hangingPunct="1"/>
            <a:r>
              <a:rPr lang="en-US" smtClean="0"/>
              <a:t>Lorentz Transformations</a:t>
            </a:r>
          </a:p>
        </p:txBody>
      </p:sp>
      <p:graphicFrame>
        <p:nvGraphicFramePr>
          <p:cNvPr id="29699" name="Object 3"/>
          <p:cNvGraphicFramePr>
            <a:graphicFrameLocks noGrp="1" noChangeAspect="1"/>
          </p:cNvGraphicFramePr>
          <p:nvPr>
            <p:ph sz="half" idx="1"/>
          </p:nvPr>
        </p:nvGraphicFramePr>
        <p:xfrm>
          <a:off x="990600" y="3962400"/>
          <a:ext cx="2000250" cy="2514600"/>
        </p:xfrm>
        <a:graphic>
          <a:graphicData uri="http://schemas.openxmlformats.org/presentationml/2006/ole">
            <mc:AlternateContent xmlns:mc="http://schemas.openxmlformats.org/markup-compatibility/2006">
              <mc:Choice xmlns:v="urn:schemas-microsoft-com:vml" Requires="v">
                <p:oleObj spid="_x0000_s9355" name="Equation" r:id="rId3" imgW="889000" imgH="1117600" progId="Equation.3">
                  <p:embed/>
                </p:oleObj>
              </mc:Choice>
              <mc:Fallback>
                <p:oleObj name="Equation" r:id="rId3" imgW="889000" imgH="1117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200025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0" name="Object 4"/>
          <p:cNvGraphicFramePr>
            <a:graphicFrameLocks noGrp="1" noChangeAspect="1"/>
          </p:cNvGraphicFramePr>
          <p:nvPr>
            <p:ph sz="quarter" idx="2"/>
          </p:nvPr>
        </p:nvGraphicFramePr>
        <p:xfrm>
          <a:off x="3657600" y="4343400"/>
          <a:ext cx="1295400" cy="785813"/>
        </p:xfrm>
        <a:graphic>
          <a:graphicData uri="http://schemas.openxmlformats.org/presentationml/2006/ole">
            <mc:AlternateContent xmlns:mc="http://schemas.openxmlformats.org/markup-compatibility/2006">
              <mc:Choice xmlns:v="urn:schemas-microsoft-com:vml" Requires="v">
                <p:oleObj spid="_x0000_s9356" name="Equation" r:id="rId5" imgW="774364" imgH="469696" progId="Equation.3">
                  <p:embed/>
                </p:oleObj>
              </mc:Choice>
              <mc:Fallback>
                <p:oleObj name="Equation" r:id="rId5" imgW="774364" imgH="46969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343400"/>
                        <a:ext cx="12954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Line 5"/>
          <p:cNvSpPr>
            <a:spLocks noChangeShapeType="1"/>
          </p:cNvSpPr>
          <p:nvPr/>
        </p:nvSpPr>
        <p:spPr bwMode="auto">
          <a:xfrm flipH="1">
            <a:off x="1295400" y="1600200"/>
            <a:ext cx="762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02" name="Line 6"/>
          <p:cNvSpPr>
            <a:spLocks noChangeShapeType="1"/>
          </p:cNvSpPr>
          <p:nvPr/>
        </p:nvSpPr>
        <p:spPr bwMode="auto">
          <a:xfrm>
            <a:off x="1295400" y="35052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03" name="Line 7"/>
          <p:cNvSpPr>
            <a:spLocks noChangeShapeType="1"/>
          </p:cNvSpPr>
          <p:nvPr/>
        </p:nvSpPr>
        <p:spPr bwMode="auto">
          <a:xfrm flipH="1">
            <a:off x="2590800" y="1524000"/>
            <a:ext cx="76200" cy="1905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04" name="Line 8"/>
          <p:cNvSpPr>
            <a:spLocks noChangeShapeType="1"/>
          </p:cNvSpPr>
          <p:nvPr/>
        </p:nvSpPr>
        <p:spPr bwMode="auto">
          <a:xfrm>
            <a:off x="2590800" y="3429000"/>
            <a:ext cx="441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05" name="Line 9"/>
          <p:cNvSpPr>
            <a:spLocks noChangeShapeType="1"/>
          </p:cNvSpPr>
          <p:nvPr/>
        </p:nvSpPr>
        <p:spPr bwMode="auto">
          <a:xfrm>
            <a:off x="1371600" y="1905000"/>
            <a:ext cx="327660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9706" name="AutoShape 10"/>
          <p:cNvSpPr>
            <a:spLocks noChangeArrowheads="1"/>
          </p:cNvSpPr>
          <p:nvPr/>
        </p:nvSpPr>
        <p:spPr bwMode="auto">
          <a:xfrm>
            <a:off x="4648200" y="1905000"/>
            <a:ext cx="304800" cy="304800"/>
          </a:xfrm>
          <a:prstGeom prst="irregularSeal1">
            <a:avLst/>
          </a:prstGeom>
          <a:solidFill>
            <a:schemeClr val="accent1"/>
          </a:solidFill>
          <a:ln w="9525">
            <a:solidFill>
              <a:srgbClr val="FFFF00"/>
            </a:solidFill>
            <a:miter lim="800000"/>
            <a:headEnd/>
            <a:tailEnd/>
          </a:ln>
        </p:spPr>
        <p:txBody>
          <a:bodyPr wrap="none" anchor="ctr"/>
          <a:lstStyle/>
          <a:p>
            <a:endParaRPr lang="ar-IQ" sz="1800"/>
          </a:p>
        </p:txBody>
      </p:sp>
      <p:sp>
        <p:nvSpPr>
          <p:cNvPr id="29707" name="Line 11"/>
          <p:cNvSpPr>
            <a:spLocks noChangeShapeType="1"/>
          </p:cNvSpPr>
          <p:nvPr/>
        </p:nvSpPr>
        <p:spPr bwMode="auto">
          <a:xfrm>
            <a:off x="2667000" y="2286000"/>
            <a:ext cx="198120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9708" name="Line 12"/>
          <p:cNvSpPr>
            <a:spLocks noChangeShapeType="1"/>
          </p:cNvSpPr>
          <p:nvPr/>
        </p:nvSpPr>
        <p:spPr bwMode="auto">
          <a:xfrm>
            <a:off x="2667000" y="1676400"/>
            <a:ext cx="6096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29709" name="Rectangle 13"/>
          <p:cNvSpPr>
            <a:spLocks noChangeArrowheads="1"/>
          </p:cNvSpPr>
          <p:nvPr/>
        </p:nvSpPr>
        <p:spPr bwMode="auto">
          <a:xfrm>
            <a:off x="1600200" y="1828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x</a:t>
            </a:r>
          </a:p>
        </p:txBody>
      </p:sp>
      <p:sp>
        <p:nvSpPr>
          <p:cNvPr id="29710" name="Rectangle 14"/>
          <p:cNvSpPr>
            <a:spLocks noChangeArrowheads="1"/>
          </p:cNvSpPr>
          <p:nvPr/>
        </p:nvSpPr>
        <p:spPr bwMode="auto">
          <a:xfrm>
            <a:off x="1371600" y="1371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K</a:t>
            </a:r>
          </a:p>
        </p:txBody>
      </p:sp>
      <p:sp>
        <p:nvSpPr>
          <p:cNvPr id="29711" name="Rectangle 15"/>
          <p:cNvSpPr>
            <a:spLocks noChangeArrowheads="1"/>
          </p:cNvSpPr>
          <p:nvPr/>
        </p:nvSpPr>
        <p:spPr bwMode="auto">
          <a:xfrm>
            <a:off x="5035550" y="1828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P</a:t>
            </a:r>
          </a:p>
        </p:txBody>
      </p:sp>
      <p:sp>
        <p:nvSpPr>
          <p:cNvPr id="29712" name="Rectangle 16"/>
          <p:cNvSpPr>
            <a:spLocks noChangeArrowheads="1"/>
          </p:cNvSpPr>
          <p:nvPr/>
        </p:nvSpPr>
        <p:spPr bwMode="auto">
          <a:xfrm>
            <a:off x="2667000" y="12954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solidFill>
                  <a:schemeClr val="accent2"/>
                </a:solidFill>
              </a:rPr>
              <a:t>K’</a:t>
            </a:r>
          </a:p>
        </p:txBody>
      </p:sp>
      <p:sp>
        <p:nvSpPr>
          <p:cNvPr id="29713" name="Rectangle 17"/>
          <p:cNvSpPr>
            <a:spLocks noChangeArrowheads="1"/>
          </p:cNvSpPr>
          <p:nvPr/>
        </p:nvSpPr>
        <p:spPr bwMode="auto">
          <a:xfrm>
            <a:off x="6540500" y="30622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solidFill>
                  <a:schemeClr val="accent2"/>
                </a:solidFill>
              </a:rPr>
              <a:t>x’-axis</a:t>
            </a:r>
          </a:p>
        </p:txBody>
      </p:sp>
      <p:sp>
        <p:nvSpPr>
          <p:cNvPr id="29714" name="Rectangle 18"/>
          <p:cNvSpPr>
            <a:spLocks noChangeArrowheads="1"/>
          </p:cNvSpPr>
          <p:nvPr/>
        </p:nvSpPr>
        <p:spPr bwMode="auto">
          <a:xfrm>
            <a:off x="5638800" y="35052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x-axis</a:t>
            </a:r>
          </a:p>
        </p:txBody>
      </p:sp>
      <p:sp>
        <p:nvSpPr>
          <p:cNvPr id="29715" name="Rectangle 19"/>
          <p:cNvSpPr>
            <a:spLocks noChangeArrowheads="1"/>
          </p:cNvSpPr>
          <p:nvPr/>
        </p:nvSpPr>
        <p:spPr bwMode="auto">
          <a:xfrm>
            <a:off x="3429000" y="2209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 x’</a:t>
            </a:r>
          </a:p>
        </p:txBody>
      </p:sp>
      <p:sp>
        <p:nvSpPr>
          <p:cNvPr id="29716" name="Text Box 20"/>
          <p:cNvSpPr txBox="1">
            <a:spLocks noChangeArrowheads="1"/>
          </p:cNvSpPr>
          <p:nvPr/>
        </p:nvSpPr>
        <p:spPr bwMode="auto">
          <a:xfrm>
            <a:off x="3184525" y="14081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i="1">
                <a:solidFill>
                  <a:schemeClr val="accent2"/>
                </a:solidFill>
              </a:rPr>
              <a:t>v</a:t>
            </a:r>
          </a:p>
        </p:txBody>
      </p:sp>
      <p:graphicFrame>
        <p:nvGraphicFramePr>
          <p:cNvPr id="29717" name="Object 21"/>
          <p:cNvGraphicFramePr>
            <a:graphicFrameLocks noGrp="1" noChangeAspect="1"/>
          </p:cNvGraphicFramePr>
          <p:nvPr>
            <p:ph sz="quarter" idx="3"/>
          </p:nvPr>
        </p:nvGraphicFramePr>
        <p:xfrm>
          <a:off x="4495800" y="5410200"/>
          <a:ext cx="784225" cy="760413"/>
        </p:xfrm>
        <a:graphic>
          <a:graphicData uri="http://schemas.openxmlformats.org/presentationml/2006/ole">
            <mc:AlternateContent xmlns:mc="http://schemas.openxmlformats.org/markup-compatibility/2006">
              <mc:Choice xmlns:v="urn:schemas-microsoft-com:vml" Requires="v">
                <p:oleObj spid="_x0000_s9357" name="Equation" r:id="rId7" imgW="406048" imgH="393359" progId="Equation.3">
                  <p:embed/>
                </p:oleObj>
              </mc:Choice>
              <mc:Fallback>
                <p:oleObj name="Equation" r:id="rId7" imgW="406048" imgH="39335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5410200"/>
                        <a:ext cx="78422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8" name="Text Box 22"/>
          <p:cNvSpPr txBox="1">
            <a:spLocks noChangeArrowheads="1"/>
          </p:cNvSpPr>
          <p:nvPr/>
        </p:nvSpPr>
        <p:spPr bwMode="auto">
          <a:xfrm>
            <a:off x="6629400" y="14478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3200" b="1" i="1"/>
              <a:t>K</a:t>
            </a:r>
            <a:r>
              <a:rPr lang="en-US" sz="3200" b="1" i="1">
                <a:solidFill>
                  <a:schemeClr val="accent2"/>
                </a:solidFill>
                <a:sym typeface="Wingdings" pitchFamily="2" charset="2"/>
              </a:rPr>
              <a:t></a:t>
            </a:r>
            <a:r>
              <a:rPr lang="en-US" sz="3200" b="1" i="1">
                <a:sym typeface="Wingdings" pitchFamily="2" charset="2"/>
              </a:rPr>
              <a:t> </a:t>
            </a:r>
            <a:r>
              <a:rPr lang="en-US" sz="3200" b="1" i="1">
                <a:solidFill>
                  <a:schemeClr val="accent2"/>
                </a:solidFill>
                <a:sym typeface="Wingdings" pitchFamily="2" charset="2"/>
              </a:rPr>
              <a:t>K’</a:t>
            </a:r>
            <a:endParaRPr lang="en-US" sz="3200" b="1" i="1">
              <a:solidFill>
                <a:schemeClr val="accent2"/>
              </a:solidFill>
            </a:endParaRPr>
          </a:p>
        </p:txBody>
      </p:sp>
      <p:sp>
        <p:nvSpPr>
          <p:cNvPr id="29719" name="Rectangle 24" descr="02-08"/>
          <p:cNvSpPr>
            <a:spLocks noGrp="1" noChangeAspect="1" noChangeArrowheads="1"/>
          </p:cNvSpPr>
          <p:nvPr isPhoto="1"/>
        </p:nvSpPr>
        <p:spPr bwMode="auto">
          <a:xfrm>
            <a:off x="6096000" y="4343400"/>
            <a:ext cx="2438400" cy="22288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IQ" sz="1800"/>
          </a:p>
        </p:txBody>
      </p:sp>
      <p:sp>
        <p:nvSpPr>
          <p:cNvPr id="2" name="Date Placeholder 1"/>
          <p:cNvSpPr>
            <a:spLocks noGrp="1"/>
          </p:cNvSpPr>
          <p:nvPr>
            <p:ph type="dt" sz="half" idx="10"/>
          </p:nvPr>
        </p:nvSpPr>
        <p:spPr/>
        <p:txBody>
          <a:bodyPr/>
          <a:lstStyle/>
          <a:p>
            <a:pPr>
              <a:defRPr/>
            </a:pPr>
            <a:fld id="{84F850B2-B2C9-4941-8313-4116AFBDFF84}" type="datetime1">
              <a:rPr lang="en-US" smtClean="0"/>
              <a:t>5/26/2023</a:t>
            </a:fld>
            <a:endParaRPr lang="en-US"/>
          </a:p>
        </p:txBody>
      </p:sp>
    </p:spTree>
    <p:extLst>
      <p:ext uri="{BB962C8B-B14F-4D97-AF65-F5344CB8AC3E}">
        <p14:creationId xmlns:p14="http://schemas.microsoft.com/office/powerpoint/2010/main" val="3464006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graphicFrame>
        <p:nvGraphicFramePr>
          <p:cNvPr id="7" name="Object 6"/>
          <p:cNvGraphicFramePr>
            <a:graphicFrameLocks noGrp="1" noChangeAspect="1"/>
          </p:cNvGraphicFramePr>
          <p:nvPr>
            <p:extLst>
              <p:ext uri="{D42A27DB-BD31-4B8C-83A1-F6EECF244321}">
                <p14:modId xmlns:p14="http://schemas.microsoft.com/office/powerpoint/2010/main" val="1163001960"/>
              </p:ext>
            </p:extLst>
          </p:nvPr>
        </p:nvGraphicFramePr>
        <p:xfrm>
          <a:off x="179512" y="228625"/>
          <a:ext cx="3634638" cy="6629375"/>
        </p:xfrm>
        <a:graphic>
          <a:graphicData uri="http://schemas.openxmlformats.org/presentationml/2006/ole">
            <mc:AlternateContent xmlns:mc="http://schemas.openxmlformats.org/markup-compatibility/2006">
              <mc:Choice xmlns:v="urn:schemas-microsoft-com:vml" Requires="v">
                <p:oleObj spid="_x0000_s15375" name="Equation" r:id="rId3" imgW="1803240" imgH="3288960" progId="Equation.3">
                  <p:embed/>
                </p:oleObj>
              </mc:Choice>
              <mc:Fallback>
                <p:oleObj name="Equation" r:id="rId3" imgW="1803240" imgH="3288960" progId="Equation.3">
                  <p:embed/>
                  <p:pic>
                    <p:nvPicPr>
                      <p:cNvPr id="0" name="Object 7"/>
                      <p:cNvPicPr>
                        <a:picLocks noGrp="1" noChangeAspect="1" noChangeArrowheads="1"/>
                      </p:cNvPicPr>
                      <p:nvPr/>
                    </p:nvPicPr>
                    <p:blipFill>
                      <a:blip r:embed="rId4"/>
                      <a:srcRect/>
                      <a:stretch>
                        <a:fillRect/>
                      </a:stretch>
                    </p:blipFill>
                    <p:spPr bwMode="auto">
                      <a:xfrm>
                        <a:off x="179512" y="228625"/>
                        <a:ext cx="3634638" cy="6629375"/>
                      </a:xfrm>
                      <a:prstGeom prst="rect">
                        <a:avLst/>
                      </a:prstGeom>
                      <a:noFill/>
                      <a:ln>
                        <a:noFill/>
                      </a:ln>
                      <a:effectLst/>
                    </p:spPr>
                  </p:pic>
                </p:oleObj>
              </mc:Fallback>
            </mc:AlternateContent>
          </a:graphicData>
        </a:graphic>
      </p:graphicFrame>
      <p:sp>
        <p:nvSpPr>
          <p:cNvPr id="2" name="Rectangle 1"/>
          <p:cNvSpPr/>
          <p:nvPr/>
        </p:nvSpPr>
        <p:spPr>
          <a:xfrm>
            <a:off x="2843808" y="5589240"/>
            <a:ext cx="4572000" cy="923330"/>
          </a:xfrm>
          <a:prstGeom prst="rect">
            <a:avLst/>
          </a:prstGeom>
        </p:spPr>
        <p:txBody>
          <a:bodyPr>
            <a:spAutoFit/>
          </a:bodyPr>
          <a:lstStyle/>
          <a:p>
            <a:pPr algn="l" rtl="0"/>
            <a:r>
              <a:rPr lang="en-US" dirty="0"/>
              <a:t>Substituting this value of k into equation </a:t>
            </a:r>
            <a:r>
              <a:rPr lang="en-US" dirty="0" smtClean="0"/>
              <a:t>of x’ gives </a:t>
            </a:r>
            <a:r>
              <a:rPr lang="en-US" dirty="0"/>
              <a:t>the first of the new transformation equations, namely</a:t>
            </a:r>
            <a:endParaRPr lang="ar-IQ" dirty="0"/>
          </a:p>
        </p:txBody>
      </p:sp>
    </p:spTree>
    <p:extLst>
      <p:ext uri="{BB962C8B-B14F-4D97-AF65-F5344CB8AC3E}">
        <p14:creationId xmlns:p14="http://schemas.microsoft.com/office/powerpoint/2010/main" val="1692191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4964"/>
            <a:ext cx="36290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76672"/>
            <a:ext cx="44958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a:off x="1907704" y="2401889"/>
            <a:ext cx="2188865" cy="95510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508" y="5674022"/>
            <a:ext cx="8646947" cy="646331"/>
          </a:xfrm>
          <a:prstGeom prst="rect">
            <a:avLst/>
          </a:prstGeom>
        </p:spPr>
        <p:txBody>
          <a:bodyPr wrap="square">
            <a:spAutoFit/>
          </a:bodyPr>
          <a:lstStyle/>
          <a:p>
            <a:pPr algn="l" rtl="0"/>
            <a:r>
              <a:rPr lang="en-US" dirty="0"/>
              <a:t>These new transformation equations are called the </a:t>
            </a:r>
            <a:r>
              <a:rPr lang="en-US" b="1" dirty="0"/>
              <a:t>Lorentz transformations. </a:t>
            </a:r>
            <a:endParaRPr lang="en-US" dirty="0"/>
          </a:p>
          <a:p>
            <a:pPr algn="l" rtl="0"/>
            <a:r>
              <a:rPr lang="en-US" dirty="0"/>
              <a:t>The Lorentz transformation equations are summarized as </a:t>
            </a:r>
            <a:endParaRPr lang="ar-IQ" dirty="0"/>
          </a:p>
        </p:txBody>
      </p:sp>
    </p:spTree>
    <p:extLst>
      <p:ext uri="{BB962C8B-B14F-4D97-AF65-F5344CB8AC3E}">
        <p14:creationId xmlns:p14="http://schemas.microsoft.com/office/powerpoint/2010/main" val="4224615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2" y="-99392"/>
            <a:ext cx="54006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1667"/>
            <a:ext cx="8129339" cy="225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298032"/>
            <a:ext cx="388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87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sp>
        <p:nvSpPr>
          <p:cNvPr id="8" name="Rectangle 7"/>
          <p:cNvSpPr/>
          <p:nvPr/>
        </p:nvSpPr>
        <p:spPr>
          <a:xfrm>
            <a:off x="323528" y="1196752"/>
            <a:ext cx="8064896" cy="2031325"/>
          </a:xfrm>
          <a:prstGeom prst="rect">
            <a:avLst/>
          </a:prstGeom>
        </p:spPr>
        <p:txBody>
          <a:bodyPr wrap="square">
            <a:spAutoFit/>
          </a:bodyPr>
          <a:lstStyle/>
          <a:p>
            <a:pPr algn="just" rtl="0"/>
            <a:r>
              <a:rPr lang="en-US" dirty="0">
                <a:latin typeface="Times New Roman" pitchFamily="18" charset="0"/>
              </a:rPr>
              <a:t>Thus, the Lorentz transformation equations reduce to the classical Galilean transformation equations when the relative speed between the observers is small as </a:t>
            </a:r>
          </a:p>
          <a:p>
            <a:pPr algn="just" rtl="0"/>
            <a:r>
              <a:rPr lang="en-US" dirty="0">
                <a:latin typeface="Times New Roman" pitchFamily="18" charset="0"/>
              </a:rPr>
              <a:t>compared to the speed of light. This reduction of a new theory to an old theory is called the correspondence principle and was first enunciated as a principle by </a:t>
            </a:r>
            <a:r>
              <a:rPr lang="en-US" dirty="0" err="1">
                <a:latin typeface="Times New Roman" pitchFamily="18" charset="0"/>
              </a:rPr>
              <a:t>Niels</a:t>
            </a:r>
            <a:r>
              <a:rPr lang="en-US" dirty="0">
                <a:latin typeface="Times New Roman" pitchFamily="18" charset="0"/>
              </a:rPr>
              <a:t> </a:t>
            </a:r>
          </a:p>
          <a:p>
            <a:pPr algn="just" rtl="0"/>
            <a:r>
              <a:rPr lang="en-US" dirty="0">
                <a:latin typeface="Times New Roman" pitchFamily="18" charset="0"/>
              </a:rPr>
              <a:t>Bohr in 1923. It states that any new theory in physics must reduce to the well established corresponding classical theory when the new theory is applied to the special situation in which the less general theory is known to be valid. </a:t>
            </a:r>
            <a:endParaRPr lang="ar-IQ" dirty="0">
              <a:latin typeface="Times New Roman" pitchFamily="18" charset="0"/>
            </a:endParaRPr>
          </a:p>
        </p:txBody>
      </p:sp>
    </p:spTree>
    <p:extLst>
      <p:ext uri="{BB962C8B-B14F-4D97-AF65-F5344CB8AC3E}">
        <p14:creationId xmlns:p14="http://schemas.microsoft.com/office/powerpoint/2010/main" val="3595465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822"/>
            <a:ext cx="6336704" cy="554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507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5A47F99D-7641-40EE-952B-6BD28C52A09D}" type="datetime1">
              <a:rPr lang="en-US" smtClean="0"/>
              <a:t>5/26/2023</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633413"/>
            <a:ext cx="8105775"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09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pPr eaLnBrk="1" hangingPunct="1"/>
            <a:r>
              <a:rPr lang="en-US" smtClean="0"/>
              <a:t>Example</a:t>
            </a:r>
          </a:p>
        </p:txBody>
      </p:sp>
      <p:sp>
        <p:nvSpPr>
          <p:cNvPr id="30723" name="Text Box 19"/>
          <p:cNvSpPr txBox="1">
            <a:spLocks noChangeArrowheads="1"/>
          </p:cNvSpPr>
          <p:nvPr/>
        </p:nvSpPr>
        <p:spPr bwMode="auto">
          <a:xfrm>
            <a:off x="457200" y="1143000"/>
            <a:ext cx="607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800" dirty="0"/>
              <a:t>As observed from a large asteroid, an explosion occurs at </a:t>
            </a:r>
          </a:p>
          <a:p>
            <a:pPr algn="l" rtl="0"/>
            <a:r>
              <a:rPr lang="en-US" sz="1800" dirty="0"/>
              <a:t>                               x=3000, y=500, z=-500 and t=5 us. </a:t>
            </a:r>
          </a:p>
        </p:txBody>
      </p:sp>
      <p:pic>
        <p:nvPicPr>
          <p:cNvPr id="30724" name="Picture 20" descr="0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5720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2"/>
          <p:cNvSpPr>
            <a:spLocks noChangeArrowheads="1"/>
          </p:cNvSpPr>
          <p:nvPr/>
        </p:nvSpPr>
        <p:spPr bwMode="auto">
          <a:xfrm>
            <a:off x="6781800" y="2438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b="1"/>
              <a:t>P</a:t>
            </a:r>
          </a:p>
        </p:txBody>
      </p:sp>
      <p:sp>
        <p:nvSpPr>
          <p:cNvPr id="30726" name="Rectangle 23"/>
          <p:cNvSpPr>
            <a:spLocks noChangeArrowheads="1"/>
          </p:cNvSpPr>
          <p:nvPr/>
        </p:nvSpPr>
        <p:spPr bwMode="auto">
          <a:xfrm>
            <a:off x="5867400" y="251460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IQ" sz="1800"/>
          </a:p>
        </p:txBody>
      </p:sp>
      <p:sp>
        <p:nvSpPr>
          <p:cNvPr id="30727" name="AutoShape 21"/>
          <p:cNvSpPr>
            <a:spLocks noChangeArrowheads="1"/>
          </p:cNvSpPr>
          <p:nvPr/>
        </p:nvSpPr>
        <p:spPr bwMode="auto">
          <a:xfrm>
            <a:off x="6394450" y="2514600"/>
            <a:ext cx="304800" cy="304800"/>
          </a:xfrm>
          <a:prstGeom prst="irregularSeal1">
            <a:avLst/>
          </a:prstGeom>
          <a:solidFill>
            <a:schemeClr val="accent1"/>
          </a:solidFill>
          <a:ln w="9525">
            <a:solidFill>
              <a:srgbClr val="FFFF00"/>
            </a:solidFill>
            <a:miter lim="800000"/>
            <a:headEnd/>
            <a:tailEnd/>
          </a:ln>
        </p:spPr>
        <p:txBody>
          <a:bodyPr wrap="none" anchor="ctr"/>
          <a:lstStyle/>
          <a:p>
            <a:endParaRPr lang="ar-IQ" sz="1800"/>
          </a:p>
        </p:txBody>
      </p:sp>
      <p:sp>
        <p:nvSpPr>
          <p:cNvPr id="30728" name="Line 24"/>
          <p:cNvSpPr>
            <a:spLocks noChangeShapeType="1"/>
          </p:cNvSpPr>
          <p:nvPr/>
        </p:nvSpPr>
        <p:spPr bwMode="auto">
          <a:xfrm>
            <a:off x="4495800" y="2438400"/>
            <a:ext cx="6858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30729" name="Text Box 25"/>
          <p:cNvSpPr txBox="1">
            <a:spLocks noChangeArrowheads="1"/>
          </p:cNvSpPr>
          <p:nvPr/>
        </p:nvSpPr>
        <p:spPr bwMode="auto">
          <a:xfrm>
            <a:off x="4937125" y="2093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a:t>v</a:t>
            </a:r>
          </a:p>
        </p:txBody>
      </p:sp>
      <p:sp>
        <p:nvSpPr>
          <p:cNvPr id="30730" name="Text Box 26"/>
          <p:cNvSpPr txBox="1">
            <a:spLocks noChangeArrowheads="1"/>
          </p:cNvSpPr>
          <p:nvPr/>
        </p:nvSpPr>
        <p:spPr bwMode="auto">
          <a:xfrm>
            <a:off x="381000" y="5410200"/>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800" dirty="0"/>
              <a:t>A spaceship approaches at a high speed v=0.6c .</a:t>
            </a:r>
          </a:p>
          <a:p>
            <a:pPr algn="l" rtl="0"/>
            <a:r>
              <a:rPr lang="en-US" sz="1800" dirty="0"/>
              <a:t>The reference frames coincided at t=0, t’=0</a:t>
            </a:r>
          </a:p>
        </p:txBody>
      </p:sp>
      <p:sp>
        <p:nvSpPr>
          <p:cNvPr id="30731" name="Text Box 27"/>
          <p:cNvSpPr txBox="1">
            <a:spLocks noChangeArrowheads="1"/>
          </p:cNvSpPr>
          <p:nvPr/>
        </p:nvSpPr>
        <p:spPr bwMode="auto">
          <a:xfrm>
            <a:off x="1371600" y="6248400"/>
            <a:ext cx="711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800" dirty="0"/>
              <a:t>At what position does the spaceship observe the explosion to occur?</a:t>
            </a:r>
          </a:p>
        </p:txBody>
      </p:sp>
      <p:sp>
        <p:nvSpPr>
          <p:cNvPr id="30732" name="Text Box 28"/>
          <p:cNvSpPr txBox="1">
            <a:spLocks noChangeArrowheads="1"/>
          </p:cNvSpPr>
          <p:nvPr/>
        </p:nvSpPr>
        <p:spPr bwMode="auto">
          <a:xfrm>
            <a:off x="7181850" y="50800"/>
            <a:ext cx="1612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400"/>
              <a:t>K: 3km, 5us</a:t>
            </a:r>
          </a:p>
          <a:p>
            <a:r>
              <a:rPr lang="en-US" sz="1400"/>
              <a:t>K’: 2.6km, -1.25us</a:t>
            </a:r>
          </a:p>
        </p:txBody>
      </p:sp>
      <p:sp>
        <p:nvSpPr>
          <p:cNvPr id="2" name="Date Placeholder 1"/>
          <p:cNvSpPr>
            <a:spLocks noGrp="1"/>
          </p:cNvSpPr>
          <p:nvPr>
            <p:ph type="dt" sz="half" idx="10"/>
          </p:nvPr>
        </p:nvSpPr>
        <p:spPr/>
        <p:txBody>
          <a:bodyPr/>
          <a:lstStyle/>
          <a:p>
            <a:fld id="{FD35312B-4769-4689-B35F-B6F74415D820}" type="datetime1">
              <a:rPr lang="en-US" smtClean="0"/>
              <a:t>5/26/2023</a:t>
            </a:fld>
            <a:endParaRPr lang="ar-IQ"/>
          </a:p>
        </p:txBody>
      </p:sp>
    </p:spTree>
    <p:extLst>
      <p:ext uri="{BB962C8B-B14F-4D97-AF65-F5344CB8AC3E}">
        <p14:creationId xmlns:p14="http://schemas.microsoft.com/office/powerpoint/2010/main" val="1050207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eaLnBrk="1" hangingPunct="1"/>
            <a:r>
              <a:rPr lang="en-US" sz="4000" smtClean="0"/>
              <a:t>Length Contraction</a:t>
            </a:r>
            <a:br>
              <a:rPr lang="en-US" sz="4000" smtClean="0"/>
            </a:br>
            <a:r>
              <a:rPr lang="en-US" sz="2400" smtClean="0"/>
              <a:t>(Lorentz-Fitzgerald)</a:t>
            </a:r>
          </a:p>
        </p:txBody>
      </p:sp>
      <p:sp>
        <p:nvSpPr>
          <p:cNvPr id="33795" name="Text Box 3"/>
          <p:cNvSpPr txBox="1">
            <a:spLocks noChangeArrowheads="1"/>
          </p:cNvSpPr>
          <p:nvPr/>
        </p:nvSpPr>
        <p:spPr bwMode="auto">
          <a:xfrm>
            <a:off x="457200" y="1447800"/>
            <a:ext cx="668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800" dirty="0"/>
              <a:t>A meter stick, lying parallel to the x-axis, is moving with speed v </a:t>
            </a:r>
          </a:p>
        </p:txBody>
      </p:sp>
      <p:pic>
        <p:nvPicPr>
          <p:cNvPr id="33796" name="Picture 4" descr="0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5720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5867400" y="251460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IQ" sz="1800"/>
          </a:p>
        </p:txBody>
      </p:sp>
      <p:sp>
        <p:nvSpPr>
          <p:cNvPr id="33798" name="Line 8"/>
          <p:cNvSpPr>
            <a:spLocks noChangeShapeType="1"/>
          </p:cNvSpPr>
          <p:nvPr/>
        </p:nvSpPr>
        <p:spPr bwMode="auto">
          <a:xfrm>
            <a:off x="4495800" y="2438400"/>
            <a:ext cx="6858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33799" name="Text Box 9"/>
          <p:cNvSpPr txBox="1">
            <a:spLocks noChangeArrowheads="1"/>
          </p:cNvSpPr>
          <p:nvPr/>
        </p:nvSpPr>
        <p:spPr bwMode="auto">
          <a:xfrm>
            <a:off x="4937125" y="20939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a:t>v</a:t>
            </a:r>
          </a:p>
        </p:txBody>
      </p:sp>
      <p:sp>
        <p:nvSpPr>
          <p:cNvPr id="33800" name="Text Box 10"/>
          <p:cNvSpPr txBox="1">
            <a:spLocks noChangeArrowheads="1"/>
          </p:cNvSpPr>
          <p:nvPr/>
        </p:nvSpPr>
        <p:spPr bwMode="auto">
          <a:xfrm>
            <a:off x="304800" y="5410200"/>
            <a:ext cx="645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pPr algn="l" rtl="0"/>
            <a:r>
              <a:rPr lang="en-US" sz="1800" dirty="0"/>
              <a:t>How long does the stick appear to be to a stationary observer </a:t>
            </a:r>
          </a:p>
          <a:p>
            <a:pPr algn="l" rtl="0"/>
            <a:r>
              <a:rPr lang="en-US" sz="1800" dirty="0"/>
              <a:t>   who makes the observation of the length at t=0?</a:t>
            </a:r>
          </a:p>
        </p:txBody>
      </p:sp>
      <p:sp>
        <p:nvSpPr>
          <p:cNvPr id="33801" name="Rectangle 13" descr="Papyrus"/>
          <p:cNvSpPr>
            <a:spLocks noChangeArrowheads="1"/>
          </p:cNvSpPr>
          <p:nvPr/>
        </p:nvSpPr>
        <p:spPr bwMode="auto">
          <a:xfrm>
            <a:off x="4800600" y="3429000"/>
            <a:ext cx="1676400" cy="1524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ar-IQ" sz="1800"/>
          </a:p>
        </p:txBody>
      </p:sp>
      <p:sp>
        <p:nvSpPr>
          <p:cNvPr id="33802" name="Text Box 14"/>
          <p:cNvSpPr txBox="1">
            <a:spLocks noChangeArrowheads="1"/>
          </p:cNvSpPr>
          <p:nvPr/>
        </p:nvSpPr>
        <p:spPr bwMode="auto">
          <a:xfrm>
            <a:off x="2346325" y="62087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a:t> x</a:t>
            </a:r>
            <a:r>
              <a:rPr lang="en-US" sz="1800" baseline="-25000"/>
              <a:t>left</a:t>
            </a:r>
            <a:r>
              <a:rPr lang="en-US" sz="1800"/>
              <a:t> &amp; t</a:t>
            </a:r>
            <a:r>
              <a:rPr lang="en-US" sz="1800" baseline="-25000"/>
              <a:t>left</a:t>
            </a:r>
            <a:r>
              <a:rPr lang="en-US" sz="1800"/>
              <a:t>=0</a:t>
            </a:r>
          </a:p>
        </p:txBody>
      </p:sp>
      <p:sp>
        <p:nvSpPr>
          <p:cNvPr id="33803" name="Text Box 15"/>
          <p:cNvSpPr txBox="1">
            <a:spLocks noChangeArrowheads="1"/>
          </p:cNvSpPr>
          <p:nvPr/>
        </p:nvSpPr>
        <p:spPr bwMode="auto">
          <a:xfrm>
            <a:off x="4953000" y="62484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800"/>
              <a:t> x</a:t>
            </a:r>
            <a:r>
              <a:rPr lang="en-US" sz="1800" baseline="-25000"/>
              <a:t>right</a:t>
            </a:r>
            <a:r>
              <a:rPr lang="en-US" sz="1800"/>
              <a:t> &amp; t</a:t>
            </a:r>
            <a:r>
              <a:rPr lang="en-US" sz="1800" baseline="-25000"/>
              <a:t>right</a:t>
            </a:r>
            <a:r>
              <a:rPr lang="en-US" sz="1800"/>
              <a:t>=0</a:t>
            </a:r>
          </a:p>
        </p:txBody>
      </p:sp>
      <p:sp>
        <p:nvSpPr>
          <p:cNvPr id="33804" name="Text Box 13"/>
          <p:cNvSpPr txBox="1">
            <a:spLocks noChangeArrowheads="1"/>
          </p:cNvSpPr>
          <p:nvPr/>
        </p:nvSpPr>
        <p:spPr bwMode="auto">
          <a:xfrm>
            <a:off x="7380312" y="2049462"/>
            <a:ext cx="10680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l" rtl="0" eaLnBrk="0" fontAlgn="base" hangingPunct="0">
              <a:spcBef>
                <a:spcPct val="0"/>
              </a:spcBef>
              <a:spcAft>
                <a:spcPct val="0"/>
              </a:spcAft>
              <a:defRPr sz="2400">
                <a:solidFill>
                  <a:schemeClr val="tx1"/>
                </a:solidFill>
                <a:latin typeface="Arial" pitchFamily="34" charset="0"/>
              </a:defRPr>
            </a:lvl6pPr>
            <a:lvl7pPr marL="2971800" indent="-228600" algn="l" rtl="0" eaLnBrk="0" fontAlgn="base" hangingPunct="0">
              <a:spcBef>
                <a:spcPct val="0"/>
              </a:spcBef>
              <a:spcAft>
                <a:spcPct val="0"/>
              </a:spcAft>
              <a:defRPr sz="2400">
                <a:solidFill>
                  <a:schemeClr val="tx1"/>
                </a:solidFill>
                <a:latin typeface="Arial" pitchFamily="34" charset="0"/>
              </a:defRPr>
            </a:lvl7pPr>
            <a:lvl8pPr marL="3429000" indent="-228600" algn="l" rtl="0" eaLnBrk="0" fontAlgn="base" hangingPunct="0">
              <a:spcBef>
                <a:spcPct val="0"/>
              </a:spcBef>
              <a:spcAft>
                <a:spcPct val="0"/>
              </a:spcAft>
              <a:defRPr sz="2400">
                <a:solidFill>
                  <a:schemeClr val="tx1"/>
                </a:solidFill>
                <a:latin typeface="Arial" pitchFamily="34" charset="0"/>
              </a:defRPr>
            </a:lvl8pPr>
            <a:lvl9pPr marL="3886200" indent="-228600" algn="l" rtl="0" eaLnBrk="0" fontAlgn="base" hangingPunct="0">
              <a:spcBef>
                <a:spcPct val="0"/>
              </a:spcBef>
              <a:spcAft>
                <a:spcPct val="0"/>
              </a:spcAft>
              <a:defRPr sz="2400">
                <a:solidFill>
                  <a:schemeClr val="tx1"/>
                </a:solidFill>
                <a:latin typeface="Arial" pitchFamily="34" charset="0"/>
              </a:defRPr>
            </a:lvl9pPr>
          </a:lstStyle>
          <a:p>
            <a:r>
              <a:rPr lang="en-US" sz="1200" dirty="0"/>
              <a:t>Moving</a:t>
            </a:r>
          </a:p>
          <a:p>
            <a:r>
              <a:rPr lang="en-US" sz="1200" dirty="0"/>
              <a:t> objects</a:t>
            </a:r>
          </a:p>
          <a:p>
            <a:r>
              <a:rPr lang="en-US" sz="1200" dirty="0"/>
              <a:t> appear</a:t>
            </a:r>
          </a:p>
          <a:p>
            <a:r>
              <a:rPr lang="en-US" sz="1200" dirty="0"/>
              <a:t> shorter</a:t>
            </a:r>
          </a:p>
        </p:txBody>
      </p:sp>
      <p:sp>
        <p:nvSpPr>
          <p:cNvPr id="2" name="Date Placeholder 1"/>
          <p:cNvSpPr>
            <a:spLocks noGrp="1"/>
          </p:cNvSpPr>
          <p:nvPr>
            <p:ph type="dt" sz="half" idx="10"/>
          </p:nvPr>
        </p:nvSpPr>
        <p:spPr/>
        <p:txBody>
          <a:bodyPr/>
          <a:lstStyle/>
          <a:p>
            <a:fld id="{41E5A821-A5F7-4C76-89A1-DE722192CB6D}" type="datetime1">
              <a:rPr lang="en-US" smtClean="0"/>
              <a:t>5/26/2023</a:t>
            </a:fld>
            <a:endParaRPr lang="ar-IQ"/>
          </a:p>
        </p:txBody>
      </p:sp>
    </p:spTree>
    <p:extLst>
      <p:ext uri="{BB962C8B-B14F-4D97-AF65-F5344CB8AC3E}">
        <p14:creationId xmlns:p14="http://schemas.microsoft.com/office/powerpoint/2010/main" val="11287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pPr rtl="0"/>
            <a:r>
              <a:rPr lang="en-US" sz="3200" b="1" dirty="0">
                <a:solidFill>
                  <a:srgbClr val="FF0000"/>
                </a:solidFill>
              </a:rPr>
              <a:t>The principle of relativity </a:t>
            </a:r>
            <a:endParaRPr lang="ar-IQ" sz="3000" b="1" dirty="0">
              <a:solidFill>
                <a:srgbClr val="FF0000"/>
              </a:solidFill>
              <a:latin typeface="Times New Roman" pitchFamily="18" charset="0"/>
            </a:endParaRPr>
          </a:p>
        </p:txBody>
      </p:sp>
      <p:sp>
        <p:nvSpPr>
          <p:cNvPr id="3" name="Content Placeholder 2"/>
          <p:cNvSpPr>
            <a:spLocks noGrp="1"/>
          </p:cNvSpPr>
          <p:nvPr>
            <p:ph idx="1"/>
          </p:nvPr>
        </p:nvSpPr>
        <p:spPr>
          <a:xfrm>
            <a:off x="457200" y="836712"/>
            <a:ext cx="8229600" cy="5544616"/>
          </a:xfrm>
        </p:spPr>
        <p:txBody>
          <a:bodyPr>
            <a:normAutofit fontScale="70000" lnSpcReduction="20000"/>
          </a:bodyPr>
          <a:lstStyle/>
          <a:p>
            <a:pPr marL="0" indent="0" algn="just" rtl="0">
              <a:buNone/>
            </a:pPr>
            <a:r>
              <a:rPr lang="en-US" sz="2900" dirty="0">
                <a:latin typeface="Times New Roman" pitchFamily="18" charset="0"/>
              </a:rPr>
              <a:t>The theory of relativity usually </a:t>
            </a:r>
            <a:r>
              <a:rPr lang="en-US" sz="2900" dirty="0" smtClean="0">
                <a:latin typeface="Times New Roman" pitchFamily="18" charset="0"/>
              </a:rPr>
              <a:t>includes two </a:t>
            </a:r>
            <a:r>
              <a:rPr lang="en-US" sz="2900" dirty="0">
                <a:latin typeface="Times New Roman" pitchFamily="18" charset="0"/>
              </a:rPr>
              <a:t>interrelated theories by Albert Einstein: </a:t>
            </a:r>
            <a:r>
              <a:rPr lang="en-US" sz="2900" b="1" dirty="0">
                <a:solidFill>
                  <a:srgbClr val="0070C0"/>
                </a:solidFill>
                <a:latin typeface="Times New Roman" pitchFamily="18" charset="0"/>
              </a:rPr>
              <a:t>special relativity </a:t>
            </a:r>
            <a:r>
              <a:rPr lang="en-US" sz="2900" dirty="0">
                <a:latin typeface="Times New Roman" pitchFamily="18" charset="0"/>
              </a:rPr>
              <a:t>and </a:t>
            </a:r>
            <a:r>
              <a:rPr lang="en-US" sz="2900" b="1" dirty="0">
                <a:solidFill>
                  <a:srgbClr val="0070C0"/>
                </a:solidFill>
                <a:latin typeface="Times New Roman" pitchFamily="18" charset="0"/>
              </a:rPr>
              <a:t>general relativity</a:t>
            </a:r>
            <a:r>
              <a:rPr lang="en-US" sz="2900" dirty="0">
                <a:latin typeface="Times New Roman" pitchFamily="18" charset="0"/>
              </a:rPr>
              <a:t>, proposed and published in 1905 and 1915, respectively</a:t>
            </a:r>
            <a:r>
              <a:rPr lang="en-US" sz="2900" dirty="0" smtClean="0">
                <a:latin typeface="Times New Roman" pitchFamily="18" charset="0"/>
              </a:rPr>
              <a:t>. Special </a:t>
            </a:r>
            <a:r>
              <a:rPr lang="en-US" sz="2900" dirty="0">
                <a:latin typeface="Times New Roman" pitchFamily="18" charset="0"/>
              </a:rPr>
              <a:t>relativity applies to all physical phenomena in the </a:t>
            </a:r>
            <a:r>
              <a:rPr lang="en-US" sz="2900" dirty="0">
                <a:solidFill>
                  <a:srgbClr val="FF0000"/>
                </a:solidFill>
                <a:latin typeface="Times New Roman" pitchFamily="18" charset="0"/>
              </a:rPr>
              <a:t>absence of gravity</a:t>
            </a:r>
            <a:r>
              <a:rPr lang="en-US" sz="2900" dirty="0">
                <a:latin typeface="Times New Roman" pitchFamily="18" charset="0"/>
              </a:rPr>
              <a:t>. General relativity explains the law of gravitation and its relation to other forces of nature</a:t>
            </a:r>
            <a:r>
              <a:rPr lang="en-US" sz="2900" dirty="0" smtClean="0">
                <a:latin typeface="Times New Roman" pitchFamily="18" charset="0"/>
              </a:rPr>
              <a:t>. </a:t>
            </a:r>
            <a:r>
              <a:rPr lang="en-US" sz="2900" dirty="0">
                <a:latin typeface="Times New Roman" pitchFamily="18" charset="0"/>
              </a:rPr>
              <a:t>It applies to the cosmological and astrophysical realm, including astronomy</a:t>
            </a:r>
            <a:r>
              <a:rPr lang="en-US" sz="2900" dirty="0" smtClean="0">
                <a:latin typeface="Times New Roman" pitchFamily="18" charset="0"/>
              </a:rPr>
              <a:t>. (</a:t>
            </a:r>
            <a:r>
              <a:rPr lang="en-US" sz="2900" dirty="0">
                <a:solidFill>
                  <a:srgbClr val="0070C0"/>
                </a:solidFill>
                <a:latin typeface="Times New Roman" pitchFamily="18" charset="0"/>
              </a:rPr>
              <a:t>Cosmology</a:t>
            </a:r>
            <a:r>
              <a:rPr lang="en-US" sz="2900" dirty="0">
                <a:solidFill>
                  <a:srgbClr val="FF0000"/>
                </a:solidFill>
                <a:latin typeface="Times New Roman" pitchFamily="18" charset="0"/>
              </a:rPr>
              <a:t> </a:t>
            </a:r>
            <a:r>
              <a:rPr lang="en-US" sz="2900" dirty="0">
                <a:latin typeface="Times New Roman" pitchFamily="18" charset="0"/>
              </a:rPr>
              <a:t>is a sub-field of </a:t>
            </a:r>
            <a:r>
              <a:rPr lang="en-US" sz="2900" dirty="0">
                <a:solidFill>
                  <a:srgbClr val="0070C0"/>
                </a:solidFill>
                <a:latin typeface="Times New Roman" pitchFamily="18" charset="0"/>
              </a:rPr>
              <a:t>Astrophysics</a:t>
            </a:r>
            <a:r>
              <a:rPr lang="en-US" sz="2900" dirty="0">
                <a:latin typeface="Times New Roman" pitchFamily="18" charset="0"/>
              </a:rPr>
              <a:t>, while Astrophysics is the branch of </a:t>
            </a:r>
            <a:r>
              <a:rPr lang="en-US" sz="2900" dirty="0">
                <a:solidFill>
                  <a:srgbClr val="0070C0"/>
                </a:solidFill>
                <a:latin typeface="Times New Roman" pitchFamily="18" charset="0"/>
              </a:rPr>
              <a:t>astronomy</a:t>
            </a:r>
            <a:r>
              <a:rPr lang="en-US" sz="2900" dirty="0">
                <a:latin typeface="Times New Roman" pitchFamily="18" charset="0"/>
              </a:rPr>
              <a:t> that deals with </a:t>
            </a:r>
            <a:r>
              <a:rPr lang="en-US" sz="2900" b="1" dirty="0">
                <a:latin typeface="Times New Roman" pitchFamily="18" charset="0"/>
              </a:rPr>
              <a:t>the </a:t>
            </a:r>
            <a:r>
              <a:rPr lang="en-US" sz="2900" b="1" dirty="0">
                <a:solidFill>
                  <a:srgbClr val="FF0000"/>
                </a:solidFill>
                <a:latin typeface="Times New Roman" pitchFamily="18" charset="0"/>
              </a:rPr>
              <a:t>physics of the </a:t>
            </a:r>
            <a:r>
              <a:rPr lang="en-US" sz="2900" b="1" dirty="0" smtClean="0">
                <a:solidFill>
                  <a:srgbClr val="FF0000"/>
                </a:solidFill>
                <a:latin typeface="Times New Roman" pitchFamily="18" charset="0"/>
              </a:rPr>
              <a:t>universe</a:t>
            </a:r>
            <a:r>
              <a:rPr lang="en-US" sz="2900" b="1" dirty="0" smtClean="0">
                <a:latin typeface="Times New Roman" pitchFamily="18" charset="0"/>
              </a:rPr>
              <a:t>)</a:t>
            </a:r>
          </a:p>
          <a:p>
            <a:pPr marL="0" indent="0" algn="l" rtl="0" fontAlgn="base">
              <a:buNone/>
            </a:pPr>
            <a:endParaRPr lang="en-US" sz="2900" b="1" dirty="0" smtClean="0">
              <a:latin typeface="Times New Roman" pitchFamily="18" charset="0"/>
            </a:endParaRPr>
          </a:p>
          <a:p>
            <a:pPr marL="0" indent="0" algn="l" rtl="0" fontAlgn="base">
              <a:buNone/>
            </a:pPr>
            <a:r>
              <a:rPr lang="en-US" sz="2900" b="1" dirty="0" smtClean="0">
                <a:latin typeface="Times New Roman" pitchFamily="18" charset="0"/>
              </a:rPr>
              <a:t>Explanation</a:t>
            </a:r>
            <a:r>
              <a:rPr lang="en-US" sz="2900" b="1" dirty="0">
                <a:latin typeface="Times New Roman" pitchFamily="18" charset="0"/>
              </a:rPr>
              <a:t>:</a:t>
            </a:r>
          </a:p>
          <a:p>
            <a:pPr algn="l" rtl="0" fontAlgn="base"/>
            <a:r>
              <a:rPr lang="en-US" sz="2900" dirty="0">
                <a:latin typeface="Times New Roman" pitchFamily="18" charset="0"/>
              </a:rPr>
              <a:t>Astronomy is a natural science that deals with the study of celestial objects, such as stars, planets, comets, nebulae, star clusters and galaxies.</a:t>
            </a:r>
          </a:p>
          <a:p>
            <a:pPr algn="l" rtl="0" fontAlgn="base"/>
            <a:r>
              <a:rPr lang="en-US" sz="2900" dirty="0">
                <a:latin typeface="Times New Roman" pitchFamily="18" charset="0"/>
              </a:rPr>
              <a:t>Astrophysics is the branch of astronomy that deals with the physics of the universe, including the physical properties of celestial objects, as well as their interactions and behavior. Among the objects studied are galaxies, stars, planets, </a:t>
            </a:r>
            <a:r>
              <a:rPr lang="en-US" sz="2900" dirty="0" err="1">
                <a:latin typeface="Times New Roman" pitchFamily="18" charset="0"/>
              </a:rPr>
              <a:t>exoplanets</a:t>
            </a:r>
            <a:r>
              <a:rPr lang="en-US" sz="2900" dirty="0">
                <a:latin typeface="Times New Roman" pitchFamily="18" charset="0"/>
              </a:rPr>
              <a:t>, the interstellar medium and the cosmic microwave background.</a:t>
            </a:r>
          </a:p>
          <a:p>
            <a:pPr algn="l" rtl="0" fontAlgn="base"/>
            <a:r>
              <a:rPr lang="en-US" sz="2900" dirty="0">
                <a:latin typeface="Times New Roman" pitchFamily="18" charset="0"/>
              </a:rPr>
              <a:t>Cosmology studies universe as a whole and its phenomena at largest scales. The difference between Astrophysics and Cosmology is that Cosmology studies universe as a whole and its phenomena at largest scales</a:t>
            </a:r>
          </a:p>
          <a:p>
            <a:pPr marL="0" indent="0" algn="just" rtl="0">
              <a:buNone/>
            </a:pPr>
            <a:endParaRPr lang="en-US" sz="2000" dirty="0" smtClean="0">
              <a:latin typeface="Times New Roman" pitchFamily="18" charset="0"/>
            </a:endParaRPr>
          </a:p>
        </p:txBody>
      </p:sp>
      <p:sp>
        <p:nvSpPr>
          <p:cNvPr id="4" name="Date Placeholder 3"/>
          <p:cNvSpPr>
            <a:spLocks noGrp="1"/>
          </p:cNvSpPr>
          <p:nvPr>
            <p:ph type="dt" sz="half" idx="10"/>
          </p:nvPr>
        </p:nvSpPr>
        <p:spPr/>
        <p:txBody>
          <a:bodyPr/>
          <a:lstStyle/>
          <a:p>
            <a:fld id="{2AB7122A-3111-4937-B855-39AD8DE6FA43}" type="datetime1">
              <a:rPr lang="en-US" smtClean="0"/>
              <a:t>5/26/2023</a:t>
            </a:fld>
            <a:endParaRPr lang="ar-IQ"/>
          </a:p>
        </p:txBody>
      </p:sp>
    </p:spTree>
    <p:extLst>
      <p:ext uri="{BB962C8B-B14F-4D97-AF65-F5344CB8AC3E}">
        <p14:creationId xmlns:p14="http://schemas.microsoft.com/office/powerpoint/2010/main" val="15671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4525963"/>
          </a:xfrm>
        </p:spPr>
        <p:txBody>
          <a:bodyPr>
            <a:normAutofit fontScale="85000" lnSpcReduction="20000"/>
          </a:bodyPr>
          <a:lstStyle/>
          <a:p>
            <a:pPr marL="0" indent="0" algn="just" rtl="0">
              <a:buNone/>
            </a:pPr>
            <a:r>
              <a:rPr lang="en-US" dirty="0">
                <a:latin typeface="Times New Roman" pitchFamily="18" charset="0"/>
              </a:rPr>
              <a:t>The theory transformed </a:t>
            </a:r>
            <a:r>
              <a:rPr lang="en-US" dirty="0">
                <a:solidFill>
                  <a:srgbClr val="FF0000"/>
                </a:solidFill>
                <a:latin typeface="Times New Roman" pitchFamily="18" charset="0"/>
              </a:rPr>
              <a:t>theoretical physics and astronomy during the 20th century, </a:t>
            </a:r>
            <a:r>
              <a:rPr lang="en-US" dirty="0">
                <a:latin typeface="Times New Roman" pitchFamily="18" charset="0"/>
              </a:rPr>
              <a:t>superseding a 200-year-old theory of mechanics created primarily by Isaac Newton</a:t>
            </a:r>
          </a:p>
          <a:p>
            <a:pPr marL="0" indent="0" algn="just" rtl="0">
              <a:buNone/>
            </a:pPr>
            <a:r>
              <a:rPr lang="en-US" dirty="0">
                <a:latin typeface="Times New Roman" pitchFamily="18" charset="0"/>
              </a:rPr>
              <a:t>The Relativity introduced concepts including </a:t>
            </a:r>
            <a:r>
              <a:rPr lang="en-US" dirty="0" err="1">
                <a:solidFill>
                  <a:srgbClr val="FF0000"/>
                </a:solidFill>
                <a:latin typeface="Times New Roman" pitchFamily="18" charset="0"/>
              </a:rPr>
              <a:t>spacetime</a:t>
            </a:r>
            <a:r>
              <a:rPr lang="en-US" dirty="0">
                <a:latin typeface="Times New Roman" pitchFamily="18" charset="0"/>
              </a:rPr>
              <a:t> as a unified entity of </a:t>
            </a:r>
            <a:r>
              <a:rPr lang="en-US" dirty="0">
                <a:solidFill>
                  <a:srgbClr val="FF0000"/>
                </a:solidFill>
                <a:latin typeface="Times New Roman" pitchFamily="18" charset="0"/>
              </a:rPr>
              <a:t>space</a:t>
            </a:r>
            <a:r>
              <a:rPr lang="en-US" dirty="0">
                <a:latin typeface="Times New Roman" pitchFamily="18" charset="0"/>
              </a:rPr>
              <a:t> and </a:t>
            </a:r>
            <a:r>
              <a:rPr lang="en-US" dirty="0">
                <a:solidFill>
                  <a:srgbClr val="FF0000"/>
                </a:solidFill>
                <a:latin typeface="Times New Roman" pitchFamily="18" charset="0"/>
              </a:rPr>
              <a:t>time</a:t>
            </a:r>
            <a:r>
              <a:rPr lang="en-US" dirty="0">
                <a:latin typeface="Times New Roman" pitchFamily="18" charset="0"/>
              </a:rPr>
              <a:t>, </a:t>
            </a:r>
            <a:r>
              <a:rPr lang="en-US" dirty="0">
                <a:solidFill>
                  <a:srgbClr val="0070C0"/>
                </a:solidFill>
                <a:latin typeface="Times New Roman" pitchFamily="18" charset="0"/>
              </a:rPr>
              <a:t>relativity </a:t>
            </a:r>
            <a:r>
              <a:rPr lang="en-US" dirty="0" smtClean="0">
                <a:solidFill>
                  <a:srgbClr val="0070C0"/>
                </a:solidFill>
                <a:latin typeface="Times New Roman" pitchFamily="18" charset="0"/>
              </a:rPr>
              <a:t>of simultaneity</a:t>
            </a:r>
            <a:r>
              <a:rPr lang="en-US" dirty="0">
                <a:latin typeface="Times New Roman" pitchFamily="18" charset="0"/>
              </a:rPr>
              <a:t>, </a:t>
            </a:r>
            <a:r>
              <a:rPr lang="en-US" dirty="0">
                <a:solidFill>
                  <a:srgbClr val="0070C0"/>
                </a:solidFill>
                <a:latin typeface="Times New Roman" pitchFamily="18" charset="0"/>
              </a:rPr>
              <a:t>kinematic and </a:t>
            </a:r>
            <a:r>
              <a:rPr lang="en-US" dirty="0" smtClean="0">
                <a:solidFill>
                  <a:srgbClr val="0070C0"/>
                </a:solidFill>
                <a:latin typeface="Times New Roman" pitchFamily="18" charset="0"/>
              </a:rPr>
              <a:t>gravitational, </a:t>
            </a:r>
            <a:r>
              <a:rPr lang="en-US" dirty="0">
                <a:solidFill>
                  <a:srgbClr val="0070C0"/>
                </a:solidFill>
                <a:latin typeface="Times New Roman" pitchFamily="18" charset="0"/>
              </a:rPr>
              <a:t>time dilation</a:t>
            </a:r>
            <a:r>
              <a:rPr lang="en-US" dirty="0">
                <a:latin typeface="Times New Roman" pitchFamily="18" charset="0"/>
              </a:rPr>
              <a:t>, and </a:t>
            </a:r>
            <a:r>
              <a:rPr lang="en-US" dirty="0">
                <a:solidFill>
                  <a:srgbClr val="00B0F0"/>
                </a:solidFill>
                <a:latin typeface="Times New Roman" pitchFamily="18" charset="0"/>
              </a:rPr>
              <a:t>length contraction</a:t>
            </a:r>
            <a:r>
              <a:rPr lang="en-US" dirty="0">
                <a:latin typeface="Times New Roman" pitchFamily="18" charset="0"/>
              </a:rPr>
              <a:t>. In the field of physics, relativity improved the science of </a:t>
            </a:r>
            <a:r>
              <a:rPr lang="en-US" dirty="0">
                <a:solidFill>
                  <a:srgbClr val="0070C0"/>
                </a:solidFill>
                <a:latin typeface="Times New Roman" pitchFamily="18" charset="0"/>
              </a:rPr>
              <a:t>elementary particles and their fundamental interactions</a:t>
            </a:r>
            <a:r>
              <a:rPr lang="en-US" dirty="0">
                <a:latin typeface="Times New Roman" pitchFamily="18" charset="0"/>
              </a:rPr>
              <a:t>, along with ushering in the nuclear age. With relativity, </a:t>
            </a:r>
            <a:r>
              <a:rPr lang="en-US" dirty="0">
                <a:solidFill>
                  <a:srgbClr val="0070C0"/>
                </a:solidFill>
                <a:latin typeface="Times New Roman" pitchFamily="18" charset="0"/>
              </a:rPr>
              <a:t>cosmology and astrophysics predicted extraordinary astronomical phenomena such as neutron stars, black holes, and gravitational waves.</a:t>
            </a:r>
            <a:endParaRPr lang="ar-IQ" dirty="0">
              <a:solidFill>
                <a:srgbClr val="0070C0"/>
              </a:solidFill>
              <a:latin typeface="Times New Roman" pitchFamily="18" charset="0"/>
            </a:endParaRPr>
          </a:p>
          <a:p>
            <a:pPr algn="l" rtl="0"/>
            <a:endParaRPr lang="ar-IQ" dirty="0"/>
          </a:p>
        </p:txBody>
      </p:sp>
      <p:sp>
        <p:nvSpPr>
          <p:cNvPr id="4" name="Date Placeholder 3"/>
          <p:cNvSpPr>
            <a:spLocks noGrp="1"/>
          </p:cNvSpPr>
          <p:nvPr>
            <p:ph type="dt" sz="half" idx="10"/>
          </p:nvPr>
        </p:nvSpPr>
        <p:spPr/>
        <p:txBody>
          <a:bodyPr/>
          <a:lstStyle/>
          <a:p>
            <a:fld id="{BFF979D9-7D63-4494-B141-D0B50EA3CFE6}" type="datetime1">
              <a:rPr lang="en-US" smtClean="0"/>
              <a:t>5/26/2023</a:t>
            </a:fld>
            <a:endParaRPr lang="ar-IQ"/>
          </a:p>
        </p:txBody>
      </p:sp>
    </p:spTree>
    <p:extLst>
      <p:ext uri="{BB962C8B-B14F-4D97-AF65-F5344CB8AC3E}">
        <p14:creationId xmlns:p14="http://schemas.microsoft.com/office/powerpoint/2010/main" val="2022708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114877-84B8-4A65-9905-8BB962300A05}" type="datetime1">
              <a:rPr lang="en-US" smtClean="0"/>
              <a:t>5/26/2023</a:t>
            </a:fld>
            <a:endParaRPr lang="ar-IQ"/>
          </a:p>
        </p:txBody>
      </p:sp>
      <p:sp>
        <p:nvSpPr>
          <p:cNvPr id="6" name="Rectangle 5"/>
          <p:cNvSpPr/>
          <p:nvPr/>
        </p:nvSpPr>
        <p:spPr>
          <a:xfrm>
            <a:off x="4581128" y="404664"/>
            <a:ext cx="3735288" cy="1323439"/>
          </a:xfrm>
          <a:prstGeom prst="rect">
            <a:avLst/>
          </a:prstGeom>
        </p:spPr>
        <p:txBody>
          <a:bodyPr wrap="square">
            <a:spAutoFit/>
          </a:bodyPr>
          <a:lstStyle/>
          <a:p>
            <a:pPr algn="just" rtl="0"/>
            <a:r>
              <a:rPr lang="en-US" sz="2000" dirty="0">
                <a:latin typeface="Times New Roman" pitchFamily="18" charset="0"/>
                <a:hlinkClick r:id="rId2" tooltip="Two-dimensional"/>
              </a:rPr>
              <a:t>Two-dimensional</a:t>
            </a:r>
            <a:r>
              <a:rPr lang="en-US" sz="2000" dirty="0">
                <a:latin typeface="Times New Roman" pitchFamily="18" charset="0"/>
              </a:rPr>
              <a:t> projection of a </a:t>
            </a:r>
            <a:r>
              <a:rPr lang="en-US" sz="2000" dirty="0">
                <a:latin typeface="Times New Roman" pitchFamily="18" charset="0"/>
                <a:hlinkClick r:id="rId3" tooltip="Three-dimensional space"/>
              </a:rPr>
              <a:t>three-dimensional</a:t>
            </a:r>
            <a:r>
              <a:rPr lang="en-US" sz="2000" dirty="0">
                <a:latin typeface="Times New Roman" pitchFamily="18" charset="0"/>
              </a:rPr>
              <a:t> analogy of </a:t>
            </a:r>
            <a:r>
              <a:rPr lang="en-US" sz="2000" dirty="0" err="1">
                <a:latin typeface="Times New Roman" pitchFamily="18" charset="0"/>
              </a:rPr>
              <a:t>spacetime</a:t>
            </a:r>
            <a:r>
              <a:rPr lang="en-US" sz="2000" dirty="0">
                <a:latin typeface="Times New Roman" pitchFamily="18" charset="0"/>
              </a:rPr>
              <a:t> curvature described in general relativity</a:t>
            </a:r>
            <a:endParaRPr lang="ar-IQ" sz="2000" dirty="0">
              <a:latin typeface="Times New Roman" pitchFamily="18" charset="0"/>
            </a:endParaRPr>
          </a:p>
        </p:txBody>
      </p:sp>
      <p:sp>
        <p:nvSpPr>
          <p:cNvPr id="7" name="Right Arrow 6"/>
          <p:cNvSpPr/>
          <p:nvPr/>
        </p:nvSpPr>
        <p:spPr>
          <a:xfrm rot="10800000">
            <a:off x="4860032" y="1844824"/>
            <a:ext cx="2448272" cy="242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ectangle 7"/>
          <p:cNvSpPr/>
          <p:nvPr/>
        </p:nvSpPr>
        <p:spPr>
          <a:xfrm>
            <a:off x="179512" y="2780928"/>
            <a:ext cx="8568952" cy="1754326"/>
          </a:xfrm>
          <a:prstGeom prst="rect">
            <a:avLst/>
          </a:prstGeom>
        </p:spPr>
        <p:txBody>
          <a:bodyPr wrap="square">
            <a:spAutoFit/>
          </a:bodyPr>
          <a:lstStyle/>
          <a:p>
            <a:pPr algn="just" rtl="0"/>
            <a:r>
              <a:rPr lang="en-US" dirty="0">
                <a:latin typeface="Times New Roman" pitchFamily="18" charset="0"/>
                <a:hlinkClick r:id="rId4" tooltip="Albert Einstein"/>
              </a:rPr>
              <a:t>Albert Einstein</a:t>
            </a:r>
            <a:r>
              <a:rPr lang="en-US" dirty="0">
                <a:latin typeface="Times New Roman" pitchFamily="18" charset="0"/>
              </a:rPr>
              <a:t> published the theory of </a:t>
            </a:r>
            <a:r>
              <a:rPr lang="en-US" dirty="0">
                <a:latin typeface="Times New Roman" pitchFamily="18" charset="0"/>
                <a:hlinkClick r:id="rId5" tooltip="Special relativity"/>
              </a:rPr>
              <a:t>special relativity</a:t>
            </a:r>
            <a:r>
              <a:rPr lang="en-US" dirty="0">
                <a:latin typeface="Times New Roman" pitchFamily="18" charset="0"/>
              </a:rPr>
              <a:t> in 1905, building on many theoretical results and empirical findings obtained by </a:t>
            </a:r>
            <a:r>
              <a:rPr lang="en-US" dirty="0">
                <a:latin typeface="Times New Roman" pitchFamily="18" charset="0"/>
                <a:hlinkClick r:id="rId6" tooltip="Albert A. Michelson"/>
              </a:rPr>
              <a:t>Albert A. Michelson</a:t>
            </a:r>
            <a:r>
              <a:rPr lang="en-US" dirty="0">
                <a:latin typeface="Times New Roman" pitchFamily="18" charset="0"/>
              </a:rPr>
              <a:t>, </a:t>
            </a:r>
            <a:r>
              <a:rPr lang="en-US" dirty="0" err="1">
                <a:latin typeface="Times New Roman" pitchFamily="18" charset="0"/>
                <a:hlinkClick r:id="rId7" tooltip="Hendrik Lorentz"/>
              </a:rPr>
              <a:t>Hendrik</a:t>
            </a:r>
            <a:r>
              <a:rPr lang="en-US" dirty="0">
                <a:latin typeface="Times New Roman" pitchFamily="18" charset="0"/>
                <a:hlinkClick r:id="rId7" tooltip="Hendrik Lorentz"/>
              </a:rPr>
              <a:t> Lorentz</a:t>
            </a:r>
            <a:r>
              <a:rPr lang="en-US" dirty="0">
                <a:latin typeface="Times New Roman" pitchFamily="18" charset="0"/>
              </a:rPr>
              <a:t>, </a:t>
            </a:r>
            <a:r>
              <a:rPr lang="en-US" dirty="0">
                <a:latin typeface="Times New Roman" pitchFamily="18" charset="0"/>
                <a:hlinkClick r:id="rId8" tooltip="Henri Poincaré"/>
              </a:rPr>
              <a:t>Henri </a:t>
            </a:r>
            <a:r>
              <a:rPr lang="en-US" dirty="0" err="1">
                <a:latin typeface="Times New Roman" pitchFamily="18" charset="0"/>
                <a:hlinkClick r:id="rId8" tooltip="Henri Poincaré"/>
              </a:rPr>
              <a:t>Poincaré</a:t>
            </a:r>
            <a:r>
              <a:rPr lang="en-US" dirty="0">
                <a:latin typeface="Times New Roman" pitchFamily="18" charset="0"/>
              </a:rPr>
              <a:t> and others. </a:t>
            </a:r>
            <a:r>
              <a:rPr lang="en-US" dirty="0">
                <a:latin typeface="Times New Roman" pitchFamily="18" charset="0"/>
                <a:hlinkClick r:id="rId9" tooltip="Max Planck"/>
              </a:rPr>
              <a:t>Max Planck</a:t>
            </a:r>
            <a:r>
              <a:rPr lang="en-US" dirty="0">
                <a:latin typeface="Times New Roman" pitchFamily="18" charset="0"/>
              </a:rPr>
              <a:t>, </a:t>
            </a:r>
            <a:r>
              <a:rPr lang="en-US" dirty="0">
                <a:latin typeface="Times New Roman" pitchFamily="18" charset="0"/>
                <a:hlinkClick r:id="rId10" tooltip="Hermann Minkowski"/>
              </a:rPr>
              <a:t>Hermann </a:t>
            </a:r>
            <a:r>
              <a:rPr lang="en-US" dirty="0" err="1">
                <a:latin typeface="Times New Roman" pitchFamily="18" charset="0"/>
                <a:hlinkClick r:id="rId10" tooltip="Hermann Minkowski"/>
              </a:rPr>
              <a:t>Minkowski</a:t>
            </a:r>
            <a:r>
              <a:rPr lang="en-US" dirty="0">
                <a:latin typeface="Times New Roman" pitchFamily="18" charset="0"/>
              </a:rPr>
              <a:t> and others did subsequent work.</a:t>
            </a:r>
          </a:p>
          <a:p>
            <a:pPr algn="just" rtl="0"/>
            <a:r>
              <a:rPr lang="en-US" dirty="0">
                <a:latin typeface="Times New Roman" pitchFamily="18" charset="0"/>
              </a:rPr>
              <a:t>Einstein developed </a:t>
            </a:r>
            <a:r>
              <a:rPr lang="en-US" dirty="0">
                <a:latin typeface="Times New Roman" pitchFamily="18" charset="0"/>
                <a:hlinkClick r:id="rId11" tooltip="General relativity"/>
              </a:rPr>
              <a:t>general relativity</a:t>
            </a:r>
            <a:r>
              <a:rPr lang="en-US" dirty="0">
                <a:latin typeface="Times New Roman" pitchFamily="18" charset="0"/>
              </a:rPr>
              <a:t> between 1907 and 1915, with contributions by many others after 1915. </a:t>
            </a:r>
            <a:r>
              <a:rPr lang="en-US" dirty="0">
                <a:solidFill>
                  <a:srgbClr val="FF0000"/>
                </a:solidFill>
                <a:latin typeface="Times New Roman" pitchFamily="18" charset="0"/>
              </a:rPr>
              <a:t>The final form of general relativity was published in 1916</a:t>
            </a:r>
            <a:r>
              <a:rPr lang="en-US" dirty="0" smtClean="0">
                <a:solidFill>
                  <a:srgbClr val="FF0000"/>
                </a:solidFill>
                <a:latin typeface="Times New Roman" pitchFamily="18" charset="0"/>
              </a:rPr>
              <a:t>.</a:t>
            </a:r>
            <a:endParaRPr lang="en-US" dirty="0">
              <a:solidFill>
                <a:srgbClr val="FF0000"/>
              </a:solidFill>
              <a:latin typeface="Times New Roman" pitchFamily="18" charset="0"/>
            </a:endParaRPr>
          </a:p>
        </p:txBody>
      </p:sp>
    </p:spTree>
    <p:extLst>
      <p:ext uri="{BB962C8B-B14F-4D97-AF65-F5344CB8AC3E}">
        <p14:creationId xmlns:p14="http://schemas.microsoft.com/office/powerpoint/2010/main" val="1982044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rtl="0"/>
            <a:r>
              <a:rPr lang="en-US" sz="2800" b="1" dirty="0">
                <a:solidFill>
                  <a:srgbClr val="FF0000"/>
                </a:solidFill>
                <a:latin typeface="Times New Roman" pitchFamily="18" charset="0"/>
              </a:rPr>
              <a:t>Special </a:t>
            </a:r>
            <a:r>
              <a:rPr lang="en-US" sz="2800" b="1" dirty="0" smtClean="0">
                <a:solidFill>
                  <a:srgbClr val="FF0000"/>
                </a:solidFill>
                <a:latin typeface="Times New Roman" pitchFamily="18" charset="0"/>
              </a:rPr>
              <a:t>relativity</a:t>
            </a:r>
            <a:endParaRPr lang="ar-IQ" sz="2800" b="1" dirty="0">
              <a:solidFill>
                <a:srgbClr val="FF0000"/>
              </a:solidFill>
              <a:latin typeface="Times New Roman" pitchFamily="18" charset="0"/>
            </a:endParaRPr>
          </a:p>
        </p:txBody>
      </p:sp>
      <p:sp>
        <p:nvSpPr>
          <p:cNvPr id="3" name="Content Placeholder 2"/>
          <p:cNvSpPr>
            <a:spLocks noGrp="1"/>
          </p:cNvSpPr>
          <p:nvPr>
            <p:ph idx="1"/>
          </p:nvPr>
        </p:nvSpPr>
        <p:spPr>
          <a:xfrm>
            <a:off x="323528" y="836712"/>
            <a:ext cx="8568952" cy="5328592"/>
          </a:xfrm>
        </p:spPr>
        <p:txBody>
          <a:bodyPr>
            <a:noAutofit/>
          </a:bodyPr>
          <a:lstStyle/>
          <a:p>
            <a:pPr marL="0" indent="0" algn="l" rtl="0">
              <a:buNone/>
            </a:pPr>
            <a:r>
              <a:rPr lang="en-US" sz="1800" dirty="0">
                <a:latin typeface="Times New Roman" pitchFamily="18" charset="0"/>
              </a:rPr>
              <a:t>Special relativity is a theory of the structure </a:t>
            </a:r>
            <a:r>
              <a:rPr lang="en-US" sz="1800" dirty="0" smtClean="0">
                <a:latin typeface="Times New Roman" pitchFamily="18" charset="0"/>
              </a:rPr>
              <a:t>of </a:t>
            </a:r>
            <a:r>
              <a:rPr lang="en-US" sz="1800" dirty="0" err="1" smtClean="0">
                <a:solidFill>
                  <a:srgbClr val="FF0000"/>
                </a:solidFill>
                <a:latin typeface="Times New Roman" pitchFamily="18" charset="0"/>
              </a:rPr>
              <a:t>spacetime</a:t>
            </a:r>
            <a:r>
              <a:rPr lang="en-US" sz="1800" dirty="0" smtClean="0">
                <a:latin typeface="Times New Roman" pitchFamily="18" charset="0"/>
              </a:rPr>
              <a:t>. Special </a:t>
            </a:r>
            <a:r>
              <a:rPr lang="en-US" sz="1800" dirty="0">
                <a:latin typeface="Times New Roman" pitchFamily="18" charset="0"/>
              </a:rPr>
              <a:t>relativity is based on two postulates which are contradictory </a:t>
            </a:r>
            <a:r>
              <a:rPr lang="en-US" sz="1800" dirty="0" smtClean="0">
                <a:latin typeface="Times New Roman" pitchFamily="18" charset="0"/>
              </a:rPr>
              <a:t>in classical mechanics: </a:t>
            </a:r>
            <a:endParaRPr lang="en-US" sz="1800" dirty="0">
              <a:latin typeface="Times New Roman" pitchFamily="18" charset="0"/>
            </a:endParaRPr>
          </a:p>
          <a:p>
            <a:pPr marL="0" indent="0" algn="l" rtl="0">
              <a:buNone/>
            </a:pPr>
            <a:r>
              <a:rPr lang="en-US" sz="1800" dirty="0" smtClean="0">
                <a:solidFill>
                  <a:srgbClr val="FF0000"/>
                </a:solidFill>
                <a:latin typeface="Times New Roman" pitchFamily="18" charset="0"/>
              </a:rPr>
              <a:t>1)</a:t>
            </a:r>
            <a:r>
              <a:rPr lang="en-US" sz="1800" dirty="0" smtClean="0">
                <a:latin typeface="Times New Roman" pitchFamily="18" charset="0"/>
              </a:rPr>
              <a:t> The </a:t>
            </a:r>
            <a:r>
              <a:rPr lang="en-US" sz="1800" dirty="0">
                <a:latin typeface="Times New Roman" pitchFamily="18" charset="0"/>
              </a:rPr>
              <a:t>laws </a:t>
            </a:r>
            <a:r>
              <a:rPr lang="en-US" sz="1800" dirty="0" smtClean="0">
                <a:latin typeface="Times New Roman" pitchFamily="18" charset="0"/>
              </a:rPr>
              <a:t>of physics </a:t>
            </a:r>
            <a:r>
              <a:rPr lang="en-US" sz="1800" dirty="0">
                <a:latin typeface="Times New Roman" pitchFamily="18" charset="0"/>
              </a:rPr>
              <a:t> are the same for all observers in </a:t>
            </a:r>
            <a:r>
              <a:rPr lang="en-US" sz="1800" dirty="0" smtClean="0">
                <a:latin typeface="Times New Roman" pitchFamily="18" charset="0"/>
              </a:rPr>
              <a:t>any </a:t>
            </a:r>
            <a:r>
              <a:rPr lang="en-US" sz="1800" dirty="0" smtClean="0">
                <a:solidFill>
                  <a:srgbClr val="FF0000"/>
                </a:solidFill>
                <a:latin typeface="Times New Roman" pitchFamily="18" charset="0"/>
              </a:rPr>
              <a:t>inertial frame of reference</a:t>
            </a:r>
            <a:r>
              <a:rPr lang="en-US" sz="1800" dirty="0" smtClean="0">
                <a:latin typeface="Times New Roman" pitchFamily="18" charset="0"/>
              </a:rPr>
              <a:t> </a:t>
            </a:r>
            <a:r>
              <a:rPr lang="en-US" sz="1800" dirty="0">
                <a:latin typeface="Times New Roman" pitchFamily="18" charset="0"/>
              </a:rPr>
              <a:t> </a:t>
            </a:r>
            <a:r>
              <a:rPr lang="en-US" sz="1800" dirty="0" smtClean="0">
                <a:latin typeface="Times New Roman" pitchFamily="18" charset="0"/>
              </a:rPr>
              <a:t>relative </a:t>
            </a:r>
            <a:r>
              <a:rPr lang="en-US" sz="1800" dirty="0">
                <a:latin typeface="Times New Roman" pitchFamily="18" charset="0"/>
              </a:rPr>
              <a:t>to one another </a:t>
            </a:r>
            <a:r>
              <a:rPr lang="en-US" sz="1800" dirty="0" smtClean="0">
                <a:latin typeface="Times New Roman" pitchFamily="18" charset="0"/>
              </a:rPr>
              <a:t>(</a:t>
            </a:r>
            <a:r>
              <a:rPr lang="en-US" sz="1800" dirty="0" smtClean="0">
                <a:solidFill>
                  <a:srgbClr val="FF0000"/>
                </a:solidFill>
                <a:latin typeface="Times New Roman" pitchFamily="18" charset="0"/>
              </a:rPr>
              <a:t> principle of relativity</a:t>
            </a:r>
            <a:r>
              <a:rPr lang="en-US" sz="1800" dirty="0" smtClean="0">
                <a:latin typeface="Times New Roman" pitchFamily="18" charset="0"/>
              </a:rPr>
              <a:t>).</a:t>
            </a:r>
            <a:endParaRPr lang="en-US" sz="1800" dirty="0">
              <a:latin typeface="Times New Roman" pitchFamily="18" charset="0"/>
            </a:endParaRPr>
          </a:p>
          <a:p>
            <a:pPr marL="0" indent="0" algn="l" rtl="0">
              <a:buNone/>
            </a:pPr>
            <a:r>
              <a:rPr lang="en-US" sz="1800" dirty="0" smtClean="0">
                <a:solidFill>
                  <a:srgbClr val="FF0000"/>
                </a:solidFill>
                <a:latin typeface="Times New Roman" pitchFamily="18" charset="0"/>
              </a:rPr>
              <a:t>2)</a:t>
            </a:r>
            <a:r>
              <a:rPr lang="en-US" sz="1800" dirty="0" smtClean="0">
                <a:latin typeface="Times New Roman" pitchFamily="18" charset="0"/>
              </a:rPr>
              <a:t> The sped of light ( c=3×10</a:t>
            </a:r>
            <a:r>
              <a:rPr lang="en-US" sz="1800" baseline="30000" dirty="0" smtClean="0">
                <a:latin typeface="Times New Roman" pitchFamily="18" charset="0"/>
              </a:rPr>
              <a:t>8</a:t>
            </a:r>
            <a:r>
              <a:rPr lang="en-US" sz="1800" dirty="0" smtClean="0">
                <a:latin typeface="Times New Roman" pitchFamily="18" charset="0"/>
              </a:rPr>
              <a:t>m/sec</a:t>
            </a:r>
            <a:r>
              <a:rPr lang="en-US" sz="1800" baseline="30000" dirty="0" smtClean="0">
                <a:latin typeface="Times New Roman" pitchFamily="18" charset="0"/>
              </a:rPr>
              <a:t>2</a:t>
            </a:r>
            <a:r>
              <a:rPr lang="en-US" sz="1800" dirty="0" smtClean="0">
                <a:latin typeface="Times New Roman" pitchFamily="18" charset="0"/>
              </a:rPr>
              <a:t>)</a:t>
            </a:r>
            <a:r>
              <a:rPr lang="en-US" sz="1800" dirty="0">
                <a:latin typeface="Times New Roman" pitchFamily="18" charset="0"/>
              </a:rPr>
              <a:t>  in </a:t>
            </a:r>
            <a:r>
              <a:rPr lang="en-US" sz="1800" dirty="0" smtClean="0">
                <a:latin typeface="Times New Roman" pitchFamily="18" charset="0"/>
              </a:rPr>
              <a:t>a vacuum is </a:t>
            </a:r>
            <a:r>
              <a:rPr lang="en-US" sz="1800" dirty="0">
                <a:latin typeface="Times New Roman" pitchFamily="18" charset="0"/>
              </a:rPr>
              <a:t>the same for all observers, regardless of their relative motion or of the motion of </a:t>
            </a:r>
            <a:r>
              <a:rPr lang="en-US" sz="1800" dirty="0" smtClean="0">
                <a:latin typeface="Times New Roman" pitchFamily="18" charset="0"/>
              </a:rPr>
              <a:t>the light source</a:t>
            </a:r>
            <a:r>
              <a:rPr lang="en-US" sz="1800" dirty="0">
                <a:latin typeface="Times New Roman" pitchFamily="18" charset="0"/>
              </a:rPr>
              <a:t>.</a:t>
            </a:r>
          </a:p>
          <a:p>
            <a:pPr marL="0" indent="0" algn="l" rtl="0">
              <a:buNone/>
            </a:pPr>
            <a:r>
              <a:rPr lang="en-US" sz="1800" dirty="0" smtClean="0">
                <a:latin typeface="Times New Roman" pitchFamily="18" charset="0"/>
              </a:rPr>
              <a:t>For example, </a:t>
            </a:r>
            <a:r>
              <a:rPr lang="en-US" sz="1800" dirty="0">
                <a:latin typeface="Times New Roman" pitchFamily="18" charset="0"/>
              </a:rPr>
              <a:t>postulate 2 explains the results of </a:t>
            </a:r>
            <a:r>
              <a:rPr lang="en-US" sz="1800" dirty="0" smtClean="0">
                <a:latin typeface="Times New Roman" pitchFamily="18" charset="0"/>
              </a:rPr>
              <a:t>the Michelson – </a:t>
            </a:r>
            <a:r>
              <a:rPr lang="en-US" sz="1800" dirty="0" err="1" smtClean="0">
                <a:latin typeface="Times New Roman" pitchFamily="18" charset="0"/>
              </a:rPr>
              <a:t>Morly</a:t>
            </a:r>
            <a:r>
              <a:rPr lang="en-US" sz="1800" dirty="0" smtClean="0">
                <a:latin typeface="Times New Roman" pitchFamily="18" charset="0"/>
              </a:rPr>
              <a:t> experiment. The </a:t>
            </a:r>
            <a:r>
              <a:rPr lang="en-US" sz="1800" dirty="0">
                <a:latin typeface="Times New Roman" pitchFamily="18" charset="0"/>
              </a:rPr>
              <a:t>theory has many surprising </a:t>
            </a:r>
            <a:r>
              <a:rPr lang="en-US" sz="1800" dirty="0" smtClean="0">
                <a:latin typeface="Times New Roman" pitchFamily="18" charset="0"/>
              </a:rPr>
              <a:t>, and some </a:t>
            </a:r>
            <a:r>
              <a:rPr lang="en-US" sz="1800" dirty="0">
                <a:latin typeface="Times New Roman" pitchFamily="18" charset="0"/>
              </a:rPr>
              <a:t>of these are:</a:t>
            </a:r>
          </a:p>
          <a:p>
            <a:pPr algn="l" rtl="0"/>
            <a:r>
              <a:rPr lang="en-US" sz="1800" dirty="0">
                <a:latin typeface="Times New Roman" pitchFamily="18" charset="0"/>
                <a:hlinkClick r:id="rId2" tooltip="Relativity of simultaneity"/>
              </a:rPr>
              <a:t>Relativity of simultaneity</a:t>
            </a:r>
            <a:r>
              <a:rPr lang="en-US" sz="1800" dirty="0">
                <a:latin typeface="Times New Roman" pitchFamily="18" charset="0"/>
              </a:rPr>
              <a:t>: Two events, simultaneous for one observer, may not be simultaneous for another observer if the observers are in relative motion.</a:t>
            </a:r>
          </a:p>
          <a:p>
            <a:pPr algn="l" rtl="0"/>
            <a:r>
              <a:rPr lang="en-US" sz="1800" dirty="0">
                <a:latin typeface="Times New Roman" pitchFamily="18" charset="0"/>
                <a:hlinkClick r:id="rId3" tooltip="Time dilation"/>
              </a:rPr>
              <a:t>Time dilation</a:t>
            </a:r>
            <a:r>
              <a:rPr lang="en-US" sz="1800" dirty="0">
                <a:latin typeface="Times New Roman" pitchFamily="18" charset="0"/>
              </a:rPr>
              <a:t>: Moving </a:t>
            </a:r>
            <a:r>
              <a:rPr lang="en-US" sz="1800" dirty="0">
                <a:latin typeface="Times New Roman" pitchFamily="18" charset="0"/>
                <a:hlinkClick r:id="rId4" tooltip="Clock"/>
              </a:rPr>
              <a:t>clocks</a:t>
            </a:r>
            <a:r>
              <a:rPr lang="en-US" sz="1800" dirty="0">
                <a:latin typeface="Times New Roman" pitchFamily="18" charset="0"/>
              </a:rPr>
              <a:t> are measured to tick more slowly than an observer's "stationary" clock.</a:t>
            </a:r>
          </a:p>
          <a:p>
            <a:pPr algn="l" rtl="0"/>
            <a:r>
              <a:rPr lang="en-US" sz="1800" dirty="0">
                <a:latin typeface="Times New Roman" pitchFamily="18" charset="0"/>
                <a:hlinkClick r:id="rId5" tooltip="Length contraction"/>
              </a:rPr>
              <a:t>Length contraction</a:t>
            </a:r>
            <a:r>
              <a:rPr lang="en-US" sz="1800" dirty="0">
                <a:latin typeface="Times New Roman" pitchFamily="18" charset="0"/>
              </a:rPr>
              <a:t>: Objects are measured to be shortened in the direction that they are moving with respect to the observer.</a:t>
            </a:r>
          </a:p>
          <a:p>
            <a:pPr algn="l" rtl="0"/>
            <a:r>
              <a:rPr lang="en-US" sz="1800" dirty="0">
                <a:latin typeface="Times New Roman" pitchFamily="18" charset="0"/>
                <a:hlinkClick r:id="rId6" tooltip="Speed of light"/>
              </a:rPr>
              <a:t>Maximum speed is finite</a:t>
            </a:r>
            <a:r>
              <a:rPr lang="en-US" sz="1800" dirty="0">
                <a:latin typeface="Times New Roman" pitchFamily="18" charset="0"/>
              </a:rPr>
              <a:t>: No physical object, message or field line can travel faster than the speed of light in a vacuum.</a:t>
            </a:r>
          </a:p>
          <a:p>
            <a:pPr algn="l" rtl="0"/>
            <a:r>
              <a:rPr lang="en-US" sz="1800" dirty="0" smtClean="0">
                <a:latin typeface="Times New Roman" pitchFamily="18" charset="0"/>
                <a:hlinkClick r:id="rId7" tooltip="Mass–energy equivalence"/>
              </a:rPr>
              <a:t>Mass–energy </a:t>
            </a:r>
            <a:r>
              <a:rPr lang="en-US" sz="1800" dirty="0">
                <a:latin typeface="Times New Roman" pitchFamily="18" charset="0"/>
                <a:hlinkClick r:id="rId7" tooltip="Mass–energy equivalence"/>
              </a:rPr>
              <a:t>equivalence</a:t>
            </a:r>
            <a:r>
              <a:rPr lang="en-US" sz="1800" dirty="0">
                <a:latin typeface="Times New Roman" pitchFamily="18" charset="0"/>
              </a:rPr>
              <a:t>: </a:t>
            </a:r>
            <a:r>
              <a:rPr lang="en-US" sz="1800" i="1" dirty="0">
                <a:latin typeface="Times New Roman" pitchFamily="18" charset="0"/>
              </a:rPr>
              <a:t>E</a:t>
            </a:r>
            <a:r>
              <a:rPr lang="en-US" sz="1800" dirty="0">
                <a:latin typeface="Times New Roman" pitchFamily="18" charset="0"/>
              </a:rPr>
              <a:t> = </a:t>
            </a:r>
            <a:r>
              <a:rPr lang="en-US" sz="1800" i="1" dirty="0">
                <a:latin typeface="Times New Roman" pitchFamily="18" charset="0"/>
              </a:rPr>
              <a:t>mc</a:t>
            </a:r>
            <a:r>
              <a:rPr lang="en-US" sz="1800" baseline="30000" dirty="0">
                <a:latin typeface="Times New Roman" pitchFamily="18" charset="0"/>
              </a:rPr>
              <a:t>2</a:t>
            </a:r>
            <a:r>
              <a:rPr lang="en-US" sz="1800" dirty="0">
                <a:latin typeface="Times New Roman" pitchFamily="18" charset="0"/>
              </a:rPr>
              <a:t>, energy and mass are equivalent and transmutable</a:t>
            </a:r>
            <a:r>
              <a:rPr lang="en-US" sz="1800" dirty="0" smtClean="0">
                <a:latin typeface="Times New Roman" pitchFamily="18" charset="0"/>
              </a:rPr>
              <a:t>.</a:t>
            </a:r>
            <a:endParaRPr lang="en-US" sz="1800" dirty="0">
              <a:latin typeface="Times New Roman" pitchFamily="18" charset="0"/>
            </a:endParaRPr>
          </a:p>
          <a:p>
            <a:pPr marL="0" indent="0" algn="l" rtl="0">
              <a:buNone/>
            </a:pPr>
            <a:endParaRPr lang="ar-IQ" sz="1800" dirty="0">
              <a:latin typeface="Times New Roman" pitchFamily="18" charset="0"/>
            </a:endParaRPr>
          </a:p>
        </p:txBody>
      </p:sp>
      <p:sp>
        <p:nvSpPr>
          <p:cNvPr id="4" name="Date Placeholder 3"/>
          <p:cNvSpPr>
            <a:spLocks noGrp="1"/>
          </p:cNvSpPr>
          <p:nvPr>
            <p:ph type="dt" sz="half" idx="10"/>
          </p:nvPr>
        </p:nvSpPr>
        <p:spPr/>
        <p:txBody>
          <a:bodyPr/>
          <a:lstStyle/>
          <a:p>
            <a:fld id="{B1FC29E3-825D-4572-B1DC-6B05F803580A}" type="datetime1">
              <a:rPr lang="en-US" smtClean="0"/>
              <a:t>5/26/2023</a:t>
            </a:fld>
            <a:endParaRPr lang="ar-IQ"/>
          </a:p>
        </p:txBody>
      </p:sp>
    </p:spTree>
    <p:extLst>
      <p:ext uri="{BB962C8B-B14F-4D97-AF65-F5344CB8AC3E}">
        <p14:creationId xmlns:p14="http://schemas.microsoft.com/office/powerpoint/2010/main" val="4217049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sz="2500" b="1" dirty="0" smtClean="0">
                <a:latin typeface="Times New Roman" pitchFamily="18" charset="0"/>
              </a:rPr>
              <a:t>Classical Reference Frames</a:t>
            </a:r>
          </a:p>
        </p:txBody>
      </p:sp>
      <p:sp>
        <p:nvSpPr>
          <p:cNvPr id="13315" name="Rectangle 3"/>
          <p:cNvSpPr>
            <a:spLocks noGrp="1" noChangeArrowheads="1"/>
          </p:cNvSpPr>
          <p:nvPr>
            <p:ph type="body" idx="1"/>
          </p:nvPr>
        </p:nvSpPr>
        <p:spPr/>
        <p:txBody>
          <a:bodyPr>
            <a:normAutofit/>
          </a:bodyPr>
          <a:lstStyle/>
          <a:p>
            <a:pPr algn="l" rtl="0" eaLnBrk="1" hangingPunct="1"/>
            <a:r>
              <a:rPr lang="en-US" sz="2400" dirty="0" smtClean="0">
                <a:latin typeface="Times New Roman" pitchFamily="18" charset="0"/>
              </a:rPr>
              <a:t>Inertial Reference Frame</a:t>
            </a:r>
          </a:p>
          <a:p>
            <a:pPr lvl="1" algn="l" rtl="0" eaLnBrk="1" hangingPunct="1"/>
            <a:r>
              <a:rPr lang="en-US" sz="2400" dirty="0" smtClean="0">
                <a:latin typeface="Times New Roman" pitchFamily="18" charset="0"/>
              </a:rPr>
              <a:t>Non-accelerating</a:t>
            </a:r>
          </a:p>
          <a:p>
            <a:pPr lvl="1" algn="l" rtl="0" eaLnBrk="1" hangingPunct="1"/>
            <a:r>
              <a:rPr lang="en-US" sz="2400" dirty="0" smtClean="0">
                <a:latin typeface="Times New Roman" pitchFamily="18" charset="0"/>
              </a:rPr>
              <a:t>Newton’s Laws apply at face-value</a:t>
            </a:r>
          </a:p>
          <a:p>
            <a:pPr algn="l" rtl="0" eaLnBrk="1" hangingPunct="1"/>
            <a:r>
              <a:rPr lang="en-US" sz="2400" dirty="0" smtClean="0">
                <a:latin typeface="Times New Roman" pitchFamily="18" charset="0"/>
              </a:rPr>
              <a:t>Non-Inertial Reference Frame</a:t>
            </a:r>
          </a:p>
          <a:p>
            <a:pPr lvl="1" algn="l" rtl="0" eaLnBrk="1" hangingPunct="1"/>
            <a:r>
              <a:rPr lang="en-US" sz="2400" dirty="0" smtClean="0">
                <a:latin typeface="Times New Roman" pitchFamily="18" charset="0"/>
              </a:rPr>
              <a:t>Examples:</a:t>
            </a:r>
          </a:p>
          <a:p>
            <a:pPr lvl="2" algn="l" rtl="0" eaLnBrk="1" hangingPunct="1"/>
            <a:r>
              <a:rPr lang="en-US" dirty="0" smtClean="0">
                <a:latin typeface="Times New Roman" pitchFamily="18" charset="0"/>
              </a:rPr>
              <a:t>Rocket during acceleration phase</a:t>
            </a:r>
          </a:p>
          <a:p>
            <a:pPr lvl="2" algn="l" rtl="0" eaLnBrk="1" hangingPunct="1"/>
            <a:r>
              <a:rPr lang="en-US" dirty="0" smtClean="0">
                <a:latin typeface="Times New Roman" pitchFamily="18" charset="0"/>
              </a:rPr>
              <a:t>Rotating merry-go-round</a:t>
            </a:r>
          </a:p>
          <a:p>
            <a:pPr lvl="2" algn="l" rtl="0" eaLnBrk="1" hangingPunct="1"/>
            <a:r>
              <a:rPr lang="en-US" dirty="0" smtClean="0">
                <a:latin typeface="Times New Roman" pitchFamily="18" charset="0"/>
              </a:rPr>
              <a:t>Rotating Earth</a:t>
            </a:r>
          </a:p>
        </p:txBody>
      </p:sp>
      <p:sp>
        <p:nvSpPr>
          <p:cNvPr id="2" name="Date Placeholder 1"/>
          <p:cNvSpPr>
            <a:spLocks noGrp="1"/>
          </p:cNvSpPr>
          <p:nvPr>
            <p:ph type="dt" sz="half" idx="10"/>
          </p:nvPr>
        </p:nvSpPr>
        <p:spPr/>
        <p:txBody>
          <a:bodyPr/>
          <a:lstStyle/>
          <a:p>
            <a:fld id="{4C9AAF6C-C89D-43C4-818A-6F716D80A075}" type="datetime1">
              <a:rPr lang="en-US" smtClean="0"/>
              <a:t>5/26/2023</a:t>
            </a:fld>
            <a:endParaRPr lang="ar-IQ"/>
          </a:p>
        </p:txBody>
      </p:sp>
    </p:spTree>
    <p:extLst>
      <p:ext uri="{BB962C8B-B14F-4D97-AF65-F5344CB8AC3E}">
        <p14:creationId xmlns:p14="http://schemas.microsoft.com/office/powerpoint/2010/main" val="1384978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9"/>
            <a:ext cx="8229600" cy="3744416"/>
          </a:xfrm>
        </p:spPr>
        <p:txBody>
          <a:bodyPr>
            <a:normAutofit/>
          </a:bodyPr>
          <a:lstStyle/>
          <a:p>
            <a:pPr marL="0" indent="0" algn="just" rtl="0">
              <a:buNone/>
            </a:pPr>
            <a:r>
              <a:rPr lang="en-US" sz="1600" dirty="0">
                <a:latin typeface="Times New Roman" pitchFamily="18" charset="0"/>
              </a:rPr>
              <a:t>According to the principle of Newtonian relativity</a:t>
            </a:r>
            <a:r>
              <a:rPr lang="en-US" sz="1600" dirty="0">
                <a:solidFill>
                  <a:srgbClr val="0070C0"/>
                </a:solidFill>
                <a:latin typeface="Times New Roman" pitchFamily="18" charset="0"/>
              </a:rPr>
              <a:t>, the laws of mechanics must be the same in all inertial frames of reference.</a:t>
            </a:r>
            <a:r>
              <a:rPr lang="en-US" sz="1600" dirty="0">
                <a:latin typeface="Times New Roman" pitchFamily="18" charset="0"/>
              </a:rPr>
              <a:t> For example, if you perform an experiment while at rest in a laboratory, and an observer in a passing </a:t>
            </a:r>
            <a:r>
              <a:rPr lang="en-US" sz="1600" dirty="0" smtClean="0">
                <a:latin typeface="Times New Roman" pitchFamily="18" charset="0"/>
              </a:rPr>
              <a:t>truck (car) </a:t>
            </a:r>
            <a:r>
              <a:rPr lang="en-US" sz="1600" dirty="0">
                <a:latin typeface="Times New Roman" pitchFamily="18" charset="0"/>
              </a:rPr>
              <a:t>moving with constant velocity performs the same experiment, Newton’s laws may be applied to both sets of observations. Specifically, in the laboratory or in the truck a ball thrown up rises and returns to the thrower’s hand. Moreover, both events are measured to take the same time in the truck or in the laboratory, and </a:t>
            </a:r>
            <a:r>
              <a:rPr lang="en-US" sz="1600" dirty="0" smtClean="0">
                <a:latin typeface="Times New Roman" pitchFamily="18" charset="0"/>
              </a:rPr>
              <a:t>Newton’s </a:t>
            </a:r>
            <a:r>
              <a:rPr lang="en-US" sz="1600" dirty="0">
                <a:latin typeface="Times New Roman" pitchFamily="18" charset="0"/>
              </a:rPr>
              <a:t>second law may be used in both frames to compute this time. Although these experiments look different to different </a:t>
            </a:r>
            <a:r>
              <a:rPr lang="en-US" sz="1600" dirty="0" smtClean="0">
                <a:latin typeface="Times New Roman" pitchFamily="18" charset="0"/>
              </a:rPr>
              <a:t>observers (Fig.1) , </a:t>
            </a:r>
            <a:r>
              <a:rPr lang="en-US" sz="1600" dirty="0">
                <a:latin typeface="Times New Roman" pitchFamily="18" charset="0"/>
              </a:rPr>
              <a:t>and the observers measure different values of position and velocity for the ball at the same times, both observers agree on the </a:t>
            </a:r>
            <a:r>
              <a:rPr lang="en-US" sz="1600" dirty="0" smtClean="0">
                <a:latin typeface="Times New Roman" pitchFamily="18" charset="0"/>
              </a:rPr>
              <a:t>validity (principle) </a:t>
            </a:r>
            <a:r>
              <a:rPr lang="en-US" sz="1600" dirty="0">
                <a:latin typeface="Times New Roman" pitchFamily="18" charset="0"/>
              </a:rPr>
              <a:t>of Newton’s laws and principles such as </a:t>
            </a:r>
            <a:r>
              <a:rPr lang="en-US" sz="1600" dirty="0">
                <a:solidFill>
                  <a:srgbClr val="FF0000"/>
                </a:solidFill>
                <a:latin typeface="Times New Roman" pitchFamily="18" charset="0"/>
              </a:rPr>
              <a:t>conservation of energy and conservation of momentum</a:t>
            </a:r>
            <a:r>
              <a:rPr lang="en-US" sz="1600" dirty="0">
                <a:latin typeface="Times New Roman" pitchFamily="18" charset="0"/>
              </a:rPr>
              <a:t>. This </a:t>
            </a:r>
            <a:r>
              <a:rPr lang="en-US" sz="1600" dirty="0" smtClean="0">
                <a:latin typeface="Times New Roman" pitchFamily="18" charset="0"/>
              </a:rPr>
              <a:t>mean </a:t>
            </a:r>
            <a:r>
              <a:rPr lang="en-US" sz="1600" dirty="0">
                <a:latin typeface="Times New Roman" pitchFamily="18" charset="0"/>
              </a:rPr>
              <a:t>that no experiment involving mechanics can detect any essential difference between the two inertial frames. </a:t>
            </a:r>
            <a:r>
              <a:rPr lang="en-US" sz="1600" dirty="0">
                <a:solidFill>
                  <a:srgbClr val="00B0F0"/>
                </a:solidFill>
                <a:latin typeface="Times New Roman" pitchFamily="18" charset="0"/>
              </a:rPr>
              <a:t>The only thing that can be detected is the relative motion of one frame with respect to the other. That is, the notion of absolute motion through space is meaningless, as is the notion of a single, preferred reference frame </a:t>
            </a:r>
            <a:endParaRPr lang="ar-IQ" sz="1600" dirty="0">
              <a:solidFill>
                <a:srgbClr val="00B0F0"/>
              </a:solidFill>
              <a:latin typeface="Times New Roman" pitchFamily="18" charset="0"/>
            </a:endParaRPr>
          </a:p>
        </p:txBody>
      </p:sp>
      <p:sp>
        <p:nvSpPr>
          <p:cNvPr id="4" name="Date Placeholder 3"/>
          <p:cNvSpPr>
            <a:spLocks noGrp="1"/>
          </p:cNvSpPr>
          <p:nvPr>
            <p:ph type="dt" sz="half" idx="10"/>
          </p:nvPr>
        </p:nvSpPr>
        <p:spPr/>
        <p:txBody>
          <a:bodyPr/>
          <a:lstStyle/>
          <a:p>
            <a:fld id="{9E80DF4E-1177-40C4-B3B4-2F876EB28155}" type="datetime1">
              <a:rPr lang="en-US" smtClean="0"/>
              <a:t>5/26/2023</a:t>
            </a:fld>
            <a:endParaRPr lang="ar-IQ"/>
          </a:p>
        </p:txBody>
      </p:sp>
    </p:spTree>
    <p:extLst>
      <p:ext uri="{BB962C8B-B14F-4D97-AF65-F5344CB8AC3E}">
        <p14:creationId xmlns:p14="http://schemas.microsoft.com/office/powerpoint/2010/main" val="177637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1582</Words>
  <Application>Microsoft Office PowerPoint</Application>
  <PresentationFormat>On-screen Show (4:3)</PresentationFormat>
  <Paragraphs>185</Paragraphs>
  <Slides>38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Equation</vt:lpstr>
      <vt:lpstr>Modern Physics Post-1900 Physics Why 1900?  </vt:lpstr>
      <vt:lpstr>Post-1900 Physics </vt:lpstr>
      <vt:lpstr>Chapter One  Theory of relativity</vt:lpstr>
      <vt:lpstr>The principle of relativity </vt:lpstr>
      <vt:lpstr>PowerPoint Presentation</vt:lpstr>
      <vt:lpstr>PowerPoint Presentation</vt:lpstr>
      <vt:lpstr>Special relativity</vt:lpstr>
      <vt:lpstr>Classical Reference Frames</vt:lpstr>
      <vt:lpstr>PowerPoint Presentation</vt:lpstr>
      <vt:lpstr>PowerPoint Presentation</vt:lpstr>
      <vt:lpstr>Problem:  A sample of radioactive material, at rest in the laboratory, ejects two electrons in opposite directions. One of the electrons has a speed of 0.6c and the other has a speed of 0. 7 c, as measured by a laboratory observer. According to classical velocity transformations, what will be the speed of one electron as measured from the other  Ex.3: A mass attached to a spring and moving on a horizontal, frictionless surface. Show, from the classical transformation laws, that the equations of motion of the mass are the same as determined by an observer at rest with respect to the surface and by a second observer moving with constant velocity along the direction of the spring.   Ans.:    </vt:lpstr>
      <vt:lpstr>PowerPoint Presentation</vt:lpstr>
      <vt:lpstr>The ETHER river  History of ETHER MICHELSON-MORLEY EXPTS</vt:lpstr>
      <vt:lpstr>The Ether River</vt:lpstr>
      <vt:lpstr>PowerPoint Presentation</vt:lpstr>
      <vt:lpstr>Ether River - Revisited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Crises (problems) with Reference Frame X formations</vt:lpstr>
      <vt:lpstr>Fitzgerald-Lorentz Hypothesis 1889 (1895) {only a partial explanation}</vt:lpstr>
      <vt:lpstr>LORENTZ  POSITION-TIME TRANSFORMATIONS</vt:lpstr>
      <vt:lpstr>Lorentz Transformations</vt:lpstr>
      <vt:lpstr>Lorentz Transformations</vt:lpstr>
      <vt:lpstr>PowerPoint Presentation</vt:lpstr>
      <vt:lpstr>PowerPoint Presentation</vt:lpstr>
      <vt:lpstr>PowerPoint Presentation</vt:lpstr>
      <vt:lpstr>PowerPoint Presentation</vt:lpstr>
      <vt:lpstr>PowerPoint Presentation</vt:lpstr>
      <vt:lpstr>PowerPoint Presentation</vt:lpstr>
      <vt:lpstr>Example</vt:lpstr>
      <vt:lpstr>Length Contraction (Lorentz-Fitzgerald)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Physics  Post-1900 Physics Why 1900?</dc:title>
  <dc:creator>Asaad Hamid Ismail</dc:creator>
  <cp:lastModifiedBy>Jon Jeems </cp:lastModifiedBy>
  <cp:revision>74</cp:revision>
  <dcterms:created xsi:type="dcterms:W3CDTF">2021-09-10T18:13:38Z</dcterms:created>
  <dcterms:modified xsi:type="dcterms:W3CDTF">2023-05-26T19:12:30Z</dcterms:modified>
</cp:coreProperties>
</file>