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35"/>
  </p:notesMasterIdLst>
  <p:sldIdLst>
    <p:sldId id="274" r:id="rId2"/>
    <p:sldId id="313" r:id="rId3"/>
    <p:sldId id="314" r:id="rId4"/>
    <p:sldId id="315" r:id="rId5"/>
    <p:sldId id="320" r:id="rId6"/>
    <p:sldId id="321" r:id="rId7"/>
    <p:sldId id="322" r:id="rId8"/>
    <p:sldId id="323" r:id="rId9"/>
    <p:sldId id="326" r:id="rId10"/>
    <p:sldId id="327" r:id="rId11"/>
    <p:sldId id="328" r:id="rId12"/>
    <p:sldId id="329" r:id="rId13"/>
    <p:sldId id="332" r:id="rId14"/>
    <p:sldId id="333" r:id="rId15"/>
    <p:sldId id="334" r:id="rId16"/>
    <p:sldId id="338" r:id="rId17"/>
    <p:sldId id="342" r:id="rId18"/>
    <p:sldId id="347" r:id="rId19"/>
    <p:sldId id="348" r:id="rId20"/>
    <p:sldId id="349" r:id="rId21"/>
    <p:sldId id="350" r:id="rId22"/>
    <p:sldId id="351" r:id="rId23"/>
    <p:sldId id="352" r:id="rId24"/>
    <p:sldId id="353" r:id="rId25"/>
    <p:sldId id="354" r:id="rId26"/>
    <p:sldId id="355" r:id="rId27"/>
    <p:sldId id="356" r:id="rId28"/>
    <p:sldId id="357" r:id="rId29"/>
    <p:sldId id="292" r:id="rId30"/>
    <p:sldId id="308" r:id="rId31"/>
    <p:sldId id="309" r:id="rId32"/>
    <p:sldId id="310" r:id="rId33"/>
    <p:sldId id="311" r:id="rId3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84" d="100"/>
          <a:sy n="84" d="100"/>
        </p:scale>
        <p:origin x="-684" y="7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2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D06B296-8AEB-4C1D-B341-A072128DFFDF}" type="datetimeFigureOut">
              <a:rPr lang="ar-IQ" smtClean="0"/>
              <a:t>07/11/1444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8745220-606F-43B7-B0DE-C5CDBAE6B202}" type="slidenum">
              <a:rPr lang="ar-IQ" smtClean="0"/>
              <a:t>‹#›</a:t>
            </a:fld>
            <a:endParaRPr lang="ar-IQ"/>
          </a:p>
        </p:txBody>
      </p:sp>
    </p:spTree>
    <p:extLst>
      <p:ext uri="{BB962C8B-B14F-4D97-AF65-F5344CB8AC3E}">
        <p14:creationId xmlns:p14="http://schemas.microsoft.com/office/powerpoint/2010/main" val="273270663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fld id="{6A476649-09AC-435B-841F-2CE89A34F936}" type="slidenum">
              <a:rPr lang="ar-IQ" smtClean="0"/>
              <a:t>1</a:t>
            </a:fld>
            <a:fld id="{FB5F9C22-D86B-4D5F-AC3F-B6F15359FCC6}" type="slidenum">
              <a:rPr lang="ar-IQ" smtClean="0"/>
              <a:t>1</a:t>
            </a:fld>
            <a:endParaRPr lang="ar-IQ" dirty="0"/>
          </a:p>
        </p:txBody>
      </p:sp>
      <p:sp>
        <p:nvSpPr>
          <p:cNvPr id="4" name="Slide Number Placeholder 3"/>
          <p:cNvSpPr>
            <a:spLocks noGrp="1"/>
          </p:cNvSpPr>
          <p:nvPr>
            <p:ph type="sldNum" sz="quarter" idx="10"/>
          </p:nvPr>
        </p:nvSpPr>
        <p:spPr/>
        <p:txBody>
          <a:bodyPr/>
          <a:lstStyle/>
          <a:p>
            <a:fld id="{98745220-606F-43B7-B0DE-C5CDBAE6B202}" type="slidenum">
              <a:rPr lang="ar-IQ" smtClean="0"/>
              <a:t>1</a:t>
            </a:fld>
            <a:endParaRPr lang="ar-IQ"/>
          </a:p>
        </p:txBody>
      </p:sp>
    </p:spTree>
    <p:extLst>
      <p:ext uri="{BB962C8B-B14F-4D97-AF65-F5344CB8AC3E}">
        <p14:creationId xmlns:p14="http://schemas.microsoft.com/office/powerpoint/2010/main" val="1867291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59039BE0-9808-4B1C-9241-9D5C55777ECB}" type="slidenum">
              <a:rPr lang="en-US" sz="1200" smtClean="0"/>
              <a:pPr/>
              <a:t>10</a:t>
            </a:fld>
            <a:endParaRPr lang="en-US" sz="1200" smtClean="0"/>
          </a:p>
        </p:txBody>
      </p:sp>
      <p:sp>
        <p:nvSpPr>
          <p:cNvPr id="63491" name="Rectangle 2"/>
          <p:cNvSpPr>
            <a:spLocks noGrp="1" noRot="1" noChangeAspect="1" noChangeArrowheads="1" noTextEdit="1"/>
          </p:cNvSpPr>
          <p:nvPr>
            <p:ph type="sldImg"/>
          </p:nvPr>
        </p:nvSpPr>
        <p:spPr>
          <a:solidFill>
            <a:srgbClr val="FFFFFF"/>
          </a:solidFill>
          <a:ln/>
        </p:spPr>
      </p:sp>
      <p:sp>
        <p:nvSpPr>
          <p:cNvPr id="63492"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ar-IQ"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091F3C3C-42FE-4558-93AE-18915FACE991}" type="slidenum">
              <a:rPr lang="en-US" sz="1200" smtClean="0"/>
              <a:pPr/>
              <a:t>11</a:t>
            </a:fld>
            <a:endParaRPr lang="en-US" sz="1200" smtClean="0"/>
          </a:p>
        </p:txBody>
      </p:sp>
      <p:sp>
        <p:nvSpPr>
          <p:cNvPr id="64515" name="Rectangle 2"/>
          <p:cNvSpPr>
            <a:spLocks noGrp="1" noRot="1" noChangeAspect="1" noChangeArrowheads="1" noTextEdit="1"/>
          </p:cNvSpPr>
          <p:nvPr>
            <p:ph type="sldImg"/>
          </p:nvPr>
        </p:nvSpPr>
        <p:spPr>
          <a:solidFill>
            <a:srgbClr val="FFFFFF"/>
          </a:solidFill>
          <a:ln/>
        </p:spPr>
      </p:sp>
      <p:sp>
        <p:nvSpPr>
          <p:cNvPr id="6451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ar-IQ"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2F4942B2-ADB4-4A0B-8176-A7EA717E834A}" type="slidenum">
              <a:rPr lang="en-US" sz="1200" smtClean="0"/>
              <a:pPr/>
              <a:t>12</a:t>
            </a:fld>
            <a:endParaRPr lang="en-US" sz="1200" smtClean="0"/>
          </a:p>
        </p:txBody>
      </p:sp>
      <p:sp>
        <p:nvSpPr>
          <p:cNvPr id="65539" name="Rectangle 2"/>
          <p:cNvSpPr>
            <a:spLocks noGrp="1" noRot="1" noChangeAspect="1" noChangeArrowheads="1" noTextEdit="1"/>
          </p:cNvSpPr>
          <p:nvPr>
            <p:ph type="sldImg"/>
          </p:nvPr>
        </p:nvSpPr>
        <p:spPr>
          <a:solidFill>
            <a:srgbClr val="FFFFFF"/>
          </a:solidFill>
          <a:ln/>
        </p:spPr>
      </p:sp>
      <p:sp>
        <p:nvSpPr>
          <p:cNvPr id="6554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ar-IQ"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2D56E6DA-DF20-46BA-AED9-A2E8E9A20AE0}" type="slidenum">
              <a:rPr lang="en-US" sz="1200" smtClean="0"/>
              <a:pPr/>
              <a:t>13</a:t>
            </a:fld>
            <a:endParaRPr lang="en-US" sz="1200" smtClean="0"/>
          </a:p>
        </p:txBody>
      </p:sp>
      <p:sp>
        <p:nvSpPr>
          <p:cNvPr id="68611" name="Rectangle 2"/>
          <p:cNvSpPr>
            <a:spLocks noGrp="1" noRot="1" noChangeAspect="1" noChangeArrowheads="1" noTextEdit="1"/>
          </p:cNvSpPr>
          <p:nvPr>
            <p:ph type="sldImg"/>
          </p:nvPr>
        </p:nvSpPr>
        <p:spPr>
          <a:solidFill>
            <a:srgbClr val="FFFFFF"/>
          </a:solidFill>
          <a:ln/>
        </p:spPr>
      </p:sp>
      <p:sp>
        <p:nvSpPr>
          <p:cNvPr id="68612"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ar-IQ"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754DAC97-0E2A-4A98-8AF0-2F7DB876DFFF}" type="slidenum">
              <a:rPr lang="en-US" sz="1200" smtClean="0"/>
              <a:pPr/>
              <a:t>14</a:t>
            </a:fld>
            <a:endParaRPr lang="en-US" sz="1200" smtClean="0"/>
          </a:p>
        </p:txBody>
      </p:sp>
      <p:sp>
        <p:nvSpPr>
          <p:cNvPr id="69635" name="Rectangle 2"/>
          <p:cNvSpPr>
            <a:spLocks noGrp="1" noRot="1" noChangeAspect="1" noChangeArrowheads="1" noTextEdit="1"/>
          </p:cNvSpPr>
          <p:nvPr>
            <p:ph type="sldImg"/>
          </p:nvPr>
        </p:nvSpPr>
        <p:spPr>
          <a:solidFill>
            <a:srgbClr val="FFFFFF"/>
          </a:solidFill>
          <a:ln/>
        </p:spPr>
      </p:sp>
      <p:sp>
        <p:nvSpPr>
          <p:cNvPr id="6963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ar-IQ"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A310A520-A216-445F-A08C-86BC556FDEDB}" type="slidenum">
              <a:rPr lang="en-US" sz="1200" smtClean="0"/>
              <a:pPr/>
              <a:t>15</a:t>
            </a:fld>
            <a:endParaRPr lang="en-US" sz="1200" smtClean="0"/>
          </a:p>
        </p:txBody>
      </p:sp>
      <p:sp>
        <p:nvSpPr>
          <p:cNvPr id="70659" name="Rectangle 2"/>
          <p:cNvSpPr>
            <a:spLocks noGrp="1" noRot="1" noChangeAspect="1" noChangeArrowheads="1" noTextEdit="1"/>
          </p:cNvSpPr>
          <p:nvPr>
            <p:ph type="sldImg"/>
          </p:nvPr>
        </p:nvSpPr>
        <p:spPr>
          <a:solidFill>
            <a:srgbClr val="FFFFFF"/>
          </a:solidFill>
          <a:ln/>
        </p:spPr>
      </p:sp>
      <p:sp>
        <p:nvSpPr>
          <p:cNvPr id="7066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ar-IQ"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BEFD16FD-0FD4-491D-866B-7B08B8371742}" type="slidenum">
              <a:rPr lang="en-US" sz="1200" smtClean="0"/>
              <a:pPr/>
              <a:t>16</a:t>
            </a:fld>
            <a:endParaRPr lang="en-US" sz="1200" smtClean="0"/>
          </a:p>
        </p:txBody>
      </p:sp>
      <p:sp>
        <p:nvSpPr>
          <p:cNvPr id="74755" name="Rectangle 2"/>
          <p:cNvSpPr>
            <a:spLocks noGrp="1" noRot="1" noChangeAspect="1" noChangeArrowheads="1" noTextEdit="1"/>
          </p:cNvSpPr>
          <p:nvPr>
            <p:ph type="sldImg"/>
          </p:nvPr>
        </p:nvSpPr>
        <p:spPr>
          <a:solidFill>
            <a:srgbClr val="FFFFFF"/>
          </a:solidFill>
          <a:ln/>
        </p:spPr>
      </p:sp>
      <p:sp>
        <p:nvSpPr>
          <p:cNvPr id="747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ar-IQ"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C73019B4-C9F9-4E42-9BA1-A846D8B044AE}" type="slidenum">
              <a:rPr lang="en-US" sz="1200" smtClean="0"/>
              <a:pPr/>
              <a:t>17</a:t>
            </a:fld>
            <a:endParaRPr lang="en-US" sz="1200" smtClean="0"/>
          </a:p>
        </p:txBody>
      </p:sp>
      <p:sp>
        <p:nvSpPr>
          <p:cNvPr id="78851" name="Rectangle 2"/>
          <p:cNvSpPr>
            <a:spLocks noGrp="1" noRot="1" noChangeAspect="1" noChangeArrowheads="1" noTextEdit="1"/>
          </p:cNvSpPr>
          <p:nvPr>
            <p:ph type="sldImg"/>
          </p:nvPr>
        </p:nvSpPr>
        <p:spPr>
          <a:solidFill>
            <a:srgbClr val="FFFFFF"/>
          </a:solidFill>
          <a:ln/>
        </p:spPr>
      </p:sp>
      <p:sp>
        <p:nvSpPr>
          <p:cNvPr id="78852"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ar-IQ"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E57B0849-2874-4B7D-9EAA-E3B093E5F14C}" type="slidenum">
              <a:rPr lang="en-US" sz="1200" smtClean="0"/>
              <a:pPr/>
              <a:t>18</a:t>
            </a:fld>
            <a:endParaRPr lang="en-US" sz="1200"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endParaRPr lang="ar-IQ"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C0E744D9-C1EE-49C4-85AE-93AFD122DBFB}" type="slidenum">
              <a:rPr lang="en-US" sz="1200" smtClean="0"/>
              <a:pPr/>
              <a:t>19</a:t>
            </a:fld>
            <a:endParaRPr lang="en-US" sz="1200"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p:spPr>
        <p:txBody>
          <a:bodyPr/>
          <a:lstStyle/>
          <a:p>
            <a:pPr eaLnBrk="1" hangingPunct="1"/>
            <a:endParaRPr lang="ar-IQ"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99AC4785-6C60-4E88-BE32-D17107FA8BBC}" type="slidenum">
              <a:rPr lang="en-US" sz="1200" smtClean="0"/>
              <a:pPr/>
              <a:t>2</a:t>
            </a:fld>
            <a:endParaRPr lang="en-US" sz="1200" smtClean="0"/>
          </a:p>
        </p:txBody>
      </p:sp>
      <p:sp>
        <p:nvSpPr>
          <p:cNvPr id="49155" name="Rectangle 2"/>
          <p:cNvSpPr>
            <a:spLocks noGrp="1" noRot="1" noChangeAspect="1" noChangeArrowheads="1" noTextEdit="1"/>
          </p:cNvSpPr>
          <p:nvPr>
            <p:ph type="sldImg"/>
          </p:nvPr>
        </p:nvSpPr>
        <p:spPr>
          <a:solidFill>
            <a:srgbClr val="FFFFFF"/>
          </a:solidFill>
          <a:ln/>
        </p:spPr>
      </p:sp>
      <p:sp>
        <p:nvSpPr>
          <p:cNvPr id="491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ar-IQ"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408F46C0-F70C-4539-AE77-6CD7F391FAF8}" type="slidenum">
              <a:rPr lang="en-US" sz="1200" smtClean="0"/>
              <a:pPr/>
              <a:t>20</a:t>
            </a:fld>
            <a:endParaRPr lang="en-US" sz="1200"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endParaRPr lang="ar-IQ"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5301C3A3-4811-42D4-AE3E-535523042FAA}" type="slidenum">
              <a:rPr lang="en-US" sz="1200" smtClean="0"/>
              <a:pPr/>
              <a:t>21</a:t>
            </a:fld>
            <a:endParaRPr lang="en-US" sz="1200"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p:spPr>
        <p:txBody>
          <a:bodyPr/>
          <a:lstStyle/>
          <a:p>
            <a:pPr eaLnBrk="1" hangingPunct="1"/>
            <a:endParaRPr lang="ar-IQ"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49CB62C8-75C4-458E-8A1B-96EA64D65698}" type="slidenum">
              <a:rPr lang="en-US" sz="1200" smtClean="0"/>
              <a:pPr/>
              <a:t>22</a:t>
            </a:fld>
            <a:endParaRPr lang="en-US" sz="1200"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p:spPr>
        <p:txBody>
          <a:bodyPr/>
          <a:lstStyle/>
          <a:p>
            <a:pPr eaLnBrk="1" hangingPunct="1"/>
            <a:endParaRPr lang="ar-IQ"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2D667D81-5C93-4DDF-9CBF-855654FDC420}" type="slidenum">
              <a:rPr lang="en-US" sz="1200" smtClean="0"/>
              <a:pPr/>
              <a:t>23</a:t>
            </a:fld>
            <a:endParaRPr lang="en-US" sz="1200"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p:spPr>
        <p:txBody>
          <a:bodyPr/>
          <a:lstStyle/>
          <a:p>
            <a:pPr eaLnBrk="1" hangingPunct="1"/>
            <a:endParaRPr lang="ar-IQ"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57B15F82-AF45-41BB-BF2E-B23E4BD333A9}" type="slidenum">
              <a:rPr lang="en-US" sz="1200" smtClean="0"/>
              <a:pPr/>
              <a:t>24</a:t>
            </a:fld>
            <a:endParaRPr lang="en-US" sz="1200"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p:spPr>
        <p:txBody>
          <a:bodyPr/>
          <a:lstStyle/>
          <a:p>
            <a:pPr eaLnBrk="1" hangingPunct="1"/>
            <a:endParaRPr lang="ar-IQ"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87195C83-B328-4F4A-9529-55707BC65427}" type="slidenum">
              <a:rPr lang="en-US" sz="1200" smtClean="0"/>
              <a:pPr/>
              <a:t>25</a:t>
            </a:fld>
            <a:endParaRPr lang="en-US" sz="1200" smtClean="0"/>
          </a:p>
        </p:txBody>
      </p:sp>
      <p:sp>
        <p:nvSpPr>
          <p:cNvPr id="91139" name="Rectangle 2"/>
          <p:cNvSpPr>
            <a:spLocks noGrp="1" noRot="1" noChangeAspect="1" noChangeArrowheads="1" noTextEdit="1"/>
          </p:cNvSpPr>
          <p:nvPr>
            <p:ph type="sldImg"/>
          </p:nvPr>
        </p:nvSpPr>
        <p:spPr>
          <a:solidFill>
            <a:srgbClr val="FFFFFF"/>
          </a:solidFill>
          <a:ln/>
        </p:spPr>
      </p:sp>
      <p:sp>
        <p:nvSpPr>
          <p:cNvPr id="9114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ar-IQ"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09537027-A840-47EE-BD65-51206882FBD8}" type="slidenum">
              <a:rPr lang="en-US" sz="1200" smtClean="0"/>
              <a:pPr/>
              <a:t>26</a:t>
            </a:fld>
            <a:endParaRPr lang="en-US" sz="1200" smtClean="0"/>
          </a:p>
        </p:txBody>
      </p:sp>
      <p:sp>
        <p:nvSpPr>
          <p:cNvPr id="92163" name="Rectangle 2"/>
          <p:cNvSpPr>
            <a:spLocks noGrp="1" noRot="1" noChangeAspect="1" noChangeArrowheads="1" noTextEdit="1"/>
          </p:cNvSpPr>
          <p:nvPr>
            <p:ph type="sldImg"/>
          </p:nvPr>
        </p:nvSpPr>
        <p:spPr>
          <a:solidFill>
            <a:srgbClr val="FFFFFF"/>
          </a:solidFill>
          <a:ln/>
        </p:spPr>
      </p:sp>
      <p:sp>
        <p:nvSpPr>
          <p:cNvPr id="9216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ar-IQ"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76391E12-24F3-4FF1-BFCF-F1C4C71FF958}" type="slidenum">
              <a:rPr lang="en-US" sz="1200" smtClean="0"/>
              <a:pPr/>
              <a:t>27</a:t>
            </a:fld>
            <a:endParaRPr lang="en-US" sz="1200" smtClean="0"/>
          </a:p>
        </p:txBody>
      </p:sp>
      <p:sp>
        <p:nvSpPr>
          <p:cNvPr id="93187" name="Rectangle 2"/>
          <p:cNvSpPr>
            <a:spLocks noGrp="1" noRot="1" noChangeAspect="1" noChangeArrowheads="1" noTextEdit="1"/>
          </p:cNvSpPr>
          <p:nvPr>
            <p:ph type="sldImg"/>
          </p:nvPr>
        </p:nvSpPr>
        <p:spPr>
          <a:solidFill>
            <a:srgbClr val="FFFFFF"/>
          </a:solidFill>
          <a:ln/>
        </p:spPr>
      </p:sp>
      <p:sp>
        <p:nvSpPr>
          <p:cNvPr id="9318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ar-IQ"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FF1AF38D-86B8-4A16-813B-0D1E2765BE1A}" type="slidenum">
              <a:rPr lang="en-US" sz="1200" smtClean="0"/>
              <a:pPr/>
              <a:t>28</a:t>
            </a:fld>
            <a:endParaRPr lang="en-US" sz="1200" smtClean="0"/>
          </a:p>
        </p:txBody>
      </p:sp>
      <p:sp>
        <p:nvSpPr>
          <p:cNvPr id="94211" name="Rectangle 2"/>
          <p:cNvSpPr>
            <a:spLocks noGrp="1" noRot="1" noChangeAspect="1" noChangeArrowheads="1" noTextEdit="1"/>
          </p:cNvSpPr>
          <p:nvPr>
            <p:ph type="sldImg"/>
          </p:nvPr>
        </p:nvSpPr>
        <p:spPr>
          <a:solidFill>
            <a:srgbClr val="FFFFFF"/>
          </a:solidFill>
          <a:ln/>
        </p:spPr>
      </p:sp>
      <p:sp>
        <p:nvSpPr>
          <p:cNvPr id="94212"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ar-IQ"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59051488-0079-4BBF-AEBA-6207376E1745}" type="slidenum">
              <a:rPr lang="en-US" sz="1200" smtClean="0"/>
              <a:pPr/>
              <a:t>3</a:t>
            </a:fld>
            <a:endParaRPr lang="en-US" sz="1200" smtClean="0"/>
          </a:p>
        </p:txBody>
      </p:sp>
      <p:sp>
        <p:nvSpPr>
          <p:cNvPr id="50179" name="Rectangle 2"/>
          <p:cNvSpPr>
            <a:spLocks noGrp="1" noRot="1" noChangeAspect="1" noChangeArrowheads="1" noTextEdit="1"/>
          </p:cNvSpPr>
          <p:nvPr>
            <p:ph type="sldImg"/>
          </p:nvPr>
        </p:nvSpPr>
        <p:spPr>
          <a:solidFill>
            <a:srgbClr val="FFFFFF"/>
          </a:solidFill>
          <a:ln/>
        </p:spPr>
      </p:sp>
      <p:sp>
        <p:nvSpPr>
          <p:cNvPr id="5018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ar-IQ"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5688FA82-FBAA-4672-B663-C744B6868BE9}" type="slidenum">
              <a:rPr lang="en-US" sz="1200" smtClean="0"/>
              <a:pPr/>
              <a:t>4</a:t>
            </a:fld>
            <a:endParaRPr lang="en-US" sz="1200" smtClean="0"/>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ar-IQ"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D4B678BF-2EE2-4FEB-B8EC-51CCA06E3491}" type="slidenum">
              <a:rPr lang="en-US" sz="1200" smtClean="0"/>
              <a:pPr/>
              <a:t>5</a:t>
            </a:fld>
            <a:endParaRPr lang="en-US" sz="1200" smtClean="0"/>
          </a:p>
        </p:txBody>
      </p:sp>
      <p:sp>
        <p:nvSpPr>
          <p:cNvPr id="56323" name="Rectangle 2"/>
          <p:cNvSpPr>
            <a:spLocks noGrp="1" noRot="1" noChangeAspect="1" noChangeArrowheads="1" noTextEdit="1"/>
          </p:cNvSpPr>
          <p:nvPr>
            <p:ph type="sldImg"/>
          </p:nvPr>
        </p:nvSpPr>
        <p:spPr>
          <a:solidFill>
            <a:srgbClr val="FFFFFF"/>
          </a:solidFill>
          <a:ln/>
        </p:spPr>
      </p:sp>
      <p:sp>
        <p:nvSpPr>
          <p:cNvPr id="5632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ar-IQ"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FCE3C3F2-9A4B-4DC5-BBBC-EDBD26B73804}" type="slidenum">
              <a:rPr lang="en-US" sz="1200" smtClean="0"/>
              <a:pPr/>
              <a:t>6</a:t>
            </a:fld>
            <a:endParaRPr lang="en-US" sz="1200" smtClean="0"/>
          </a:p>
        </p:txBody>
      </p:sp>
      <p:sp>
        <p:nvSpPr>
          <p:cNvPr id="57347" name="Rectangle 2"/>
          <p:cNvSpPr>
            <a:spLocks noGrp="1" noRot="1" noChangeAspect="1" noChangeArrowheads="1" noTextEdit="1"/>
          </p:cNvSpPr>
          <p:nvPr>
            <p:ph type="sldImg"/>
          </p:nvPr>
        </p:nvSpPr>
        <p:spPr>
          <a:solidFill>
            <a:srgbClr val="FFFFFF"/>
          </a:solidFill>
          <a:ln/>
        </p:spPr>
      </p:sp>
      <p:sp>
        <p:nvSpPr>
          <p:cNvPr id="5734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ar-IQ"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91E15D43-6698-4F6C-AB43-2C0F6ED9E8A5}" type="slidenum">
              <a:rPr lang="en-US" sz="1200" smtClean="0"/>
              <a:pPr/>
              <a:t>7</a:t>
            </a:fld>
            <a:endParaRPr lang="en-US" sz="1200" smtClean="0"/>
          </a:p>
        </p:txBody>
      </p:sp>
      <p:sp>
        <p:nvSpPr>
          <p:cNvPr id="58371" name="Rectangle 2"/>
          <p:cNvSpPr>
            <a:spLocks noGrp="1" noRot="1" noChangeAspect="1" noChangeArrowheads="1" noTextEdit="1"/>
          </p:cNvSpPr>
          <p:nvPr>
            <p:ph type="sldImg"/>
          </p:nvPr>
        </p:nvSpPr>
        <p:spPr>
          <a:solidFill>
            <a:srgbClr val="FFFFFF"/>
          </a:solidFill>
          <a:ln/>
        </p:spPr>
      </p:sp>
      <p:sp>
        <p:nvSpPr>
          <p:cNvPr id="58372"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ar-IQ"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F541AFFB-6110-41BC-B22A-3655B677FABE}" type="slidenum">
              <a:rPr lang="en-US" sz="1200" smtClean="0"/>
              <a:pPr/>
              <a:t>8</a:t>
            </a:fld>
            <a:endParaRPr lang="en-US" sz="1200" smtClean="0"/>
          </a:p>
        </p:txBody>
      </p:sp>
      <p:sp>
        <p:nvSpPr>
          <p:cNvPr id="59395" name="Rectangle 2"/>
          <p:cNvSpPr>
            <a:spLocks noGrp="1" noRot="1" noChangeAspect="1" noChangeArrowheads="1" noTextEdit="1"/>
          </p:cNvSpPr>
          <p:nvPr>
            <p:ph type="sldImg"/>
          </p:nvPr>
        </p:nvSpPr>
        <p:spPr>
          <a:solidFill>
            <a:srgbClr val="FFFFFF"/>
          </a:solidFill>
          <a:ln/>
        </p:spPr>
      </p:sp>
      <p:sp>
        <p:nvSpPr>
          <p:cNvPr id="5939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ar-IQ"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3B1D59C1-4131-4310-AE9A-731111C962C8}" type="slidenum">
              <a:rPr lang="en-US" sz="1200" smtClean="0"/>
              <a:pPr/>
              <a:t>9</a:t>
            </a:fld>
            <a:endParaRPr lang="en-US" sz="1200"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ar-IQ"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36F6DEBE-44DF-49BE-949E-5B5C58FC1F67}" type="datetime1">
              <a:rPr lang="en-US" smtClean="0"/>
              <a:t>5/26/2023</a:t>
            </a:fld>
            <a:endParaRPr lang="ar-IQ"/>
          </a:p>
        </p:txBody>
      </p:sp>
      <p:sp>
        <p:nvSpPr>
          <p:cNvPr id="5" name="Footer Placeholder 4"/>
          <p:cNvSpPr>
            <a:spLocks noGrp="1"/>
          </p:cNvSpPr>
          <p:nvPr>
            <p:ph type="ftr" sz="quarter" idx="11"/>
          </p:nvPr>
        </p:nvSpPr>
        <p:spPr/>
        <p:txBody>
          <a:bodyPr/>
          <a:lstStyle/>
          <a:p>
            <a:r>
              <a:rPr lang="en-US" smtClean="0"/>
              <a:t>Modern Physics (Dr.Asaad H. Ismail)</a:t>
            </a:r>
            <a:endParaRPr lang="ar-IQ"/>
          </a:p>
        </p:txBody>
      </p:sp>
      <p:sp>
        <p:nvSpPr>
          <p:cNvPr id="6" name="Slide Number Placeholder 5"/>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1836787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86752B1-3B09-40A9-A8E8-3260B3D93950}" type="datetime1">
              <a:rPr lang="en-US" smtClean="0"/>
              <a:t>5/26/2023</a:t>
            </a:fld>
            <a:endParaRPr lang="ar-IQ"/>
          </a:p>
        </p:txBody>
      </p:sp>
      <p:sp>
        <p:nvSpPr>
          <p:cNvPr id="5" name="Footer Placeholder 4"/>
          <p:cNvSpPr>
            <a:spLocks noGrp="1"/>
          </p:cNvSpPr>
          <p:nvPr>
            <p:ph type="ftr" sz="quarter" idx="11"/>
          </p:nvPr>
        </p:nvSpPr>
        <p:spPr/>
        <p:txBody>
          <a:bodyPr/>
          <a:lstStyle/>
          <a:p>
            <a:r>
              <a:rPr lang="en-US" smtClean="0"/>
              <a:t>Modern Physics (Dr.Asaad H. Ismail)</a:t>
            </a:r>
            <a:endParaRPr lang="ar-IQ"/>
          </a:p>
        </p:txBody>
      </p:sp>
      <p:sp>
        <p:nvSpPr>
          <p:cNvPr id="6" name="Slide Number Placeholder 5"/>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3839089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036403B-E3C9-4CAF-AEE9-EF17E0795903}" type="datetime1">
              <a:rPr lang="en-US" smtClean="0"/>
              <a:t>5/26/2023</a:t>
            </a:fld>
            <a:endParaRPr lang="ar-IQ"/>
          </a:p>
        </p:txBody>
      </p:sp>
      <p:sp>
        <p:nvSpPr>
          <p:cNvPr id="5" name="Footer Placeholder 4"/>
          <p:cNvSpPr>
            <a:spLocks noGrp="1"/>
          </p:cNvSpPr>
          <p:nvPr>
            <p:ph type="ftr" sz="quarter" idx="11"/>
          </p:nvPr>
        </p:nvSpPr>
        <p:spPr/>
        <p:txBody>
          <a:bodyPr/>
          <a:lstStyle/>
          <a:p>
            <a:r>
              <a:rPr lang="en-US" smtClean="0"/>
              <a:t>Modern Physics (Dr.Asaad H. Ismail)</a:t>
            </a:r>
            <a:endParaRPr lang="ar-IQ"/>
          </a:p>
        </p:txBody>
      </p:sp>
      <p:sp>
        <p:nvSpPr>
          <p:cNvPr id="6" name="Slide Number Placeholder 5"/>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2238966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B2F42E-42C4-4144-868D-827504CFC1CA}" type="datetime1">
              <a:rPr lang="en-US" smtClean="0"/>
              <a:t>5/26/2023</a:t>
            </a:fld>
            <a:endParaRPr lang="ar-IQ"/>
          </a:p>
        </p:txBody>
      </p:sp>
      <p:sp>
        <p:nvSpPr>
          <p:cNvPr id="5" name="Footer Placeholder 4"/>
          <p:cNvSpPr>
            <a:spLocks noGrp="1"/>
          </p:cNvSpPr>
          <p:nvPr>
            <p:ph type="ftr" sz="quarter" idx="11"/>
          </p:nvPr>
        </p:nvSpPr>
        <p:spPr/>
        <p:txBody>
          <a:bodyPr/>
          <a:lstStyle/>
          <a:p>
            <a:r>
              <a:rPr lang="en-US" smtClean="0"/>
              <a:t>Modern Physics (Dr.Asaad H. Ismail)</a:t>
            </a:r>
            <a:endParaRPr lang="ar-IQ"/>
          </a:p>
        </p:txBody>
      </p:sp>
      <p:sp>
        <p:nvSpPr>
          <p:cNvPr id="6" name="Slide Number Placeholder 5"/>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3018015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D410FE-D690-46D4-8C31-D27FB33C914A}" type="datetime1">
              <a:rPr lang="en-US" smtClean="0"/>
              <a:t>5/26/2023</a:t>
            </a:fld>
            <a:endParaRPr lang="ar-IQ"/>
          </a:p>
        </p:txBody>
      </p:sp>
      <p:sp>
        <p:nvSpPr>
          <p:cNvPr id="5" name="Footer Placeholder 4"/>
          <p:cNvSpPr>
            <a:spLocks noGrp="1"/>
          </p:cNvSpPr>
          <p:nvPr>
            <p:ph type="ftr" sz="quarter" idx="11"/>
          </p:nvPr>
        </p:nvSpPr>
        <p:spPr/>
        <p:txBody>
          <a:bodyPr/>
          <a:lstStyle/>
          <a:p>
            <a:r>
              <a:rPr lang="en-US" smtClean="0"/>
              <a:t>Modern Physics (Dr.Asaad H. Ismail)</a:t>
            </a:r>
            <a:endParaRPr lang="ar-IQ"/>
          </a:p>
        </p:txBody>
      </p:sp>
      <p:sp>
        <p:nvSpPr>
          <p:cNvPr id="6" name="Slide Number Placeholder 5"/>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419996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E3C67FD4-4C1C-4D19-BB04-AB50C5646E07}" type="datetime1">
              <a:rPr lang="en-US" smtClean="0"/>
              <a:t>5/26/2023</a:t>
            </a:fld>
            <a:endParaRPr lang="ar-IQ"/>
          </a:p>
        </p:txBody>
      </p:sp>
      <p:sp>
        <p:nvSpPr>
          <p:cNvPr id="6" name="Footer Placeholder 5"/>
          <p:cNvSpPr>
            <a:spLocks noGrp="1"/>
          </p:cNvSpPr>
          <p:nvPr>
            <p:ph type="ftr" sz="quarter" idx="11"/>
          </p:nvPr>
        </p:nvSpPr>
        <p:spPr/>
        <p:txBody>
          <a:bodyPr/>
          <a:lstStyle/>
          <a:p>
            <a:r>
              <a:rPr lang="en-US" smtClean="0"/>
              <a:t>Modern Physics (Dr.Asaad H. Ismail)</a:t>
            </a:r>
            <a:endParaRPr lang="ar-IQ"/>
          </a:p>
        </p:txBody>
      </p:sp>
      <p:sp>
        <p:nvSpPr>
          <p:cNvPr id="7" name="Slide Number Placeholder 6"/>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593421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67E230DF-6A5D-48B7-927A-85EF1EACBF7A}" type="datetime1">
              <a:rPr lang="en-US" smtClean="0"/>
              <a:t>5/26/2023</a:t>
            </a:fld>
            <a:endParaRPr lang="ar-IQ"/>
          </a:p>
        </p:txBody>
      </p:sp>
      <p:sp>
        <p:nvSpPr>
          <p:cNvPr id="8" name="Footer Placeholder 7"/>
          <p:cNvSpPr>
            <a:spLocks noGrp="1"/>
          </p:cNvSpPr>
          <p:nvPr>
            <p:ph type="ftr" sz="quarter" idx="11"/>
          </p:nvPr>
        </p:nvSpPr>
        <p:spPr/>
        <p:txBody>
          <a:bodyPr/>
          <a:lstStyle/>
          <a:p>
            <a:r>
              <a:rPr lang="en-US" smtClean="0"/>
              <a:t>Modern Physics (Dr.Asaad H. Ismail)</a:t>
            </a:r>
            <a:endParaRPr lang="ar-IQ"/>
          </a:p>
        </p:txBody>
      </p:sp>
      <p:sp>
        <p:nvSpPr>
          <p:cNvPr id="9" name="Slide Number Placeholder 8"/>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1050143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2852E94-5ADC-4984-B150-9FA832849779}" type="datetime1">
              <a:rPr lang="en-US" smtClean="0"/>
              <a:t>5/26/2023</a:t>
            </a:fld>
            <a:endParaRPr lang="ar-IQ"/>
          </a:p>
        </p:txBody>
      </p:sp>
      <p:sp>
        <p:nvSpPr>
          <p:cNvPr id="4" name="Footer Placeholder 3"/>
          <p:cNvSpPr>
            <a:spLocks noGrp="1"/>
          </p:cNvSpPr>
          <p:nvPr>
            <p:ph type="ftr" sz="quarter" idx="11"/>
          </p:nvPr>
        </p:nvSpPr>
        <p:spPr/>
        <p:txBody>
          <a:bodyPr/>
          <a:lstStyle/>
          <a:p>
            <a:r>
              <a:rPr lang="en-US" smtClean="0"/>
              <a:t>Modern Physics (Dr.Asaad H. Ismail)</a:t>
            </a:r>
            <a:endParaRPr lang="ar-IQ"/>
          </a:p>
        </p:txBody>
      </p:sp>
      <p:sp>
        <p:nvSpPr>
          <p:cNvPr id="5" name="Slide Number Placeholder 4"/>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1638110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24BEA6-EC61-4762-9FA1-E9BF881AA237}" type="datetime1">
              <a:rPr lang="en-US" smtClean="0"/>
              <a:t>5/26/2023</a:t>
            </a:fld>
            <a:endParaRPr lang="ar-IQ"/>
          </a:p>
        </p:txBody>
      </p:sp>
      <p:sp>
        <p:nvSpPr>
          <p:cNvPr id="3" name="Footer Placeholder 2"/>
          <p:cNvSpPr>
            <a:spLocks noGrp="1"/>
          </p:cNvSpPr>
          <p:nvPr>
            <p:ph type="ftr" sz="quarter" idx="11"/>
          </p:nvPr>
        </p:nvSpPr>
        <p:spPr/>
        <p:txBody>
          <a:bodyPr/>
          <a:lstStyle/>
          <a:p>
            <a:r>
              <a:rPr lang="en-US" smtClean="0"/>
              <a:t>Modern Physics (Dr.Asaad H. Ismail)</a:t>
            </a:r>
            <a:endParaRPr lang="ar-IQ"/>
          </a:p>
        </p:txBody>
      </p:sp>
      <p:sp>
        <p:nvSpPr>
          <p:cNvPr id="4" name="Slide Number Placeholder 3"/>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1703568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AE9271-3387-4110-A9AD-7A9D4B306D6C}" type="datetime1">
              <a:rPr lang="en-US" smtClean="0"/>
              <a:t>5/26/2023</a:t>
            </a:fld>
            <a:endParaRPr lang="ar-IQ"/>
          </a:p>
        </p:txBody>
      </p:sp>
      <p:sp>
        <p:nvSpPr>
          <p:cNvPr id="6" name="Footer Placeholder 5"/>
          <p:cNvSpPr>
            <a:spLocks noGrp="1"/>
          </p:cNvSpPr>
          <p:nvPr>
            <p:ph type="ftr" sz="quarter" idx="11"/>
          </p:nvPr>
        </p:nvSpPr>
        <p:spPr/>
        <p:txBody>
          <a:bodyPr/>
          <a:lstStyle/>
          <a:p>
            <a:r>
              <a:rPr lang="en-US" smtClean="0"/>
              <a:t>Modern Physics (Dr.Asaad H. Ismail)</a:t>
            </a:r>
            <a:endParaRPr lang="ar-IQ"/>
          </a:p>
        </p:txBody>
      </p:sp>
      <p:sp>
        <p:nvSpPr>
          <p:cNvPr id="7" name="Slide Number Placeholder 6"/>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3597731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0248F4-51E9-4315-8C61-A5834AC12772}" type="datetime1">
              <a:rPr lang="en-US" smtClean="0"/>
              <a:t>5/26/2023</a:t>
            </a:fld>
            <a:endParaRPr lang="ar-IQ"/>
          </a:p>
        </p:txBody>
      </p:sp>
      <p:sp>
        <p:nvSpPr>
          <p:cNvPr id="6" name="Footer Placeholder 5"/>
          <p:cNvSpPr>
            <a:spLocks noGrp="1"/>
          </p:cNvSpPr>
          <p:nvPr>
            <p:ph type="ftr" sz="quarter" idx="11"/>
          </p:nvPr>
        </p:nvSpPr>
        <p:spPr/>
        <p:txBody>
          <a:bodyPr/>
          <a:lstStyle/>
          <a:p>
            <a:r>
              <a:rPr lang="en-US" smtClean="0"/>
              <a:t>Modern Physics (Dr.Asaad H. Ismail)</a:t>
            </a:r>
            <a:endParaRPr lang="ar-IQ"/>
          </a:p>
        </p:txBody>
      </p:sp>
      <p:sp>
        <p:nvSpPr>
          <p:cNvPr id="7" name="Slide Number Placeholder 6"/>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2017417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BC44DBC-A8E6-461A-B6FA-6F3016508673}" type="datetime1">
              <a:rPr lang="en-US" smtClean="0"/>
              <a:t>5/26/2023</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en-US" smtClean="0"/>
              <a:t>Modern Physics (Dr.Asaad H. Ismail)</a:t>
            </a:r>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F41FC9B-055D-41FD-8C2E-993CE4A8BA35}" type="slidenum">
              <a:rPr lang="ar-IQ" smtClean="0"/>
              <a:t>‹#›</a:t>
            </a:fld>
            <a:endParaRPr lang="ar-IQ"/>
          </a:p>
        </p:txBody>
      </p:sp>
    </p:spTree>
    <p:extLst>
      <p:ext uri="{BB962C8B-B14F-4D97-AF65-F5344CB8AC3E}">
        <p14:creationId xmlns:p14="http://schemas.microsoft.com/office/powerpoint/2010/main" val="4236789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saad.ismail@su.edu.krd"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11.xml"/><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8.bin"/><Relationship Id="rId11" Type="http://schemas.openxmlformats.org/officeDocument/2006/relationships/image" Target="../media/image16.wmf"/><Relationship Id="rId5" Type="http://schemas.openxmlformats.org/officeDocument/2006/relationships/image" Target="../media/image13.wmf"/><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15.wmf"/></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20.wmf"/><Relationship Id="rId4" Type="http://schemas.openxmlformats.org/officeDocument/2006/relationships/oleObject" Target="../embeddings/oleObject11.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21.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3.bin"/><Relationship Id="rId5" Type="http://schemas.openxmlformats.org/officeDocument/2006/relationships/image" Target="../media/image15.wmf"/><Relationship Id="rId4" Type="http://schemas.openxmlformats.org/officeDocument/2006/relationships/oleObject" Target="../embeddings/oleObject12.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21.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5.bin"/><Relationship Id="rId5" Type="http://schemas.openxmlformats.org/officeDocument/2006/relationships/image" Target="../media/image15.wmf"/><Relationship Id="rId4" Type="http://schemas.openxmlformats.org/officeDocument/2006/relationships/oleObject" Target="../embeddings/oleObject14.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7.bin"/><Relationship Id="rId5" Type="http://schemas.openxmlformats.org/officeDocument/2006/relationships/image" Target="../media/image22.wmf"/><Relationship Id="rId4" Type="http://schemas.openxmlformats.org/officeDocument/2006/relationships/oleObject" Target="../embeddings/oleObject16.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notesSlide" Target="../notesSlides/notesSlide3.xml"/><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1.bin"/><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3" Type="http://schemas.openxmlformats.org/officeDocument/2006/relationships/image" Target="../media/image24.gif"/><Relationship Id="rId2" Type="http://schemas.openxmlformats.org/officeDocument/2006/relationships/hyperlink" Target="https://www.khanacademy.org/science/physics/mechanical-waves-and-sound/standing-waves/v/standing-waves-in-tubes-part-1"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3.bin"/><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9.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10.wmf"/><Relationship Id="rId4" Type="http://schemas.openxmlformats.org/officeDocument/2006/relationships/oleObject" Target="../embeddings/oleObject4.bin"/><Relationship Id="rId9"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7772400" cy="2088232"/>
          </a:xfrm>
        </p:spPr>
        <p:txBody>
          <a:bodyPr>
            <a:normAutofit/>
          </a:bodyPr>
          <a:lstStyle/>
          <a:p>
            <a:pPr rtl="0">
              <a:lnSpc>
                <a:spcPct val="105000"/>
              </a:lnSpc>
            </a:pPr>
            <a:r>
              <a:rPr lang="en-US" b="1" dirty="0" smtClean="0">
                <a:solidFill>
                  <a:srgbClr val="FF0000"/>
                </a:solidFill>
              </a:rPr>
              <a:t>Modern Physics</a:t>
            </a:r>
            <a:br>
              <a:rPr lang="en-US" b="1" dirty="0" smtClean="0">
                <a:solidFill>
                  <a:srgbClr val="FF0000"/>
                </a:solidFill>
              </a:rPr>
            </a:br>
            <a:endParaRPr lang="ar-IQ" b="1" dirty="0">
              <a:solidFill>
                <a:srgbClr val="FF0000"/>
              </a:solidFill>
            </a:endParaRPr>
          </a:p>
        </p:txBody>
      </p:sp>
      <p:sp>
        <p:nvSpPr>
          <p:cNvPr id="3" name="Subtitle 2"/>
          <p:cNvSpPr>
            <a:spLocks noGrp="1"/>
          </p:cNvSpPr>
          <p:nvPr>
            <p:ph type="subTitle" idx="1"/>
          </p:nvPr>
        </p:nvSpPr>
        <p:spPr>
          <a:xfrm>
            <a:off x="1339552" y="4725144"/>
            <a:ext cx="6400800" cy="1512168"/>
          </a:xfrm>
        </p:spPr>
        <p:txBody>
          <a:bodyPr>
            <a:normAutofit lnSpcReduction="10000"/>
          </a:bodyPr>
          <a:lstStyle/>
          <a:p>
            <a:r>
              <a:rPr lang="en-US" sz="2800" b="1" dirty="0">
                <a:solidFill>
                  <a:schemeClr val="tx1"/>
                </a:solidFill>
              </a:rPr>
              <a:t>Prof. Dr. </a:t>
            </a:r>
            <a:r>
              <a:rPr lang="en-US" sz="2800" b="1" dirty="0" err="1">
                <a:solidFill>
                  <a:schemeClr val="tx1"/>
                </a:solidFill>
              </a:rPr>
              <a:t>Asaad</a:t>
            </a:r>
            <a:r>
              <a:rPr lang="en-US" sz="2800" b="1" dirty="0">
                <a:solidFill>
                  <a:schemeClr val="tx1"/>
                </a:solidFill>
              </a:rPr>
              <a:t> Hamid Ismail</a:t>
            </a:r>
          </a:p>
          <a:p>
            <a:r>
              <a:rPr lang="en-US" sz="2800" dirty="0" err="1">
                <a:hlinkClick r:id="rId3"/>
              </a:rPr>
              <a:t>Asaad.ismail@su.edu.krd</a:t>
            </a:r>
            <a:endParaRPr lang="en-US" sz="2800" dirty="0"/>
          </a:p>
          <a:p>
            <a:r>
              <a:rPr lang="en-US" sz="2800"/>
              <a:t>2022-2023</a:t>
            </a:r>
            <a:endParaRPr lang="ar-IQ" sz="2500" dirty="0">
              <a:latin typeface="Times New Roman" pitchFamily="18" charset="0"/>
            </a:endParaRPr>
          </a:p>
        </p:txBody>
      </p:sp>
      <p:sp>
        <p:nvSpPr>
          <p:cNvPr id="4" name="Title 1"/>
          <p:cNvSpPr txBox="1">
            <a:spLocks/>
          </p:cNvSpPr>
          <p:nvPr/>
        </p:nvSpPr>
        <p:spPr>
          <a:xfrm>
            <a:off x="467544" y="2492896"/>
            <a:ext cx="8229600" cy="792088"/>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rtl="0"/>
            <a:r>
              <a:rPr lang="en-US" sz="3200" b="1" dirty="0" smtClean="0">
                <a:solidFill>
                  <a:srgbClr val="FF0000"/>
                </a:solidFill>
                <a:latin typeface="Times New Roman" pitchFamily="18" charset="0"/>
              </a:rPr>
              <a:t>Chapter Ten: </a:t>
            </a:r>
            <a:r>
              <a:rPr lang="en-US" sz="3200" b="1" dirty="0"/>
              <a:t>The quantum mechanical model of the </a:t>
            </a:r>
            <a:r>
              <a:rPr lang="en-US" sz="3200" b="1" dirty="0" smtClean="0"/>
              <a:t>atom (</a:t>
            </a:r>
            <a:r>
              <a:rPr lang="en-US" sz="3200" dirty="0"/>
              <a:t> Schrödinger </a:t>
            </a:r>
            <a:r>
              <a:rPr lang="en-US" sz="3200" dirty="0" smtClean="0"/>
              <a:t>equation )</a:t>
            </a:r>
            <a:endParaRPr lang="en-US" sz="3200" b="1" dirty="0"/>
          </a:p>
          <a:p>
            <a:pPr rtl="0"/>
            <a:endParaRPr lang="ar-IQ" sz="3200" b="1" dirty="0">
              <a:solidFill>
                <a:srgbClr val="FF0000"/>
              </a:solidFill>
              <a:latin typeface="Times New Roman" pitchFamily="18" charset="0"/>
            </a:endParaRPr>
          </a:p>
        </p:txBody>
      </p:sp>
    </p:spTree>
    <p:extLst>
      <p:ext uri="{BB962C8B-B14F-4D97-AF65-F5344CB8AC3E}">
        <p14:creationId xmlns:p14="http://schemas.microsoft.com/office/powerpoint/2010/main" val="3629273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5"/>
          <p:cNvSpPr>
            <a:spLocks noGrp="1"/>
          </p:cNvSpPr>
          <p:nvPr>
            <p:ph type="sldNum" sz="quarter" idx="12"/>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EBBD0AA8-45C5-4D20-98E2-34407F488C93}" type="slidenum">
              <a:rPr lang="en-US" sz="1400" smtClean="0">
                <a:latin typeface="Times" pitchFamily="1" charset="0"/>
              </a:rPr>
              <a:pPr/>
              <a:t>10</a:t>
            </a:fld>
            <a:endParaRPr lang="en-US" sz="1400" smtClean="0">
              <a:latin typeface="Times" pitchFamily="1" charset="0"/>
            </a:endParaRPr>
          </a:p>
        </p:txBody>
      </p:sp>
      <p:sp>
        <p:nvSpPr>
          <p:cNvPr id="16388" name="Rectangle 2"/>
          <p:cNvSpPr>
            <a:spLocks noGrp="1" noChangeArrowheads="1"/>
          </p:cNvSpPr>
          <p:nvPr>
            <p:ph type="title"/>
          </p:nvPr>
        </p:nvSpPr>
        <p:spPr>
          <a:xfrm>
            <a:off x="304800" y="0"/>
            <a:ext cx="8559800" cy="876300"/>
          </a:xfrm>
        </p:spPr>
        <p:txBody>
          <a:bodyPr>
            <a:normAutofit/>
          </a:bodyPr>
          <a:lstStyle/>
          <a:p>
            <a:pPr algn="l" rtl="0" eaLnBrk="1" hangingPunct="1"/>
            <a:r>
              <a:rPr lang="en-US" sz="3000" dirty="0" smtClean="0">
                <a:solidFill>
                  <a:srgbClr val="FF0000"/>
                </a:solidFill>
                <a:latin typeface="Times" pitchFamily="18" charset="0"/>
              </a:rPr>
              <a:t>Simple Example: ‘Particle in a box’</a:t>
            </a:r>
          </a:p>
        </p:txBody>
      </p:sp>
      <p:sp>
        <p:nvSpPr>
          <p:cNvPr id="192515" name="Rectangle 3"/>
          <p:cNvSpPr>
            <a:spLocks noGrp="1" noChangeArrowheads="1"/>
          </p:cNvSpPr>
          <p:nvPr>
            <p:ph type="body" idx="1"/>
          </p:nvPr>
        </p:nvSpPr>
        <p:spPr>
          <a:xfrm>
            <a:off x="330200" y="876300"/>
            <a:ext cx="8634288" cy="5981700"/>
          </a:xfrm>
        </p:spPr>
        <p:txBody>
          <a:bodyPr/>
          <a:lstStyle/>
          <a:p>
            <a:pPr algn="l" rtl="0" eaLnBrk="1" hangingPunct="1">
              <a:buFontTx/>
              <a:buNone/>
            </a:pPr>
            <a:r>
              <a:rPr lang="en-US" sz="2400" dirty="0" smtClean="0">
                <a:latin typeface="Times" pitchFamily="18" charset="0"/>
              </a:rPr>
              <a:t>Particle confined to a fixed region of space</a:t>
            </a:r>
            <a:br>
              <a:rPr lang="en-US" sz="2400" dirty="0" smtClean="0">
                <a:latin typeface="Times" pitchFamily="18" charset="0"/>
              </a:rPr>
            </a:br>
            <a:r>
              <a:rPr lang="en-US" sz="2400" dirty="0" smtClean="0">
                <a:latin typeface="Times" pitchFamily="18" charset="0"/>
              </a:rPr>
              <a:t>e.g. ball in a tube- ball moves only along length </a:t>
            </a:r>
            <a:r>
              <a:rPr lang="en-US" sz="2400" i="1" dirty="0" smtClean="0">
                <a:latin typeface="Times" pitchFamily="18" charset="0"/>
              </a:rPr>
              <a:t>L</a:t>
            </a:r>
            <a:endParaRPr lang="en-US" sz="2400" dirty="0" smtClean="0">
              <a:latin typeface="Times" pitchFamily="18" charset="0"/>
            </a:endParaRPr>
          </a:p>
          <a:p>
            <a:pPr algn="l" rtl="0" eaLnBrk="1" hangingPunct="1">
              <a:buFontTx/>
              <a:buNone/>
            </a:pPr>
            <a:endParaRPr lang="en-US" sz="2000" dirty="0" smtClean="0">
              <a:latin typeface="Times" pitchFamily="18" charset="0"/>
            </a:endParaRPr>
          </a:p>
          <a:p>
            <a:pPr algn="l" rtl="0" eaLnBrk="1" hangingPunct="1">
              <a:buFontTx/>
              <a:buNone/>
            </a:pPr>
            <a:endParaRPr lang="en-US" sz="2000" dirty="0" smtClean="0">
              <a:latin typeface="Times" pitchFamily="18" charset="0"/>
            </a:endParaRPr>
          </a:p>
          <a:p>
            <a:pPr algn="l" rtl="0" eaLnBrk="1" hangingPunct="1"/>
            <a:endParaRPr lang="en-US" sz="2400" b="1" dirty="0" smtClean="0">
              <a:latin typeface="Times" pitchFamily="18" charset="0"/>
            </a:endParaRPr>
          </a:p>
          <a:p>
            <a:pPr algn="l" rtl="0" eaLnBrk="1" hangingPunct="1"/>
            <a:r>
              <a:rPr lang="en-US" sz="2400" b="1" dirty="0" smtClean="0">
                <a:latin typeface="Times" pitchFamily="18" charset="0"/>
              </a:rPr>
              <a:t>Classically</a:t>
            </a:r>
            <a:r>
              <a:rPr lang="en-US" sz="2400" dirty="0" smtClean="0">
                <a:latin typeface="Times" pitchFamily="18" charset="0"/>
              </a:rPr>
              <a:t>, ball bounces back and forth in tube.</a:t>
            </a:r>
          </a:p>
          <a:p>
            <a:pPr lvl="1" algn="l" rtl="0" eaLnBrk="1" hangingPunct="1">
              <a:spcBef>
                <a:spcPct val="50000"/>
              </a:spcBef>
            </a:pPr>
            <a:r>
              <a:rPr lang="en-US" sz="2000" dirty="0" smtClean="0">
                <a:latin typeface="Times" pitchFamily="18" charset="0"/>
              </a:rPr>
              <a:t>No friction, so ball continues to bounce back and forth,</a:t>
            </a:r>
            <a:br>
              <a:rPr lang="en-US" sz="2000" dirty="0" smtClean="0">
                <a:latin typeface="Times" pitchFamily="18" charset="0"/>
              </a:rPr>
            </a:br>
            <a:r>
              <a:rPr lang="en-US" sz="2000" dirty="0" smtClean="0">
                <a:latin typeface="Times" pitchFamily="18" charset="0"/>
              </a:rPr>
              <a:t>retaining its initial speed. </a:t>
            </a:r>
          </a:p>
          <a:p>
            <a:pPr lvl="1" algn="l" rtl="0" eaLnBrk="1" hangingPunct="1">
              <a:spcBef>
                <a:spcPct val="50000"/>
              </a:spcBef>
            </a:pPr>
            <a:r>
              <a:rPr lang="en-US" sz="2000" dirty="0" smtClean="0">
                <a:latin typeface="Times" pitchFamily="18" charset="0"/>
              </a:rPr>
              <a:t>This is a ‘classical state’ of the ball. A different classical state would be ball bouncing back and forth with different speed.</a:t>
            </a:r>
          </a:p>
          <a:p>
            <a:pPr lvl="1" algn="l" rtl="0" eaLnBrk="1" hangingPunct="1">
              <a:spcBef>
                <a:spcPct val="50000"/>
              </a:spcBef>
            </a:pPr>
            <a:r>
              <a:rPr lang="en-US" sz="2000" dirty="0" smtClean="0">
                <a:latin typeface="Times" pitchFamily="18" charset="0"/>
              </a:rPr>
              <a:t>Could label each state with a speed, </a:t>
            </a:r>
            <a:br>
              <a:rPr lang="en-US" sz="2000" dirty="0" smtClean="0">
                <a:latin typeface="Times" pitchFamily="18" charset="0"/>
              </a:rPr>
            </a:br>
            <a:r>
              <a:rPr lang="en-US" sz="2000" b="1" dirty="0" smtClean="0">
                <a:latin typeface="Times" pitchFamily="18" charset="0"/>
              </a:rPr>
              <a:t>momentum</a:t>
            </a:r>
            <a:r>
              <a:rPr lang="en-US" sz="2000" dirty="0" smtClean="0">
                <a:latin typeface="Times" pitchFamily="18" charset="0"/>
              </a:rPr>
              <a:t>=(mass)x(speed), or kinetic energy.</a:t>
            </a:r>
          </a:p>
          <a:p>
            <a:pPr lvl="1" algn="l" rtl="0" eaLnBrk="1" hangingPunct="1">
              <a:spcBef>
                <a:spcPct val="50000"/>
              </a:spcBef>
            </a:pPr>
            <a:r>
              <a:rPr lang="en-US" sz="2000" dirty="0" smtClean="0">
                <a:latin typeface="Times" pitchFamily="18" charset="0"/>
              </a:rPr>
              <a:t>Any momentum, energy is possible. </a:t>
            </a:r>
            <a:br>
              <a:rPr lang="en-US" sz="2000" dirty="0" smtClean="0">
                <a:latin typeface="Times" pitchFamily="18" charset="0"/>
              </a:rPr>
            </a:br>
            <a:r>
              <a:rPr lang="en-US" sz="2000" dirty="0" smtClean="0">
                <a:latin typeface="Times" pitchFamily="18" charset="0"/>
              </a:rPr>
              <a:t>Can increase momentum in arbitrarily small increments.</a:t>
            </a:r>
          </a:p>
        </p:txBody>
      </p:sp>
      <p:grpSp>
        <p:nvGrpSpPr>
          <p:cNvPr id="16390" name="Group 4"/>
          <p:cNvGrpSpPr>
            <a:grpSpLocks/>
          </p:cNvGrpSpPr>
          <p:nvPr/>
        </p:nvGrpSpPr>
        <p:grpSpPr bwMode="auto">
          <a:xfrm>
            <a:off x="2095500" y="2171700"/>
            <a:ext cx="4572000" cy="533400"/>
            <a:chOff x="1272" y="2480"/>
            <a:chExt cx="2880" cy="336"/>
          </a:xfrm>
        </p:grpSpPr>
        <p:sp>
          <p:nvSpPr>
            <p:cNvPr id="192517" name="Oval 5"/>
            <p:cNvSpPr>
              <a:spLocks noChangeArrowheads="1"/>
            </p:cNvSpPr>
            <p:nvPr/>
          </p:nvSpPr>
          <p:spPr bwMode="auto">
            <a:xfrm>
              <a:off x="3160" y="2512"/>
              <a:ext cx="272" cy="27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ar-IQ"/>
            </a:p>
          </p:txBody>
        </p:sp>
        <p:sp>
          <p:nvSpPr>
            <p:cNvPr id="16394" name="Line 6"/>
            <p:cNvSpPr>
              <a:spLocks noChangeShapeType="1"/>
            </p:cNvSpPr>
            <p:nvPr/>
          </p:nvSpPr>
          <p:spPr bwMode="auto">
            <a:xfrm flipH="1">
              <a:off x="2848" y="2560"/>
              <a:ext cx="2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16395" name="Line 7"/>
            <p:cNvSpPr>
              <a:spLocks noChangeShapeType="1"/>
            </p:cNvSpPr>
            <p:nvPr/>
          </p:nvSpPr>
          <p:spPr bwMode="auto">
            <a:xfrm flipH="1">
              <a:off x="2688" y="2656"/>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16396" name="Line 8"/>
            <p:cNvSpPr>
              <a:spLocks noChangeShapeType="1"/>
            </p:cNvSpPr>
            <p:nvPr/>
          </p:nvSpPr>
          <p:spPr bwMode="auto">
            <a:xfrm flipH="1">
              <a:off x="2880" y="2744"/>
              <a:ext cx="2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16397" name="Rectangle 9"/>
            <p:cNvSpPr>
              <a:spLocks noChangeArrowheads="1"/>
            </p:cNvSpPr>
            <p:nvPr/>
          </p:nvSpPr>
          <p:spPr bwMode="auto">
            <a:xfrm>
              <a:off x="1272" y="2480"/>
              <a:ext cx="2880" cy="336"/>
            </a:xfrm>
            <a:prstGeom prst="rect">
              <a:avLst/>
            </a:prstGeom>
            <a:solidFill>
              <a:schemeClr val="accent1">
                <a:alpha val="52156"/>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16398" name="Rectangle 10"/>
            <p:cNvSpPr>
              <a:spLocks noChangeArrowheads="1"/>
            </p:cNvSpPr>
            <p:nvPr/>
          </p:nvSpPr>
          <p:spPr bwMode="auto">
            <a:xfrm>
              <a:off x="1272" y="2480"/>
              <a:ext cx="96" cy="336"/>
            </a:xfrm>
            <a:prstGeom prst="rect">
              <a:avLst/>
            </a:prstGeom>
            <a:solidFill>
              <a:srgbClr val="78909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16399" name="Rectangle 11"/>
            <p:cNvSpPr>
              <a:spLocks noChangeArrowheads="1"/>
            </p:cNvSpPr>
            <p:nvPr/>
          </p:nvSpPr>
          <p:spPr bwMode="auto">
            <a:xfrm>
              <a:off x="4056" y="2480"/>
              <a:ext cx="96" cy="336"/>
            </a:xfrm>
            <a:prstGeom prst="rect">
              <a:avLst/>
            </a:prstGeom>
            <a:solidFill>
              <a:srgbClr val="78909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grpSp>
      <p:sp>
        <p:nvSpPr>
          <p:cNvPr id="16391" name="Line 12"/>
          <p:cNvSpPr>
            <a:spLocks noChangeShapeType="1"/>
          </p:cNvSpPr>
          <p:nvPr/>
        </p:nvSpPr>
        <p:spPr bwMode="auto">
          <a:xfrm>
            <a:off x="2247900" y="1955800"/>
            <a:ext cx="4241800" cy="0"/>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16392" name="Text Box 13"/>
          <p:cNvSpPr txBox="1">
            <a:spLocks noChangeArrowheads="1"/>
          </p:cNvSpPr>
          <p:nvPr/>
        </p:nvSpPr>
        <p:spPr bwMode="auto">
          <a:xfrm>
            <a:off x="4191000" y="1714500"/>
            <a:ext cx="584200" cy="3968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spcBef>
                <a:spcPct val="50000"/>
              </a:spcBef>
            </a:pPr>
            <a:r>
              <a:rPr lang="en-US" sz="2000" i="1"/>
              <a:t>L</a:t>
            </a:r>
            <a:endParaRPr lang="en-US" i="1"/>
          </a:p>
        </p:txBody>
      </p:sp>
    </p:spTree>
    <p:extLst>
      <p:ext uri="{BB962C8B-B14F-4D97-AF65-F5344CB8AC3E}">
        <p14:creationId xmlns:p14="http://schemas.microsoft.com/office/powerpoint/2010/main" val="36250610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2515">
                                            <p:txEl>
                                              <p:pRg st="0" end="0"/>
                                            </p:txEl>
                                          </p:spTgt>
                                        </p:tgtEl>
                                        <p:attrNameLst>
                                          <p:attrName>style.visibility</p:attrName>
                                        </p:attrNameLst>
                                      </p:cBhvr>
                                      <p:to>
                                        <p:strVal val="visible"/>
                                      </p:to>
                                    </p:set>
                                    <p:animEffect transition="in" filter="fade">
                                      <p:cBhvr>
                                        <p:cTn id="7" dur="500"/>
                                        <p:tgtEl>
                                          <p:spTgt spid="1925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2515">
                                            <p:txEl>
                                              <p:pRg st="4" end="4"/>
                                            </p:txEl>
                                          </p:spTgt>
                                        </p:tgtEl>
                                        <p:attrNameLst>
                                          <p:attrName>style.visibility</p:attrName>
                                        </p:attrNameLst>
                                      </p:cBhvr>
                                      <p:to>
                                        <p:strVal val="visible"/>
                                      </p:to>
                                    </p:set>
                                    <p:animEffect transition="in" filter="fade">
                                      <p:cBhvr>
                                        <p:cTn id="12" dur="500"/>
                                        <p:tgtEl>
                                          <p:spTgt spid="192515">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2515">
                                            <p:txEl>
                                              <p:pRg st="5" end="5"/>
                                            </p:txEl>
                                          </p:spTgt>
                                        </p:tgtEl>
                                        <p:attrNameLst>
                                          <p:attrName>style.visibility</p:attrName>
                                        </p:attrNameLst>
                                      </p:cBhvr>
                                      <p:to>
                                        <p:strVal val="visible"/>
                                      </p:to>
                                    </p:set>
                                    <p:animEffect transition="in" filter="fade">
                                      <p:cBhvr>
                                        <p:cTn id="17" dur="500"/>
                                        <p:tgtEl>
                                          <p:spTgt spid="192515">
                                            <p:txEl>
                                              <p:pRg st="5" end="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2515">
                                            <p:txEl>
                                              <p:pRg st="6" end="6"/>
                                            </p:txEl>
                                          </p:spTgt>
                                        </p:tgtEl>
                                        <p:attrNameLst>
                                          <p:attrName>style.visibility</p:attrName>
                                        </p:attrNameLst>
                                      </p:cBhvr>
                                      <p:to>
                                        <p:strVal val="visible"/>
                                      </p:to>
                                    </p:set>
                                    <p:animEffect transition="in" filter="fade">
                                      <p:cBhvr>
                                        <p:cTn id="22" dur="500"/>
                                        <p:tgtEl>
                                          <p:spTgt spid="192515">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2515">
                                            <p:txEl>
                                              <p:pRg st="7" end="7"/>
                                            </p:txEl>
                                          </p:spTgt>
                                        </p:tgtEl>
                                        <p:attrNameLst>
                                          <p:attrName>style.visibility</p:attrName>
                                        </p:attrNameLst>
                                      </p:cBhvr>
                                      <p:to>
                                        <p:strVal val="visible"/>
                                      </p:to>
                                    </p:set>
                                    <p:animEffect transition="in" filter="fade">
                                      <p:cBhvr>
                                        <p:cTn id="27" dur="500"/>
                                        <p:tgtEl>
                                          <p:spTgt spid="192515">
                                            <p:txEl>
                                              <p:pRg st="7" end="7"/>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2515">
                                            <p:txEl>
                                              <p:pRg st="8" end="8"/>
                                            </p:txEl>
                                          </p:spTgt>
                                        </p:tgtEl>
                                        <p:attrNameLst>
                                          <p:attrName>style.visibility</p:attrName>
                                        </p:attrNameLst>
                                      </p:cBhvr>
                                      <p:to>
                                        <p:strVal val="visible"/>
                                      </p:to>
                                    </p:set>
                                    <p:animEffect transition="in" filter="fade">
                                      <p:cBhvr>
                                        <p:cTn id="32" dur="500"/>
                                        <p:tgtEl>
                                          <p:spTgt spid="1925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5"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lide Number Placeholder 5"/>
          <p:cNvSpPr>
            <a:spLocks noGrp="1"/>
          </p:cNvSpPr>
          <p:nvPr>
            <p:ph type="sldNum" sz="quarter" idx="12"/>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76C11DCB-B485-4565-B650-A82825CD1515}" type="slidenum">
              <a:rPr lang="en-US" sz="1400" smtClean="0">
                <a:latin typeface="Times" pitchFamily="1" charset="0"/>
              </a:rPr>
              <a:pPr/>
              <a:t>11</a:t>
            </a:fld>
            <a:endParaRPr lang="en-US" sz="1400" smtClean="0">
              <a:latin typeface="Times" pitchFamily="1" charset="0"/>
            </a:endParaRPr>
          </a:p>
        </p:txBody>
      </p:sp>
      <p:sp>
        <p:nvSpPr>
          <p:cNvPr id="17412" name="Rectangle 2"/>
          <p:cNvSpPr>
            <a:spLocks noGrp="1" noChangeArrowheads="1"/>
          </p:cNvSpPr>
          <p:nvPr>
            <p:ph type="title"/>
          </p:nvPr>
        </p:nvSpPr>
        <p:spPr>
          <a:xfrm>
            <a:off x="368300" y="215900"/>
            <a:ext cx="8293100" cy="660400"/>
          </a:xfrm>
        </p:spPr>
        <p:txBody>
          <a:bodyPr>
            <a:normAutofit/>
          </a:bodyPr>
          <a:lstStyle/>
          <a:p>
            <a:pPr algn="l" rtl="0" eaLnBrk="1" hangingPunct="1"/>
            <a:r>
              <a:rPr lang="en-US" sz="3000" b="1" dirty="0" smtClean="0">
                <a:solidFill>
                  <a:srgbClr val="FF0000"/>
                </a:solidFill>
                <a:latin typeface="Times" pitchFamily="18" charset="0"/>
              </a:rPr>
              <a:t>Quantum Particle in a Box </a:t>
            </a:r>
          </a:p>
        </p:txBody>
      </p:sp>
      <p:sp>
        <p:nvSpPr>
          <p:cNvPr id="194563" name="Rectangle 3"/>
          <p:cNvSpPr>
            <a:spLocks noGrp="1" noChangeArrowheads="1"/>
          </p:cNvSpPr>
          <p:nvPr>
            <p:ph type="body" idx="1"/>
          </p:nvPr>
        </p:nvSpPr>
        <p:spPr>
          <a:xfrm>
            <a:off x="0" y="850900"/>
            <a:ext cx="8382000" cy="4114800"/>
          </a:xfrm>
        </p:spPr>
        <p:txBody>
          <a:bodyPr>
            <a:normAutofit/>
          </a:bodyPr>
          <a:lstStyle/>
          <a:p>
            <a:pPr algn="l" rtl="0" eaLnBrk="1" hangingPunct="1"/>
            <a:r>
              <a:rPr lang="en-US" sz="2800" dirty="0" smtClean="0"/>
              <a:t>In Quantum Mechanics, ball represented by wave</a:t>
            </a:r>
          </a:p>
          <a:p>
            <a:pPr lvl="1" algn="l" rtl="0" eaLnBrk="1" hangingPunct="1"/>
            <a:r>
              <a:rPr lang="en-US" dirty="0" smtClean="0"/>
              <a:t>Wave reflects back and forth from the walls.</a:t>
            </a:r>
          </a:p>
          <a:p>
            <a:pPr lvl="1" algn="l" rtl="0" eaLnBrk="1" hangingPunct="1"/>
            <a:r>
              <a:rPr lang="en-US" dirty="0" smtClean="0"/>
              <a:t>Reflections cancel unless wavelength meets the standing wave condition: </a:t>
            </a:r>
            <a:br>
              <a:rPr lang="en-US" dirty="0" smtClean="0"/>
            </a:br>
            <a:r>
              <a:rPr lang="en-US" dirty="0" smtClean="0"/>
              <a:t>integer number of half-wavelengths fit in the tube.</a:t>
            </a:r>
          </a:p>
        </p:txBody>
      </p:sp>
      <p:grpSp>
        <p:nvGrpSpPr>
          <p:cNvPr id="17414" name="Group 4"/>
          <p:cNvGrpSpPr>
            <a:grpSpLocks/>
          </p:cNvGrpSpPr>
          <p:nvPr/>
        </p:nvGrpSpPr>
        <p:grpSpPr bwMode="auto">
          <a:xfrm>
            <a:off x="495300" y="4846638"/>
            <a:ext cx="8404225" cy="1470025"/>
            <a:chOff x="312" y="3053"/>
            <a:chExt cx="5294" cy="926"/>
          </a:xfrm>
        </p:grpSpPr>
        <p:grpSp>
          <p:nvGrpSpPr>
            <p:cNvPr id="17428" name="Group 5"/>
            <p:cNvGrpSpPr>
              <a:grpSpLocks/>
            </p:cNvGrpSpPr>
            <p:nvPr/>
          </p:nvGrpSpPr>
          <p:grpSpPr bwMode="auto">
            <a:xfrm>
              <a:off x="1312" y="3053"/>
              <a:ext cx="2888" cy="926"/>
              <a:chOff x="1400" y="3005"/>
              <a:chExt cx="2888" cy="926"/>
            </a:xfrm>
          </p:grpSpPr>
          <p:sp>
            <p:nvSpPr>
              <p:cNvPr id="17434" name="Rectangle 6"/>
              <p:cNvSpPr>
                <a:spLocks noChangeArrowheads="1"/>
              </p:cNvSpPr>
              <p:nvPr/>
            </p:nvSpPr>
            <p:spPr bwMode="auto">
              <a:xfrm>
                <a:off x="1408" y="3224"/>
                <a:ext cx="96" cy="336"/>
              </a:xfrm>
              <a:prstGeom prst="rect">
                <a:avLst/>
              </a:prstGeom>
              <a:solidFill>
                <a:srgbClr val="78909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17435" name="Rectangle 7"/>
              <p:cNvSpPr>
                <a:spLocks noChangeArrowheads="1"/>
              </p:cNvSpPr>
              <p:nvPr/>
            </p:nvSpPr>
            <p:spPr bwMode="auto">
              <a:xfrm>
                <a:off x="4192" y="3224"/>
                <a:ext cx="96" cy="336"/>
              </a:xfrm>
              <a:prstGeom prst="rect">
                <a:avLst/>
              </a:prstGeom>
              <a:solidFill>
                <a:srgbClr val="78909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17436" name="Freeform 8"/>
              <p:cNvSpPr>
                <a:spLocks/>
              </p:cNvSpPr>
              <p:nvPr/>
            </p:nvSpPr>
            <p:spPr bwMode="auto">
              <a:xfrm>
                <a:off x="1512" y="3005"/>
                <a:ext cx="2680" cy="926"/>
              </a:xfrm>
              <a:custGeom>
                <a:avLst/>
                <a:gdLst>
                  <a:gd name="T0" fmla="*/ 0 w 2680"/>
                  <a:gd name="T1" fmla="*/ 379 h 926"/>
                  <a:gd name="T2" fmla="*/ 712 w 2680"/>
                  <a:gd name="T3" fmla="*/ 83 h 926"/>
                  <a:gd name="T4" fmla="*/ 1904 w 2680"/>
                  <a:gd name="T5" fmla="*/ 875 h 926"/>
                  <a:gd name="T6" fmla="*/ 2680 w 2680"/>
                  <a:gd name="T7" fmla="*/ 387 h 9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80" h="926">
                    <a:moveTo>
                      <a:pt x="0" y="379"/>
                    </a:moveTo>
                    <a:cubicBezTo>
                      <a:pt x="197" y="189"/>
                      <a:pt x="395" y="0"/>
                      <a:pt x="712" y="83"/>
                    </a:cubicBezTo>
                    <a:cubicBezTo>
                      <a:pt x="1029" y="166"/>
                      <a:pt x="1576" y="824"/>
                      <a:pt x="1904" y="875"/>
                    </a:cubicBezTo>
                    <a:cubicBezTo>
                      <a:pt x="2232" y="926"/>
                      <a:pt x="2456" y="656"/>
                      <a:pt x="2680" y="387"/>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17437" name="Rectangle 9"/>
              <p:cNvSpPr>
                <a:spLocks noChangeArrowheads="1"/>
              </p:cNvSpPr>
              <p:nvPr/>
            </p:nvSpPr>
            <p:spPr bwMode="auto">
              <a:xfrm>
                <a:off x="1400" y="3224"/>
                <a:ext cx="2888" cy="336"/>
              </a:xfrm>
              <a:prstGeom prst="rect">
                <a:avLst/>
              </a:prstGeom>
              <a:solidFill>
                <a:schemeClr val="accent1">
                  <a:alpha val="30196"/>
                </a:schemeClr>
              </a:solidFill>
              <a:ln w="9525">
                <a:solidFill>
                  <a:schemeClr val="tx1">
                    <a:alpha val="30196"/>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grpSp>
        <p:grpSp>
          <p:nvGrpSpPr>
            <p:cNvPr id="17429" name="Group 10"/>
            <p:cNvGrpSpPr>
              <a:grpSpLocks/>
            </p:cNvGrpSpPr>
            <p:nvPr/>
          </p:nvGrpSpPr>
          <p:grpSpPr bwMode="auto">
            <a:xfrm>
              <a:off x="312" y="3172"/>
              <a:ext cx="1032" cy="654"/>
              <a:chOff x="328" y="2364"/>
              <a:chExt cx="1032" cy="654"/>
            </a:xfrm>
          </p:grpSpPr>
          <p:graphicFrame>
            <p:nvGraphicFramePr>
              <p:cNvPr id="17432" name="Object 11"/>
              <p:cNvGraphicFramePr>
                <a:graphicFrameLocks noChangeAspect="1"/>
              </p:cNvGraphicFramePr>
              <p:nvPr/>
            </p:nvGraphicFramePr>
            <p:xfrm>
              <a:off x="369" y="2364"/>
              <a:ext cx="543" cy="206"/>
            </p:xfrm>
            <a:graphic>
              <a:graphicData uri="http://schemas.openxmlformats.org/presentationml/2006/ole">
                <mc:AlternateContent xmlns:mc="http://schemas.openxmlformats.org/markup-compatibility/2006">
                  <mc:Choice xmlns:v="urn:schemas-microsoft-com:vml" Requires="v">
                    <p:oleObj spid="_x0000_s6190" name="Equation" r:id="rId4" imgW="368300" imgH="139700" progId="Equation.3">
                      <p:embed/>
                    </p:oleObj>
                  </mc:Choice>
                  <mc:Fallback>
                    <p:oleObj name="Equation" r:id="rId4" imgW="368300" imgH="1397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9" y="2364"/>
                            <a:ext cx="543"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33" name="Text Box 12"/>
              <p:cNvSpPr txBox="1">
                <a:spLocks noChangeArrowheads="1"/>
              </p:cNvSpPr>
              <p:nvPr/>
            </p:nvSpPr>
            <p:spPr bwMode="auto">
              <a:xfrm>
                <a:off x="328" y="2576"/>
                <a:ext cx="103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lgn="l" rtl="0">
                  <a:spcBef>
                    <a:spcPct val="50000"/>
                  </a:spcBef>
                </a:pPr>
                <a:r>
                  <a:rPr lang="en-US" sz="2000" dirty="0"/>
                  <a:t>Two half-wavelengths</a:t>
                </a:r>
                <a:endParaRPr lang="en-US" dirty="0"/>
              </a:p>
            </p:txBody>
          </p:sp>
        </p:grpSp>
        <p:graphicFrame>
          <p:nvGraphicFramePr>
            <p:cNvPr id="17430" name="Object 13"/>
            <p:cNvGraphicFramePr>
              <a:graphicFrameLocks noChangeAspect="1"/>
            </p:cNvGraphicFramePr>
            <p:nvPr/>
          </p:nvGraphicFramePr>
          <p:xfrm>
            <a:off x="4523" y="3388"/>
            <a:ext cx="1083" cy="393"/>
          </p:xfrm>
          <a:graphic>
            <a:graphicData uri="http://schemas.openxmlformats.org/presentationml/2006/ole">
              <mc:AlternateContent xmlns:mc="http://schemas.openxmlformats.org/markup-compatibility/2006">
                <mc:Choice xmlns:v="urn:schemas-microsoft-com:vml" Requires="v">
                  <p:oleObj spid="_x0000_s6191" name="Equation" r:id="rId6" imgW="1016000" imgH="368300" progId="Equation.3">
                    <p:embed/>
                  </p:oleObj>
                </mc:Choice>
                <mc:Fallback>
                  <p:oleObj name="Equation" r:id="rId6" imgW="1016000" imgH="3683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23" y="3388"/>
                          <a:ext cx="1083" cy="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31" name="Text Box 14"/>
            <p:cNvSpPr txBox="1">
              <a:spLocks noChangeArrowheads="1"/>
            </p:cNvSpPr>
            <p:nvPr/>
          </p:nvSpPr>
          <p:spPr bwMode="auto">
            <a:xfrm>
              <a:off x="4352" y="3176"/>
              <a:ext cx="96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lgn="l" rtl="0">
                <a:spcBef>
                  <a:spcPct val="50000"/>
                </a:spcBef>
              </a:pPr>
              <a:r>
                <a:rPr lang="en-US" sz="2000" dirty="0"/>
                <a:t>momentum</a:t>
              </a:r>
              <a:endParaRPr lang="en-US" dirty="0"/>
            </a:p>
          </p:txBody>
        </p:sp>
      </p:grpSp>
      <p:grpSp>
        <p:nvGrpSpPr>
          <p:cNvPr id="17415" name="Group 15"/>
          <p:cNvGrpSpPr>
            <a:grpSpLocks/>
          </p:cNvGrpSpPr>
          <p:nvPr/>
        </p:nvGrpSpPr>
        <p:grpSpPr bwMode="auto">
          <a:xfrm>
            <a:off x="533400" y="3478213"/>
            <a:ext cx="8328025" cy="1084262"/>
            <a:chOff x="336" y="2191"/>
            <a:chExt cx="5246" cy="683"/>
          </a:xfrm>
        </p:grpSpPr>
        <p:grpSp>
          <p:nvGrpSpPr>
            <p:cNvPr id="17418" name="Group 16"/>
            <p:cNvGrpSpPr>
              <a:grpSpLocks/>
            </p:cNvGrpSpPr>
            <p:nvPr/>
          </p:nvGrpSpPr>
          <p:grpSpPr bwMode="auto">
            <a:xfrm>
              <a:off x="1304" y="2191"/>
              <a:ext cx="2888" cy="513"/>
              <a:chOff x="1400" y="2279"/>
              <a:chExt cx="2888" cy="513"/>
            </a:xfrm>
          </p:grpSpPr>
          <p:sp>
            <p:nvSpPr>
              <p:cNvPr id="17424" name="Freeform 17"/>
              <p:cNvSpPr>
                <a:spLocks/>
              </p:cNvSpPr>
              <p:nvPr/>
            </p:nvSpPr>
            <p:spPr bwMode="auto">
              <a:xfrm>
                <a:off x="1504" y="2279"/>
                <a:ext cx="2688" cy="345"/>
              </a:xfrm>
              <a:custGeom>
                <a:avLst/>
                <a:gdLst>
                  <a:gd name="T0" fmla="*/ 0 w 2688"/>
                  <a:gd name="T1" fmla="*/ 345 h 345"/>
                  <a:gd name="T2" fmla="*/ 1384 w 2688"/>
                  <a:gd name="T3" fmla="*/ 1 h 345"/>
                  <a:gd name="T4" fmla="*/ 2688 w 2688"/>
                  <a:gd name="T5" fmla="*/ 337 h 345"/>
                  <a:gd name="T6" fmla="*/ 0 60000 65536"/>
                  <a:gd name="T7" fmla="*/ 0 60000 65536"/>
                  <a:gd name="T8" fmla="*/ 0 60000 65536"/>
                </a:gdLst>
                <a:ahLst/>
                <a:cxnLst>
                  <a:cxn ang="T6">
                    <a:pos x="T0" y="T1"/>
                  </a:cxn>
                  <a:cxn ang="T7">
                    <a:pos x="T2" y="T3"/>
                  </a:cxn>
                  <a:cxn ang="T8">
                    <a:pos x="T4" y="T5"/>
                  </a:cxn>
                </a:cxnLst>
                <a:rect l="0" t="0" r="r" b="b"/>
                <a:pathLst>
                  <a:path w="2688" h="345">
                    <a:moveTo>
                      <a:pt x="0" y="345"/>
                    </a:moveTo>
                    <a:cubicBezTo>
                      <a:pt x="468" y="173"/>
                      <a:pt x="936" y="2"/>
                      <a:pt x="1384" y="1"/>
                    </a:cubicBezTo>
                    <a:cubicBezTo>
                      <a:pt x="1832" y="0"/>
                      <a:pt x="2260" y="168"/>
                      <a:pt x="2688" y="337"/>
                    </a:cubicBez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17425" name="Rectangle 18"/>
              <p:cNvSpPr>
                <a:spLocks noChangeArrowheads="1"/>
              </p:cNvSpPr>
              <p:nvPr/>
            </p:nvSpPr>
            <p:spPr bwMode="auto">
              <a:xfrm>
                <a:off x="1400" y="2456"/>
                <a:ext cx="2888" cy="336"/>
              </a:xfrm>
              <a:prstGeom prst="rect">
                <a:avLst/>
              </a:prstGeom>
              <a:solidFill>
                <a:schemeClr val="accent1">
                  <a:alpha val="30196"/>
                </a:schemeClr>
              </a:solidFill>
              <a:ln w="9525">
                <a:solidFill>
                  <a:schemeClr val="tx1">
                    <a:alpha val="30196"/>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17426" name="Rectangle 19"/>
              <p:cNvSpPr>
                <a:spLocks noChangeArrowheads="1"/>
              </p:cNvSpPr>
              <p:nvPr/>
            </p:nvSpPr>
            <p:spPr bwMode="auto">
              <a:xfrm>
                <a:off x="1408" y="2456"/>
                <a:ext cx="96" cy="336"/>
              </a:xfrm>
              <a:prstGeom prst="rect">
                <a:avLst/>
              </a:prstGeom>
              <a:solidFill>
                <a:srgbClr val="78909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17427" name="Rectangle 20"/>
              <p:cNvSpPr>
                <a:spLocks noChangeArrowheads="1"/>
              </p:cNvSpPr>
              <p:nvPr/>
            </p:nvSpPr>
            <p:spPr bwMode="auto">
              <a:xfrm>
                <a:off x="4192" y="2456"/>
                <a:ext cx="96" cy="336"/>
              </a:xfrm>
              <a:prstGeom prst="rect">
                <a:avLst/>
              </a:prstGeom>
              <a:solidFill>
                <a:srgbClr val="78909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grpSp>
        <p:grpSp>
          <p:nvGrpSpPr>
            <p:cNvPr id="17419" name="Group 21"/>
            <p:cNvGrpSpPr>
              <a:grpSpLocks/>
            </p:cNvGrpSpPr>
            <p:nvPr/>
          </p:nvGrpSpPr>
          <p:grpSpPr bwMode="auto">
            <a:xfrm>
              <a:off x="336" y="2260"/>
              <a:ext cx="1032" cy="614"/>
              <a:chOff x="272" y="3388"/>
              <a:chExt cx="1032" cy="614"/>
            </a:xfrm>
          </p:grpSpPr>
          <p:graphicFrame>
            <p:nvGraphicFramePr>
              <p:cNvPr id="17422" name="Object 22"/>
              <p:cNvGraphicFramePr>
                <a:graphicFrameLocks noChangeAspect="1"/>
              </p:cNvGraphicFramePr>
              <p:nvPr/>
            </p:nvGraphicFramePr>
            <p:xfrm>
              <a:off x="316" y="3388"/>
              <a:ext cx="601" cy="188"/>
            </p:xfrm>
            <a:graphic>
              <a:graphicData uri="http://schemas.openxmlformats.org/presentationml/2006/ole">
                <mc:AlternateContent xmlns:mc="http://schemas.openxmlformats.org/markup-compatibility/2006">
                  <mc:Choice xmlns:v="urn:schemas-microsoft-com:vml" Requires="v">
                    <p:oleObj spid="_x0000_s6192" name="Equation" r:id="rId8" imgW="444500" imgH="139700" progId="Equation.3">
                      <p:embed/>
                    </p:oleObj>
                  </mc:Choice>
                  <mc:Fallback>
                    <p:oleObj name="Equation" r:id="rId8" imgW="444500" imgH="1397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6" y="3388"/>
                            <a:ext cx="601" cy="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23" name="Text Box 23"/>
              <p:cNvSpPr txBox="1">
                <a:spLocks noChangeArrowheads="1"/>
              </p:cNvSpPr>
              <p:nvPr/>
            </p:nvSpPr>
            <p:spPr bwMode="auto">
              <a:xfrm>
                <a:off x="272" y="3560"/>
                <a:ext cx="103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lgn="l" rtl="0">
                  <a:spcBef>
                    <a:spcPct val="50000"/>
                  </a:spcBef>
                </a:pPr>
                <a:r>
                  <a:rPr lang="en-US" sz="2000" dirty="0"/>
                  <a:t>One half-wavelength</a:t>
                </a:r>
                <a:endParaRPr lang="en-US" dirty="0"/>
              </a:p>
            </p:txBody>
          </p:sp>
        </p:grpSp>
        <p:graphicFrame>
          <p:nvGraphicFramePr>
            <p:cNvPr id="17420" name="Object 24"/>
            <p:cNvGraphicFramePr>
              <a:graphicFrameLocks noChangeAspect="1"/>
            </p:cNvGraphicFramePr>
            <p:nvPr/>
          </p:nvGraphicFramePr>
          <p:xfrm>
            <a:off x="4498" y="2412"/>
            <a:ext cx="1084" cy="393"/>
          </p:xfrm>
          <a:graphic>
            <a:graphicData uri="http://schemas.openxmlformats.org/presentationml/2006/ole">
              <mc:AlternateContent xmlns:mc="http://schemas.openxmlformats.org/markup-compatibility/2006">
                <mc:Choice xmlns:v="urn:schemas-microsoft-com:vml" Requires="v">
                  <p:oleObj spid="_x0000_s6193" name="Equation" r:id="rId10" imgW="1016000" imgH="368300" progId="Equation.3">
                    <p:embed/>
                  </p:oleObj>
                </mc:Choice>
                <mc:Fallback>
                  <p:oleObj name="Equation" r:id="rId10" imgW="1016000" imgH="3683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98" y="2412"/>
                          <a:ext cx="1084" cy="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21" name="Text Box 25"/>
            <p:cNvSpPr txBox="1">
              <a:spLocks noChangeArrowheads="1"/>
            </p:cNvSpPr>
            <p:nvPr/>
          </p:nvSpPr>
          <p:spPr bwMode="auto">
            <a:xfrm>
              <a:off x="4328" y="2200"/>
              <a:ext cx="96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lgn="l" rtl="0">
                <a:spcBef>
                  <a:spcPct val="50000"/>
                </a:spcBef>
              </a:pPr>
              <a:r>
                <a:rPr lang="en-US" sz="2000" dirty="0"/>
                <a:t>momentum</a:t>
              </a:r>
              <a:endParaRPr lang="en-US" dirty="0"/>
            </a:p>
          </p:txBody>
        </p:sp>
      </p:grpSp>
      <p:sp>
        <p:nvSpPr>
          <p:cNvPr id="17416" name="Text Box 26"/>
          <p:cNvSpPr txBox="1">
            <a:spLocks noChangeArrowheads="1"/>
          </p:cNvSpPr>
          <p:nvPr/>
        </p:nvSpPr>
        <p:spPr bwMode="auto">
          <a:xfrm>
            <a:off x="3848100" y="3784600"/>
            <a:ext cx="11811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spcBef>
                <a:spcPct val="50000"/>
              </a:spcBef>
            </a:pPr>
            <a:r>
              <a:rPr lang="en-US" i="1"/>
              <a:t>n</a:t>
            </a:r>
            <a:r>
              <a:rPr lang="en-US"/>
              <a:t>=1</a:t>
            </a:r>
            <a:endParaRPr lang="en-US" i="1"/>
          </a:p>
        </p:txBody>
      </p:sp>
      <p:sp>
        <p:nvSpPr>
          <p:cNvPr id="17417" name="Text Box 27"/>
          <p:cNvSpPr txBox="1">
            <a:spLocks noChangeArrowheads="1"/>
          </p:cNvSpPr>
          <p:nvPr/>
        </p:nvSpPr>
        <p:spPr bwMode="auto">
          <a:xfrm>
            <a:off x="4673600" y="5207000"/>
            <a:ext cx="11811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spcBef>
                <a:spcPct val="50000"/>
              </a:spcBef>
            </a:pPr>
            <a:r>
              <a:rPr lang="en-US" i="1"/>
              <a:t>n</a:t>
            </a:r>
            <a:r>
              <a:rPr lang="en-US"/>
              <a:t>=2</a:t>
            </a:r>
            <a:endParaRPr lang="en-US" i="1"/>
          </a:p>
        </p:txBody>
      </p:sp>
    </p:spTree>
    <p:extLst>
      <p:ext uri="{BB962C8B-B14F-4D97-AF65-F5344CB8AC3E}">
        <p14:creationId xmlns:p14="http://schemas.microsoft.com/office/powerpoint/2010/main" val="11427222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563">
                                            <p:txEl>
                                              <p:pRg st="0" end="0"/>
                                            </p:txEl>
                                          </p:spTgt>
                                        </p:tgtEl>
                                        <p:attrNameLst>
                                          <p:attrName>style.visibility</p:attrName>
                                        </p:attrNameLst>
                                      </p:cBhvr>
                                      <p:to>
                                        <p:strVal val="visible"/>
                                      </p:to>
                                    </p:set>
                                    <p:animEffect transition="in" filter="fade">
                                      <p:cBhvr>
                                        <p:cTn id="7" dur="500"/>
                                        <p:tgtEl>
                                          <p:spTgt spid="1945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563">
                                            <p:txEl>
                                              <p:pRg st="1" end="1"/>
                                            </p:txEl>
                                          </p:spTgt>
                                        </p:tgtEl>
                                        <p:attrNameLst>
                                          <p:attrName>style.visibility</p:attrName>
                                        </p:attrNameLst>
                                      </p:cBhvr>
                                      <p:to>
                                        <p:strVal val="visible"/>
                                      </p:to>
                                    </p:set>
                                    <p:animEffect transition="in" filter="fade">
                                      <p:cBhvr>
                                        <p:cTn id="12" dur="500"/>
                                        <p:tgtEl>
                                          <p:spTgt spid="1945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4563">
                                            <p:txEl>
                                              <p:pRg st="2" end="2"/>
                                            </p:txEl>
                                          </p:spTgt>
                                        </p:tgtEl>
                                        <p:attrNameLst>
                                          <p:attrName>style.visibility</p:attrName>
                                        </p:attrNameLst>
                                      </p:cBhvr>
                                      <p:to>
                                        <p:strVal val="visible"/>
                                      </p:to>
                                    </p:set>
                                    <p:animEffect transition="in" filter="fade">
                                      <p:cBhvr>
                                        <p:cTn id="17" dur="500"/>
                                        <p:tgtEl>
                                          <p:spTgt spid="1945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3"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5"/>
          <p:cNvSpPr>
            <a:spLocks noGrp="1"/>
          </p:cNvSpPr>
          <p:nvPr>
            <p:ph type="sldNum" sz="quarter" idx="12"/>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4D54BC45-CA8F-4AA1-918D-9EFA160D3E5C}" type="slidenum">
              <a:rPr lang="en-US" sz="1400" smtClean="0">
                <a:latin typeface="Times" pitchFamily="1" charset="0"/>
              </a:rPr>
              <a:pPr/>
              <a:t>12</a:t>
            </a:fld>
            <a:endParaRPr lang="en-US" sz="1400" smtClean="0">
              <a:latin typeface="Times" pitchFamily="1" charset="0"/>
            </a:endParaRPr>
          </a:p>
        </p:txBody>
      </p:sp>
      <p:sp>
        <p:nvSpPr>
          <p:cNvPr id="18436" name="Rectangle 2"/>
          <p:cNvSpPr>
            <a:spLocks noGrp="1" noChangeArrowheads="1"/>
          </p:cNvSpPr>
          <p:nvPr>
            <p:ph type="title"/>
          </p:nvPr>
        </p:nvSpPr>
        <p:spPr>
          <a:xfrm>
            <a:off x="520700" y="63500"/>
            <a:ext cx="8388350" cy="703263"/>
          </a:xfrm>
        </p:spPr>
        <p:txBody>
          <a:bodyPr>
            <a:normAutofit fontScale="90000"/>
          </a:bodyPr>
          <a:lstStyle/>
          <a:p>
            <a:pPr algn="l" rtl="0" eaLnBrk="1" hangingPunct="1"/>
            <a:r>
              <a:rPr lang="en-US" dirty="0" smtClean="0">
                <a:latin typeface="Times" pitchFamily="18" charset="0"/>
              </a:rPr>
              <a:t>Particle in a box</a:t>
            </a:r>
          </a:p>
        </p:txBody>
      </p:sp>
      <p:sp>
        <p:nvSpPr>
          <p:cNvPr id="18437" name="Rectangle 3"/>
          <p:cNvSpPr>
            <a:spLocks noGrp="1" noChangeArrowheads="1"/>
          </p:cNvSpPr>
          <p:nvPr>
            <p:ph type="body" idx="1"/>
          </p:nvPr>
        </p:nvSpPr>
        <p:spPr>
          <a:xfrm>
            <a:off x="533400" y="5486400"/>
            <a:ext cx="1828800" cy="685800"/>
          </a:xfrm>
        </p:spPr>
        <p:txBody>
          <a:bodyPr/>
          <a:lstStyle/>
          <a:p>
            <a:pPr algn="l" rtl="0" eaLnBrk="1" hangingPunct="1">
              <a:lnSpc>
                <a:spcPct val="90000"/>
              </a:lnSpc>
              <a:buFontTx/>
              <a:buNone/>
            </a:pPr>
            <a:r>
              <a:rPr lang="en-US" sz="1800" dirty="0" smtClean="0">
                <a:latin typeface="Times" pitchFamily="18" charset="0"/>
                <a:cs typeface="+mj-cs"/>
              </a:rPr>
              <a:t>Lowest energy state</a:t>
            </a:r>
            <a:endParaRPr lang="en-US" sz="2000" dirty="0" smtClean="0">
              <a:latin typeface="Times" pitchFamily="18" charset="0"/>
              <a:cs typeface="+mj-cs"/>
            </a:endParaRPr>
          </a:p>
        </p:txBody>
      </p:sp>
      <p:pic>
        <p:nvPicPr>
          <p:cNvPr id="1843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173288"/>
            <a:ext cx="6008688" cy="430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9" name="Rectangle 5"/>
          <p:cNvSpPr>
            <a:spLocks noChangeArrowheads="1"/>
          </p:cNvSpPr>
          <p:nvPr/>
        </p:nvSpPr>
        <p:spPr bwMode="auto">
          <a:xfrm>
            <a:off x="254000" y="3962400"/>
            <a:ext cx="21082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rtl="0" eaLnBrk="1" hangingPunct="1">
              <a:spcBef>
                <a:spcPct val="20000"/>
              </a:spcBef>
            </a:pPr>
            <a:r>
              <a:rPr lang="en-US" sz="2000" dirty="0">
                <a:latin typeface="Times" pitchFamily="18" charset="0"/>
                <a:cs typeface="+mj-cs"/>
              </a:rPr>
              <a:t>Next higher energy state</a:t>
            </a:r>
            <a:endParaRPr lang="en-US" dirty="0">
              <a:latin typeface="Times" pitchFamily="18" charset="0"/>
              <a:cs typeface="+mj-cs"/>
            </a:endParaRPr>
          </a:p>
        </p:txBody>
      </p:sp>
      <p:sp>
        <p:nvSpPr>
          <p:cNvPr id="18440" name="Rectangle 6"/>
          <p:cNvSpPr>
            <a:spLocks noChangeArrowheads="1"/>
          </p:cNvSpPr>
          <p:nvPr/>
        </p:nvSpPr>
        <p:spPr bwMode="auto">
          <a:xfrm>
            <a:off x="381000" y="2806700"/>
            <a:ext cx="1676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rtl="0" eaLnBrk="1" hangingPunct="1">
              <a:spcBef>
                <a:spcPct val="20000"/>
              </a:spcBef>
            </a:pPr>
            <a:r>
              <a:rPr lang="en-US" sz="2000" dirty="0">
                <a:latin typeface="Times" pitchFamily="18" charset="0"/>
                <a:cs typeface="+mj-cs"/>
              </a:rPr>
              <a:t>3rd energy state</a:t>
            </a:r>
            <a:endParaRPr lang="en-US" dirty="0">
              <a:latin typeface="Times" pitchFamily="18" charset="0"/>
              <a:cs typeface="+mj-cs"/>
            </a:endParaRPr>
          </a:p>
        </p:txBody>
      </p:sp>
      <p:sp>
        <p:nvSpPr>
          <p:cNvPr id="18441" name="Rectangle 7"/>
          <p:cNvSpPr>
            <a:spLocks noChangeArrowheads="1"/>
          </p:cNvSpPr>
          <p:nvPr/>
        </p:nvSpPr>
        <p:spPr bwMode="auto">
          <a:xfrm>
            <a:off x="3111500" y="1727200"/>
            <a:ext cx="2209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rtl="0" eaLnBrk="1" hangingPunct="1">
              <a:spcBef>
                <a:spcPct val="20000"/>
              </a:spcBef>
            </a:pPr>
            <a:r>
              <a:rPr lang="en-US" sz="2000" i="1" dirty="0">
                <a:latin typeface="Times" pitchFamily="18" charset="0"/>
                <a:cs typeface="+mj-cs"/>
              </a:rPr>
              <a:t>Wave function</a:t>
            </a:r>
          </a:p>
        </p:txBody>
      </p:sp>
      <p:sp>
        <p:nvSpPr>
          <p:cNvPr id="18442" name="Rectangle 8"/>
          <p:cNvSpPr>
            <a:spLocks noChangeArrowheads="1"/>
          </p:cNvSpPr>
          <p:nvPr/>
        </p:nvSpPr>
        <p:spPr bwMode="auto">
          <a:xfrm>
            <a:off x="6096000" y="1765300"/>
            <a:ext cx="2882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rtl="0" eaLnBrk="1" hangingPunct="1">
              <a:spcBef>
                <a:spcPct val="20000"/>
              </a:spcBef>
            </a:pPr>
            <a:r>
              <a:rPr lang="en-US" sz="2000" i="1" dirty="0">
                <a:latin typeface="Times" pitchFamily="18" charset="0"/>
                <a:cs typeface="+mj-cs"/>
              </a:rPr>
              <a:t>Probability: Square of the wave function</a:t>
            </a:r>
          </a:p>
        </p:txBody>
      </p:sp>
      <p:grpSp>
        <p:nvGrpSpPr>
          <p:cNvPr id="18443" name="Group 19"/>
          <p:cNvGrpSpPr>
            <a:grpSpLocks/>
          </p:cNvGrpSpPr>
          <p:nvPr/>
        </p:nvGrpSpPr>
        <p:grpSpPr bwMode="auto">
          <a:xfrm>
            <a:off x="3344863" y="1095375"/>
            <a:ext cx="3729037" cy="844550"/>
            <a:chOff x="216" y="696"/>
            <a:chExt cx="2880" cy="651"/>
          </a:xfrm>
        </p:grpSpPr>
        <p:grpSp>
          <p:nvGrpSpPr>
            <p:cNvPr id="18444" name="Group 9"/>
            <p:cNvGrpSpPr>
              <a:grpSpLocks/>
            </p:cNvGrpSpPr>
            <p:nvPr/>
          </p:nvGrpSpPr>
          <p:grpSpPr bwMode="auto">
            <a:xfrm>
              <a:off x="216" y="696"/>
              <a:ext cx="2880" cy="336"/>
              <a:chOff x="1272" y="2480"/>
              <a:chExt cx="2880" cy="336"/>
            </a:xfrm>
          </p:grpSpPr>
          <p:sp>
            <p:nvSpPr>
              <p:cNvPr id="178186" name="Oval 10"/>
              <p:cNvSpPr>
                <a:spLocks noChangeArrowheads="1"/>
              </p:cNvSpPr>
              <p:nvPr/>
            </p:nvSpPr>
            <p:spPr bwMode="auto">
              <a:xfrm>
                <a:off x="3160" y="2512"/>
                <a:ext cx="272" cy="274"/>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rtl="0">
                  <a:defRPr/>
                </a:pPr>
                <a:endParaRPr lang="ar-IQ"/>
              </a:p>
            </p:txBody>
          </p:sp>
          <p:sp>
            <p:nvSpPr>
              <p:cNvPr id="18448" name="Line 11"/>
              <p:cNvSpPr>
                <a:spLocks noChangeShapeType="1"/>
              </p:cNvSpPr>
              <p:nvPr/>
            </p:nvSpPr>
            <p:spPr bwMode="auto">
              <a:xfrm flipH="1">
                <a:off x="2848" y="2560"/>
                <a:ext cx="2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rtl="0"/>
                <a:endParaRPr lang="ar-IQ"/>
              </a:p>
            </p:txBody>
          </p:sp>
          <p:sp>
            <p:nvSpPr>
              <p:cNvPr id="18449" name="Line 12"/>
              <p:cNvSpPr>
                <a:spLocks noChangeShapeType="1"/>
              </p:cNvSpPr>
              <p:nvPr/>
            </p:nvSpPr>
            <p:spPr bwMode="auto">
              <a:xfrm flipH="1">
                <a:off x="2688" y="2656"/>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rtl="0"/>
                <a:endParaRPr lang="ar-IQ"/>
              </a:p>
            </p:txBody>
          </p:sp>
          <p:sp>
            <p:nvSpPr>
              <p:cNvPr id="18450" name="Line 13"/>
              <p:cNvSpPr>
                <a:spLocks noChangeShapeType="1"/>
              </p:cNvSpPr>
              <p:nvPr/>
            </p:nvSpPr>
            <p:spPr bwMode="auto">
              <a:xfrm flipH="1">
                <a:off x="2880" y="2744"/>
                <a:ext cx="2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rtl="0"/>
                <a:endParaRPr lang="ar-IQ"/>
              </a:p>
            </p:txBody>
          </p:sp>
          <p:sp>
            <p:nvSpPr>
              <p:cNvPr id="18451" name="Rectangle 14"/>
              <p:cNvSpPr>
                <a:spLocks noChangeArrowheads="1"/>
              </p:cNvSpPr>
              <p:nvPr/>
            </p:nvSpPr>
            <p:spPr bwMode="auto">
              <a:xfrm>
                <a:off x="1272" y="2480"/>
                <a:ext cx="2880" cy="336"/>
              </a:xfrm>
              <a:prstGeom prst="rect">
                <a:avLst/>
              </a:prstGeom>
              <a:solidFill>
                <a:schemeClr val="accent1">
                  <a:alpha val="52156"/>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rtl="0"/>
                <a:endParaRPr lang="ar-IQ"/>
              </a:p>
            </p:txBody>
          </p:sp>
          <p:sp>
            <p:nvSpPr>
              <p:cNvPr id="18452" name="Rectangle 15"/>
              <p:cNvSpPr>
                <a:spLocks noChangeArrowheads="1"/>
              </p:cNvSpPr>
              <p:nvPr/>
            </p:nvSpPr>
            <p:spPr bwMode="auto">
              <a:xfrm>
                <a:off x="1272" y="2480"/>
                <a:ext cx="96" cy="336"/>
              </a:xfrm>
              <a:prstGeom prst="rect">
                <a:avLst/>
              </a:prstGeom>
              <a:solidFill>
                <a:srgbClr val="78909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rtl="0"/>
                <a:endParaRPr lang="ar-IQ"/>
              </a:p>
            </p:txBody>
          </p:sp>
          <p:sp>
            <p:nvSpPr>
              <p:cNvPr id="18453" name="Rectangle 16"/>
              <p:cNvSpPr>
                <a:spLocks noChangeArrowheads="1"/>
              </p:cNvSpPr>
              <p:nvPr/>
            </p:nvSpPr>
            <p:spPr bwMode="auto">
              <a:xfrm>
                <a:off x="4056" y="2480"/>
                <a:ext cx="96" cy="336"/>
              </a:xfrm>
              <a:prstGeom prst="rect">
                <a:avLst/>
              </a:prstGeom>
              <a:solidFill>
                <a:srgbClr val="78909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rtl="0"/>
                <a:endParaRPr lang="ar-IQ"/>
              </a:p>
            </p:txBody>
          </p:sp>
        </p:grpSp>
        <p:sp>
          <p:nvSpPr>
            <p:cNvPr id="18445" name="Line 17"/>
            <p:cNvSpPr>
              <a:spLocks noChangeShapeType="1"/>
            </p:cNvSpPr>
            <p:nvPr/>
          </p:nvSpPr>
          <p:spPr bwMode="auto">
            <a:xfrm>
              <a:off x="312" y="1128"/>
              <a:ext cx="2672" cy="0"/>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rtl="0"/>
              <a:endParaRPr lang="ar-IQ"/>
            </a:p>
          </p:txBody>
        </p:sp>
        <p:sp>
          <p:nvSpPr>
            <p:cNvPr id="18446" name="Text Box 18"/>
            <p:cNvSpPr txBox="1">
              <a:spLocks noChangeArrowheads="1"/>
            </p:cNvSpPr>
            <p:nvPr/>
          </p:nvSpPr>
          <p:spPr bwMode="auto">
            <a:xfrm>
              <a:off x="1544" y="1041"/>
              <a:ext cx="366" cy="30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lgn="l" rtl="0">
                <a:spcBef>
                  <a:spcPct val="50000"/>
                </a:spcBef>
              </a:pPr>
              <a:r>
                <a:rPr lang="en-US" sz="2000" i="1"/>
                <a:t>L</a:t>
              </a:r>
              <a:endParaRPr lang="en-US" i="1"/>
            </a:p>
          </p:txBody>
        </p:sp>
      </p:grpSp>
    </p:spTree>
    <p:extLst>
      <p:ext uri="{BB962C8B-B14F-4D97-AF65-F5344CB8AC3E}">
        <p14:creationId xmlns:p14="http://schemas.microsoft.com/office/powerpoint/2010/main" val="19217202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5"/>
          <p:cNvSpPr>
            <a:spLocks noGrp="1"/>
          </p:cNvSpPr>
          <p:nvPr>
            <p:ph type="sldNum" sz="quarter" idx="12"/>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3A469038-993C-4C64-8BD4-9D7799EB6325}" type="slidenum">
              <a:rPr lang="en-US" sz="1400" smtClean="0">
                <a:latin typeface="Times" pitchFamily="1" charset="0"/>
              </a:rPr>
              <a:pPr/>
              <a:t>13</a:t>
            </a:fld>
            <a:endParaRPr lang="en-US" sz="1400" smtClean="0">
              <a:latin typeface="Times" pitchFamily="1" charset="0"/>
            </a:endParaRPr>
          </a:p>
        </p:txBody>
      </p:sp>
      <p:grpSp>
        <p:nvGrpSpPr>
          <p:cNvPr id="21508" name="Group 13"/>
          <p:cNvGrpSpPr>
            <a:grpSpLocks/>
          </p:cNvGrpSpPr>
          <p:nvPr/>
        </p:nvGrpSpPr>
        <p:grpSpPr bwMode="auto">
          <a:xfrm>
            <a:off x="4210050" y="1511300"/>
            <a:ext cx="4629150" cy="4724400"/>
            <a:chOff x="2600" y="976"/>
            <a:chExt cx="2916" cy="2976"/>
          </a:xfrm>
        </p:grpSpPr>
        <p:pic>
          <p:nvPicPr>
            <p:cNvPr id="215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0" y="976"/>
              <a:ext cx="2916" cy="2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7" name="Rectangle 10"/>
            <p:cNvSpPr>
              <a:spLocks noChangeArrowheads="1"/>
            </p:cNvSpPr>
            <p:nvPr/>
          </p:nvSpPr>
          <p:spPr bwMode="auto">
            <a:xfrm>
              <a:off x="3360" y="1896"/>
              <a:ext cx="400" cy="24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1518" name="Rectangle 11"/>
            <p:cNvSpPr>
              <a:spLocks noChangeArrowheads="1"/>
            </p:cNvSpPr>
            <p:nvPr/>
          </p:nvSpPr>
          <p:spPr bwMode="auto">
            <a:xfrm>
              <a:off x="4880" y="1912"/>
              <a:ext cx="400" cy="24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1519" name="Rectangle 12"/>
            <p:cNvSpPr>
              <a:spLocks noChangeArrowheads="1"/>
            </p:cNvSpPr>
            <p:nvPr/>
          </p:nvSpPr>
          <p:spPr bwMode="auto">
            <a:xfrm>
              <a:off x="4240" y="3432"/>
              <a:ext cx="400" cy="24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grpSp>
      <p:sp>
        <p:nvSpPr>
          <p:cNvPr id="21509" name="Rectangle 2"/>
          <p:cNvSpPr>
            <a:spLocks noGrp="1" noChangeArrowheads="1"/>
          </p:cNvSpPr>
          <p:nvPr>
            <p:ph type="title"/>
          </p:nvPr>
        </p:nvSpPr>
        <p:spPr>
          <a:xfrm>
            <a:off x="685800" y="241300"/>
            <a:ext cx="7772400" cy="762000"/>
          </a:xfrm>
        </p:spPr>
        <p:txBody>
          <a:bodyPr>
            <a:normAutofit/>
          </a:bodyPr>
          <a:lstStyle/>
          <a:p>
            <a:pPr algn="l" rtl="0" eaLnBrk="1" hangingPunct="1"/>
            <a:r>
              <a:rPr lang="en-US" sz="3000" dirty="0" smtClean="0">
                <a:solidFill>
                  <a:srgbClr val="FF0000"/>
                </a:solidFill>
              </a:rPr>
              <a:t>Wave function of pendulum</a:t>
            </a:r>
          </a:p>
        </p:txBody>
      </p:sp>
      <p:grpSp>
        <p:nvGrpSpPr>
          <p:cNvPr id="93199" name="Group 15"/>
          <p:cNvGrpSpPr>
            <a:grpSpLocks/>
          </p:cNvGrpSpPr>
          <p:nvPr/>
        </p:nvGrpSpPr>
        <p:grpSpPr bwMode="auto">
          <a:xfrm>
            <a:off x="4305300" y="3009900"/>
            <a:ext cx="4838700" cy="3606800"/>
            <a:chOff x="2712" y="1896"/>
            <a:chExt cx="3048" cy="2272"/>
          </a:xfrm>
        </p:grpSpPr>
        <p:sp>
          <p:nvSpPr>
            <p:cNvPr id="21513" name="Rectangle 5"/>
            <p:cNvSpPr>
              <a:spLocks noChangeArrowheads="1"/>
            </p:cNvSpPr>
            <p:nvPr/>
          </p:nvSpPr>
          <p:spPr bwMode="auto">
            <a:xfrm>
              <a:off x="4848" y="2192"/>
              <a:ext cx="9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rtl="0" eaLnBrk="1" hangingPunct="1">
                <a:spcBef>
                  <a:spcPct val="20000"/>
                </a:spcBef>
              </a:pPr>
              <a:r>
                <a:rPr lang="en-US" i="1" dirty="0"/>
                <a:t>n</a:t>
              </a:r>
              <a:r>
                <a:rPr lang="en-US" dirty="0"/>
                <a:t>=2</a:t>
              </a:r>
              <a:endParaRPr lang="en-US" i="1" dirty="0"/>
            </a:p>
          </p:txBody>
        </p:sp>
        <p:sp>
          <p:nvSpPr>
            <p:cNvPr id="21514" name="Rectangle 6"/>
            <p:cNvSpPr>
              <a:spLocks noChangeArrowheads="1"/>
            </p:cNvSpPr>
            <p:nvPr/>
          </p:nvSpPr>
          <p:spPr bwMode="auto">
            <a:xfrm>
              <a:off x="4408" y="3688"/>
              <a:ext cx="9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rtl="0" eaLnBrk="1" hangingPunct="1">
                <a:spcBef>
                  <a:spcPct val="20000"/>
                </a:spcBef>
              </a:pPr>
              <a:r>
                <a:rPr lang="en-US" i="1" dirty="0"/>
                <a:t>n</a:t>
              </a:r>
              <a:r>
                <a:rPr lang="en-US" dirty="0"/>
                <a:t>=3</a:t>
              </a:r>
              <a:endParaRPr lang="en-US" i="1" dirty="0"/>
            </a:p>
          </p:txBody>
        </p:sp>
        <p:sp>
          <p:nvSpPr>
            <p:cNvPr id="21515" name="Rectangle 7"/>
            <p:cNvSpPr>
              <a:spLocks noChangeArrowheads="1"/>
            </p:cNvSpPr>
            <p:nvPr/>
          </p:nvSpPr>
          <p:spPr bwMode="auto">
            <a:xfrm>
              <a:off x="2712" y="1896"/>
              <a:ext cx="912" cy="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rtl="0" eaLnBrk="1" hangingPunct="1">
                <a:spcBef>
                  <a:spcPct val="20000"/>
                </a:spcBef>
              </a:pPr>
              <a:r>
                <a:rPr lang="en-US" i="1" dirty="0"/>
                <a:t>n</a:t>
              </a:r>
              <a:r>
                <a:rPr lang="en-US" dirty="0"/>
                <a:t>=1</a:t>
              </a:r>
              <a:br>
                <a:rPr lang="en-US" dirty="0"/>
              </a:br>
              <a:r>
                <a:rPr lang="en-US" dirty="0"/>
                <a:t>ground</a:t>
              </a:r>
              <a:br>
                <a:rPr lang="en-US" dirty="0"/>
              </a:br>
              <a:r>
                <a:rPr lang="en-US" dirty="0"/>
                <a:t> state</a:t>
              </a:r>
            </a:p>
          </p:txBody>
        </p:sp>
      </p:grpSp>
      <p:sp>
        <p:nvSpPr>
          <p:cNvPr id="21511" name="Text Box 14"/>
          <p:cNvSpPr txBox="1">
            <a:spLocks noChangeArrowheads="1"/>
          </p:cNvSpPr>
          <p:nvPr/>
        </p:nvSpPr>
        <p:spPr bwMode="auto">
          <a:xfrm>
            <a:off x="177800" y="1943100"/>
            <a:ext cx="38227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lgn="l" rtl="0">
              <a:spcBef>
                <a:spcPct val="50000"/>
              </a:spcBef>
            </a:pPr>
            <a:r>
              <a:rPr lang="en-US" dirty="0">
                <a:latin typeface="Times" pitchFamily="18" charset="0"/>
              </a:rPr>
              <a:t>Here are quantum </a:t>
            </a:r>
            <a:r>
              <a:rPr lang="en-US" dirty="0" smtClean="0">
                <a:latin typeface="Times" pitchFamily="18" charset="0"/>
              </a:rPr>
              <a:t>wave functions </a:t>
            </a:r>
            <a:r>
              <a:rPr lang="en-US" dirty="0">
                <a:latin typeface="Times" pitchFamily="18" charset="0"/>
              </a:rPr>
              <a:t>of a pendulum. Which has the lowest energy?</a:t>
            </a:r>
          </a:p>
        </p:txBody>
      </p:sp>
      <p:sp>
        <p:nvSpPr>
          <p:cNvPr id="93200" name="AutoShape 16"/>
          <p:cNvSpPr>
            <a:spLocks noChangeArrowheads="1"/>
          </p:cNvSpPr>
          <p:nvPr/>
        </p:nvSpPr>
        <p:spPr bwMode="auto">
          <a:xfrm>
            <a:off x="4051300" y="1384300"/>
            <a:ext cx="2438400" cy="2997200"/>
          </a:xfrm>
          <a:prstGeom prst="roundRect">
            <a:avLst>
              <a:gd name="adj" fmla="val 16667"/>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ar-IQ"/>
          </a:p>
        </p:txBody>
      </p:sp>
    </p:spTree>
    <p:extLst>
      <p:ext uri="{BB962C8B-B14F-4D97-AF65-F5344CB8AC3E}">
        <p14:creationId xmlns:p14="http://schemas.microsoft.com/office/powerpoint/2010/main" val="19910773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93199"/>
                                        </p:tgtEl>
                                        <p:attrNameLst>
                                          <p:attrName>style.visibility</p:attrName>
                                        </p:attrNameLst>
                                      </p:cBhvr>
                                      <p:to>
                                        <p:strVal val="visible"/>
                                      </p:to>
                                    </p:set>
                                    <p:animEffect transition="in" filter="fade">
                                      <p:cBhvr>
                                        <p:cTn id="7" dur="1000"/>
                                        <p:tgtEl>
                                          <p:spTgt spid="93199"/>
                                        </p:tgtEl>
                                      </p:cBhvr>
                                    </p:animEffect>
                                  </p:childTnLst>
                                </p:cTn>
                              </p:par>
                            </p:childTnLst>
                          </p:cTn>
                        </p:par>
                        <p:par>
                          <p:cTn id="8" fill="hold" nodeType="afterGroup">
                            <p:stCondLst>
                              <p:cond delay="1000"/>
                            </p:stCondLst>
                            <p:childTnLst>
                              <p:par>
                                <p:cTn id="9" presetID="15" presetClass="entr" presetSubtype="0" fill="hold" grpId="0" nodeType="afterEffect">
                                  <p:stCondLst>
                                    <p:cond delay="0"/>
                                  </p:stCondLst>
                                  <p:childTnLst>
                                    <p:set>
                                      <p:cBhvr>
                                        <p:cTn id="10" dur="1" fill="hold">
                                          <p:stCondLst>
                                            <p:cond delay="0"/>
                                          </p:stCondLst>
                                        </p:cTn>
                                        <p:tgtEl>
                                          <p:spTgt spid="93200"/>
                                        </p:tgtEl>
                                        <p:attrNameLst>
                                          <p:attrName>style.visibility</p:attrName>
                                        </p:attrNameLst>
                                      </p:cBhvr>
                                      <p:to>
                                        <p:strVal val="visible"/>
                                      </p:to>
                                    </p:set>
                                    <p:anim calcmode="lin" valueType="num">
                                      <p:cBhvr>
                                        <p:cTn id="11" dur="1000" fill="hold"/>
                                        <p:tgtEl>
                                          <p:spTgt spid="93200"/>
                                        </p:tgtEl>
                                        <p:attrNameLst>
                                          <p:attrName>ppt_w</p:attrName>
                                        </p:attrNameLst>
                                      </p:cBhvr>
                                      <p:tavLst>
                                        <p:tav tm="0">
                                          <p:val>
                                            <p:fltVal val="0"/>
                                          </p:val>
                                        </p:tav>
                                        <p:tav tm="100000">
                                          <p:val>
                                            <p:strVal val="#ppt_w"/>
                                          </p:val>
                                        </p:tav>
                                      </p:tavLst>
                                    </p:anim>
                                    <p:anim calcmode="lin" valueType="num">
                                      <p:cBhvr>
                                        <p:cTn id="12" dur="1000" fill="hold"/>
                                        <p:tgtEl>
                                          <p:spTgt spid="93200"/>
                                        </p:tgtEl>
                                        <p:attrNameLst>
                                          <p:attrName>ppt_h</p:attrName>
                                        </p:attrNameLst>
                                      </p:cBhvr>
                                      <p:tavLst>
                                        <p:tav tm="0">
                                          <p:val>
                                            <p:fltVal val="0"/>
                                          </p:val>
                                        </p:tav>
                                        <p:tav tm="100000">
                                          <p:val>
                                            <p:strVal val="#ppt_h"/>
                                          </p:val>
                                        </p:tav>
                                      </p:tavLst>
                                    </p:anim>
                                    <p:anim calcmode="lin" valueType="num">
                                      <p:cBhvr>
                                        <p:cTn id="13" dur="1000" fill="hold"/>
                                        <p:tgtEl>
                                          <p:spTgt spid="93200"/>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9320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0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5"/>
          <p:cNvSpPr>
            <a:spLocks noGrp="1"/>
          </p:cNvSpPr>
          <p:nvPr>
            <p:ph type="sldNum" sz="quarter" idx="12"/>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7991E8D4-62C1-470E-96CD-680A3493060A}" type="slidenum">
              <a:rPr lang="en-US" sz="1400" smtClean="0">
                <a:latin typeface="Times" pitchFamily="1" charset="0"/>
              </a:rPr>
              <a:pPr/>
              <a:t>14</a:t>
            </a:fld>
            <a:endParaRPr lang="en-US" sz="1400" smtClean="0">
              <a:latin typeface="Times" pitchFamily="1" charset="0"/>
            </a:endParaRPr>
          </a:p>
        </p:txBody>
      </p:sp>
      <p:pic>
        <p:nvPicPr>
          <p:cNvPr id="2253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3713" y="609600"/>
            <a:ext cx="4535487" cy="609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Rectangle 3"/>
          <p:cNvSpPr>
            <a:spLocks noGrp="1" noChangeArrowheads="1"/>
          </p:cNvSpPr>
          <p:nvPr>
            <p:ph type="title"/>
          </p:nvPr>
        </p:nvSpPr>
        <p:spPr>
          <a:xfrm>
            <a:off x="533400" y="152400"/>
            <a:ext cx="7772400" cy="762000"/>
          </a:xfrm>
        </p:spPr>
        <p:txBody>
          <a:bodyPr>
            <a:normAutofit/>
          </a:bodyPr>
          <a:lstStyle/>
          <a:p>
            <a:pPr algn="l" rtl="0" eaLnBrk="1" hangingPunct="1"/>
            <a:r>
              <a:rPr lang="en-US" sz="3000" dirty="0" smtClean="0">
                <a:latin typeface="Times" pitchFamily="18" charset="0"/>
              </a:rPr>
              <a:t>Probability density of oscillator</a:t>
            </a:r>
          </a:p>
        </p:txBody>
      </p:sp>
      <p:sp>
        <p:nvSpPr>
          <p:cNvPr id="22534" name="Rectangle 4"/>
          <p:cNvSpPr>
            <a:spLocks noGrp="1" noChangeArrowheads="1"/>
          </p:cNvSpPr>
          <p:nvPr>
            <p:ph type="body" idx="1"/>
          </p:nvPr>
        </p:nvSpPr>
        <p:spPr>
          <a:xfrm>
            <a:off x="152400" y="4876800"/>
            <a:ext cx="2743200" cy="838200"/>
          </a:xfrm>
        </p:spPr>
        <p:txBody>
          <a:bodyPr/>
          <a:lstStyle/>
          <a:p>
            <a:pPr algn="l" rtl="0" eaLnBrk="1" hangingPunct="1">
              <a:lnSpc>
                <a:spcPct val="90000"/>
              </a:lnSpc>
              <a:buFontTx/>
              <a:buNone/>
            </a:pPr>
            <a:r>
              <a:rPr lang="en-US" sz="1600" dirty="0" smtClean="0">
                <a:latin typeface="Times" pitchFamily="18" charset="0"/>
              </a:rPr>
              <a:t>Moves fast here,</a:t>
            </a:r>
            <a:br>
              <a:rPr lang="en-US" sz="1600" dirty="0" smtClean="0">
                <a:latin typeface="Times" pitchFamily="18" charset="0"/>
              </a:rPr>
            </a:br>
            <a:r>
              <a:rPr lang="en-US" sz="1600" dirty="0" smtClean="0">
                <a:latin typeface="Times" pitchFamily="18" charset="0"/>
              </a:rPr>
              <a:t>low </a:t>
            </a:r>
            <a:r>
              <a:rPr lang="en-US" sz="1600" dirty="0" err="1" smtClean="0">
                <a:latin typeface="Times" pitchFamily="18" charset="0"/>
              </a:rPr>
              <a:t>prob</a:t>
            </a:r>
            <a:r>
              <a:rPr lang="en-US" sz="1600" dirty="0" smtClean="0">
                <a:latin typeface="Times" pitchFamily="18" charset="0"/>
              </a:rPr>
              <a:t> of finding in a ‘blind’ measurement</a:t>
            </a:r>
            <a:endParaRPr lang="en-US" sz="2000" dirty="0" smtClean="0">
              <a:latin typeface="Times" pitchFamily="18" charset="0"/>
            </a:endParaRPr>
          </a:p>
        </p:txBody>
      </p:sp>
      <p:grpSp>
        <p:nvGrpSpPr>
          <p:cNvPr id="22535" name="Group 5"/>
          <p:cNvGrpSpPr>
            <a:grpSpLocks/>
          </p:cNvGrpSpPr>
          <p:nvPr/>
        </p:nvGrpSpPr>
        <p:grpSpPr bwMode="auto">
          <a:xfrm>
            <a:off x="381000" y="1600200"/>
            <a:ext cx="3632200" cy="2971800"/>
            <a:chOff x="296" y="1344"/>
            <a:chExt cx="2288" cy="1872"/>
          </a:xfrm>
        </p:grpSpPr>
        <p:grpSp>
          <p:nvGrpSpPr>
            <p:cNvPr id="22541" name="Group 6"/>
            <p:cNvGrpSpPr>
              <a:grpSpLocks/>
            </p:cNvGrpSpPr>
            <p:nvPr/>
          </p:nvGrpSpPr>
          <p:grpSpPr bwMode="auto">
            <a:xfrm>
              <a:off x="480" y="1344"/>
              <a:ext cx="2104" cy="1872"/>
              <a:chOff x="2976" y="1384"/>
              <a:chExt cx="2104" cy="1872"/>
            </a:xfrm>
          </p:grpSpPr>
          <p:sp>
            <p:nvSpPr>
              <p:cNvPr id="97287" name="Rectangle 7"/>
              <p:cNvSpPr>
                <a:spLocks noChangeArrowheads="1"/>
              </p:cNvSpPr>
              <p:nvPr/>
            </p:nvSpPr>
            <p:spPr bwMode="auto">
              <a:xfrm>
                <a:off x="2976" y="1384"/>
                <a:ext cx="1792" cy="192"/>
              </a:xfrm>
              <a:prstGeom prst="rect">
                <a:avLst/>
              </a:prstGeom>
              <a:gradFill rotWithShape="0">
                <a:gsLst>
                  <a:gs pos="0">
                    <a:schemeClr val="accent1"/>
                  </a:gs>
                  <a:gs pos="100000">
                    <a:schemeClr val="accent1">
                      <a:gamma/>
                      <a:shade val="67451"/>
                      <a:invGamma/>
                    </a:scheme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ar-IQ"/>
              </a:p>
            </p:txBody>
          </p:sp>
          <p:sp>
            <p:nvSpPr>
              <p:cNvPr id="22544" name="Line 8"/>
              <p:cNvSpPr>
                <a:spLocks noChangeShapeType="1"/>
              </p:cNvSpPr>
              <p:nvPr/>
            </p:nvSpPr>
            <p:spPr bwMode="auto">
              <a:xfrm rot="-1744288">
                <a:off x="4208" y="1416"/>
                <a:ext cx="360" cy="13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2545" name="Oval 9"/>
              <p:cNvSpPr>
                <a:spLocks noChangeArrowheads="1"/>
              </p:cNvSpPr>
              <p:nvPr/>
            </p:nvSpPr>
            <p:spPr bwMode="auto">
              <a:xfrm>
                <a:off x="4824" y="2552"/>
                <a:ext cx="256" cy="256"/>
              </a:xfrm>
              <a:prstGeom prst="ellipse">
                <a:avLst/>
              </a:prstGeom>
              <a:gradFill rotWithShape="0">
                <a:gsLst>
                  <a:gs pos="0">
                    <a:srgbClr val="760101"/>
                  </a:gs>
                  <a:gs pos="100000">
                    <a:srgbClr val="FF0202"/>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2546" name="Line 10"/>
              <p:cNvSpPr>
                <a:spLocks noChangeShapeType="1"/>
              </p:cNvSpPr>
              <p:nvPr/>
            </p:nvSpPr>
            <p:spPr bwMode="auto">
              <a:xfrm>
                <a:off x="3896" y="1592"/>
                <a:ext cx="0" cy="1664"/>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grpSp>
        <p:sp>
          <p:nvSpPr>
            <p:cNvPr id="22542" name="Freeform 11"/>
            <p:cNvSpPr>
              <a:spLocks/>
            </p:cNvSpPr>
            <p:nvPr/>
          </p:nvSpPr>
          <p:spPr bwMode="auto">
            <a:xfrm>
              <a:off x="296" y="2616"/>
              <a:ext cx="2168" cy="437"/>
            </a:xfrm>
            <a:custGeom>
              <a:avLst/>
              <a:gdLst>
                <a:gd name="T0" fmla="*/ 2168 w 2168"/>
                <a:gd name="T1" fmla="*/ 24 h 437"/>
                <a:gd name="T2" fmla="*/ 1688 w 2168"/>
                <a:gd name="T3" fmla="*/ 312 h 437"/>
                <a:gd name="T4" fmla="*/ 1088 w 2168"/>
                <a:gd name="T5" fmla="*/ 432 h 437"/>
                <a:gd name="T6" fmla="*/ 400 w 2168"/>
                <a:gd name="T7" fmla="*/ 280 h 437"/>
                <a:gd name="T8" fmla="*/ 0 w 2168"/>
                <a:gd name="T9" fmla="*/ 0 h 4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8" h="437">
                  <a:moveTo>
                    <a:pt x="2168" y="24"/>
                  </a:moveTo>
                  <a:cubicBezTo>
                    <a:pt x="2018" y="134"/>
                    <a:pt x="1868" y="244"/>
                    <a:pt x="1688" y="312"/>
                  </a:cubicBezTo>
                  <a:cubicBezTo>
                    <a:pt x="1508" y="380"/>
                    <a:pt x="1303" y="437"/>
                    <a:pt x="1088" y="432"/>
                  </a:cubicBezTo>
                  <a:cubicBezTo>
                    <a:pt x="873" y="427"/>
                    <a:pt x="581" y="352"/>
                    <a:pt x="400" y="280"/>
                  </a:cubicBezTo>
                  <a:cubicBezTo>
                    <a:pt x="219" y="208"/>
                    <a:pt x="109" y="104"/>
                    <a:pt x="0" y="0"/>
                  </a:cubicBezTo>
                </a:path>
              </a:pathLst>
            </a:custGeom>
            <a:noFill/>
            <a:ln w="28575" cmpd="sng">
              <a:solidFill>
                <a:srgbClr val="FF8000"/>
              </a:solidFill>
              <a:round/>
              <a:headEnd type="triangl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grpSp>
      <p:sp>
        <p:nvSpPr>
          <p:cNvPr id="22536" name="AutoShape 12"/>
          <p:cNvSpPr>
            <a:spLocks/>
          </p:cNvSpPr>
          <p:nvPr/>
        </p:nvSpPr>
        <p:spPr bwMode="auto">
          <a:xfrm rot="-5400000">
            <a:off x="3695700" y="4000500"/>
            <a:ext cx="152400" cy="533400"/>
          </a:xfrm>
          <a:prstGeom prst="leftBrace">
            <a:avLst>
              <a:gd name="adj1" fmla="val 29167"/>
              <a:gd name="adj2" fmla="val 50000"/>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2537" name="AutoShape 13"/>
          <p:cNvSpPr>
            <a:spLocks/>
          </p:cNvSpPr>
          <p:nvPr/>
        </p:nvSpPr>
        <p:spPr bwMode="auto">
          <a:xfrm rot="-5400000">
            <a:off x="2019300" y="4457700"/>
            <a:ext cx="152400" cy="533400"/>
          </a:xfrm>
          <a:prstGeom prst="leftBrace">
            <a:avLst>
              <a:gd name="adj1" fmla="val 29167"/>
              <a:gd name="adj2" fmla="val 50000"/>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2538" name="Rectangle 14"/>
          <p:cNvSpPr>
            <a:spLocks noChangeArrowheads="1"/>
          </p:cNvSpPr>
          <p:nvPr/>
        </p:nvSpPr>
        <p:spPr bwMode="auto">
          <a:xfrm>
            <a:off x="2819400" y="4419600"/>
            <a:ext cx="2286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rtl="0" eaLnBrk="1" hangingPunct="1">
              <a:lnSpc>
                <a:spcPct val="90000"/>
              </a:lnSpc>
              <a:spcBef>
                <a:spcPct val="20000"/>
              </a:spcBef>
            </a:pPr>
            <a:r>
              <a:rPr lang="en-US" sz="1800" dirty="0">
                <a:latin typeface="Times" pitchFamily="18" charset="0"/>
              </a:rPr>
              <a:t>Moves slow here,</a:t>
            </a:r>
            <a:br>
              <a:rPr lang="en-US" sz="1800" dirty="0">
                <a:latin typeface="Times" pitchFamily="18" charset="0"/>
              </a:rPr>
            </a:br>
            <a:r>
              <a:rPr lang="en-US" sz="1800" dirty="0">
                <a:latin typeface="Times" pitchFamily="18" charset="0"/>
              </a:rPr>
              <a:t>high </a:t>
            </a:r>
            <a:r>
              <a:rPr lang="en-US" sz="1800" dirty="0" err="1">
                <a:latin typeface="Times" pitchFamily="18" charset="0"/>
              </a:rPr>
              <a:t>prob</a:t>
            </a:r>
            <a:r>
              <a:rPr lang="en-US" sz="1800" dirty="0">
                <a:latin typeface="Times" pitchFamily="18" charset="0"/>
              </a:rPr>
              <a:t> of finding</a:t>
            </a:r>
            <a:endParaRPr lang="en-US" sz="2400" dirty="0">
              <a:latin typeface="Times" pitchFamily="18" charset="0"/>
            </a:endParaRPr>
          </a:p>
        </p:txBody>
      </p:sp>
      <p:sp>
        <p:nvSpPr>
          <p:cNvPr id="22539" name="Freeform 15"/>
          <p:cNvSpPr>
            <a:spLocks/>
          </p:cNvSpPr>
          <p:nvPr/>
        </p:nvSpPr>
        <p:spPr bwMode="auto">
          <a:xfrm>
            <a:off x="3886200" y="5791200"/>
            <a:ext cx="1219200" cy="381000"/>
          </a:xfrm>
          <a:custGeom>
            <a:avLst/>
            <a:gdLst>
              <a:gd name="T0" fmla="*/ 1935480000 w 768"/>
              <a:gd name="T1" fmla="*/ 0 h 240"/>
              <a:gd name="T2" fmla="*/ 1330642500 w 768"/>
              <a:gd name="T3" fmla="*/ 362902500 h 240"/>
              <a:gd name="T4" fmla="*/ 0 w 768"/>
              <a:gd name="T5" fmla="*/ 604837500 h 240"/>
              <a:gd name="T6" fmla="*/ 0 60000 65536"/>
              <a:gd name="T7" fmla="*/ 0 60000 65536"/>
              <a:gd name="T8" fmla="*/ 0 60000 65536"/>
            </a:gdLst>
            <a:ahLst/>
            <a:cxnLst>
              <a:cxn ang="T6">
                <a:pos x="T0" y="T1"/>
              </a:cxn>
              <a:cxn ang="T7">
                <a:pos x="T2" y="T3"/>
              </a:cxn>
              <a:cxn ang="T8">
                <a:pos x="T4" y="T5"/>
              </a:cxn>
            </a:cxnLst>
            <a:rect l="0" t="0" r="r" b="b"/>
            <a:pathLst>
              <a:path w="768" h="240">
                <a:moveTo>
                  <a:pt x="768" y="0"/>
                </a:moveTo>
                <a:cubicBezTo>
                  <a:pt x="712" y="52"/>
                  <a:pt x="656" y="104"/>
                  <a:pt x="528" y="144"/>
                </a:cubicBezTo>
                <a:cubicBezTo>
                  <a:pt x="400" y="184"/>
                  <a:pt x="200" y="212"/>
                  <a:pt x="0" y="240"/>
                </a:cubicBezTo>
              </a:path>
            </a:pathLst>
          </a:custGeom>
          <a:noFill/>
          <a:ln w="19050" cmpd="sng">
            <a:solidFill>
              <a:srgbClr val="FF0000"/>
            </a:solidFill>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2540" name="Rectangle 16"/>
          <p:cNvSpPr>
            <a:spLocks noChangeArrowheads="1"/>
          </p:cNvSpPr>
          <p:nvPr/>
        </p:nvSpPr>
        <p:spPr bwMode="auto">
          <a:xfrm>
            <a:off x="3276600" y="55626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lnSpc>
                <a:spcPct val="90000"/>
              </a:lnSpc>
              <a:spcBef>
                <a:spcPct val="20000"/>
              </a:spcBef>
            </a:pPr>
            <a:r>
              <a:rPr lang="en-US" sz="1600" i="1"/>
              <a:t>Classical</a:t>
            </a:r>
            <a:br>
              <a:rPr lang="en-US" sz="1600" i="1"/>
            </a:br>
            <a:r>
              <a:rPr lang="en-US" sz="1600" i="1"/>
              <a:t> prob</a:t>
            </a:r>
            <a:endParaRPr lang="en-US" sz="2400"/>
          </a:p>
        </p:txBody>
      </p:sp>
    </p:spTree>
    <p:extLst>
      <p:ext uri="{BB962C8B-B14F-4D97-AF65-F5344CB8AC3E}">
        <p14:creationId xmlns:p14="http://schemas.microsoft.com/office/powerpoint/2010/main" val="9196525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5"/>
          <p:cNvSpPr>
            <a:spLocks noGrp="1"/>
          </p:cNvSpPr>
          <p:nvPr>
            <p:ph type="sldNum" sz="quarter" idx="12"/>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3FC29991-6495-4539-B4E3-D30208E81A42}" type="slidenum">
              <a:rPr lang="en-US" sz="1400" smtClean="0">
                <a:latin typeface="Times" pitchFamily="1" charset="0"/>
              </a:rPr>
              <a:pPr/>
              <a:t>15</a:t>
            </a:fld>
            <a:endParaRPr lang="en-US" sz="1400" smtClean="0">
              <a:latin typeface="Times" pitchFamily="1" charset="0"/>
            </a:endParaRPr>
          </a:p>
        </p:txBody>
      </p:sp>
      <p:sp>
        <p:nvSpPr>
          <p:cNvPr id="23556" name="Rectangle 2"/>
          <p:cNvSpPr>
            <a:spLocks noGrp="1" noChangeArrowheads="1"/>
          </p:cNvSpPr>
          <p:nvPr>
            <p:ph type="title"/>
          </p:nvPr>
        </p:nvSpPr>
        <p:spPr>
          <a:xfrm>
            <a:off x="361950" y="198438"/>
            <a:ext cx="8521700" cy="812800"/>
          </a:xfrm>
        </p:spPr>
        <p:txBody>
          <a:bodyPr>
            <a:normAutofit/>
          </a:bodyPr>
          <a:lstStyle/>
          <a:p>
            <a:pPr algn="l" rtl="0" eaLnBrk="1" hangingPunct="1"/>
            <a:r>
              <a:rPr lang="en-US" sz="3000" dirty="0" smtClean="0">
                <a:solidFill>
                  <a:srgbClr val="FF0000"/>
                </a:solidFill>
                <a:latin typeface="Times" pitchFamily="18" charset="0"/>
              </a:rPr>
              <a:t>Wave functions in two dimensions</a:t>
            </a:r>
          </a:p>
        </p:txBody>
      </p:sp>
      <p:sp>
        <p:nvSpPr>
          <p:cNvPr id="23557" name="Rectangle 3"/>
          <p:cNvSpPr>
            <a:spLocks noGrp="1" noChangeArrowheads="1"/>
          </p:cNvSpPr>
          <p:nvPr>
            <p:ph type="body" idx="1"/>
          </p:nvPr>
        </p:nvSpPr>
        <p:spPr>
          <a:xfrm>
            <a:off x="258763" y="1146175"/>
            <a:ext cx="8397875" cy="5092700"/>
          </a:xfrm>
        </p:spPr>
        <p:txBody>
          <a:bodyPr>
            <a:normAutofit/>
          </a:bodyPr>
          <a:lstStyle/>
          <a:p>
            <a:pPr algn="l" rtl="0" eaLnBrk="1" hangingPunct="1">
              <a:lnSpc>
                <a:spcPct val="90000"/>
              </a:lnSpc>
              <a:spcBef>
                <a:spcPct val="50000"/>
              </a:spcBef>
            </a:pPr>
            <a:r>
              <a:rPr lang="en-US" sz="2800" dirty="0" smtClean="0">
                <a:latin typeface="Times" pitchFamily="18" charset="0"/>
              </a:rPr>
              <a:t>Physical objects often can move in more than one direction (not just one-dimensional)</a:t>
            </a:r>
          </a:p>
          <a:p>
            <a:pPr algn="l" rtl="0" eaLnBrk="1" hangingPunct="1">
              <a:lnSpc>
                <a:spcPct val="90000"/>
              </a:lnSpc>
              <a:spcBef>
                <a:spcPct val="50000"/>
              </a:spcBef>
            </a:pPr>
            <a:r>
              <a:rPr lang="en-US" sz="2800" dirty="0" smtClean="0">
                <a:latin typeface="Times" pitchFamily="18" charset="0"/>
              </a:rPr>
              <a:t>Could be moving at one speed in </a:t>
            </a:r>
            <a:r>
              <a:rPr lang="en-US" sz="2800" i="1" dirty="0" smtClean="0">
                <a:latin typeface="Times" pitchFamily="18" charset="0"/>
              </a:rPr>
              <a:t>x</a:t>
            </a:r>
            <a:r>
              <a:rPr lang="en-US" sz="2800" dirty="0" smtClean="0">
                <a:latin typeface="Times" pitchFamily="18" charset="0"/>
              </a:rPr>
              <a:t>-direction, another speed in </a:t>
            </a:r>
            <a:r>
              <a:rPr lang="en-US" sz="2800" i="1" dirty="0" smtClean="0">
                <a:latin typeface="Times" pitchFamily="18" charset="0"/>
              </a:rPr>
              <a:t>y</a:t>
            </a:r>
            <a:r>
              <a:rPr lang="en-US" sz="2800" dirty="0" smtClean="0">
                <a:latin typeface="Times" pitchFamily="18" charset="0"/>
              </a:rPr>
              <a:t>-direction.</a:t>
            </a:r>
          </a:p>
          <a:p>
            <a:pPr algn="l" rtl="0" eaLnBrk="1" hangingPunct="1">
              <a:lnSpc>
                <a:spcPct val="90000"/>
              </a:lnSpc>
              <a:spcBef>
                <a:spcPct val="50000"/>
              </a:spcBef>
            </a:pPr>
            <a:r>
              <a:rPr lang="en-US" sz="2800" dirty="0" smtClean="0">
                <a:latin typeface="Times" pitchFamily="18" charset="0"/>
              </a:rPr>
              <a:t>From de-Broglie relation, wavelength related to momentum in that direction</a:t>
            </a:r>
          </a:p>
          <a:p>
            <a:pPr algn="l" rtl="0" eaLnBrk="1" hangingPunct="1">
              <a:lnSpc>
                <a:spcPct val="90000"/>
              </a:lnSpc>
              <a:spcBef>
                <a:spcPct val="50000"/>
              </a:spcBef>
            </a:pPr>
            <a:endParaRPr lang="en-US" sz="2800" dirty="0" smtClean="0">
              <a:latin typeface="Times" pitchFamily="18" charset="0"/>
            </a:endParaRPr>
          </a:p>
          <a:p>
            <a:pPr algn="l" rtl="0" eaLnBrk="1" hangingPunct="1">
              <a:lnSpc>
                <a:spcPct val="90000"/>
              </a:lnSpc>
              <a:spcBef>
                <a:spcPct val="50000"/>
              </a:spcBef>
            </a:pPr>
            <a:endParaRPr lang="en-US" sz="2800" dirty="0" smtClean="0">
              <a:latin typeface="Times" pitchFamily="18" charset="0"/>
            </a:endParaRPr>
          </a:p>
          <a:p>
            <a:pPr algn="l" rtl="0" eaLnBrk="1" hangingPunct="1">
              <a:lnSpc>
                <a:spcPct val="90000"/>
              </a:lnSpc>
              <a:spcBef>
                <a:spcPct val="50000"/>
              </a:spcBef>
            </a:pPr>
            <a:r>
              <a:rPr lang="en-US" sz="2800" dirty="0" smtClean="0">
                <a:latin typeface="Times" pitchFamily="18" charset="0"/>
              </a:rPr>
              <a:t>So wave function could have different wavelengths in different directions.</a:t>
            </a:r>
          </a:p>
        </p:txBody>
      </p:sp>
      <p:graphicFrame>
        <p:nvGraphicFramePr>
          <p:cNvPr id="23558" name="Object 4"/>
          <p:cNvGraphicFramePr>
            <a:graphicFrameLocks noChangeAspect="1"/>
          </p:cNvGraphicFramePr>
          <p:nvPr/>
        </p:nvGraphicFramePr>
        <p:xfrm>
          <a:off x="4184650" y="3968750"/>
          <a:ext cx="1016000" cy="1016000"/>
        </p:xfrm>
        <a:graphic>
          <a:graphicData uri="http://schemas.openxmlformats.org/presentationml/2006/ole">
            <mc:AlternateContent xmlns:mc="http://schemas.openxmlformats.org/markup-compatibility/2006">
              <mc:Choice xmlns:v="urn:schemas-microsoft-com:vml" Requires="v">
                <p:oleObj spid="_x0000_s7182" name="Equation" r:id="rId4" imgW="393700" imgH="393700" progId="Equation.3">
                  <p:embed/>
                </p:oleObj>
              </mc:Choice>
              <mc:Fallback>
                <p:oleObj name="Equation" r:id="rId4" imgW="393700" imgH="3937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84650" y="3968750"/>
                        <a:ext cx="1016000"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5938671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Slide Number Placeholder 5"/>
          <p:cNvSpPr>
            <a:spLocks noGrp="1"/>
          </p:cNvSpPr>
          <p:nvPr>
            <p:ph type="sldNum" sz="quarter" idx="12"/>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8E2899AF-60AA-4E9B-B0A9-3B76D1582FAB}" type="slidenum">
              <a:rPr lang="en-US" sz="1400" smtClean="0">
                <a:latin typeface="Times" pitchFamily="1" charset="0"/>
              </a:rPr>
              <a:pPr/>
              <a:t>16</a:t>
            </a:fld>
            <a:endParaRPr lang="en-US" sz="1400" smtClean="0">
              <a:latin typeface="Times" pitchFamily="1" charset="0"/>
            </a:endParaRPr>
          </a:p>
        </p:txBody>
      </p:sp>
      <p:sp>
        <p:nvSpPr>
          <p:cNvPr id="27652" name="Rectangle 2"/>
          <p:cNvSpPr>
            <a:spLocks noGrp="1" noChangeArrowheads="1"/>
          </p:cNvSpPr>
          <p:nvPr>
            <p:ph type="title"/>
          </p:nvPr>
        </p:nvSpPr>
        <p:spPr/>
        <p:txBody>
          <a:bodyPr>
            <a:normAutofit/>
          </a:bodyPr>
          <a:lstStyle/>
          <a:p>
            <a:pPr algn="l" rtl="0" eaLnBrk="1" hangingPunct="1"/>
            <a:r>
              <a:rPr lang="en-US" sz="3000" b="1" dirty="0" smtClean="0">
                <a:solidFill>
                  <a:srgbClr val="FF0000"/>
                </a:solidFill>
                <a:latin typeface="Times" pitchFamily="18" charset="0"/>
              </a:rPr>
              <a:t>Three dimensions</a:t>
            </a:r>
          </a:p>
        </p:txBody>
      </p:sp>
      <p:sp>
        <p:nvSpPr>
          <p:cNvPr id="27653" name="Rectangle 3"/>
          <p:cNvSpPr>
            <a:spLocks noGrp="1" noChangeArrowheads="1"/>
          </p:cNvSpPr>
          <p:nvPr>
            <p:ph type="body" idx="1"/>
          </p:nvPr>
        </p:nvSpPr>
        <p:spPr>
          <a:xfrm>
            <a:off x="304800" y="1423988"/>
            <a:ext cx="8467725" cy="4367212"/>
          </a:xfrm>
        </p:spPr>
        <p:txBody>
          <a:bodyPr>
            <a:normAutofit fontScale="92500" lnSpcReduction="10000"/>
          </a:bodyPr>
          <a:lstStyle/>
          <a:p>
            <a:pPr algn="l" rtl="0" eaLnBrk="1" hangingPunct="1"/>
            <a:r>
              <a:rPr lang="en-US" dirty="0" smtClean="0">
                <a:latin typeface="Times" pitchFamily="18" charset="0"/>
              </a:rPr>
              <a:t>Object can have different velocity (hence wavelength) in </a:t>
            </a:r>
            <a:r>
              <a:rPr lang="en-US" i="1" dirty="0" smtClean="0">
                <a:latin typeface="Times" pitchFamily="18" charset="0"/>
              </a:rPr>
              <a:t>x</a:t>
            </a:r>
            <a:r>
              <a:rPr lang="en-US" dirty="0" smtClean="0">
                <a:latin typeface="Times" pitchFamily="18" charset="0"/>
              </a:rPr>
              <a:t>, </a:t>
            </a:r>
            <a:r>
              <a:rPr lang="en-US" i="1" dirty="0" smtClean="0">
                <a:latin typeface="Times" pitchFamily="18" charset="0"/>
              </a:rPr>
              <a:t>y</a:t>
            </a:r>
            <a:r>
              <a:rPr lang="en-US" dirty="0" smtClean="0">
                <a:latin typeface="Times" pitchFamily="18" charset="0"/>
              </a:rPr>
              <a:t>, or </a:t>
            </a:r>
            <a:r>
              <a:rPr lang="en-US" i="1" dirty="0" smtClean="0">
                <a:latin typeface="Times" pitchFamily="18" charset="0"/>
              </a:rPr>
              <a:t>z </a:t>
            </a:r>
            <a:r>
              <a:rPr lang="en-US" dirty="0" smtClean="0">
                <a:latin typeface="Times" pitchFamily="18" charset="0"/>
              </a:rPr>
              <a:t>directions. </a:t>
            </a:r>
          </a:p>
          <a:p>
            <a:pPr lvl="1" algn="l" rtl="0" eaLnBrk="1" hangingPunct="1"/>
            <a:r>
              <a:rPr lang="en-US" dirty="0" smtClean="0">
                <a:latin typeface="Times" pitchFamily="18" charset="0"/>
              </a:rPr>
              <a:t>Need three quantum numbers to label state</a:t>
            </a:r>
          </a:p>
          <a:p>
            <a:pPr algn="l" rtl="0" eaLnBrk="1" hangingPunct="1"/>
            <a:r>
              <a:rPr lang="en-US" dirty="0" smtClean="0">
                <a:latin typeface="Times" pitchFamily="18" charset="0"/>
              </a:rPr>
              <a:t>(</a:t>
            </a:r>
            <a:r>
              <a:rPr lang="en-US" i="1" dirty="0" err="1" smtClean="0">
                <a:solidFill>
                  <a:srgbClr val="FF0000"/>
                </a:solidFill>
                <a:latin typeface="Times" pitchFamily="18" charset="0"/>
              </a:rPr>
              <a:t>n</a:t>
            </a:r>
            <a:r>
              <a:rPr lang="en-US" i="1" baseline="-25000" dirty="0" err="1" smtClean="0">
                <a:solidFill>
                  <a:srgbClr val="FF0000"/>
                </a:solidFill>
                <a:latin typeface="Times" pitchFamily="18" charset="0"/>
              </a:rPr>
              <a:t>x</a:t>
            </a:r>
            <a:r>
              <a:rPr lang="en-US" dirty="0" smtClean="0">
                <a:solidFill>
                  <a:srgbClr val="FF0000"/>
                </a:solidFill>
                <a:latin typeface="Times" pitchFamily="18" charset="0"/>
              </a:rPr>
              <a:t>, </a:t>
            </a:r>
            <a:r>
              <a:rPr lang="en-US" i="1" dirty="0" err="1" smtClean="0">
                <a:solidFill>
                  <a:srgbClr val="FF0000"/>
                </a:solidFill>
                <a:latin typeface="Times" pitchFamily="18" charset="0"/>
              </a:rPr>
              <a:t>n</a:t>
            </a:r>
            <a:r>
              <a:rPr lang="en-US" baseline="-25000" dirty="0" err="1" smtClean="0">
                <a:solidFill>
                  <a:srgbClr val="FF0000"/>
                </a:solidFill>
                <a:latin typeface="Times" pitchFamily="18" charset="0"/>
              </a:rPr>
              <a:t>y</a:t>
            </a:r>
            <a:r>
              <a:rPr lang="en-US" baseline="-25000" dirty="0" smtClean="0">
                <a:solidFill>
                  <a:srgbClr val="FF0000"/>
                </a:solidFill>
                <a:latin typeface="Times" pitchFamily="18" charset="0"/>
              </a:rPr>
              <a:t> </a:t>
            </a:r>
            <a:r>
              <a:rPr lang="en-US" dirty="0" smtClean="0">
                <a:solidFill>
                  <a:srgbClr val="FF0000"/>
                </a:solidFill>
                <a:latin typeface="Times" pitchFamily="18" charset="0"/>
              </a:rPr>
              <a:t>, </a:t>
            </a:r>
            <a:r>
              <a:rPr lang="en-US" i="1" dirty="0" err="1" smtClean="0">
                <a:solidFill>
                  <a:srgbClr val="FF0000"/>
                </a:solidFill>
                <a:latin typeface="Times" pitchFamily="18" charset="0"/>
              </a:rPr>
              <a:t>n</a:t>
            </a:r>
            <a:r>
              <a:rPr lang="en-US" baseline="-25000" dirty="0" err="1" smtClean="0">
                <a:solidFill>
                  <a:srgbClr val="FF0000"/>
                </a:solidFill>
                <a:latin typeface="Times" pitchFamily="18" charset="0"/>
              </a:rPr>
              <a:t>z</a:t>
            </a:r>
            <a:r>
              <a:rPr lang="en-US" dirty="0" smtClean="0">
                <a:latin typeface="Times" pitchFamily="18" charset="0"/>
              </a:rPr>
              <a:t>) labels each quantum state </a:t>
            </a:r>
            <a:br>
              <a:rPr lang="en-US" dirty="0" smtClean="0">
                <a:latin typeface="Times" pitchFamily="18" charset="0"/>
              </a:rPr>
            </a:br>
            <a:r>
              <a:rPr lang="en-US" dirty="0" smtClean="0">
                <a:latin typeface="Times" pitchFamily="18" charset="0"/>
              </a:rPr>
              <a:t>(a triplet of integers)</a:t>
            </a:r>
          </a:p>
          <a:p>
            <a:pPr algn="l" rtl="0" eaLnBrk="1" hangingPunct="1"/>
            <a:r>
              <a:rPr lang="en-US" dirty="0" smtClean="0">
                <a:latin typeface="Times" pitchFamily="18" charset="0"/>
              </a:rPr>
              <a:t>Each point in three-dimensional space has a probability associated with it.</a:t>
            </a:r>
            <a:endParaRPr lang="en-US" sz="3200" dirty="0" smtClean="0">
              <a:latin typeface="Times" pitchFamily="18" charset="0"/>
            </a:endParaRPr>
          </a:p>
          <a:p>
            <a:pPr algn="l" rtl="0" eaLnBrk="1" hangingPunct="1"/>
            <a:r>
              <a:rPr lang="en-US" dirty="0" smtClean="0">
                <a:latin typeface="Times" pitchFamily="18" charset="0"/>
              </a:rPr>
              <a:t>Not enough dimensions to plot probability</a:t>
            </a:r>
          </a:p>
          <a:p>
            <a:pPr algn="l" rtl="0" eaLnBrk="1" hangingPunct="1"/>
            <a:r>
              <a:rPr lang="en-US" dirty="0" smtClean="0">
                <a:latin typeface="Times" pitchFamily="18" charset="0"/>
              </a:rPr>
              <a:t>But can plot a surface of constant probability.</a:t>
            </a:r>
            <a:endParaRPr lang="en-US" sz="3200" dirty="0" smtClean="0">
              <a:latin typeface="Times" pitchFamily="18" charset="0"/>
            </a:endParaRPr>
          </a:p>
        </p:txBody>
      </p:sp>
    </p:spTree>
    <p:extLst>
      <p:ext uri="{BB962C8B-B14F-4D97-AF65-F5344CB8AC3E}">
        <p14:creationId xmlns:p14="http://schemas.microsoft.com/office/powerpoint/2010/main" val="41645965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Slide Number Placeholder 5"/>
          <p:cNvSpPr>
            <a:spLocks noGrp="1"/>
          </p:cNvSpPr>
          <p:nvPr>
            <p:ph type="sldNum" sz="quarter" idx="12"/>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0675A0B3-62B9-4F52-9F1F-4243752ABB4F}" type="slidenum">
              <a:rPr lang="en-US" sz="1400" smtClean="0">
                <a:latin typeface="Times" pitchFamily="1" charset="0"/>
              </a:rPr>
              <a:pPr/>
              <a:t>17</a:t>
            </a:fld>
            <a:endParaRPr lang="en-US" sz="1400" smtClean="0">
              <a:latin typeface="Times" pitchFamily="1" charset="0"/>
            </a:endParaRPr>
          </a:p>
        </p:txBody>
      </p:sp>
      <p:sp>
        <p:nvSpPr>
          <p:cNvPr id="31748" name="Rectangle 2"/>
          <p:cNvSpPr>
            <a:spLocks noGrp="1" noChangeArrowheads="1"/>
          </p:cNvSpPr>
          <p:nvPr>
            <p:ph type="title"/>
          </p:nvPr>
        </p:nvSpPr>
        <p:spPr>
          <a:xfrm>
            <a:off x="685800" y="88900"/>
            <a:ext cx="7772400" cy="914400"/>
          </a:xfrm>
        </p:spPr>
        <p:txBody>
          <a:bodyPr>
            <a:normAutofit/>
          </a:bodyPr>
          <a:lstStyle/>
          <a:p>
            <a:pPr algn="l" rtl="0" eaLnBrk="1" hangingPunct="1"/>
            <a:r>
              <a:rPr lang="en-US" sz="3000" b="1" dirty="0" smtClean="0">
                <a:solidFill>
                  <a:srgbClr val="FF0000"/>
                </a:solidFill>
                <a:latin typeface="Times" pitchFamily="18" charset="0"/>
              </a:rPr>
              <a:t>Hydrogen atom</a:t>
            </a:r>
          </a:p>
        </p:txBody>
      </p:sp>
      <p:sp>
        <p:nvSpPr>
          <p:cNvPr id="31749" name="Rectangle 3"/>
          <p:cNvSpPr>
            <a:spLocks noGrp="1" noChangeArrowheads="1"/>
          </p:cNvSpPr>
          <p:nvPr>
            <p:ph type="body" idx="1"/>
          </p:nvPr>
        </p:nvSpPr>
        <p:spPr>
          <a:xfrm>
            <a:off x="685800" y="1193800"/>
            <a:ext cx="7772400" cy="4927600"/>
          </a:xfrm>
        </p:spPr>
        <p:txBody>
          <a:bodyPr>
            <a:normAutofit lnSpcReduction="10000"/>
          </a:bodyPr>
          <a:lstStyle/>
          <a:p>
            <a:pPr algn="l" rtl="0" eaLnBrk="1" hangingPunct="1">
              <a:spcBef>
                <a:spcPct val="50000"/>
              </a:spcBef>
            </a:pPr>
            <a:r>
              <a:rPr lang="en-US" dirty="0" smtClean="0">
                <a:latin typeface="Times" pitchFamily="18" charset="0"/>
              </a:rPr>
              <a:t>Hydrogen a little different, in that it has spherical symmetry</a:t>
            </a:r>
          </a:p>
          <a:p>
            <a:pPr algn="l" rtl="0" eaLnBrk="1" hangingPunct="1">
              <a:spcBef>
                <a:spcPct val="50000"/>
              </a:spcBef>
            </a:pPr>
            <a:r>
              <a:rPr lang="en-US" dirty="0" smtClean="0">
                <a:latin typeface="Times" pitchFamily="18" charset="0"/>
              </a:rPr>
              <a:t>Not square like particle in a box.</a:t>
            </a:r>
          </a:p>
          <a:p>
            <a:pPr algn="l" rtl="0" eaLnBrk="1" hangingPunct="1">
              <a:spcBef>
                <a:spcPct val="50000"/>
              </a:spcBef>
            </a:pPr>
            <a:r>
              <a:rPr lang="en-US" dirty="0" smtClean="0">
                <a:latin typeface="Times" pitchFamily="18" charset="0"/>
              </a:rPr>
              <a:t>Still need three quantum numbers, but they represent ‘spherical’ things like</a:t>
            </a:r>
          </a:p>
          <a:p>
            <a:pPr lvl="1" algn="l" rtl="0" eaLnBrk="1" hangingPunct="1"/>
            <a:r>
              <a:rPr lang="en-US" dirty="0" smtClean="0">
                <a:latin typeface="Times" pitchFamily="18" charset="0"/>
              </a:rPr>
              <a:t>Radial distance from nucleus</a:t>
            </a:r>
          </a:p>
          <a:p>
            <a:pPr lvl="1" algn="l" rtl="0" eaLnBrk="1" hangingPunct="1"/>
            <a:r>
              <a:rPr lang="en-US" dirty="0" smtClean="0">
                <a:latin typeface="Times" pitchFamily="18" charset="0"/>
              </a:rPr>
              <a:t>Azimuthal angle around nucleus</a:t>
            </a:r>
          </a:p>
          <a:p>
            <a:pPr lvl="1" algn="l" rtl="0" eaLnBrk="1" hangingPunct="1"/>
            <a:r>
              <a:rPr lang="en-US" dirty="0" smtClean="0">
                <a:latin typeface="Times" pitchFamily="18" charset="0"/>
              </a:rPr>
              <a:t>Polar angle around nucleus</a:t>
            </a:r>
          </a:p>
          <a:p>
            <a:pPr algn="l" rtl="0" eaLnBrk="1" hangingPunct="1">
              <a:spcBef>
                <a:spcPct val="50000"/>
              </a:spcBef>
            </a:pPr>
            <a:r>
              <a:rPr lang="en-US" dirty="0" smtClean="0">
                <a:latin typeface="Times" pitchFamily="18" charset="0"/>
              </a:rPr>
              <a:t>Quantum numbers are integers (</a:t>
            </a:r>
            <a:r>
              <a:rPr lang="en-US" i="1" dirty="0" smtClean="0">
                <a:latin typeface="Times" pitchFamily="18" charset="0"/>
              </a:rPr>
              <a:t>n</a:t>
            </a:r>
            <a:r>
              <a:rPr lang="en-US" dirty="0" smtClean="0">
                <a:latin typeface="Times" pitchFamily="18" charset="0"/>
              </a:rPr>
              <a:t>, </a:t>
            </a:r>
            <a:r>
              <a:rPr lang="en-US" i="1" dirty="0" smtClean="0">
                <a:latin typeface="Times" pitchFamily="18" charset="0"/>
              </a:rPr>
              <a:t>l</a:t>
            </a:r>
            <a:r>
              <a:rPr lang="en-US" dirty="0" smtClean="0">
                <a:latin typeface="Times" pitchFamily="18" charset="0"/>
              </a:rPr>
              <a:t>, </a:t>
            </a:r>
            <a:r>
              <a:rPr lang="en-US" i="1" dirty="0" smtClean="0">
                <a:latin typeface="Times" pitchFamily="18" charset="0"/>
              </a:rPr>
              <a:t>m</a:t>
            </a:r>
            <a:r>
              <a:rPr lang="en-US" i="1" baseline="-25000" dirty="0" smtClean="0">
                <a:latin typeface="Times" pitchFamily="18" charset="0"/>
              </a:rPr>
              <a:t>l</a:t>
            </a:r>
            <a:r>
              <a:rPr lang="en-US" dirty="0" smtClean="0">
                <a:latin typeface="Times" pitchFamily="18" charset="0"/>
              </a:rPr>
              <a:t>)</a:t>
            </a:r>
          </a:p>
        </p:txBody>
      </p:sp>
    </p:spTree>
    <p:extLst>
      <p:ext uri="{BB962C8B-B14F-4D97-AF65-F5344CB8AC3E}">
        <p14:creationId xmlns:p14="http://schemas.microsoft.com/office/powerpoint/2010/main" val="4884170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Slide Number Placeholder 5"/>
          <p:cNvSpPr>
            <a:spLocks noGrp="1"/>
          </p:cNvSpPr>
          <p:nvPr>
            <p:ph type="sldNum" sz="quarter" idx="12"/>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CA834619-11C3-41A8-8D74-4A7B8989B5CD}" type="slidenum">
              <a:rPr lang="en-US" sz="1400" smtClean="0">
                <a:latin typeface="Times" pitchFamily="1" charset="0"/>
              </a:rPr>
              <a:pPr/>
              <a:t>18</a:t>
            </a:fld>
            <a:endParaRPr lang="en-US" sz="1400" smtClean="0">
              <a:latin typeface="Times" pitchFamily="1" charset="0"/>
            </a:endParaRPr>
          </a:p>
        </p:txBody>
      </p:sp>
      <p:sp>
        <p:nvSpPr>
          <p:cNvPr id="36868" name="Rectangle 2"/>
          <p:cNvSpPr>
            <a:spLocks noGrp="1" noChangeArrowheads="1"/>
          </p:cNvSpPr>
          <p:nvPr>
            <p:ph type="title"/>
          </p:nvPr>
        </p:nvSpPr>
        <p:spPr>
          <a:xfrm>
            <a:off x="520700" y="152400"/>
            <a:ext cx="8388350" cy="768350"/>
          </a:xfrm>
        </p:spPr>
        <p:txBody>
          <a:bodyPr>
            <a:normAutofit/>
          </a:bodyPr>
          <a:lstStyle/>
          <a:p>
            <a:pPr algn="l" rtl="0" eaLnBrk="1" hangingPunct="1"/>
            <a:r>
              <a:rPr lang="en-US" sz="3000" dirty="0" smtClean="0">
                <a:solidFill>
                  <a:srgbClr val="FF0000"/>
                </a:solidFill>
                <a:latin typeface="Times" pitchFamily="18" charset="0"/>
              </a:rPr>
              <a:t>Back to the particle in a box</a:t>
            </a:r>
          </a:p>
        </p:txBody>
      </p:sp>
      <p:sp>
        <p:nvSpPr>
          <p:cNvPr id="36869" name="Rectangle 6"/>
          <p:cNvSpPr>
            <a:spLocks noGrp="1" noChangeArrowheads="1"/>
          </p:cNvSpPr>
          <p:nvPr>
            <p:ph type="body" idx="1"/>
          </p:nvPr>
        </p:nvSpPr>
        <p:spPr>
          <a:xfrm>
            <a:off x="1014413" y="3840163"/>
            <a:ext cx="7772400" cy="2616200"/>
          </a:xfrm>
        </p:spPr>
        <p:txBody>
          <a:bodyPr/>
          <a:lstStyle/>
          <a:p>
            <a:pPr algn="l" rtl="0" eaLnBrk="1" hangingPunct="1"/>
            <a:r>
              <a:rPr lang="en-US" dirty="0" smtClean="0"/>
              <a:t>Here is the probability of finding the particle along the length of the box.</a:t>
            </a:r>
          </a:p>
          <a:p>
            <a:pPr algn="l" rtl="0" eaLnBrk="1" hangingPunct="1"/>
            <a:r>
              <a:rPr lang="en-US" dirty="0" smtClean="0"/>
              <a:t>Can we answer the question:</a:t>
            </a:r>
            <a:br>
              <a:rPr lang="en-US" dirty="0" smtClean="0"/>
            </a:br>
            <a:r>
              <a:rPr lang="en-US" dirty="0" smtClean="0"/>
              <a:t>   </a:t>
            </a:r>
            <a:r>
              <a:rPr lang="en-US" i="1" dirty="0" smtClean="0"/>
              <a:t>Where is the particle?</a:t>
            </a:r>
            <a:endParaRPr lang="en-US" dirty="0" smtClean="0"/>
          </a:p>
        </p:txBody>
      </p:sp>
      <p:grpSp>
        <p:nvGrpSpPr>
          <p:cNvPr id="36870" name="Group 13"/>
          <p:cNvGrpSpPr>
            <a:grpSpLocks/>
          </p:cNvGrpSpPr>
          <p:nvPr/>
        </p:nvGrpSpPr>
        <p:grpSpPr bwMode="auto">
          <a:xfrm>
            <a:off x="706438" y="1073150"/>
            <a:ext cx="2362200" cy="1892300"/>
            <a:chOff x="768" y="808"/>
            <a:chExt cx="1488" cy="1192"/>
          </a:xfrm>
        </p:grpSpPr>
        <p:pic>
          <p:nvPicPr>
            <p:cNvPr id="36876" name="Picture 3"/>
            <p:cNvPicPr>
              <a:picLocks noChangeAspect="1" noChangeArrowheads="1"/>
            </p:cNvPicPr>
            <p:nvPr/>
          </p:nvPicPr>
          <p:blipFill>
            <a:blip r:embed="rId3">
              <a:extLst>
                <a:ext uri="{28A0092B-C50C-407E-A947-70E740481C1C}">
                  <a14:useLocalDpi xmlns:a14="http://schemas.microsoft.com/office/drawing/2010/main" val="0"/>
                </a:ext>
              </a:extLst>
            </a:blip>
            <a:srcRect l="11429" t="67282" r="61993" b="9702"/>
            <a:stretch>
              <a:fillRect/>
            </a:stretch>
          </p:blipFill>
          <p:spPr bwMode="auto">
            <a:xfrm>
              <a:off x="891" y="1153"/>
              <a:ext cx="1365" cy="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7" name="Rectangle 4"/>
            <p:cNvSpPr>
              <a:spLocks noChangeArrowheads="1"/>
            </p:cNvSpPr>
            <p:nvPr/>
          </p:nvSpPr>
          <p:spPr bwMode="auto">
            <a:xfrm>
              <a:off x="768" y="808"/>
              <a:ext cx="1392"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rtl="0" eaLnBrk="1" hangingPunct="1">
                <a:spcBef>
                  <a:spcPct val="20000"/>
                </a:spcBef>
              </a:pPr>
              <a:r>
                <a:rPr lang="en-US" sz="2000" i="1" dirty="0" smtClean="0"/>
                <a:t>Wave-function</a:t>
              </a:r>
              <a:endParaRPr lang="en-US" sz="2000" i="1" dirty="0"/>
            </a:p>
          </p:txBody>
        </p:sp>
        <p:sp>
          <p:nvSpPr>
            <p:cNvPr id="36878" name="Line 7"/>
            <p:cNvSpPr>
              <a:spLocks noChangeShapeType="1"/>
            </p:cNvSpPr>
            <p:nvPr/>
          </p:nvSpPr>
          <p:spPr bwMode="auto">
            <a:xfrm flipV="1">
              <a:off x="892" y="1150"/>
              <a:ext cx="0" cy="83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36879" name="Line 9"/>
            <p:cNvSpPr>
              <a:spLocks noChangeShapeType="1"/>
            </p:cNvSpPr>
            <p:nvPr/>
          </p:nvSpPr>
          <p:spPr bwMode="auto">
            <a:xfrm flipV="1">
              <a:off x="2250" y="1163"/>
              <a:ext cx="0" cy="81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grpSp>
      <p:grpSp>
        <p:nvGrpSpPr>
          <p:cNvPr id="36871" name="Group 14"/>
          <p:cNvGrpSpPr>
            <a:grpSpLocks/>
          </p:cNvGrpSpPr>
          <p:nvPr/>
        </p:nvGrpSpPr>
        <p:grpSpPr bwMode="auto">
          <a:xfrm>
            <a:off x="3795713" y="1584325"/>
            <a:ext cx="3810000" cy="1989138"/>
            <a:chOff x="3168" y="808"/>
            <a:chExt cx="2400" cy="1253"/>
          </a:xfrm>
        </p:grpSpPr>
        <p:sp>
          <p:nvSpPr>
            <p:cNvPr id="36872" name="Rectangle 5"/>
            <p:cNvSpPr>
              <a:spLocks noChangeArrowheads="1"/>
            </p:cNvSpPr>
            <p:nvPr/>
          </p:nvSpPr>
          <p:spPr bwMode="auto">
            <a:xfrm>
              <a:off x="3168" y="808"/>
              <a:ext cx="2400"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rtl="0" eaLnBrk="1" hangingPunct="1">
                <a:spcBef>
                  <a:spcPct val="20000"/>
                </a:spcBef>
              </a:pPr>
              <a:r>
                <a:rPr lang="en-US" sz="2000" i="1" dirty="0"/>
                <a:t>Probability = (</a:t>
              </a:r>
              <a:r>
                <a:rPr lang="en-US" sz="2000" i="1" dirty="0" err="1" smtClean="0"/>
                <a:t>Wavef</a:t>
              </a:r>
              <a:r>
                <a:rPr lang="en-US" sz="2000" i="1" dirty="0" smtClean="0"/>
                <a:t>-unction)</a:t>
              </a:r>
              <a:r>
                <a:rPr lang="en-US" sz="2000" i="1" baseline="30000" dirty="0" smtClean="0"/>
                <a:t>2</a:t>
              </a:r>
              <a:endParaRPr lang="en-US" sz="2000" i="1" dirty="0"/>
            </a:p>
          </p:txBody>
        </p:sp>
        <p:pic>
          <p:nvPicPr>
            <p:cNvPr id="36873" name="Picture 10"/>
            <p:cNvPicPr>
              <a:picLocks noChangeAspect="1" noChangeArrowheads="1"/>
            </p:cNvPicPr>
            <p:nvPr/>
          </p:nvPicPr>
          <p:blipFill>
            <a:blip r:embed="rId3">
              <a:extLst>
                <a:ext uri="{28A0092B-C50C-407E-A947-70E740481C1C}">
                  <a14:useLocalDpi xmlns:a14="http://schemas.microsoft.com/office/drawing/2010/main" val="0"/>
                </a:ext>
              </a:extLst>
            </a:blip>
            <a:srcRect l="61957" t="67282" r="11543" b="9702"/>
            <a:stretch>
              <a:fillRect/>
            </a:stretch>
          </p:blipFill>
          <p:spPr bwMode="auto">
            <a:xfrm>
              <a:off x="3709" y="1214"/>
              <a:ext cx="1361" cy="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4" name="Line 11"/>
            <p:cNvSpPr>
              <a:spLocks noChangeShapeType="1"/>
            </p:cNvSpPr>
            <p:nvPr/>
          </p:nvSpPr>
          <p:spPr bwMode="auto">
            <a:xfrm flipV="1">
              <a:off x="3701" y="1168"/>
              <a:ext cx="0" cy="84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36875" name="Line 12"/>
            <p:cNvSpPr>
              <a:spLocks noChangeShapeType="1"/>
            </p:cNvSpPr>
            <p:nvPr/>
          </p:nvSpPr>
          <p:spPr bwMode="auto">
            <a:xfrm flipV="1">
              <a:off x="5064" y="1171"/>
              <a:ext cx="0" cy="84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grpSp>
    </p:spTree>
    <p:extLst>
      <p:ext uri="{BB962C8B-B14F-4D97-AF65-F5344CB8AC3E}">
        <p14:creationId xmlns:p14="http://schemas.microsoft.com/office/powerpoint/2010/main" val="27270442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Slide Number Placeholder 5"/>
          <p:cNvSpPr>
            <a:spLocks noGrp="1"/>
          </p:cNvSpPr>
          <p:nvPr>
            <p:ph type="sldNum" sz="quarter" idx="12"/>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D2CA59AF-F526-41EA-B830-3F86A4AE6DEB}" type="slidenum">
              <a:rPr lang="en-US" sz="1400" smtClean="0">
                <a:latin typeface="Times" pitchFamily="1" charset="0"/>
              </a:rPr>
              <a:pPr/>
              <a:t>19</a:t>
            </a:fld>
            <a:endParaRPr lang="en-US" sz="1400" smtClean="0">
              <a:latin typeface="Times" pitchFamily="1" charset="0"/>
            </a:endParaRPr>
          </a:p>
        </p:txBody>
      </p:sp>
      <p:sp>
        <p:nvSpPr>
          <p:cNvPr id="37892" name="Rectangle 2"/>
          <p:cNvSpPr>
            <a:spLocks noGrp="1" noChangeArrowheads="1"/>
          </p:cNvSpPr>
          <p:nvPr>
            <p:ph type="title"/>
          </p:nvPr>
        </p:nvSpPr>
        <p:spPr>
          <a:xfrm>
            <a:off x="685800" y="88900"/>
            <a:ext cx="7772400" cy="712788"/>
          </a:xfrm>
        </p:spPr>
        <p:txBody>
          <a:bodyPr>
            <a:normAutofit fontScale="90000"/>
          </a:bodyPr>
          <a:lstStyle/>
          <a:p>
            <a:pPr eaLnBrk="1" hangingPunct="1"/>
            <a:r>
              <a:rPr lang="en-US" smtClean="0"/>
              <a:t>Where is the particle?</a:t>
            </a:r>
          </a:p>
        </p:txBody>
      </p:sp>
      <p:sp>
        <p:nvSpPr>
          <p:cNvPr id="37893" name="Rectangle 3"/>
          <p:cNvSpPr>
            <a:spLocks noGrp="1" noChangeArrowheads="1"/>
          </p:cNvSpPr>
          <p:nvPr>
            <p:ph type="body" idx="1"/>
          </p:nvPr>
        </p:nvSpPr>
        <p:spPr>
          <a:xfrm>
            <a:off x="512763" y="1338263"/>
            <a:ext cx="8266112" cy="4843462"/>
          </a:xfrm>
        </p:spPr>
        <p:txBody>
          <a:bodyPr/>
          <a:lstStyle/>
          <a:p>
            <a:pPr algn="just" rtl="0" eaLnBrk="1" hangingPunct="1">
              <a:spcBef>
                <a:spcPct val="50000"/>
              </a:spcBef>
            </a:pPr>
            <a:r>
              <a:rPr lang="en-US" dirty="0" smtClean="0">
                <a:latin typeface="Times" pitchFamily="18" charset="0"/>
              </a:rPr>
              <a:t>Can say that the particle is inside the box,</a:t>
            </a:r>
            <a:br>
              <a:rPr lang="en-US" dirty="0" smtClean="0">
                <a:latin typeface="Times" pitchFamily="18" charset="0"/>
              </a:rPr>
            </a:br>
            <a:r>
              <a:rPr lang="en-US" dirty="0" smtClean="0">
                <a:latin typeface="Times" pitchFamily="18" charset="0"/>
              </a:rPr>
              <a:t>(since the probability is zero outside the box), but that’s about it.</a:t>
            </a:r>
          </a:p>
          <a:p>
            <a:pPr algn="just" rtl="0" eaLnBrk="1" hangingPunct="1">
              <a:spcBef>
                <a:spcPct val="50000"/>
              </a:spcBef>
            </a:pPr>
            <a:r>
              <a:rPr lang="en-US" dirty="0" smtClean="0">
                <a:latin typeface="Times" pitchFamily="18" charset="0"/>
              </a:rPr>
              <a:t>The wave-function extends throughout the box, so particle can be found anywhere inside.</a:t>
            </a:r>
          </a:p>
          <a:p>
            <a:pPr algn="just" rtl="0" eaLnBrk="1" hangingPunct="1">
              <a:spcBef>
                <a:spcPct val="50000"/>
              </a:spcBef>
            </a:pPr>
            <a:r>
              <a:rPr lang="en-US" dirty="0" smtClean="0">
                <a:latin typeface="Times" pitchFamily="18" charset="0"/>
              </a:rPr>
              <a:t>Can’t say exactly where the particle </a:t>
            </a:r>
            <a:r>
              <a:rPr lang="en-US" i="1" dirty="0" smtClean="0">
                <a:latin typeface="Times" pitchFamily="18" charset="0"/>
              </a:rPr>
              <a:t>is</a:t>
            </a:r>
            <a:r>
              <a:rPr lang="en-US" dirty="0" smtClean="0">
                <a:latin typeface="Times" pitchFamily="18" charset="0"/>
              </a:rPr>
              <a:t>, </a:t>
            </a:r>
            <a:br>
              <a:rPr lang="en-US" dirty="0" smtClean="0">
                <a:latin typeface="Times" pitchFamily="18" charset="0"/>
              </a:rPr>
            </a:br>
            <a:r>
              <a:rPr lang="en-US" dirty="0" smtClean="0">
                <a:latin typeface="Times" pitchFamily="18" charset="0"/>
              </a:rPr>
              <a:t>but I can tell you how likely you are to find at a particular location.</a:t>
            </a:r>
          </a:p>
        </p:txBody>
      </p:sp>
    </p:spTree>
    <p:extLst>
      <p:ext uri="{BB962C8B-B14F-4D97-AF65-F5344CB8AC3E}">
        <p14:creationId xmlns:p14="http://schemas.microsoft.com/office/powerpoint/2010/main" val="36388829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0419915D-E438-446B-B2BF-42AA2DA722B3}" type="slidenum">
              <a:rPr lang="en-US" sz="1400" smtClean="0">
                <a:latin typeface="Times" pitchFamily="1" charset="0"/>
              </a:rPr>
              <a:pPr/>
              <a:t>2</a:t>
            </a:fld>
            <a:endParaRPr lang="en-US" sz="1400" smtClean="0">
              <a:latin typeface="Times" pitchFamily="1" charset="0"/>
            </a:endParaRPr>
          </a:p>
        </p:txBody>
      </p:sp>
      <p:sp>
        <p:nvSpPr>
          <p:cNvPr id="207874" name="Rectangle 2"/>
          <p:cNvSpPr>
            <a:spLocks noChangeArrowheads="1"/>
          </p:cNvSpPr>
          <p:nvPr/>
        </p:nvSpPr>
        <p:spPr bwMode="auto">
          <a:xfrm>
            <a:off x="63500" y="1054100"/>
            <a:ext cx="58420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rtl="0" eaLnBrk="1" hangingPunct="1">
              <a:spcBef>
                <a:spcPct val="20000"/>
              </a:spcBef>
              <a:buFontTx/>
              <a:buChar char="•"/>
            </a:pPr>
            <a:r>
              <a:rPr lang="en-US" dirty="0">
                <a:latin typeface="Times" pitchFamily="18" charset="0"/>
              </a:rPr>
              <a:t>Each orbit has a specific energy       	</a:t>
            </a:r>
            <a:r>
              <a:rPr lang="en-US" b="1" i="1" dirty="0">
                <a:solidFill>
                  <a:schemeClr val="accent2"/>
                </a:solidFill>
                <a:latin typeface="Times" pitchFamily="18" charset="0"/>
              </a:rPr>
              <a:t>E</a:t>
            </a:r>
            <a:r>
              <a:rPr lang="en-US" b="1" i="1" baseline="-25000" dirty="0">
                <a:solidFill>
                  <a:schemeClr val="accent2"/>
                </a:solidFill>
                <a:latin typeface="Times" pitchFamily="18" charset="0"/>
              </a:rPr>
              <a:t>n</a:t>
            </a:r>
            <a:r>
              <a:rPr lang="en-US" b="1" i="1" dirty="0">
                <a:solidFill>
                  <a:schemeClr val="accent2"/>
                </a:solidFill>
                <a:latin typeface="Times" pitchFamily="18" charset="0"/>
              </a:rPr>
              <a:t>=-13.6/n</a:t>
            </a:r>
            <a:r>
              <a:rPr lang="en-US" b="1" i="1" baseline="30000" dirty="0">
                <a:solidFill>
                  <a:schemeClr val="accent2"/>
                </a:solidFill>
                <a:latin typeface="Times" pitchFamily="18" charset="0"/>
              </a:rPr>
              <a:t>2</a:t>
            </a:r>
            <a:endParaRPr lang="en-US" dirty="0">
              <a:solidFill>
                <a:schemeClr val="accent2"/>
              </a:solidFill>
              <a:latin typeface="Times" pitchFamily="18" charset="0"/>
            </a:endParaRPr>
          </a:p>
          <a:p>
            <a:pPr marL="342900" indent="-342900" algn="l" rtl="0" eaLnBrk="1" hangingPunct="1">
              <a:spcBef>
                <a:spcPct val="20000"/>
              </a:spcBef>
              <a:buFontTx/>
              <a:buChar char="•"/>
            </a:pPr>
            <a:r>
              <a:rPr lang="en-US" dirty="0">
                <a:latin typeface="Times" pitchFamily="18" charset="0"/>
              </a:rPr>
              <a:t>Photon emitted when electron jumps from high energy to low energy orbit.</a:t>
            </a:r>
          </a:p>
          <a:p>
            <a:pPr marL="742950" lvl="1" indent="-285750" algn="l" rtl="0" eaLnBrk="1" hangingPunct="1">
              <a:spcBef>
                <a:spcPct val="20000"/>
              </a:spcBef>
            </a:pPr>
            <a:r>
              <a:rPr lang="en-US" sz="2400" dirty="0">
                <a:latin typeface="Times" pitchFamily="18" charset="0"/>
              </a:rPr>
              <a:t>	</a:t>
            </a:r>
            <a:r>
              <a:rPr lang="en-US" b="1" i="1" dirty="0" err="1">
                <a:solidFill>
                  <a:schemeClr val="accent2"/>
                </a:solidFill>
                <a:latin typeface="Times" pitchFamily="18" charset="0"/>
              </a:rPr>
              <a:t>E</a:t>
            </a:r>
            <a:r>
              <a:rPr lang="en-US" b="1" i="1" baseline="-25000" dirty="0" err="1">
                <a:solidFill>
                  <a:schemeClr val="accent2"/>
                </a:solidFill>
                <a:latin typeface="Times" pitchFamily="18" charset="0"/>
              </a:rPr>
              <a:t>i</a:t>
            </a:r>
            <a:r>
              <a:rPr lang="en-US" b="1" i="1" dirty="0">
                <a:solidFill>
                  <a:schemeClr val="accent2"/>
                </a:solidFill>
                <a:latin typeface="Times" pitchFamily="18" charset="0"/>
              </a:rPr>
              <a:t> – </a:t>
            </a:r>
            <a:r>
              <a:rPr lang="en-US" b="1" i="1" dirty="0" err="1">
                <a:solidFill>
                  <a:schemeClr val="accent2"/>
                </a:solidFill>
                <a:latin typeface="Times" pitchFamily="18" charset="0"/>
              </a:rPr>
              <a:t>E</a:t>
            </a:r>
            <a:r>
              <a:rPr lang="en-US" b="1" i="1" baseline="-25000" dirty="0" err="1">
                <a:solidFill>
                  <a:schemeClr val="accent2"/>
                </a:solidFill>
                <a:latin typeface="Times" pitchFamily="18" charset="0"/>
              </a:rPr>
              <a:t>f</a:t>
            </a:r>
            <a:r>
              <a:rPr lang="en-US" b="1" i="1" dirty="0">
                <a:solidFill>
                  <a:schemeClr val="accent2"/>
                </a:solidFill>
                <a:latin typeface="Times" pitchFamily="18" charset="0"/>
              </a:rPr>
              <a:t> = h f</a:t>
            </a:r>
            <a:endParaRPr lang="en-US" sz="2400" b="1" i="1" dirty="0">
              <a:solidFill>
                <a:schemeClr val="accent2"/>
              </a:solidFill>
              <a:latin typeface="Times" pitchFamily="18" charset="0"/>
            </a:endParaRPr>
          </a:p>
          <a:p>
            <a:pPr marL="342900" indent="-342900" algn="l" rtl="0" eaLnBrk="1" hangingPunct="1">
              <a:spcBef>
                <a:spcPct val="20000"/>
              </a:spcBef>
              <a:buFontTx/>
              <a:buChar char="•"/>
            </a:pPr>
            <a:r>
              <a:rPr lang="en-US" dirty="0">
                <a:latin typeface="Times" pitchFamily="18" charset="0"/>
              </a:rPr>
              <a:t>Photon absorption induces electron jump from </a:t>
            </a:r>
            <a:br>
              <a:rPr lang="en-US" dirty="0">
                <a:latin typeface="Times" pitchFamily="18" charset="0"/>
              </a:rPr>
            </a:br>
            <a:r>
              <a:rPr lang="en-US" dirty="0">
                <a:latin typeface="Times" pitchFamily="18" charset="0"/>
              </a:rPr>
              <a:t>low to high energy orbit.</a:t>
            </a:r>
          </a:p>
          <a:p>
            <a:pPr marL="742950" lvl="1" indent="-285750" algn="l" rtl="0" eaLnBrk="1" hangingPunct="1">
              <a:spcBef>
                <a:spcPct val="20000"/>
              </a:spcBef>
            </a:pPr>
            <a:r>
              <a:rPr lang="en-US" sz="2400" dirty="0">
                <a:solidFill>
                  <a:schemeClr val="accent2"/>
                </a:solidFill>
                <a:latin typeface="Times" pitchFamily="18" charset="0"/>
              </a:rPr>
              <a:t>	</a:t>
            </a:r>
            <a:r>
              <a:rPr lang="en-US" b="1" i="1" dirty="0" err="1">
                <a:solidFill>
                  <a:schemeClr val="accent2"/>
                </a:solidFill>
                <a:latin typeface="Times" pitchFamily="18" charset="0"/>
              </a:rPr>
              <a:t>E</a:t>
            </a:r>
            <a:r>
              <a:rPr lang="en-US" b="1" i="1" baseline="-25000" dirty="0" err="1">
                <a:solidFill>
                  <a:schemeClr val="accent2"/>
                </a:solidFill>
                <a:latin typeface="Times" pitchFamily="18" charset="0"/>
              </a:rPr>
              <a:t>f</a:t>
            </a:r>
            <a:r>
              <a:rPr lang="en-US" b="1" i="1" dirty="0">
                <a:solidFill>
                  <a:schemeClr val="accent2"/>
                </a:solidFill>
                <a:latin typeface="Times" pitchFamily="18" charset="0"/>
              </a:rPr>
              <a:t> – </a:t>
            </a:r>
            <a:r>
              <a:rPr lang="en-US" b="1" i="1" dirty="0" err="1">
                <a:solidFill>
                  <a:schemeClr val="accent2"/>
                </a:solidFill>
                <a:latin typeface="Times" pitchFamily="18" charset="0"/>
              </a:rPr>
              <a:t>E</a:t>
            </a:r>
            <a:r>
              <a:rPr lang="en-US" b="1" i="1" baseline="-25000" dirty="0" err="1">
                <a:solidFill>
                  <a:schemeClr val="accent2"/>
                </a:solidFill>
                <a:latin typeface="Times" pitchFamily="18" charset="0"/>
              </a:rPr>
              <a:t>i</a:t>
            </a:r>
            <a:r>
              <a:rPr lang="en-US" b="1" i="1" dirty="0">
                <a:solidFill>
                  <a:schemeClr val="accent2"/>
                </a:solidFill>
                <a:latin typeface="Times" pitchFamily="18" charset="0"/>
              </a:rPr>
              <a:t> = h f</a:t>
            </a:r>
          </a:p>
          <a:p>
            <a:pPr marL="342900" indent="-342900" algn="l" rtl="0" eaLnBrk="1" hangingPunct="1">
              <a:spcBef>
                <a:spcPct val="20000"/>
              </a:spcBef>
              <a:buFontTx/>
              <a:buChar char="•"/>
            </a:pPr>
            <a:r>
              <a:rPr lang="en-US" dirty="0">
                <a:latin typeface="Times" pitchFamily="18" charset="0"/>
              </a:rPr>
              <a:t>Agrees with experiment!</a:t>
            </a:r>
          </a:p>
        </p:txBody>
      </p:sp>
      <p:sp>
        <p:nvSpPr>
          <p:cNvPr id="2053" name="Rectangle 3"/>
          <p:cNvSpPr>
            <a:spLocks noChangeArrowheads="1"/>
          </p:cNvSpPr>
          <p:nvPr/>
        </p:nvSpPr>
        <p:spPr bwMode="auto">
          <a:xfrm>
            <a:off x="0" y="74613"/>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rtl="0" eaLnBrk="1" hangingPunct="1"/>
            <a:r>
              <a:rPr lang="en-US" sz="3000" b="1" dirty="0">
                <a:solidFill>
                  <a:srgbClr val="FF0000"/>
                </a:solidFill>
                <a:latin typeface="Times" pitchFamily="18" charset="0"/>
              </a:rPr>
              <a:t>Energy conservation for Bohr atom</a:t>
            </a:r>
          </a:p>
        </p:txBody>
      </p:sp>
      <p:pic>
        <p:nvPicPr>
          <p:cNvPr id="2054" name="Picture 4" descr="Fig 28-0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2338" y="1600200"/>
            <a:ext cx="2522537"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6002338" y="5579948"/>
            <a:ext cx="1377974" cy="369332"/>
          </a:xfrm>
          <a:prstGeom prst="rect">
            <a:avLst/>
          </a:prstGeom>
          <a:solidFill>
            <a:schemeClr val="bg1"/>
          </a:solidFill>
        </p:spPr>
        <p:txBody>
          <a:bodyPr wrap="square" rtlCol="1">
            <a:spAutoFit/>
          </a:bodyPr>
          <a:lstStyle/>
          <a:p>
            <a:endParaRPr lang="ar-IQ" dirty="0"/>
          </a:p>
        </p:txBody>
      </p:sp>
    </p:spTree>
    <p:extLst>
      <p:ext uri="{BB962C8B-B14F-4D97-AF65-F5344CB8AC3E}">
        <p14:creationId xmlns:p14="http://schemas.microsoft.com/office/powerpoint/2010/main" val="19311242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7874">
                                            <p:txEl>
                                              <p:pRg st="0" end="0"/>
                                            </p:txEl>
                                          </p:spTgt>
                                        </p:tgtEl>
                                        <p:attrNameLst>
                                          <p:attrName>style.visibility</p:attrName>
                                        </p:attrNameLst>
                                      </p:cBhvr>
                                      <p:to>
                                        <p:strVal val="visible"/>
                                      </p:to>
                                    </p:set>
                                    <p:animEffect transition="in" filter="wipe(left)">
                                      <p:cBhvr>
                                        <p:cTn id="7" dur="500"/>
                                        <p:tgtEl>
                                          <p:spTgt spid="20787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7874">
                                            <p:txEl>
                                              <p:pRg st="1" end="1"/>
                                            </p:txEl>
                                          </p:spTgt>
                                        </p:tgtEl>
                                        <p:attrNameLst>
                                          <p:attrName>style.visibility</p:attrName>
                                        </p:attrNameLst>
                                      </p:cBhvr>
                                      <p:to>
                                        <p:strVal val="visible"/>
                                      </p:to>
                                    </p:set>
                                    <p:animEffect transition="in" filter="wipe(left)">
                                      <p:cBhvr>
                                        <p:cTn id="12" dur="500"/>
                                        <p:tgtEl>
                                          <p:spTgt spid="207874">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07874">
                                            <p:txEl>
                                              <p:pRg st="2" end="2"/>
                                            </p:txEl>
                                          </p:spTgt>
                                        </p:tgtEl>
                                        <p:attrNameLst>
                                          <p:attrName>style.visibility</p:attrName>
                                        </p:attrNameLst>
                                      </p:cBhvr>
                                      <p:to>
                                        <p:strVal val="visible"/>
                                      </p:to>
                                    </p:set>
                                    <p:animEffect transition="in" filter="wipe(left)">
                                      <p:cBhvr>
                                        <p:cTn id="15" dur="500"/>
                                        <p:tgtEl>
                                          <p:spTgt spid="207874">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07874">
                                            <p:txEl>
                                              <p:pRg st="3" end="3"/>
                                            </p:txEl>
                                          </p:spTgt>
                                        </p:tgtEl>
                                        <p:attrNameLst>
                                          <p:attrName>style.visibility</p:attrName>
                                        </p:attrNameLst>
                                      </p:cBhvr>
                                      <p:to>
                                        <p:strVal val="visible"/>
                                      </p:to>
                                    </p:set>
                                    <p:animEffect transition="in" filter="wipe(left)">
                                      <p:cBhvr>
                                        <p:cTn id="20" dur="500"/>
                                        <p:tgtEl>
                                          <p:spTgt spid="207874">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207874">
                                            <p:txEl>
                                              <p:pRg st="4" end="4"/>
                                            </p:txEl>
                                          </p:spTgt>
                                        </p:tgtEl>
                                        <p:attrNameLst>
                                          <p:attrName>style.visibility</p:attrName>
                                        </p:attrNameLst>
                                      </p:cBhvr>
                                      <p:to>
                                        <p:strVal val="visible"/>
                                      </p:to>
                                    </p:set>
                                    <p:animEffect transition="in" filter="wipe(left)">
                                      <p:cBhvr>
                                        <p:cTn id="23" dur="500"/>
                                        <p:tgtEl>
                                          <p:spTgt spid="207874">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07874">
                                            <p:txEl>
                                              <p:pRg st="5" end="5"/>
                                            </p:txEl>
                                          </p:spTgt>
                                        </p:tgtEl>
                                        <p:attrNameLst>
                                          <p:attrName>style.visibility</p:attrName>
                                        </p:attrNameLst>
                                      </p:cBhvr>
                                      <p:to>
                                        <p:strVal val="visible"/>
                                      </p:to>
                                    </p:set>
                                    <p:animEffect transition="in" filter="wipe(left)">
                                      <p:cBhvr>
                                        <p:cTn id="28" dur="500"/>
                                        <p:tgtEl>
                                          <p:spTgt spid="20787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4"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Slide Number Placeholder 5"/>
          <p:cNvSpPr>
            <a:spLocks noGrp="1"/>
          </p:cNvSpPr>
          <p:nvPr>
            <p:ph type="sldNum" sz="quarter" idx="12"/>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54C513BB-5A2C-4FC2-9287-01FE5A21019B}" type="slidenum">
              <a:rPr lang="en-US" sz="1400" smtClean="0">
                <a:latin typeface="Times" pitchFamily="1" charset="0"/>
              </a:rPr>
              <a:pPr/>
              <a:t>20</a:t>
            </a:fld>
            <a:endParaRPr lang="en-US" sz="1400" smtClean="0">
              <a:latin typeface="Times" pitchFamily="1" charset="0"/>
            </a:endParaRPr>
          </a:p>
        </p:txBody>
      </p:sp>
      <p:sp>
        <p:nvSpPr>
          <p:cNvPr id="38916" name="Rectangle 2"/>
          <p:cNvSpPr>
            <a:spLocks noGrp="1" noChangeArrowheads="1"/>
          </p:cNvSpPr>
          <p:nvPr>
            <p:ph type="title"/>
          </p:nvPr>
        </p:nvSpPr>
        <p:spPr/>
        <p:txBody>
          <a:bodyPr>
            <a:normAutofit/>
          </a:bodyPr>
          <a:lstStyle/>
          <a:p>
            <a:pPr algn="l" rtl="0" eaLnBrk="1" hangingPunct="1"/>
            <a:r>
              <a:rPr lang="en-US" sz="3000" dirty="0" smtClean="0">
                <a:solidFill>
                  <a:srgbClr val="FF0000"/>
                </a:solidFill>
                <a:latin typeface="Times" pitchFamily="18" charset="0"/>
              </a:rPr>
              <a:t>How fast is it moving?</a:t>
            </a:r>
          </a:p>
        </p:txBody>
      </p:sp>
      <p:sp>
        <p:nvSpPr>
          <p:cNvPr id="38917" name="Rectangle 3"/>
          <p:cNvSpPr>
            <a:spLocks noGrp="1" noChangeArrowheads="1"/>
          </p:cNvSpPr>
          <p:nvPr>
            <p:ph type="body" idx="1"/>
          </p:nvPr>
        </p:nvSpPr>
        <p:spPr>
          <a:xfrm>
            <a:off x="685800" y="1676400"/>
            <a:ext cx="8302625" cy="4559300"/>
          </a:xfrm>
        </p:spPr>
        <p:txBody>
          <a:bodyPr>
            <a:normAutofit fontScale="92500" lnSpcReduction="10000"/>
          </a:bodyPr>
          <a:lstStyle/>
          <a:p>
            <a:pPr algn="l" rtl="0" eaLnBrk="1" hangingPunct="1"/>
            <a:r>
              <a:rPr lang="en-US" dirty="0" smtClean="0"/>
              <a:t>Box is stationary, so average speed is zero.</a:t>
            </a:r>
          </a:p>
          <a:p>
            <a:pPr algn="l" rtl="0" eaLnBrk="1" hangingPunct="1"/>
            <a:r>
              <a:rPr lang="en-US" dirty="0" smtClean="0"/>
              <a:t>But remember the classical version </a:t>
            </a:r>
          </a:p>
          <a:p>
            <a:pPr algn="l" rtl="0" eaLnBrk="1" hangingPunct="1"/>
            <a:endParaRPr lang="en-US" dirty="0" smtClean="0"/>
          </a:p>
          <a:p>
            <a:pPr algn="l" rtl="0" eaLnBrk="1" hangingPunct="1"/>
            <a:endParaRPr lang="en-US" dirty="0" smtClean="0"/>
          </a:p>
          <a:p>
            <a:pPr algn="l" rtl="0" eaLnBrk="1" hangingPunct="1"/>
            <a:endParaRPr lang="en-US" dirty="0" smtClean="0"/>
          </a:p>
          <a:p>
            <a:pPr algn="l" rtl="0" eaLnBrk="1" hangingPunct="1"/>
            <a:r>
              <a:rPr lang="en-US" dirty="0" smtClean="0"/>
              <a:t>Particle bounces back and forth. </a:t>
            </a:r>
          </a:p>
          <a:p>
            <a:pPr lvl="1" algn="l" rtl="0" eaLnBrk="1" hangingPunct="1"/>
            <a:r>
              <a:rPr lang="en-US" dirty="0" smtClean="0"/>
              <a:t>On average, velocity is zero. </a:t>
            </a:r>
          </a:p>
          <a:p>
            <a:pPr lvl="1" algn="l" rtl="0" eaLnBrk="1" hangingPunct="1"/>
            <a:r>
              <a:rPr lang="en-US" dirty="0" smtClean="0"/>
              <a:t>But not instantaneously</a:t>
            </a:r>
          </a:p>
          <a:p>
            <a:pPr lvl="1" algn="l" rtl="0" eaLnBrk="1" hangingPunct="1"/>
            <a:r>
              <a:rPr lang="en-US" dirty="0" smtClean="0"/>
              <a:t>Sometimes velocity is to left, sometimes to right</a:t>
            </a:r>
          </a:p>
        </p:txBody>
      </p:sp>
      <p:grpSp>
        <p:nvGrpSpPr>
          <p:cNvPr id="38918" name="Group 15"/>
          <p:cNvGrpSpPr>
            <a:grpSpLocks/>
          </p:cNvGrpSpPr>
          <p:nvPr/>
        </p:nvGrpSpPr>
        <p:grpSpPr bwMode="auto">
          <a:xfrm>
            <a:off x="2190750" y="2786063"/>
            <a:ext cx="4572000" cy="990600"/>
            <a:chOff x="1380" y="1755"/>
            <a:chExt cx="2880" cy="624"/>
          </a:xfrm>
        </p:grpSpPr>
        <p:grpSp>
          <p:nvGrpSpPr>
            <p:cNvPr id="38919" name="Group 5"/>
            <p:cNvGrpSpPr>
              <a:grpSpLocks/>
            </p:cNvGrpSpPr>
            <p:nvPr/>
          </p:nvGrpSpPr>
          <p:grpSpPr bwMode="auto">
            <a:xfrm>
              <a:off x="1380" y="2043"/>
              <a:ext cx="2880" cy="336"/>
              <a:chOff x="1272" y="2480"/>
              <a:chExt cx="2880" cy="336"/>
            </a:xfrm>
          </p:grpSpPr>
          <p:sp>
            <p:nvSpPr>
              <p:cNvPr id="35846" name="Oval 6"/>
              <p:cNvSpPr>
                <a:spLocks noChangeArrowheads="1"/>
              </p:cNvSpPr>
              <p:nvPr/>
            </p:nvSpPr>
            <p:spPr bwMode="auto">
              <a:xfrm>
                <a:off x="3160" y="2512"/>
                <a:ext cx="272" cy="27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ar-IQ"/>
              </a:p>
            </p:txBody>
          </p:sp>
          <p:sp>
            <p:nvSpPr>
              <p:cNvPr id="38923" name="Line 7"/>
              <p:cNvSpPr>
                <a:spLocks noChangeShapeType="1"/>
              </p:cNvSpPr>
              <p:nvPr/>
            </p:nvSpPr>
            <p:spPr bwMode="auto">
              <a:xfrm flipH="1">
                <a:off x="2848" y="2560"/>
                <a:ext cx="2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38924" name="Line 8"/>
              <p:cNvSpPr>
                <a:spLocks noChangeShapeType="1"/>
              </p:cNvSpPr>
              <p:nvPr/>
            </p:nvSpPr>
            <p:spPr bwMode="auto">
              <a:xfrm flipH="1">
                <a:off x="2688" y="2656"/>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38925" name="Line 9"/>
              <p:cNvSpPr>
                <a:spLocks noChangeShapeType="1"/>
              </p:cNvSpPr>
              <p:nvPr/>
            </p:nvSpPr>
            <p:spPr bwMode="auto">
              <a:xfrm flipH="1">
                <a:off x="2880" y="2744"/>
                <a:ext cx="2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38926" name="Rectangle 10"/>
              <p:cNvSpPr>
                <a:spLocks noChangeArrowheads="1"/>
              </p:cNvSpPr>
              <p:nvPr/>
            </p:nvSpPr>
            <p:spPr bwMode="auto">
              <a:xfrm>
                <a:off x="1272" y="2480"/>
                <a:ext cx="2880" cy="336"/>
              </a:xfrm>
              <a:prstGeom prst="rect">
                <a:avLst/>
              </a:prstGeom>
              <a:solidFill>
                <a:schemeClr val="accent1">
                  <a:alpha val="52156"/>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38927" name="Rectangle 11"/>
              <p:cNvSpPr>
                <a:spLocks noChangeArrowheads="1"/>
              </p:cNvSpPr>
              <p:nvPr/>
            </p:nvSpPr>
            <p:spPr bwMode="auto">
              <a:xfrm>
                <a:off x="1272" y="2480"/>
                <a:ext cx="96" cy="336"/>
              </a:xfrm>
              <a:prstGeom prst="rect">
                <a:avLst/>
              </a:prstGeom>
              <a:solidFill>
                <a:srgbClr val="78909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38928" name="Rectangle 12"/>
              <p:cNvSpPr>
                <a:spLocks noChangeArrowheads="1"/>
              </p:cNvSpPr>
              <p:nvPr/>
            </p:nvSpPr>
            <p:spPr bwMode="auto">
              <a:xfrm>
                <a:off x="4056" y="2480"/>
                <a:ext cx="96" cy="336"/>
              </a:xfrm>
              <a:prstGeom prst="rect">
                <a:avLst/>
              </a:prstGeom>
              <a:solidFill>
                <a:srgbClr val="78909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grpSp>
        <p:sp>
          <p:nvSpPr>
            <p:cNvPr id="38920" name="Line 13"/>
            <p:cNvSpPr>
              <a:spLocks noChangeShapeType="1"/>
            </p:cNvSpPr>
            <p:nvPr/>
          </p:nvSpPr>
          <p:spPr bwMode="auto">
            <a:xfrm>
              <a:off x="1476" y="1907"/>
              <a:ext cx="2672" cy="0"/>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38921" name="Text Box 14"/>
            <p:cNvSpPr txBox="1">
              <a:spLocks noChangeArrowheads="1"/>
            </p:cNvSpPr>
            <p:nvPr/>
          </p:nvSpPr>
          <p:spPr bwMode="auto">
            <a:xfrm>
              <a:off x="2700" y="1755"/>
              <a:ext cx="368" cy="2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lgn="l" rtl="0">
                <a:spcBef>
                  <a:spcPct val="50000"/>
                </a:spcBef>
              </a:pPr>
              <a:r>
                <a:rPr lang="en-US" sz="2000" i="1" dirty="0"/>
                <a:t>L</a:t>
              </a:r>
              <a:endParaRPr lang="en-US" i="1" dirty="0"/>
            </a:p>
          </p:txBody>
        </p:sp>
      </p:grpSp>
    </p:spTree>
    <p:extLst>
      <p:ext uri="{BB962C8B-B14F-4D97-AF65-F5344CB8AC3E}">
        <p14:creationId xmlns:p14="http://schemas.microsoft.com/office/powerpoint/2010/main" val="12511720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Slide Number Placeholder 5"/>
          <p:cNvSpPr>
            <a:spLocks noGrp="1"/>
          </p:cNvSpPr>
          <p:nvPr>
            <p:ph type="sldNum" sz="quarter" idx="12"/>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ABF874AF-E7DF-41AE-B341-B87E52C1B10A}" type="slidenum">
              <a:rPr lang="en-US" sz="1400" smtClean="0">
                <a:latin typeface="Times" pitchFamily="1" charset="0"/>
              </a:rPr>
              <a:pPr/>
              <a:t>21</a:t>
            </a:fld>
            <a:endParaRPr lang="en-US" sz="1400" smtClean="0">
              <a:latin typeface="Times" pitchFamily="1" charset="0"/>
            </a:endParaRPr>
          </a:p>
        </p:txBody>
      </p:sp>
      <p:sp>
        <p:nvSpPr>
          <p:cNvPr id="39940" name="Rectangle 2"/>
          <p:cNvSpPr>
            <a:spLocks noGrp="1" noChangeArrowheads="1"/>
          </p:cNvSpPr>
          <p:nvPr>
            <p:ph type="title"/>
          </p:nvPr>
        </p:nvSpPr>
        <p:spPr>
          <a:xfrm>
            <a:off x="685800" y="88900"/>
            <a:ext cx="7772400" cy="639763"/>
          </a:xfrm>
        </p:spPr>
        <p:txBody>
          <a:bodyPr>
            <a:normAutofit/>
          </a:bodyPr>
          <a:lstStyle/>
          <a:p>
            <a:pPr algn="l" rtl="0" eaLnBrk="1" hangingPunct="1"/>
            <a:r>
              <a:rPr lang="en-US" sz="3000" b="1" u="sng" dirty="0" smtClean="0">
                <a:solidFill>
                  <a:srgbClr val="FF0000"/>
                </a:solidFill>
                <a:latin typeface="Times" pitchFamily="18" charset="0"/>
              </a:rPr>
              <a:t>Quantum momentum</a:t>
            </a:r>
          </a:p>
        </p:txBody>
      </p:sp>
      <p:sp>
        <p:nvSpPr>
          <p:cNvPr id="39941" name="Rectangle 3"/>
          <p:cNvSpPr>
            <a:spLocks noGrp="1" noChangeArrowheads="1"/>
          </p:cNvSpPr>
          <p:nvPr>
            <p:ph type="body" idx="1"/>
          </p:nvPr>
        </p:nvSpPr>
        <p:spPr>
          <a:xfrm>
            <a:off x="251520" y="764704"/>
            <a:ext cx="8729663" cy="5176838"/>
          </a:xfrm>
        </p:spPr>
        <p:txBody>
          <a:bodyPr/>
          <a:lstStyle/>
          <a:p>
            <a:pPr algn="l" rtl="0" eaLnBrk="1" hangingPunct="1"/>
            <a:r>
              <a:rPr lang="en-US" dirty="0" smtClean="0">
                <a:latin typeface="Times" pitchFamily="18" charset="0"/>
              </a:rPr>
              <a:t>Quantum version is similar. Both contributions</a:t>
            </a:r>
          </a:p>
          <a:p>
            <a:pPr algn="l" rtl="0" eaLnBrk="1" hangingPunct="1"/>
            <a:endParaRPr lang="en-US" dirty="0" smtClean="0">
              <a:latin typeface="Times" pitchFamily="18" charset="0"/>
            </a:endParaRPr>
          </a:p>
          <a:p>
            <a:pPr algn="l" rtl="0" eaLnBrk="1" hangingPunct="1"/>
            <a:endParaRPr lang="en-US" dirty="0" smtClean="0">
              <a:latin typeface="Times" pitchFamily="18" charset="0"/>
            </a:endParaRPr>
          </a:p>
          <a:p>
            <a:pPr algn="l" rtl="0" eaLnBrk="1" hangingPunct="1"/>
            <a:endParaRPr lang="en-US" dirty="0" smtClean="0">
              <a:latin typeface="Times" pitchFamily="18" charset="0"/>
            </a:endParaRPr>
          </a:p>
          <a:p>
            <a:pPr algn="l" rtl="0" eaLnBrk="1" hangingPunct="1"/>
            <a:endParaRPr lang="en-US" dirty="0" smtClean="0">
              <a:latin typeface="Times" pitchFamily="18" charset="0"/>
            </a:endParaRPr>
          </a:p>
          <a:p>
            <a:pPr algn="l" rtl="0" eaLnBrk="1" hangingPunct="1"/>
            <a:r>
              <a:rPr lang="en-US" dirty="0" smtClean="0">
                <a:solidFill>
                  <a:srgbClr val="FF0000"/>
                </a:solidFill>
                <a:latin typeface="Times" pitchFamily="18" charset="0"/>
              </a:rPr>
              <a:t>Ground state </a:t>
            </a:r>
            <a:r>
              <a:rPr lang="en-US" dirty="0" smtClean="0">
                <a:latin typeface="Times" pitchFamily="18" charset="0"/>
              </a:rPr>
              <a:t>is a standing wave, made equally of </a:t>
            </a:r>
          </a:p>
          <a:p>
            <a:pPr lvl="1" algn="l" rtl="0" eaLnBrk="1" hangingPunct="1"/>
            <a:r>
              <a:rPr lang="en-US" dirty="0" smtClean="0">
                <a:latin typeface="Times" pitchFamily="18" charset="0"/>
              </a:rPr>
              <a:t>Wave traveling right ( positive momentum +</a:t>
            </a:r>
            <a:r>
              <a:rPr lang="en-US" i="1" dirty="0" smtClean="0">
                <a:latin typeface="Times" pitchFamily="18" charset="0"/>
              </a:rPr>
              <a:t>h</a:t>
            </a:r>
            <a:r>
              <a:rPr lang="en-US" dirty="0" smtClean="0">
                <a:latin typeface="Times" pitchFamily="18" charset="0"/>
              </a:rPr>
              <a:t>/</a:t>
            </a:r>
            <a:r>
              <a:rPr lang="en-US" dirty="0" smtClean="0">
                <a:latin typeface="Times" pitchFamily="18" charset="0"/>
                <a:sym typeface="Symbol" pitchFamily="18" charset="2"/>
              </a:rPr>
              <a:t> )</a:t>
            </a:r>
          </a:p>
          <a:p>
            <a:pPr lvl="1" algn="l" rtl="0" eaLnBrk="1" hangingPunct="1"/>
            <a:r>
              <a:rPr lang="en-US" dirty="0" smtClean="0">
                <a:latin typeface="Times" pitchFamily="18" charset="0"/>
                <a:sym typeface="Symbol" pitchFamily="18" charset="2"/>
              </a:rPr>
              <a:t>Wave traveling left   ( negative momentum - </a:t>
            </a:r>
            <a:r>
              <a:rPr lang="en-US" i="1" dirty="0" smtClean="0">
                <a:latin typeface="Times" pitchFamily="18" charset="0"/>
              </a:rPr>
              <a:t>h</a:t>
            </a:r>
            <a:r>
              <a:rPr lang="en-US" dirty="0" smtClean="0">
                <a:latin typeface="Times" pitchFamily="18" charset="0"/>
              </a:rPr>
              <a:t>/</a:t>
            </a:r>
            <a:r>
              <a:rPr lang="en-US" dirty="0" smtClean="0">
                <a:latin typeface="Times" pitchFamily="18" charset="0"/>
                <a:sym typeface="Symbol" pitchFamily="18" charset="2"/>
              </a:rPr>
              <a:t>  )</a:t>
            </a:r>
          </a:p>
          <a:p>
            <a:pPr lvl="1" algn="l" rtl="0" eaLnBrk="1" hangingPunct="1"/>
            <a:endParaRPr lang="en-US" dirty="0" smtClean="0">
              <a:latin typeface="Times" pitchFamily="18" charset="0"/>
              <a:sym typeface="Symbol" pitchFamily="18" charset="2"/>
            </a:endParaRPr>
          </a:p>
          <a:p>
            <a:pPr algn="l" rtl="0" eaLnBrk="1" hangingPunct="1">
              <a:buFontTx/>
              <a:buNone/>
            </a:pPr>
            <a:endParaRPr lang="en-US" dirty="0" smtClean="0">
              <a:latin typeface="Times" pitchFamily="18" charset="0"/>
              <a:sym typeface="Symbol" pitchFamily="18" charset="2"/>
            </a:endParaRPr>
          </a:p>
        </p:txBody>
      </p:sp>
      <p:grpSp>
        <p:nvGrpSpPr>
          <p:cNvPr id="39942" name="Group 19"/>
          <p:cNvGrpSpPr>
            <a:grpSpLocks/>
          </p:cNvGrpSpPr>
          <p:nvPr/>
        </p:nvGrpSpPr>
        <p:grpSpPr bwMode="auto">
          <a:xfrm>
            <a:off x="568325" y="1990725"/>
            <a:ext cx="8123238" cy="1230313"/>
            <a:chOff x="358" y="1254"/>
            <a:chExt cx="5117" cy="775"/>
          </a:xfrm>
        </p:grpSpPr>
        <p:grpSp>
          <p:nvGrpSpPr>
            <p:cNvPr id="39943" name="Group 5"/>
            <p:cNvGrpSpPr>
              <a:grpSpLocks/>
            </p:cNvGrpSpPr>
            <p:nvPr/>
          </p:nvGrpSpPr>
          <p:grpSpPr bwMode="auto">
            <a:xfrm>
              <a:off x="1326" y="1254"/>
              <a:ext cx="2888" cy="513"/>
              <a:chOff x="1400" y="2279"/>
              <a:chExt cx="2888" cy="513"/>
            </a:xfrm>
          </p:grpSpPr>
          <p:sp>
            <p:nvSpPr>
              <p:cNvPr id="39951" name="Freeform 6"/>
              <p:cNvSpPr>
                <a:spLocks/>
              </p:cNvSpPr>
              <p:nvPr/>
            </p:nvSpPr>
            <p:spPr bwMode="auto">
              <a:xfrm>
                <a:off x="1504" y="2279"/>
                <a:ext cx="2688" cy="345"/>
              </a:xfrm>
              <a:custGeom>
                <a:avLst/>
                <a:gdLst>
                  <a:gd name="T0" fmla="*/ 0 w 2688"/>
                  <a:gd name="T1" fmla="*/ 345 h 345"/>
                  <a:gd name="T2" fmla="*/ 1384 w 2688"/>
                  <a:gd name="T3" fmla="*/ 1 h 345"/>
                  <a:gd name="T4" fmla="*/ 2688 w 2688"/>
                  <a:gd name="T5" fmla="*/ 337 h 345"/>
                  <a:gd name="T6" fmla="*/ 0 60000 65536"/>
                  <a:gd name="T7" fmla="*/ 0 60000 65536"/>
                  <a:gd name="T8" fmla="*/ 0 60000 65536"/>
                </a:gdLst>
                <a:ahLst/>
                <a:cxnLst>
                  <a:cxn ang="T6">
                    <a:pos x="T0" y="T1"/>
                  </a:cxn>
                  <a:cxn ang="T7">
                    <a:pos x="T2" y="T3"/>
                  </a:cxn>
                  <a:cxn ang="T8">
                    <a:pos x="T4" y="T5"/>
                  </a:cxn>
                </a:cxnLst>
                <a:rect l="0" t="0" r="r" b="b"/>
                <a:pathLst>
                  <a:path w="2688" h="345">
                    <a:moveTo>
                      <a:pt x="0" y="345"/>
                    </a:moveTo>
                    <a:cubicBezTo>
                      <a:pt x="468" y="173"/>
                      <a:pt x="936" y="2"/>
                      <a:pt x="1384" y="1"/>
                    </a:cubicBezTo>
                    <a:cubicBezTo>
                      <a:pt x="1832" y="0"/>
                      <a:pt x="2260" y="168"/>
                      <a:pt x="2688" y="337"/>
                    </a:cubicBez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39952" name="Rectangle 7"/>
              <p:cNvSpPr>
                <a:spLocks noChangeArrowheads="1"/>
              </p:cNvSpPr>
              <p:nvPr/>
            </p:nvSpPr>
            <p:spPr bwMode="auto">
              <a:xfrm>
                <a:off x="1400" y="2456"/>
                <a:ext cx="2888" cy="336"/>
              </a:xfrm>
              <a:prstGeom prst="rect">
                <a:avLst/>
              </a:prstGeom>
              <a:solidFill>
                <a:schemeClr val="accent1">
                  <a:alpha val="30196"/>
                </a:schemeClr>
              </a:solidFill>
              <a:ln w="9525">
                <a:solidFill>
                  <a:schemeClr val="tx1">
                    <a:alpha val="30196"/>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39953" name="Rectangle 8"/>
              <p:cNvSpPr>
                <a:spLocks noChangeArrowheads="1"/>
              </p:cNvSpPr>
              <p:nvPr/>
            </p:nvSpPr>
            <p:spPr bwMode="auto">
              <a:xfrm>
                <a:off x="1408" y="2456"/>
                <a:ext cx="96" cy="336"/>
              </a:xfrm>
              <a:prstGeom prst="rect">
                <a:avLst/>
              </a:prstGeom>
              <a:solidFill>
                <a:srgbClr val="78909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39954" name="Rectangle 9"/>
              <p:cNvSpPr>
                <a:spLocks noChangeArrowheads="1"/>
              </p:cNvSpPr>
              <p:nvPr/>
            </p:nvSpPr>
            <p:spPr bwMode="auto">
              <a:xfrm>
                <a:off x="4192" y="2456"/>
                <a:ext cx="96" cy="336"/>
              </a:xfrm>
              <a:prstGeom prst="rect">
                <a:avLst/>
              </a:prstGeom>
              <a:solidFill>
                <a:srgbClr val="78909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grpSp>
        <p:grpSp>
          <p:nvGrpSpPr>
            <p:cNvPr id="39944" name="Group 10"/>
            <p:cNvGrpSpPr>
              <a:grpSpLocks/>
            </p:cNvGrpSpPr>
            <p:nvPr/>
          </p:nvGrpSpPr>
          <p:grpSpPr bwMode="auto">
            <a:xfrm>
              <a:off x="358" y="1323"/>
              <a:ext cx="1032" cy="614"/>
              <a:chOff x="272" y="3388"/>
              <a:chExt cx="1032" cy="614"/>
            </a:xfrm>
          </p:grpSpPr>
          <p:graphicFrame>
            <p:nvGraphicFramePr>
              <p:cNvPr id="39949" name="Object 11"/>
              <p:cNvGraphicFramePr>
                <a:graphicFrameLocks noChangeAspect="1"/>
              </p:cNvGraphicFramePr>
              <p:nvPr/>
            </p:nvGraphicFramePr>
            <p:xfrm>
              <a:off x="316" y="3388"/>
              <a:ext cx="601" cy="188"/>
            </p:xfrm>
            <a:graphic>
              <a:graphicData uri="http://schemas.openxmlformats.org/presentationml/2006/ole">
                <mc:AlternateContent xmlns:mc="http://schemas.openxmlformats.org/markup-compatibility/2006">
                  <mc:Choice xmlns:v="urn:schemas-microsoft-com:vml" Requires="v">
                    <p:oleObj spid="_x0000_s12312" name="Equation" r:id="rId4" imgW="444500" imgH="139700" progId="Equation.3">
                      <p:embed/>
                    </p:oleObj>
                  </mc:Choice>
                  <mc:Fallback>
                    <p:oleObj name="Equation" r:id="rId4" imgW="444500" imgH="1397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6" y="3388"/>
                            <a:ext cx="601" cy="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9950" name="Text Box 12"/>
              <p:cNvSpPr txBox="1">
                <a:spLocks noChangeArrowheads="1"/>
              </p:cNvSpPr>
              <p:nvPr/>
            </p:nvSpPr>
            <p:spPr bwMode="auto">
              <a:xfrm>
                <a:off x="272" y="3560"/>
                <a:ext cx="103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lgn="l" rtl="0">
                  <a:spcBef>
                    <a:spcPct val="50000"/>
                  </a:spcBef>
                </a:pPr>
                <a:r>
                  <a:rPr lang="en-US" sz="2000" dirty="0"/>
                  <a:t>One half-wavelength</a:t>
                </a:r>
                <a:endParaRPr lang="en-US" dirty="0"/>
              </a:p>
            </p:txBody>
          </p:sp>
        </p:grpSp>
        <p:graphicFrame>
          <p:nvGraphicFramePr>
            <p:cNvPr id="39945" name="Object 13"/>
            <p:cNvGraphicFramePr>
              <a:graphicFrameLocks noChangeAspect="1"/>
            </p:cNvGraphicFramePr>
            <p:nvPr/>
          </p:nvGraphicFramePr>
          <p:xfrm>
            <a:off x="4649" y="1475"/>
            <a:ext cx="826" cy="393"/>
          </p:xfrm>
          <a:graphic>
            <a:graphicData uri="http://schemas.openxmlformats.org/presentationml/2006/ole">
              <mc:AlternateContent xmlns:mc="http://schemas.openxmlformats.org/markup-compatibility/2006">
                <mc:Choice xmlns:v="urn:schemas-microsoft-com:vml" Requires="v">
                  <p:oleObj spid="_x0000_s12313" name="Equation" r:id="rId6" imgW="774700" imgH="368300" progId="Equation.3">
                    <p:embed/>
                  </p:oleObj>
                </mc:Choice>
                <mc:Fallback>
                  <p:oleObj name="Equation" r:id="rId6" imgW="774700" imgH="3683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49" y="1475"/>
                          <a:ext cx="826" cy="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9946" name="Text Box 14"/>
            <p:cNvSpPr txBox="1">
              <a:spLocks noChangeArrowheads="1"/>
            </p:cNvSpPr>
            <p:nvPr/>
          </p:nvSpPr>
          <p:spPr bwMode="auto">
            <a:xfrm>
              <a:off x="4350" y="1263"/>
              <a:ext cx="96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lgn="l" rtl="0">
                <a:spcBef>
                  <a:spcPct val="50000"/>
                </a:spcBef>
              </a:pPr>
              <a:r>
                <a:rPr lang="en-US" sz="2000" dirty="0"/>
                <a:t>momentum</a:t>
              </a:r>
              <a:endParaRPr lang="en-US" dirty="0"/>
            </a:p>
          </p:txBody>
        </p:sp>
        <p:sp>
          <p:nvSpPr>
            <p:cNvPr id="39947" name="Line 15"/>
            <p:cNvSpPr>
              <a:spLocks noChangeShapeType="1"/>
            </p:cNvSpPr>
            <p:nvPr/>
          </p:nvSpPr>
          <p:spPr bwMode="auto">
            <a:xfrm>
              <a:off x="1422" y="1931"/>
              <a:ext cx="2672" cy="0"/>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39948" name="Text Box 16"/>
            <p:cNvSpPr txBox="1">
              <a:spLocks noChangeArrowheads="1"/>
            </p:cNvSpPr>
            <p:nvPr/>
          </p:nvSpPr>
          <p:spPr bwMode="auto">
            <a:xfrm>
              <a:off x="2646" y="1779"/>
              <a:ext cx="368" cy="2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spcBef>
                  <a:spcPct val="50000"/>
                </a:spcBef>
              </a:pPr>
              <a:r>
                <a:rPr lang="en-US" sz="2000" i="1"/>
                <a:t>L</a:t>
              </a:r>
              <a:endParaRPr lang="en-US" i="1"/>
            </a:p>
          </p:txBody>
        </p:sp>
      </p:grpSp>
    </p:spTree>
    <p:extLst>
      <p:ext uri="{BB962C8B-B14F-4D97-AF65-F5344CB8AC3E}">
        <p14:creationId xmlns:p14="http://schemas.microsoft.com/office/powerpoint/2010/main" val="26051008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Slide Number Placeholder 5"/>
          <p:cNvSpPr>
            <a:spLocks noGrp="1"/>
          </p:cNvSpPr>
          <p:nvPr>
            <p:ph type="sldNum" sz="quarter" idx="12"/>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7CB66818-03C5-4F30-8DC0-79E16BAD152D}" type="slidenum">
              <a:rPr lang="en-US" sz="1400" smtClean="0">
                <a:latin typeface="Times" pitchFamily="1" charset="0"/>
              </a:rPr>
              <a:pPr/>
              <a:t>22</a:t>
            </a:fld>
            <a:endParaRPr lang="en-US" sz="1400" smtClean="0">
              <a:latin typeface="Times" pitchFamily="1" charset="0"/>
            </a:endParaRPr>
          </a:p>
        </p:txBody>
      </p:sp>
      <p:sp>
        <p:nvSpPr>
          <p:cNvPr id="40964" name="Rectangle 2"/>
          <p:cNvSpPr>
            <a:spLocks noGrp="1" noChangeArrowheads="1"/>
          </p:cNvSpPr>
          <p:nvPr>
            <p:ph type="title"/>
          </p:nvPr>
        </p:nvSpPr>
        <p:spPr>
          <a:xfrm>
            <a:off x="685800" y="88900"/>
            <a:ext cx="7772400" cy="901700"/>
          </a:xfrm>
        </p:spPr>
        <p:txBody>
          <a:bodyPr>
            <a:normAutofit/>
          </a:bodyPr>
          <a:lstStyle/>
          <a:p>
            <a:pPr rtl="0" eaLnBrk="1" hangingPunct="1"/>
            <a:r>
              <a:rPr lang="en-US" sz="3000" dirty="0" smtClean="0"/>
              <a:t>Particle in a box</a:t>
            </a:r>
          </a:p>
        </p:txBody>
      </p:sp>
      <p:sp>
        <p:nvSpPr>
          <p:cNvPr id="40965" name="Rectangle 3"/>
          <p:cNvSpPr>
            <a:spLocks noGrp="1" noChangeArrowheads="1"/>
          </p:cNvSpPr>
          <p:nvPr>
            <p:ph type="body" idx="1"/>
          </p:nvPr>
        </p:nvSpPr>
        <p:spPr>
          <a:xfrm>
            <a:off x="419100" y="2654300"/>
            <a:ext cx="8343900" cy="3366988"/>
          </a:xfrm>
        </p:spPr>
        <p:txBody>
          <a:bodyPr>
            <a:normAutofit lnSpcReduction="10000"/>
          </a:bodyPr>
          <a:lstStyle/>
          <a:p>
            <a:pPr marL="533400" indent="-533400" algn="l" rtl="0" eaLnBrk="1" hangingPunct="1">
              <a:buFontTx/>
              <a:buNone/>
            </a:pPr>
            <a:r>
              <a:rPr lang="en-US" dirty="0" smtClean="0">
                <a:latin typeface="Times" pitchFamily="18" charset="0"/>
              </a:rPr>
              <a:t>What is the uncertainty of the momentum in the ground state?</a:t>
            </a:r>
          </a:p>
          <a:p>
            <a:pPr marL="533400" indent="-533400" algn="l" rtl="0" eaLnBrk="1" hangingPunct="1">
              <a:buFontTx/>
              <a:buNone/>
            </a:pPr>
            <a:endParaRPr lang="en-US" dirty="0" smtClean="0">
              <a:latin typeface="Times" pitchFamily="18" charset="0"/>
            </a:endParaRPr>
          </a:p>
          <a:p>
            <a:pPr marL="533400" indent="-533400" algn="l" rtl="0" eaLnBrk="1" hangingPunct="1">
              <a:buFontTx/>
              <a:buAutoNum type="alphaUcPeriod"/>
            </a:pPr>
            <a:r>
              <a:rPr lang="en-US" dirty="0" smtClean="0">
                <a:latin typeface="Times" pitchFamily="18" charset="0"/>
              </a:rPr>
              <a:t>Zero</a:t>
            </a:r>
            <a:endParaRPr lang="en-US" i="1" dirty="0" smtClean="0">
              <a:latin typeface="Times" pitchFamily="18" charset="0"/>
            </a:endParaRPr>
          </a:p>
          <a:p>
            <a:pPr marL="533400" indent="-533400" algn="l" rtl="0" eaLnBrk="1" hangingPunct="1">
              <a:buFontTx/>
              <a:buAutoNum type="alphaUcPeriod"/>
            </a:pPr>
            <a:r>
              <a:rPr lang="en-US" dirty="0" smtClean="0">
                <a:latin typeface="Times" pitchFamily="18" charset="0"/>
              </a:rPr>
              <a:t> </a:t>
            </a:r>
            <a:r>
              <a:rPr lang="en-US" i="1" dirty="0" smtClean="0">
                <a:latin typeface="Times" pitchFamily="18" charset="0"/>
              </a:rPr>
              <a:t>h</a:t>
            </a:r>
            <a:r>
              <a:rPr lang="en-US" dirty="0" smtClean="0">
                <a:latin typeface="Times" pitchFamily="18" charset="0"/>
              </a:rPr>
              <a:t> / 2L</a:t>
            </a:r>
            <a:endParaRPr lang="en-US" i="1" dirty="0" smtClean="0">
              <a:latin typeface="Times" pitchFamily="18" charset="0"/>
            </a:endParaRPr>
          </a:p>
          <a:p>
            <a:pPr marL="533400" indent="-533400" algn="l" rtl="0" eaLnBrk="1" hangingPunct="1">
              <a:buFontTx/>
              <a:buAutoNum type="alphaUcPeriod"/>
            </a:pPr>
            <a:r>
              <a:rPr lang="en-US" dirty="0" smtClean="0">
                <a:latin typeface="Times" pitchFamily="18" charset="0"/>
              </a:rPr>
              <a:t> </a:t>
            </a:r>
            <a:r>
              <a:rPr lang="en-US" i="1" dirty="0" smtClean="0">
                <a:latin typeface="Times" pitchFamily="18" charset="0"/>
              </a:rPr>
              <a:t>h</a:t>
            </a:r>
            <a:r>
              <a:rPr lang="en-US" dirty="0" smtClean="0">
                <a:latin typeface="Times" pitchFamily="18" charset="0"/>
              </a:rPr>
              <a:t> / L</a:t>
            </a:r>
          </a:p>
        </p:txBody>
      </p:sp>
      <p:grpSp>
        <p:nvGrpSpPr>
          <p:cNvPr id="40966" name="Group 4"/>
          <p:cNvGrpSpPr>
            <a:grpSpLocks/>
          </p:cNvGrpSpPr>
          <p:nvPr/>
        </p:nvGrpSpPr>
        <p:grpSpPr bwMode="auto">
          <a:xfrm>
            <a:off x="542925" y="1216025"/>
            <a:ext cx="8123238" cy="1230313"/>
            <a:chOff x="358" y="1254"/>
            <a:chExt cx="5117" cy="775"/>
          </a:xfrm>
        </p:grpSpPr>
        <p:grpSp>
          <p:nvGrpSpPr>
            <p:cNvPr id="40968" name="Group 5"/>
            <p:cNvGrpSpPr>
              <a:grpSpLocks/>
            </p:cNvGrpSpPr>
            <p:nvPr/>
          </p:nvGrpSpPr>
          <p:grpSpPr bwMode="auto">
            <a:xfrm>
              <a:off x="1326" y="1254"/>
              <a:ext cx="2888" cy="513"/>
              <a:chOff x="1400" y="2279"/>
              <a:chExt cx="2888" cy="513"/>
            </a:xfrm>
          </p:grpSpPr>
          <p:sp>
            <p:nvSpPr>
              <p:cNvPr id="40976" name="Freeform 6"/>
              <p:cNvSpPr>
                <a:spLocks/>
              </p:cNvSpPr>
              <p:nvPr/>
            </p:nvSpPr>
            <p:spPr bwMode="auto">
              <a:xfrm>
                <a:off x="1504" y="2279"/>
                <a:ext cx="2688" cy="345"/>
              </a:xfrm>
              <a:custGeom>
                <a:avLst/>
                <a:gdLst>
                  <a:gd name="T0" fmla="*/ 0 w 2688"/>
                  <a:gd name="T1" fmla="*/ 345 h 345"/>
                  <a:gd name="T2" fmla="*/ 1384 w 2688"/>
                  <a:gd name="T3" fmla="*/ 1 h 345"/>
                  <a:gd name="T4" fmla="*/ 2688 w 2688"/>
                  <a:gd name="T5" fmla="*/ 337 h 345"/>
                  <a:gd name="T6" fmla="*/ 0 60000 65536"/>
                  <a:gd name="T7" fmla="*/ 0 60000 65536"/>
                  <a:gd name="T8" fmla="*/ 0 60000 65536"/>
                </a:gdLst>
                <a:ahLst/>
                <a:cxnLst>
                  <a:cxn ang="T6">
                    <a:pos x="T0" y="T1"/>
                  </a:cxn>
                  <a:cxn ang="T7">
                    <a:pos x="T2" y="T3"/>
                  </a:cxn>
                  <a:cxn ang="T8">
                    <a:pos x="T4" y="T5"/>
                  </a:cxn>
                </a:cxnLst>
                <a:rect l="0" t="0" r="r" b="b"/>
                <a:pathLst>
                  <a:path w="2688" h="345">
                    <a:moveTo>
                      <a:pt x="0" y="345"/>
                    </a:moveTo>
                    <a:cubicBezTo>
                      <a:pt x="468" y="173"/>
                      <a:pt x="936" y="2"/>
                      <a:pt x="1384" y="1"/>
                    </a:cubicBezTo>
                    <a:cubicBezTo>
                      <a:pt x="1832" y="0"/>
                      <a:pt x="2260" y="168"/>
                      <a:pt x="2688" y="337"/>
                    </a:cubicBez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0977" name="Rectangle 7"/>
              <p:cNvSpPr>
                <a:spLocks noChangeArrowheads="1"/>
              </p:cNvSpPr>
              <p:nvPr/>
            </p:nvSpPr>
            <p:spPr bwMode="auto">
              <a:xfrm>
                <a:off x="1400" y="2456"/>
                <a:ext cx="2888" cy="336"/>
              </a:xfrm>
              <a:prstGeom prst="rect">
                <a:avLst/>
              </a:prstGeom>
              <a:solidFill>
                <a:schemeClr val="accent1">
                  <a:alpha val="30196"/>
                </a:schemeClr>
              </a:solidFill>
              <a:ln w="9525">
                <a:solidFill>
                  <a:schemeClr val="tx1">
                    <a:alpha val="30196"/>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0978" name="Rectangle 8"/>
              <p:cNvSpPr>
                <a:spLocks noChangeArrowheads="1"/>
              </p:cNvSpPr>
              <p:nvPr/>
            </p:nvSpPr>
            <p:spPr bwMode="auto">
              <a:xfrm>
                <a:off x="1408" y="2456"/>
                <a:ext cx="96" cy="336"/>
              </a:xfrm>
              <a:prstGeom prst="rect">
                <a:avLst/>
              </a:prstGeom>
              <a:solidFill>
                <a:srgbClr val="78909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0979" name="Rectangle 9"/>
              <p:cNvSpPr>
                <a:spLocks noChangeArrowheads="1"/>
              </p:cNvSpPr>
              <p:nvPr/>
            </p:nvSpPr>
            <p:spPr bwMode="auto">
              <a:xfrm>
                <a:off x="4192" y="2456"/>
                <a:ext cx="96" cy="336"/>
              </a:xfrm>
              <a:prstGeom prst="rect">
                <a:avLst/>
              </a:prstGeom>
              <a:solidFill>
                <a:srgbClr val="78909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grpSp>
        <p:grpSp>
          <p:nvGrpSpPr>
            <p:cNvPr id="40969" name="Group 10"/>
            <p:cNvGrpSpPr>
              <a:grpSpLocks/>
            </p:cNvGrpSpPr>
            <p:nvPr/>
          </p:nvGrpSpPr>
          <p:grpSpPr bwMode="auto">
            <a:xfrm>
              <a:off x="358" y="1323"/>
              <a:ext cx="1032" cy="614"/>
              <a:chOff x="272" y="3388"/>
              <a:chExt cx="1032" cy="614"/>
            </a:xfrm>
          </p:grpSpPr>
          <p:graphicFrame>
            <p:nvGraphicFramePr>
              <p:cNvPr id="40974" name="Object 11"/>
              <p:cNvGraphicFramePr>
                <a:graphicFrameLocks noChangeAspect="1"/>
              </p:cNvGraphicFramePr>
              <p:nvPr/>
            </p:nvGraphicFramePr>
            <p:xfrm>
              <a:off x="316" y="3388"/>
              <a:ext cx="601" cy="188"/>
            </p:xfrm>
            <a:graphic>
              <a:graphicData uri="http://schemas.openxmlformats.org/presentationml/2006/ole">
                <mc:AlternateContent xmlns:mc="http://schemas.openxmlformats.org/markup-compatibility/2006">
                  <mc:Choice xmlns:v="urn:schemas-microsoft-com:vml" Requires="v">
                    <p:oleObj spid="_x0000_s13336" name="Equation" r:id="rId4" imgW="444500" imgH="139700" progId="Equation.3">
                      <p:embed/>
                    </p:oleObj>
                  </mc:Choice>
                  <mc:Fallback>
                    <p:oleObj name="Equation" r:id="rId4" imgW="444500" imgH="1397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6" y="3388"/>
                            <a:ext cx="601" cy="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975" name="Text Box 12"/>
              <p:cNvSpPr txBox="1">
                <a:spLocks noChangeArrowheads="1"/>
              </p:cNvSpPr>
              <p:nvPr/>
            </p:nvSpPr>
            <p:spPr bwMode="auto">
              <a:xfrm>
                <a:off x="272" y="3560"/>
                <a:ext cx="103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lgn="l" rtl="0">
                  <a:spcBef>
                    <a:spcPct val="50000"/>
                  </a:spcBef>
                </a:pPr>
                <a:r>
                  <a:rPr lang="en-US" sz="2000" dirty="0"/>
                  <a:t>One half-wavelength</a:t>
                </a:r>
                <a:endParaRPr lang="en-US" dirty="0"/>
              </a:p>
            </p:txBody>
          </p:sp>
        </p:grpSp>
        <p:graphicFrame>
          <p:nvGraphicFramePr>
            <p:cNvPr id="40970" name="Object 13"/>
            <p:cNvGraphicFramePr>
              <a:graphicFrameLocks noChangeAspect="1"/>
            </p:cNvGraphicFramePr>
            <p:nvPr/>
          </p:nvGraphicFramePr>
          <p:xfrm>
            <a:off x="4649" y="1475"/>
            <a:ext cx="826" cy="393"/>
          </p:xfrm>
          <a:graphic>
            <a:graphicData uri="http://schemas.openxmlformats.org/presentationml/2006/ole">
              <mc:AlternateContent xmlns:mc="http://schemas.openxmlformats.org/markup-compatibility/2006">
                <mc:Choice xmlns:v="urn:schemas-microsoft-com:vml" Requires="v">
                  <p:oleObj spid="_x0000_s13337" name="Equation" r:id="rId6" imgW="774700" imgH="368300" progId="Equation.3">
                    <p:embed/>
                  </p:oleObj>
                </mc:Choice>
                <mc:Fallback>
                  <p:oleObj name="Equation" r:id="rId6" imgW="774700" imgH="3683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49" y="1475"/>
                          <a:ext cx="826" cy="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971" name="Text Box 14"/>
            <p:cNvSpPr txBox="1">
              <a:spLocks noChangeArrowheads="1"/>
            </p:cNvSpPr>
            <p:nvPr/>
          </p:nvSpPr>
          <p:spPr bwMode="auto">
            <a:xfrm>
              <a:off x="4350" y="1263"/>
              <a:ext cx="96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lgn="l" rtl="0">
                <a:spcBef>
                  <a:spcPct val="50000"/>
                </a:spcBef>
              </a:pPr>
              <a:r>
                <a:rPr lang="en-US" sz="2000" dirty="0"/>
                <a:t>momentum</a:t>
              </a:r>
              <a:endParaRPr lang="en-US" dirty="0"/>
            </a:p>
          </p:txBody>
        </p:sp>
        <p:sp>
          <p:nvSpPr>
            <p:cNvPr id="40972" name="Line 15"/>
            <p:cNvSpPr>
              <a:spLocks noChangeShapeType="1"/>
            </p:cNvSpPr>
            <p:nvPr/>
          </p:nvSpPr>
          <p:spPr bwMode="auto">
            <a:xfrm>
              <a:off x="1422" y="1931"/>
              <a:ext cx="2672" cy="0"/>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0973" name="Text Box 16"/>
            <p:cNvSpPr txBox="1">
              <a:spLocks noChangeArrowheads="1"/>
            </p:cNvSpPr>
            <p:nvPr/>
          </p:nvSpPr>
          <p:spPr bwMode="auto">
            <a:xfrm>
              <a:off x="2646" y="1779"/>
              <a:ext cx="368" cy="2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spcBef>
                  <a:spcPct val="50000"/>
                </a:spcBef>
              </a:pPr>
              <a:r>
                <a:rPr lang="en-US" sz="2000" i="1"/>
                <a:t>L</a:t>
              </a:r>
              <a:endParaRPr lang="en-US" i="1"/>
            </a:p>
          </p:txBody>
        </p:sp>
      </p:grpSp>
      <p:sp>
        <p:nvSpPr>
          <p:cNvPr id="152593" name="AutoShape 17"/>
          <p:cNvSpPr>
            <a:spLocks noChangeArrowheads="1"/>
          </p:cNvSpPr>
          <p:nvPr/>
        </p:nvSpPr>
        <p:spPr bwMode="auto">
          <a:xfrm>
            <a:off x="304800" y="5271864"/>
            <a:ext cx="1993900" cy="533400"/>
          </a:xfrm>
          <a:prstGeom prst="roundRect">
            <a:avLst>
              <a:gd name="adj" fmla="val 16667"/>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Tree>
    <p:extLst>
      <p:ext uri="{BB962C8B-B14F-4D97-AF65-F5344CB8AC3E}">
        <p14:creationId xmlns:p14="http://schemas.microsoft.com/office/powerpoint/2010/main" val="35981033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2593"/>
                                        </p:tgtEl>
                                        <p:attrNameLst>
                                          <p:attrName>style.visibility</p:attrName>
                                        </p:attrNameLst>
                                      </p:cBhvr>
                                      <p:to>
                                        <p:strVal val="visible"/>
                                      </p:to>
                                    </p:set>
                                    <p:anim calcmode="lin" valueType="num">
                                      <p:cBhvr additive="base">
                                        <p:cTn id="7" dur="500" fill="hold"/>
                                        <p:tgtEl>
                                          <p:spTgt spid="152593"/>
                                        </p:tgtEl>
                                        <p:attrNameLst>
                                          <p:attrName>ppt_x</p:attrName>
                                        </p:attrNameLst>
                                      </p:cBhvr>
                                      <p:tavLst>
                                        <p:tav tm="0">
                                          <p:val>
                                            <p:strVal val="#ppt_x"/>
                                          </p:val>
                                        </p:tav>
                                        <p:tav tm="100000">
                                          <p:val>
                                            <p:strVal val="#ppt_x"/>
                                          </p:val>
                                        </p:tav>
                                      </p:tavLst>
                                    </p:anim>
                                    <p:anim calcmode="lin" valueType="num">
                                      <p:cBhvr additive="base">
                                        <p:cTn id="8" dur="500" fill="hold"/>
                                        <p:tgtEl>
                                          <p:spTgt spid="1525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9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lide Number Placeholder 5"/>
          <p:cNvSpPr>
            <a:spLocks noGrp="1"/>
          </p:cNvSpPr>
          <p:nvPr>
            <p:ph type="sldNum" sz="quarter" idx="12"/>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34E4A28C-E9D6-4A7D-B7C3-D12B8D6C8983}" type="slidenum">
              <a:rPr lang="en-US" sz="1400" smtClean="0">
                <a:latin typeface="Times" pitchFamily="1" charset="0"/>
              </a:rPr>
              <a:pPr/>
              <a:t>23</a:t>
            </a:fld>
            <a:endParaRPr lang="en-US" sz="1400" smtClean="0">
              <a:latin typeface="Times" pitchFamily="1" charset="0"/>
            </a:endParaRPr>
          </a:p>
        </p:txBody>
      </p:sp>
      <p:sp>
        <p:nvSpPr>
          <p:cNvPr id="41988" name="Rectangle 2"/>
          <p:cNvSpPr>
            <a:spLocks noGrp="1" noChangeArrowheads="1"/>
          </p:cNvSpPr>
          <p:nvPr>
            <p:ph type="title"/>
          </p:nvPr>
        </p:nvSpPr>
        <p:spPr>
          <a:xfrm>
            <a:off x="155575" y="228600"/>
            <a:ext cx="8775700" cy="830263"/>
          </a:xfrm>
        </p:spPr>
        <p:txBody>
          <a:bodyPr>
            <a:normAutofit/>
          </a:bodyPr>
          <a:lstStyle/>
          <a:p>
            <a:pPr algn="l" rtl="0" eaLnBrk="1" hangingPunct="1"/>
            <a:r>
              <a:rPr lang="en-US" sz="3000" dirty="0" smtClean="0">
                <a:solidFill>
                  <a:srgbClr val="FF0000"/>
                </a:solidFill>
                <a:latin typeface="Times" pitchFamily="18" charset="0"/>
              </a:rPr>
              <a:t>Uncertainty in Quantum Mechanics</a:t>
            </a:r>
          </a:p>
        </p:txBody>
      </p:sp>
      <p:sp>
        <p:nvSpPr>
          <p:cNvPr id="41989" name="Rectangle 3"/>
          <p:cNvSpPr>
            <a:spLocks noGrp="1" noChangeArrowheads="1"/>
          </p:cNvSpPr>
          <p:nvPr>
            <p:ph type="body" idx="1"/>
          </p:nvPr>
        </p:nvSpPr>
        <p:spPr>
          <a:xfrm>
            <a:off x="476250" y="1104900"/>
            <a:ext cx="8085138" cy="1811338"/>
          </a:xfrm>
        </p:spPr>
        <p:txBody>
          <a:bodyPr>
            <a:normAutofit/>
          </a:bodyPr>
          <a:lstStyle/>
          <a:p>
            <a:pPr marL="0" indent="0" algn="l" rtl="0" eaLnBrk="1" hangingPunct="1">
              <a:buFontTx/>
              <a:buNone/>
            </a:pPr>
            <a:r>
              <a:rPr lang="en-US" sz="3000" dirty="0" smtClean="0">
                <a:latin typeface="Times" pitchFamily="18" charset="0"/>
              </a:rPr>
              <a:t>Position uncertainty  =  </a:t>
            </a:r>
            <a:r>
              <a:rPr lang="en-US" sz="3000" i="1" dirty="0" smtClean="0">
                <a:latin typeface="Times" pitchFamily="18" charset="0"/>
              </a:rPr>
              <a:t>L</a:t>
            </a:r>
          </a:p>
          <a:p>
            <a:pPr marL="0" indent="0" algn="l" rtl="0" eaLnBrk="1" hangingPunct="1">
              <a:buFontTx/>
              <a:buNone/>
            </a:pPr>
            <a:r>
              <a:rPr lang="en-US" sz="3000" dirty="0" smtClean="0">
                <a:latin typeface="Times" pitchFamily="18" charset="0"/>
              </a:rPr>
              <a:t/>
            </a:r>
            <a:br>
              <a:rPr lang="en-US" sz="3000" dirty="0" smtClean="0">
                <a:latin typeface="Times" pitchFamily="18" charset="0"/>
              </a:rPr>
            </a:br>
            <a:r>
              <a:rPr lang="en-US" sz="3000" dirty="0" smtClean="0">
                <a:latin typeface="Times" pitchFamily="18" charset="0"/>
              </a:rPr>
              <a:t>Momentum ranges from </a:t>
            </a:r>
          </a:p>
        </p:txBody>
      </p:sp>
      <p:graphicFrame>
        <p:nvGraphicFramePr>
          <p:cNvPr id="41990" name="Object 4"/>
          <p:cNvGraphicFramePr>
            <a:graphicFrameLocks noChangeAspect="1"/>
          </p:cNvGraphicFramePr>
          <p:nvPr/>
        </p:nvGraphicFramePr>
        <p:xfrm>
          <a:off x="4362450" y="1947863"/>
          <a:ext cx="4008438" cy="774700"/>
        </p:xfrm>
        <a:graphic>
          <a:graphicData uri="http://schemas.openxmlformats.org/presentationml/2006/ole">
            <mc:AlternateContent xmlns:mc="http://schemas.openxmlformats.org/markup-compatibility/2006">
              <mc:Choice xmlns:v="urn:schemas-microsoft-com:vml" Requires="v">
                <p:oleObj spid="_x0000_s14360" name="Equation" r:id="rId4" imgW="1905000" imgH="368300" progId="Equation.3">
                  <p:embed/>
                </p:oleObj>
              </mc:Choice>
              <mc:Fallback>
                <p:oleObj name="Equation" r:id="rId4" imgW="1905000" imgH="3683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62450" y="1947863"/>
                        <a:ext cx="4008438"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991" name="Text Box 5"/>
          <p:cNvSpPr txBox="1">
            <a:spLocks noChangeArrowheads="1"/>
          </p:cNvSpPr>
          <p:nvPr/>
        </p:nvSpPr>
        <p:spPr bwMode="auto">
          <a:xfrm>
            <a:off x="6756400" y="1154113"/>
            <a:ext cx="16779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spcBef>
                <a:spcPct val="50000"/>
              </a:spcBef>
            </a:pPr>
            <a:r>
              <a:rPr lang="en-US" sz="2000">
                <a:solidFill>
                  <a:schemeClr val="accent2"/>
                </a:solidFill>
              </a:rPr>
              <a:t>(</a:t>
            </a:r>
            <a:r>
              <a:rPr lang="en-US" sz="2000" i="1">
                <a:solidFill>
                  <a:schemeClr val="accent2"/>
                </a:solidFill>
              </a:rPr>
              <a:t>Since </a:t>
            </a:r>
            <a:r>
              <a:rPr lang="en-US" sz="2000" i="1">
                <a:solidFill>
                  <a:schemeClr val="accent2"/>
                </a:solidFill>
                <a:sym typeface="Symbol" pitchFamily="18" charset="2"/>
              </a:rPr>
              <a:t>=2L</a:t>
            </a:r>
            <a:r>
              <a:rPr lang="en-US" sz="2000">
                <a:solidFill>
                  <a:schemeClr val="accent2"/>
                </a:solidFill>
              </a:rPr>
              <a:t>)</a:t>
            </a:r>
            <a:endParaRPr lang="en-US" i="1"/>
          </a:p>
        </p:txBody>
      </p:sp>
      <p:sp>
        <p:nvSpPr>
          <p:cNvPr id="41992" name="Line 6"/>
          <p:cNvSpPr>
            <a:spLocks noChangeShapeType="1"/>
          </p:cNvSpPr>
          <p:nvPr/>
        </p:nvSpPr>
        <p:spPr bwMode="auto">
          <a:xfrm>
            <a:off x="7875588" y="1476375"/>
            <a:ext cx="0" cy="65405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1993" name="Text Box 21"/>
          <p:cNvSpPr txBox="1">
            <a:spLocks noChangeArrowheads="1"/>
          </p:cNvSpPr>
          <p:nvPr/>
        </p:nvSpPr>
        <p:spPr bwMode="auto">
          <a:xfrm>
            <a:off x="476250" y="4406900"/>
            <a:ext cx="7904163"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4163" indent="-284163">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lgn="l" rtl="0">
              <a:spcBef>
                <a:spcPct val="50000"/>
              </a:spcBef>
            </a:pPr>
            <a:r>
              <a:rPr lang="en-US" sz="2400" dirty="0">
                <a:latin typeface="Times" pitchFamily="18" charset="0"/>
              </a:rPr>
              <a:t>Reducing the box size reduces position uncertainty,</a:t>
            </a:r>
            <a:r>
              <a:rPr lang="en-US" dirty="0">
                <a:latin typeface="Times" pitchFamily="18" charset="0"/>
              </a:rPr>
              <a:t> </a:t>
            </a:r>
            <a:br>
              <a:rPr lang="en-US" dirty="0">
                <a:latin typeface="Times" pitchFamily="18" charset="0"/>
              </a:rPr>
            </a:br>
            <a:r>
              <a:rPr lang="en-US" sz="2400" dirty="0">
                <a:latin typeface="Times" pitchFamily="18" charset="0"/>
              </a:rPr>
              <a:t>but the momentum uncertainty goes up!</a:t>
            </a:r>
          </a:p>
        </p:txBody>
      </p:sp>
      <p:grpSp>
        <p:nvGrpSpPr>
          <p:cNvPr id="41994" name="Group 26"/>
          <p:cNvGrpSpPr>
            <a:grpSpLocks/>
          </p:cNvGrpSpPr>
          <p:nvPr/>
        </p:nvGrpSpPr>
        <p:grpSpPr bwMode="auto">
          <a:xfrm>
            <a:off x="1733550" y="2984500"/>
            <a:ext cx="6281738" cy="1230313"/>
            <a:chOff x="352" y="2035"/>
            <a:chExt cx="3957" cy="775"/>
          </a:xfrm>
        </p:grpSpPr>
        <p:grpSp>
          <p:nvGrpSpPr>
            <p:cNvPr id="41996" name="Group 20"/>
            <p:cNvGrpSpPr>
              <a:grpSpLocks/>
            </p:cNvGrpSpPr>
            <p:nvPr/>
          </p:nvGrpSpPr>
          <p:grpSpPr bwMode="auto">
            <a:xfrm>
              <a:off x="1421" y="2035"/>
              <a:ext cx="2888" cy="775"/>
              <a:chOff x="1260" y="2149"/>
              <a:chExt cx="2888" cy="775"/>
            </a:xfrm>
          </p:grpSpPr>
          <p:grpSp>
            <p:nvGrpSpPr>
              <p:cNvPr id="42000" name="Group 8"/>
              <p:cNvGrpSpPr>
                <a:grpSpLocks/>
              </p:cNvGrpSpPr>
              <p:nvPr/>
            </p:nvGrpSpPr>
            <p:grpSpPr bwMode="auto">
              <a:xfrm>
                <a:off x="1260" y="2149"/>
                <a:ext cx="2888" cy="513"/>
                <a:chOff x="1400" y="2279"/>
                <a:chExt cx="2888" cy="513"/>
              </a:xfrm>
            </p:grpSpPr>
            <p:sp>
              <p:nvSpPr>
                <p:cNvPr id="42003" name="Freeform 9"/>
                <p:cNvSpPr>
                  <a:spLocks/>
                </p:cNvSpPr>
                <p:nvPr/>
              </p:nvSpPr>
              <p:spPr bwMode="auto">
                <a:xfrm>
                  <a:off x="1504" y="2279"/>
                  <a:ext cx="2688" cy="345"/>
                </a:xfrm>
                <a:custGeom>
                  <a:avLst/>
                  <a:gdLst>
                    <a:gd name="T0" fmla="*/ 0 w 2688"/>
                    <a:gd name="T1" fmla="*/ 345 h 345"/>
                    <a:gd name="T2" fmla="*/ 1384 w 2688"/>
                    <a:gd name="T3" fmla="*/ 1 h 345"/>
                    <a:gd name="T4" fmla="*/ 2688 w 2688"/>
                    <a:gd name="T5" fmla="*/ 337 h 345"/>
                    <a:gd name="T6" fmla="*/ 0 60000 65536"/>
                    <a:gd name="T7" fmla="*/ 0 60000 65536"/>
                    <a:gd name="T8" fmla="*/ 0 60000 65536"/>
                  </a:gdLst>
                  <a:ahLst/>
                  <a:cxnLst>
                    <a:cxn ang="T6">
                      <a:pos x="T0" y="T1"/>
                    </a:cxn>
                    <a:cxn ang="T7">
                      <a:pos x="T2" y="T3"/>
                    </a:cxn>
                    <a:cxn ang="T8">
                      <a:pos x="T4" y="T5"/>
                    </a:cxn>
                  </a:cxnLst>
                  <a:rect l="0" t="0" r="r" b="b"/>
                  <a:pathLst>
                    <a:path w="2688" h="345">
                      <a:moveTo>
                        <a:pt x="0" y="345"/>
                      </a:moveTo>
                      <a:cubicBezTo>
                        <a:pt x="468" y="173"/>
                        <a:pt x="936" y="2"/>
                        <a:pt x="1384" y="1"/>
                      </a:cubicBezTo>
                      <a:cubicBezTo>
                        <a:pt x="1832" y="0"/>
                        <a:pt x="2260" y="168"/>
                        <a:pt x="2688" y="337"/>
                      </a:cubicBez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2004" name="Rectangle 10"/>
                <p:cNvSpPr>
                  <a:spLocks noChangeArrowheads="1"/>
                </p:cNvSpPr>
                <p:nvPr/>
              </p:nvSpPr>
              <p:spPr bwMode="auto">
                <a:xfrm>
                  <a:off x="1400" y="2456"/>
                  <a:ext cx="2888" cy="336"/>
                </a:xfrm>
                <a:prstGeom prst="rect">
                  <a:avLst/>
                </a:prstGeom>
                <a:solidFill>
                  <a:schemeClr val="accent1">
                    <a:alpha val="30196"/>
                  </a:schemeClr>
                </a:solidFill>
                <a:ln w="9525">
                  <a:solidFill>
                    <a:schemeClr val="tx1">
                      <a:alpha val="30196"/>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2005" name="Rectangle 11"/>
                <p:cNvSpPr>
                  <a:spLocks noChangeArrowheads="1"/>
                </p:cNvSpPr>
                <p:nvPr/>
              </p:nvSpPr>
              <p:spPr bwMode="auto">
                <a:xfrm>
                  <a:off x="1408" y="2456"/>
                  <a:ext cx="96" cy="336"/>
                </a:xfrm>
                <a:prstGeom prst="rect">
                  <a:avLst/>
                </a:prstGeom>
                <a:solidFill>
                  <a:srgbClr val="78909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2006" name="Rectangle 12"/>
                <p:cNvSpPr>
                  <a:spLocks noChangeArrowheads="1"/>
                </p:cNvSpPr>
                <p:nvPr/>
              </p:nvSpPr>
              <p:spPr bwMode="auto">
                <a:xfrm>
                  <a:off x="4192" y="2456"/>
                  <a:ext cx="96" cy="336"/>
                </a:xfrm>
                <a:prstGeom prst="rect">
                  <a:avLst/>
                </a:prstGeom>
                <a:solidFill>
                  <a:srgbClr val="78909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grpSp>
          <p:sp>
            <p:nvSpPr>
              <p:cNvPr id="42001" name="Line 18"/>
              <p:cNvSpPr>
                <a:spLocks noChangeShapeType="1"/>
              </p:cNvSpPr>
              <p:nvPr/>
            </p:nvSpPr>
            <p:spPr bwMode="auto">
              <a:xfrm>
                <a:off x="1356" y="2826"/>
                <a:ext cx="2672" cy="0"/>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2002" name="Text Box 19"/>
              <p:cNvSpPr txBox="1">
                <a:spLocks noChangeArrowheads="1"/>
              </p:cNvSpPr>
              <p:nvPr/>
            </p:nvSpPr>
            <p:spPr bwMode="auto">
              <a:xfrm>
                <a:off x="2580" y="2674"/>
                <a:ext cx="368" cy="2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spcBef>
                    <a:spcPct val="50000"/>
                  </a:spcBef>
                </a:pPr>
                <a:r>
                  <a:rPr lang="en-US" sz="2000" i="1"/>
                  <a:t>L</a:t>
                </a:r>
                <a:endParaRPr lang="en-US" i="1"/>
              </a:p>
            </p:txBody>
          </p:sp>
        </p:grpSp>
        <p:grpSp>
          <p:nvGrpSpPr>
            <p:cNvPr id="41997" name="Group 22"/>
            <p:cNvGrpSpPr>
              <a:grpSpLocks/>
            </p:cNvGrpSpPr>
            <p:nvPr/>
          </p:nvGrpSpPr>
          <p:grpSpPr bwMode="auto">
            <a:xfrm>
              <a:off x="352" y="2056"/>
              <a:ext cx="1032" cy="614"/>
              <a:chOff x="272" y="3388"/>
              <a:chExt cx="1032" cy="614"/>
            </a:xfrm>
          </p:grpSpPr>
          <p:graphicFrame>
            <p:nvGraphicFramePr>
              <p:cNvPr id="41998" name="Object 23"/>
              <p:cNvGraphicFramePr>
                <a:graphicFrameLocks noChangeAspect="1"/>
              </p:cNvGraphicFramePr>
              <p:nvPr/>
            </p:nvGraphicFramePr>
            <p:xfrm>
              <a:off x="316" y="3388"/>
              <a:ext cx="601" cy="188"/>
            </p:xfrm>
            <a:graphic>
              <a:graphicData uri="http://schemas.openxmlformats.org/presentationml/2006/ole">
                <mc:AlternateContent xmlns:mc="http://schemas.openxmlformats.org/markup-compatibility/2006">
                  <mc:Choice xmlns:v="urn:schemas-microsoft-com:vml" Requires="v">
                    <p:oleObj spid="_x0000_s14361" name="Equation" r:id="rId6" imgW="444500" imgH="139700" progId="Equation.3">
                      <p:embed/>
                    </p:oleObj>
                  </mc:Choice>
                  <mc:Fallback>
                    <p:oleObj name="Equation" r:id="rId6" imgW="444500" imgH="1397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6" y="3388"/>
                            <a:ext cx="601" cy="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999" name="Text Box 24"/>
              <p:cNvSpPr txBox="1">
                <a:spLocks noChangeArrowheads="1"/>
              </p:cNvSpPr>
              <p:nvPr/>
            </p:nvSpPr>
            <p:spPr bwMode="auto">
              <a:xfrm>
                <a:off x="272" y="3560"/>
                <a:ext cx="103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lgn="l" rtl="0">
                  <a:spcBef>
                    <a:spcPct val="50000"/>
                  </a:spcBef>
                </a:pPr>
                <a:r>
                  <a:rPr lang="en-US" sz="2000" dirty="0"/>
                  <a:t>One half-wavelength</a:t>
                </a:r>
                <a:endParaRPr lang="en-US" dirty="0"/>
              </a:p>
            </p:txBody>
          </p:sp>
        </p:grpSp>
      </p:grpSp>
      <p:sp>
        <p:nvSpPr>
          <p:cNvPr id="41995" name="Text Box 25"/>
          <p:cNvSpPr txBox="1">
            <a:spLocks noChangeArrowheads="1"/>
          </p:cNvSpPr>
          <p:nvPr/>
        </p:nvSpPr>
        <p:spPr bwMode="auto">
          <a:xfrm>
            <a:off x="436563" y="5486400"/>
            <a:ext cx="8027987" cy="830997"/>
          </a:xfrm>
          <a:prstGeom prst="rect">
            <a:avLst/>
          </a:prstGeom>
          <a:noFill/>
          <a:ln>
            <a:solidFill>
              <a:schemeClr val="accent1"/>
            </a:solidFill>
          </a:ln>
          <a:effec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lgn="l" rtl="0">
              <a:spcBef>
                <a:spcPct val="50000"/>
              </a:spcBef>
            </a:pPr>
            <a:r>
              <a:rPr lang="en-US" sz="2400" dirty="0"/>
              <a:t>The product is constant: </a:t>
            </a:r>
            <a:br>
              <a:rPr lang="en-US" sz="2400" dirty="0"/>
            </a:br>
            <a:r>
              <a:rPr lang="en-US" sz="2400" dirty="0"/>
              <a:t>(position uncertainty)x(momentum uncertainty) ~ </a:t>
            </a:r>
            <a:r>
              <a:rPr lang="en-US" sz="2400" i="1" dirty="0"/>
              <a:t>h</a:t>
            </a:r>
            <a:endParaRPr lang="en-US" sz="2400" dirty="0"/>
          </a:p>
        </p:txBody>
      </p:sp>
    </p:spTree>
    <p:extLst>
      <p:ext uri="{BB962C8B-B14F-4D97-AF65-F5344CB8AC3E}">
        <p14:creationId xmlns:p14="http://schemas.microsoft.com/office/powerpoint/2010/main" val="18689699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Slide Number Placeholder 5"/>
          <p:cNvSpPr>
            <a:spLocks noGrp="1"/>
          </p:cNvSpPr>
          <p:nvPr>
            <p:ph type="sldNum" sz="quarter" idx="12"/>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2DC2C94C-1A5D-436F-8284-6D4B6CBD0189}" type="slidenum">
              <a:rPr lang="en-US" sz="1400" smtClean="0">
                <a:latin typeface="Times" pitchFamily="1" charset="0"/>
              </a:rPr>
              <a:pPr/>
              <a:t>24</a:t>
            </a:fld>
            <a:endParaRPr lang="en-US" sz="1400" smtClean="0">
              <a:latin typeface="Times" pitchFamily="1" charset="0"/>
            </a:endParaRPr>
          </a:p>
        </p:txBody>
      </p:sp>
      <p:sp>
        <p:nvSpPr>
          <p:cNvPr id="43012" name="Rectangle 2"/>
          <p:cNvSpPr>
            <a:spLocks noGrp="1" noChangeArrowheads="1"/>
          </p:cNvSpPr>
          <p:nvPr>
            <p:ph type="title"/>
          </p:nvPr>
        </p:nvSpPr>
        <p:spPr>
          <a:xfrm>
            <a:off x="369888" y="228600"/>
            <a:ext cx="8278812" cy="1143000"/>
          </a:xfrm>
        </p:spPr>
        <p:txBody>
          <a:bodyPr>
            <a:normAutofit/>
          </a:bodyPr>
          <a:lstStyle/>
          <a:p>
            <a:pPr algn="l" rtl="0" eaLnBrk="1" hangingPunct="1"/>
            <a:r>
              <a:rPr lang="en-US" sz="3000" dirty="0" smtClean="0">
                <a:latin typeface="Times" pitchFamily="18" charset="0"/>
              </a:rPr>
              <a:t>Heisenberg Uncertainty Principle</a:t>
            </a:r>
          </a:p>
        </p:txBody>
      </p:sp>
      <p:sp>
        <p:nvSpPr>
          <p:cNvPr id="43013" name="Rectangle 3"/>
          <p:cNvSpPr>
            <a:spLocks noGrp="1" noChangeArrowheads="1"/>
          </p:cNvSpPr>
          <p:nvPr>
            <p:ph type="body" idx="1"/>
          </p:nvPr>
        </p:nvSpPr>
        <p:spPr>
          <a:xfrm>
            <a:off x="487363" y="1325563"/>
            <a:ext cx="8656637" cy="3176587"/>
          </a:xfrm>
        </p:spPr>
        <p:txBody>
          <a:bodyPr>
            <a:normAutofit lnSpcReduction="10000"/>
          </a:bodyPr>
          <a:lstStyle/>
          <a:p>
            <a:pPr algn="l" rtl="0" eaLnBrk="1" hangingPunct="1"/>
            <a:r>
              <a:rPr lang="en-US" dirty="0" smtClean="0">
                <a:latin typeface="Times" pitchFamily="18" charset="0"/>
              </a:rPr>
              <a:t>Using </a:t>
            </a:r>
          </a:p>
          <a:p>
            <a:pPr lvl="1" algn="l" rtl="0" eaLnBrk="1" hangingPunct="1"/>
            <a:r>
              <a:rPr lang="en-US" dirty="0" smtClean="0">
                <a:latin typeface="Times" pitchFamily="18" charset="0"/>
                <a:sym typeface="Symbol" pitchFamily="18" charset="2"/>
              </a:rPr>
              <a:t></a:t>
            </a:r>
            <a:r>
              <a:rPr lang="en-US" i="1" dirty="0" smtClean="0">
                <a:latin typeface="Times" pitchFamily="18" charset="0"/>
                <a:sym typeface="Symbol" pitchFamily="18" charset="2"/>
              </a:rPr>
              <a:t>x</a:t>
            </a:r>
            <a:r>
              <a:rPr lang="en-US" dirty="0" smtClean="0">
                <a:latin typeface="Times" pitchFamily="18" charset="0"/>
                <a:sym typeface="Symbol" pitchFamily="18" charset="2"/>
              </a:rPr>
              <a:t> = position uncertainty</a:t>
            </a:r>
            <a:r>
              <a:rPr lang="en-US" dirty="0" smtClean="0">
                <a:latin typeface="Times" pitchFamily="18" charset="0"/>
              </a:rPr>
              <a:t> </a:t>
            </a:r>
          </a:p>
          <a:p>
            <a:pPr lvl="1" algn="l" rtl="0" eaLnBrk="1" hangingPunct="1"/>
            <a:r>
              <a:rPr lang="en-US" dirty="0" smtClean="0">
                <a:latin typeface="Times" pitchFamily="18" charset="0"/>
                <a:sym typeface="Symbol" pitchFamily="18" charset="2"/>
              </a:rPr>
              <a:t></a:t>
            </a:r>
            <a:r>
              <a:rPr lang="en-US" i="1" dirty="0" smtClean="0">
                <a:latin typeface="Times" pitchFamily="18" charset="0"/>
                <a:sym typeface="Symbol" pitchFamily="18" charset="2"/>
              </a:rPr>
              <a:t>p = </a:t>
            </a:r>
            <a:r>
              <a:rPr lang="en-US" dirty="0" smtClean="0">
                <a:latin typeface="Times" pitchFamily="18" charset="0"/>
                <a:sym typeface="Symbol" pitchFamily="18" charset="2"/>
              </a:rPr>
              <a:t>momentum uncertainty</a:t>
            </a:r>
          </a:p>
          <a:p>
            <a:pPr algn="l" rtl="0" eaLnBrk="1" hangingPunct="1"/>
            <a:r>
              <a:rPr lang="en-US" dirty="0" smtClean="0">
                <a:latin typeface="Times" pitchFamily="18" charset="0"/>
                <a:sym typeface="Symbol" pitchFamily="18" charset="2"/>
              </a:rPr>
              <a:t>Heisenberg showed that the product</a:t>
            </a:r>
            <a:br>
              <a:rPr lang="en-US" dirty="0" smtClean="0">
                <a:latin typeface="Times" pitchFamily="18" charset="0"/>
                <a:sym typeface="Symbol" pitchFamily="18" charset="2"/>
              </a:rPr>
            </a:br>
            <a:endParaRPr lang="en-US" dirty="0" smtClean="0">
              <a:latin typeface="Times" pitchFamily="18" charset="0"/>
              <a:sym typeface="Symbol" pitchFamily="18" charset="2"/>
            </a:endParaRPr>
          </a:p>
          <a:p>
            <a:pPr algn="l" rtl="0" eaLnBrk="1" hangingPunct="1">
              <a:buFontTx/>
              <a:buNone/>
            </a:pPr>
            <a:r>
              <a:rPr lang="en-US" i="1" dirty="0" smtClean="0">
                <a:latin typeface="Times" pitchFamily="18" charset="0"/>
                <a:sym typeface="Symbol" pitchFamily="18" charset="2"/>
              </a:rPr>
              <a:t>		 </a:t>
            </a:r>
            <a:r>
              <a:rPr lang="en-US" dirty="0" smtClean="0">
                <a:solidFill>
                  <a:srgbClr val="FF0000"/>
                </a:solidFill>
                <a:latin typeface="Times" pitchFamily="18" charset="0"/>
                <a:sym typeface="Symbol" pitchFamily="18" charset="2"/>
              </a:rPr>
              <a:t>(</a:t>
            </a:r>
            <a:r>
              <a:rPr lang="en-US" i="1" dirty="0" smtClean="0">
                <a:solidFill>
                  <a:srgbClr val="FF0000"/>
                </a:solidFill>
                <a:latin typeface="Times" pitchFamily="18" charset="0"/>
                <a:sym typeface="Symbol" pitchFamily="18" charset="2"/>
              </a:rPr>
              <a:t> </a:t>
            </a:r>
            <a:r>
              <a:rPr lang="en-US" dirty="0" smtClean="0">
                <a:solidFill>
                  <a:srgbClr val="FF0000"/>
                </a:solidFill>
                <a:latin typeface="Times" pitchFamily="18" charset="0"/>
                <a:sym typeface="Symbol" pitchFamily="18" charset="2"/>
              </a:rPr>
              <a:t></a:t>
            </a:r>
            <a:r>
              <a:rPr lang="en-US" i="1" dirty="0" smtClean="0">
                <a:solidFill>
                  <a:srgbClr val="FF0000"/>
                </a:solidFill>
                <a:latin typeface="Times" pitchFamily="18" charset="0"/>
                <a:sym typeface="Symbol" pitchFamily="18" charset="2"/>
              </a:rPr>
              <a:t>x </a:t>
            </a:r>
            <a:r>
              <a:rPr lang="en-US" dirty="0" smtClean="0">
                <a:solidFill>
                  <a:srgbClr val="FF0000"/>
                </a:solidFill>
                <a:latin typeface="Times" pitchFamily="18" charset="0"/>
                <a:sym typeface="Symbol" pitchFamily="18" charset="2"/>
              </a:rPr>
              <a:t>)  (</a:t>
            </a:r>
            <a:r>
              <a:rPr lang="en-US" i="1" dirty="0" smtClean="0">
                <a:solidFill>
                  <a:srgbClr val="FF0000"/>
                </a:solidFill>
                <a:latin typeface="Times" pitchFamily="18" charset="0"/>
                <a:sym typeface="Symbol" pitchFamily="18" charset="2"/>
              </a:rPr>
              <a:t> </a:t>
            </a:r>
            <a:r>
              <a:rPr lang="en-US" dirty="0" smtClean="0">
                <a:solidFill>
                  <a:srgbClr val="FF0000"/>
                </a:solidFill>
                <a:latin typeface="Times" pitchFamily="18" charset="0"/>
                <a:sym typeface="Symbol" pitchFamily="18" charset="2"/>
              </a:rPr>
              <a:t></a:t>
            </a:r>
            <a:r>
              <a:rPr lang="en-US" i="1" dirty="0" smtClean="0">
                <a:solidFill>
                  <a:srgbClr val="FF0000"/>
                </a:solidFill>
                <a:latin typeface="Times" pitchFamily="18" charset="0"/>
                <a:sym typeface="Symbol" pitchFamily="18" charset="2"/>
              </a:rPr>
              <a:t>p </a:t>
            </a:r>
            <a:r>
              <a:rPr lang="en-US" dirty="0" smtClean="0">
                <a:solidFill>
                  <a:srgbClr val="FF0000"/>
                </a:solidFill>
                <a:latin typeface="Times" pitchFamily="18" charset="0"/>
                <a:sym typeface="Symbol" pitchFamily="18" charset="2"/>
              </a:rPr>
              <a:t>) </a:t>
            </a:r>
            <a:r>
              <a:rPr lang="en-US" sz="2400" dirty="0" smtClean="0">
                <a:solidFill>
                  <a:srgbClr val="FF0000"/>
                </a:solidFill>
                <a:latin typeface="Times" pitchFamily="18" charset="0"/>
                <a:sym typeface="Symbol" pitchFamily="18" charset="2"/>
              </a:rPr>
              <a:t>is always greater than</a:t>
            </a:r>
            <a:r>
              <a:rPr lang="en-US" dirty="0" smtClean="0">
                <a:solidFill>
                  <a:srgbClr val="FF0000"/>
                </a:solidFill>
                <a:latin typeface="Times" pitchFamily="18" charset="0"/>
                <a:sym typeface="Symbol" pitchFamily="18" charset="2"/>
              </a:rPr>
              <a:t> ( </a:t>
            </a:r>
            <a:r>
              <a:rPr lang="en-US" i="1" dirty="0" smtClean="0">
                <a:solidFill>
                  <a:srgbClr val="FF0000"/>
                </a:solidFill>
                <a:latin typeface="Times" pitchFamily="18" charset="0"/>
                <a:sym typeface="Symbol" pitchFamily="18" charset="2"/>
              </a:rPr>
              <a:t>h</a:t>
            </a:r>
            <a:r>
              <a:rPr lang="en-US" dirty="0" smtClean="0">
                <a:solidFill>
                  <a:srgbClr val="FF0000"/>
                </a:solidFill>
                <a:latin typeface="Times" pitchFamily="18" charset="0"/>
                <a:sym typeface="Symbol" pitchFamily="18" charset="2"/>
              </a:rPr>
              <a:t> / 4 )</a:t>
            </a:r>
            <a:endParaRPr lang="en-US" sz="2400" dirty="0" smtClean="0">
              <a:solidFill>
                <a:srgbClr val="FF0000"/>
              </a:solidFill>
              <a:latin typeface="Times" pitchFamily="18" charset="0"/>
              <a:sym typeface="Symbol" pitchFamily="18" charset="2"/>
            </a:endParaRPr>
          </a:p>
        </p:txBody>
      </p:sp>
      <p:sp>
        <p:nvSpPr>
          <p:cNvPr id="43014" name="Freeform 6"/>
          <p:cNvSpPr>
            <a:spLocks/>
          </p:cNvSpPr>
          <p:nvPr/>
        </p:nvSpPr>
        <p:spPr bwMode="auto">
          <a:xfrm>
            <a:off x="7215188" y="2482850"/>
            <a:ext cx="328612" cy="1174750"/>
          </a:xfrm>
          <a:custGeom>
            <a:avLst/>
            <a:gdLst>
              <a:gd name="T0" fmla="*/ 10080610 w 207"/>
              <a:gd name="T1" fmla="*/ 1864915625 h 740"/>
              <a:gd name="T2" fmla="*/ 85685182 w 207"/>
              <a:gd name="T3" fmla="*/ 1098788125 h 740"/>
              <a:gd name="T4" fmla="*/ 521670756 w 207"/>
              <a:gd name="T5" fmla="*/ 0 h 740"/>
              <a:gd name="T6" fmla="*/ 0 60000 65536"/>
              <a:gd name="T7" fmla="*/ 0 60000 65536"/>
              <a:gd name="T8" fmla="*/ 0 60000 65536"/>
            </a:gdLst>
            <a:ahLst/>
            <a:cxnLst>
              <a:cxn ang="T6">
                <a:pos x="T0" y="T1"/>
              </a:cxn>
              <a:cxn ang="T7">
                <a:pos x="T2" y="T3"/>
              </a:cxn>
              <a:cxn ang="T8">
                <a:pos x="T4" y="T5"/>
              </a:cxn>
            </a:cxnLst>
            <a:rect l="0" t="0" r="r" b="b"/>
            <a:pathLst>
              <a:path w="207" h="740">
                <a:moveTo>
                  <a:pt x="4" y="740"/>
                </a:moveTo>
                <a:cubicBezTo>
                  <a:pt x="2" y="649"/>
                  <a:pt x="0" y="559"/>
                  <a:pt x="34" y="436"/>
                </a:cubicBezTo>
                <a:cubicBezTo>
                  <a:pt x="68" y="313"/>
                  <a:pt x="137" y="156"/>
                  <a:pt x="207" y="0"/>
                </a:cubicBezTo>
              </a:path>
            </a:pathLst>
          </a:custGeom>
          <a:noFill/>
          <a:ln w="19050" cmpd="sng">
            <a:solidFill>
              <a:schemeClr val="tx1"/>
            </a:solidFill>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3015" name="Text Box 7"/>
          <p:cNvSpPr txBox="1">
            <a:spLocks noChangeArrowheads="1"/>
          </p:cNvSpPr>
          <p:nvPr/>
        </p:nvSpPr>
        <p:spPr bwMode="auto">
          <a:xfrm>
            <a:off x="7505700" y="2047875"/>
            <a:ext cx="1422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spcBef>
                <a:spcPct val="50000"/>
              </a:spcBef>
            </a:pPr>
            <a:r>
              <a:rPr lang="en-US" sz="2000"/>
              <a:t>Planck’s</a:t>
            </a:r>
            <a:br>
              <a:rPr lang="en-US" sz="2000"/>
            </a:br>
            <a:r>
              <a:rPr lang="en-US" sz="2000"/>
              <a:t>constant</a:t>
            </a:r>
          </a:p>
        </p:txBody>
      </p:sp>
      <p:sp>
        <p:nvSpPr>
          <p:cNvPr id="43016" name="Text Box 8"/>
          <p:cNvSpPr txBox="1">
            <a:spLocks noChangeArrowheads="1"/>
          </p:cNvSpPr>
          <p:nvPr/>
        </p:nvSpPr>
        <p:spPr bwMode="auto">
          <a:xfrm>
            <a:off x="512763" y="5054600"/>
            <a:ext cx="8027987" cy="82232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spcBef>
                <a:spcPct val="50000"/>
              </a:spcBef>
            </a:pPr>
            <a:r>
              <a:rPr lang="en-US" sz="2400"/>
              <a:t>In this case we found: </a:t>
            </a:r>
            <a:br>
              <a:rPr lang="en-US" sz="2400"/>
            </a:br>
            <a:r>
              <a:rPr lang="en-US" sz="2400"/>
              <a:t>(position uncertainty)x(momentum uncertainty) ~ </a:t>
            </a:r>
            <a:r>
              <a:rPr lang="en-US" sz="2400" i="1"/>
              <a:t>h</a:t>
            </a:r>
            <a:endParaRPr lang="en-US" sz="2400"/>
          </a:p>
        </p:txBody>
      </p:sp>
    </p:spTree>
    <p:extLst>
      <p:ext uri="{BB962C8B-B14F-4D97-AF65-F5344CB8AC3E}">
        <p14:creationId xmlns:p14="http://schemas.microsoft.com/office/powerpoint/2010/main" val="12748782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Slide Number Placeholder 5"/>
          <p:cNvSpPr>
            <a:spLocks noGrp="1"/>
          </p:cNvSpPr>
          <p:nvPr>
            <p:ph type="sldNum" sz="quarter" idx="12"/>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195B178B-533C-48B9-9544-6E74F11388C3}" type="slidenum">
              <a:rPr lang="en-US" sz="1400" smtClean="0">
                <a:latin typeface="Times" pitchFamily="1" charset="0"/>
              </a:rPr>
              <a:pPr/>
              <a:t>25</a:t>
            </a:fld>
            <a:endParaRPr lang="en-US" sz="1400" smtClean="0">
              <a:latin typeface="Times" pitchFamily="1" charset="0"/>
            </a:endParaRPr>
          </a:p>
        </p:txBody>
      </p:sp>
      <p:sp>
        <p:nvSpPr>
          <p:cNvPr id="44036" name="Rectangle 2"/>
          <p:cNvSpPr>
            <a:spLocks noGrp="1" noChangeArrowheads="1"/>
          </p:cNvSpPr>
          <p:nvPr>
            <p:ph type="title"/>
          </p:nvPr>
        </p:nvSpPr>
        <p:spPr>
          <a:xfrm>
            <a:off x="685800" y="88900"/>
            <a:ext cx="7772400" cy="801688"/>
          </a:xfrm>
        </p:spPr>
        <p:txBody>
          <a:bodyPr>
            <a:normAutofit/>
          </a:bodyPr>
          <a:lstStyle/>
          <a:p>
            <a:pPr algn="l" rtl="0" eaLnBrk="1" hangingPunct="1"/>
            <a:r>
              <a:rPr lang="en-US" sz="3000" dirty="0" smtClean="0">
                <a:solidFill>
                  <a:srgbClr val="FF0000"/>
                </a:solidFill>
              </a:rPr>
              <a:t>Unusual wave effects</a:t>
            </a:r>
          </a:p>
        </p:txBody>
      </p:sp>
      <p:sp>
        <p:nvSpPr>
          <p:cNvPr id="44037" name="Rectangle 3"/>
          <p:cNvSpPr>
            <a:spLocks noGrp="1" noChangeArrowheads="1"/>
          </p:cNvSpPr>
          <p:nvPr>
            <p:ph type="body" idx="1"/>
          </p:nvPr>
        </p:nvSpPr>
        <p:spPr>
          <a:xfrm>
            <a:off x="28575" y="1193800"/>
            <a:ext cx="3600450" cy="4470400"/>
          </a:xfrm>
        </p:spPr>
        <p:txBody>
          <a:bodyPr/>
          <a:lstStyle/>
          <a:p>
            <a:pPr algn="just" rtl="0" eaLnBrk="1" hangingPunct="1"/>
            <a:r>
              <a:rPr lang="en-US" sz="2400" dirty="0" smtClean="0">
                <a:latin typeface="Times" pitchFamily="18" charset="0"/>
              </a:rPr>
              <a:t>Classically, pendulum with particular energy never swings beyond maximum point.</a:t>
            </a:r>
          </a:p>
          <a:p>
            <a:pPr algn="just" rtl="0" eaLnBrk="1" hangingPunct="1"/>
            <a:r>
              <a:rPr lang="en-US" sz="2400" dirty="0" smtClean="0">
                <a:latin typeface="Times" pitchFamily="18" charset="0"/>
              </a:rPr>
              <a:t>This region is ‘classically forbidden’</a:t>
            </a:r>
          </a:p>
          <a:p>
            <a:pPr algn="just" rtl="0" eaLnBrk="1" hangingPunct="1"/>
            <a:r>
              <a:rPr lang="en-US" sz="2400" dirty="0" smtClean="0">
                <a:latin typeface="Times" pitchFamily="18" charset="0"/>
              </a:rPr>
              <a:t>Quantum wave function extends into classically forbidden region.</a:t>
            </a:r>
          </a:p>
        </p:txBody>
      </p:sp>
      <p:grpSp>
        <p:nvGrpSpPr>
          <p:cNvPr id="44038" name="Group 4"/>
          <p:cNvGrpSpPr>
            <a:grpSpLocks/>
          </p:cNvGrpSpPr>
          <p:nvPr/>
        </p:nvGrpSpPr>
        <p:grpSpPr bwMode="auto">
          <a:xfrm>
            <a:off x="2163763" y="1103313"/>
            <a:ext cx="6837362" cy="5307013"/>
            <a:chOff x="1363" y="695"/>
            <a:chExt cx="4307" cy="3343"/>
          </a:xfrm>
        </p:grpSpPr>
        <p:sp>
          <p:nvSpPr>
            <p:cNvPr id="202757" name="Rectangle 5"/>
            <p:cNvSpPr>
              <a:spLocks noChangeArrowheads="1"/>
            </p:cNvSpPr>
            <p:nvPr/>
          </p:nvSpPr>
          <p:spPr bwMode="auto">
            <a:xfrm>
              <a:off x="3836" y="784"/>
              <a:ext cx="270" cy="192"/>
            </a:xfrm>
            <a:prstGeom prst="rect">
              <a:avLst/>
            </a:prstGeom>
            <a:gradFill rotWithShape="0">
              <a:gsLst>
                <a:gs pos="0">
                  <a:schemeClr val="accent1"/>
                </a:gs>
                <a:gs pos="100000">
                  <a:schemeClr val="accent1">
                    <a:gamma/>
                    <a:shade val="67451"/>
                    <a:invGamma/>
                  </a:scheme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ar-IQ"/>
            </a:p>
          </p:txBody>
        </p:sp>
        <p:sp>
          <p:nvSpPr>
            <p:cNvPr id="44040" name="Line 6"/>
            <p:cNvSpPr>
              <a:spLocks noChangeShapeType="1"/>
            </p:cNvSpPr>
            <p:nvPr/>
          </p:nvSpPr>
          <p:spPr bwMode="auto">
            <a:xfrm rot="-1744288">
              <a:off x="4302" y="812"/>
              <a:ext cx="319" cy="14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4041" name="Line 7"/>
            <p:cNvSpPr>
              <a:spLocks noChangeShapeType="1"/>
            </p:cNvSpPr>
            <p:nvPr/>
          </p:nvSpPr>
          <p:spPr bwMode="auto">
            <a:xfrm>
              <a:off x="3989" y="992"/>
              <a:ext cx="0" cy="1664"/>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pic>
          <p:nvPicPr>
            <p:cNvPr id="44042" name="Picture 8"/>
            <p:cNvPicPr>
              <a:picLocks noChangeAspect="1" noChangeArrowheads="1"/>
            </p:cNvPicPr>
            <p:nvPr/>
          </p:nvPicPr>
          <p:blipFill>
            <a:blip r:embed="rId3">
              <a:extLst>
                <a:ext uri="{28A0092B-C50C-407E-A947-70E740481C1C}">
                  <a14:useLocalDpi xmlns:a14="http://schemas.microsoft.com/office/drawing/2010/main" val="0"/>
                </a:ext>
              </a:extLst>
            </a:blip>
            <a:srcRect t="78755"/>
            <a:stretch>
              <a:fillRect/>
            </a:stretch>
          </p:blipFill>
          <p:spPr bwMode="auto">
            <a:xfrm>
              <a:off x="2568" y="2736"/>
              <a:ext cx="2857" cy="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3" name="Freeform 9"/>
            <p:cNvSpPr>
              <a:spLocks/>
            </p:cNvSpPr>
            <p:nvPr/>
          </p:nvSpPr>
          <p:spPr bwMode="auto">
            <a:xfrm>
              <a:off x="3000" y="2056"/>
              <a:ext cx="1942" cy="437"/>
            </a:xfrm>
            <a:custGeom>
              <a:avLst/>
              <a:gdLst>
                <a:gd name="T0" fmla="*/ 1740 w 2168"/>
                <a:gd name="T1" fmla="*/ 24 h 437"/>
                <a:gd name="T2" fmla="*/ 1354 w 2168"/>
                <a:gd name="T3" fmla="*/ 312 h 437"/>
                <a:gd name="T4" fmla="*/ 873 w 2168"/>
                <a:gd name="T5" fmla="*/ 432 h 437"/>
                <a:gd name="T6" fmla="*/ 321 w 2168"/>
                <a:gd name="T7" fmla="*/ 280 h 437"/>
                <a:gd name="T8" fmla="*/ 0 w 2168"/>
                <a:gd name="T9" fmla="*/ 0 h 4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8" h="437">
                  <a:moveTo>
                    <a:pt x="2168" y="24"/>
                  </a:moveTo>
                  <a:cubicBezTo>
                    <a:pt x="2018" y="134"/>
                    <a:pt x="1868" y="244"/>
                    <a:pt x="1688" y="312"/>
                  </a:cubicBezTo>
                  <a:cubicBezTo>
                    <a:pt x="1508" y="380"/>
                    <a:pt x="1303" y="437"/>
                    <a:pt x="1088" y="432"/>
                  </a:cubicBezTo>
                  <a:cubicBezTo>
                    <a:pt x="873" y="427"/>
                    <a:pt x="581" y="352"/>
                    <a:pt x="400" y="280"/>
                  </a:cubicBezTo>
                  <a:cubicBezTo>
                    <a:pt x="219" y="208"/>
                    <a:pt x="109" y="104"/>
                    <a:pt x="0" y="0"/>
                  </a:cubicBezTo>
                </a:path>
              </a:pathLst>
            </a:custGeom>
            <a:noFill/>
            <a:ln w="28575" cmpd="sng">
              <a:solidFill>
                <a:srgbClr val="FF8000"/>
              </a:solidFill>
              <a:round/>
              <a:headEnd type="triangl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4044" name="Rectangle 10"/>
            <p:cNvSpPr>
              <a:spLocks noChangeArrowheads="1"/>
            </p:cNvSpPr>
            <p:nvPr/>
          </p:nvSpPr>
          <p:spPr bwMode="auto">
            <a:xfrm>
              <a:off x="2273" y="781"/>
              <a:ext cx="701" cy="2462"/>
            </a:xfrm>
            <a:prstGeom prst="rect">
              <a:avLst/>
            </a:prstGeom>
            <a:solidFill>
              <a:schemeClr val="accent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4045" name="Rectangle 11"/>
            <p:cNvSpPr>
              <a:spLocks noChangeArrowheads="1"/>
            </p:cNvSpPr>
            <p:nvPr/>
          </p:nvSpPr>
          <p:spPr bwMode="auto">
            <a:xfrm>
              <a:off x="4969" y="778"/>
              <a:ext cx="701" cy="2462"/>
            </a:xfrm>
            <a:prstGeom prst="rect">
              <a:avLst/>
            </a:prstGeom>
            <a:solidFill>
              <a:schemeClr val="accent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4046" name="Oval 12"/>
            <p:cNvSpPr>
              <a:spLocks noChangeArrowheads="1"/>
            </p:cNvSpPr>
            <p:nvPr/>
          </p:nvSpPr>
          <p:spPr bwMode="auto">
            <a:xfrm>
              <a:off x="4912" y="2019"/>
              <a:ext cx="105" cy="10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4047" name="Text Box 13"/>
            <p:cNvSpPr txBox="1">
              <a:spLocks noChangeArrowheads="1"/>
            </p:cNvSpPr>
            <p:nvPr/>
          </p:nvSpPr>
          <p:spPr bwMode="auto">
            <a:xfrm>
              <a:off x="1363" y="3489"/>
              <a:ext cx="1631"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lgn="l" rtl="0">
                <a:spcBef>
                  <a:spcPct val="50000"/>
                </a:spcBef>
              </a:pPr>
              <a:r>
                <a:rPr lang="en-US" sz="2400" dirty="0">
                  <a:latin typeface="Times" pitchFamily="18" charset="0"/>
                </a:rPr>
                <a:t>Classically forbidden region</a:t>
              </a:r>
              <a:endParaRPr lang="en-US" dirty="0">
                <a:latin typeface="Times" pitchFamily="18" charset="0"/>
              </a:endParaRPr>
            </a:p>
          </p:txBody>
        </p:sp>
        <p:sp>
          <p:nvSpPr>
            <p:cNvPr id="44048" name="Line 14"/>
            <p:cNvSpPr>
              <a:spLocks noChangeShapeType="1"/>
            </p:cNvSpPr>
            <p:nvPr/>
          </p:nvSpPr>
          <p:spPr bwMode="auto">
            <a:xfrm>
              <a:off x="4970" y="695"/>
              <a:ext cx="0" cy="2779"/>
            </a:xfrm>
            <a:prstGeom prst="line">
              <a:avLst/>
            </a:prstGeom>
            <a:noFill/>
            <a:ln w="28575">
              <a:solidFill>
                <a:srgbClr val="FF0000"/>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4049" name="Freeform 15"/>
            <p:cNvSpPr>
              <a:spLocks/>
            </p:cNvSpPr>
            <p:nvPr/>
          </p:nvSpPr>
          <p:spPr bwMode="auto">
            <a:xfrm>
              <a:off x="2416" y="2925"/>
              <a:ext cx="247" cy="824"/>
            </a:xfrm>
            <a:custGeom>
              <a:avLst/>
              <a:gdLst>
                <a:gd name="T0" fmla="*/ 0 w 247"/>
                <a:gd name="T1" fmla="*/ 824 h 824"/>
                <a:gd name="T2" fmla="*/ 219 w 247"/>
                <a:gd name="T3" fmla="*/ 509 h 824"/>
                <a:gd name="T4" fmla="*/ 170 w 247"/>
                <a:gd name="T5" fmla="*/ 0 h 824"/>
                <a:gd name="T6" fmla="*/ 0 60000 65536"/>
                <a:gd name="T7" fmla="*/ 0 60000 65536"/>
                <a:gd name="T8" fmla="*/ 0 60000 65536"/>
              </a:gdLst>
              <a:ahLst/>
              <a:cxnLst>
                <a:cxn ang="T6">
                  <a:pos x="T0" y="T1"/>
                </a:cxn>
                <a:cxn ang="T7">
                  <a:pos x="T2" y="T3"/>
                </a:cxn>
                <a:cxn ang="T8">
                  <a:pos x="T4" y="T5"/>
                </a:cxn>
              </a:cxnLst>
              <a:rect l="0" t="0" r="r" b="b"/>
              <a:pathLst>
                <a:path w="247" h="824">
                  <a:moveTo>
                    <a:pt x="0" y="824"/>
                  </a:moveTo>
                  <a:cubicBezTo>
                    <a:pt x="95" y="735"/>
                    <a:pt x="191" y="646"/>
                    <a:pt x="219" y="509"/>
                  </a:cubicBezTo>
                  <a:cubicBezTo>
                    <a:pt x="247" y="372"/>
                    <a:pt x="208" y="186"/>
                    <a:pt x="170" y="0"/>
                  </a:cubicBezTo>
                </a:path>
              </a:pathLst>
            </a:custGeom>
            <a:noFill/>
            <a:ln w="28575" cmpd="sng">
              <a:solidFill>
                <a:schemeClr val="accent2"/>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4050" name="Text Box 16"/>
            <p:cNvSpPr txBox="1">
              <a:spLocks noChangeArrowheads="1"/>
            </p:cNvSpPr>
            <p:nvPr/>
          </p:nvSpPr>
          <p:spPr bwMode="auto">
            <a:xfrm>
              <a:off x="4526" y="3515"/>
              <a:ext cx="761"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lgn="l" rtl="0">
                <a:spcBef>
                  <a:spcPct val="50000"/>
                </a:spcBef>
              </a:pPr>
              <a:r>
                <a:rPr lang="en-US" sz="2400" dirty="0">
                  <a:latin typeface="Times" pitchFamily="18" charset="0"/>
                </a:rPr>
                <a:t>End of swing</a:t>
              </a:r>
              <a:endParaRPr lang="en-US" dirty="0">
                <a:latin typeface="Times" pitchFamily="18" charset="0"/>
              </a:endParaRPr>
            </a:p>
          </p:txBody>
        </p:sp>
      </p:grpSp>
    </p:spTree>
    <p:extLst>
      <p:ext uri="{BB962C8B-B14F-4D97-AF65-F5344CB8AC3E}">
        <p14:creationId xmlns:p14="http://schemas.microsoft.com/office/powerpoint/2010/main" val="7089875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Slide Number Placeholder 5"/>
          <p:cNvSpPr>
            <a:spLocks noGrp="1"/>
          </p:cNvSpPr>
          <p:nvPr>
            <p:ph type="sldNum" sz="quarter" idx="12"/>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0376D67D-70C8-4ABE-8483-C109F26D39A1}" type="slidenum">
              <a:rPr lang="en-US" sz="1400" smtClean="0">
                <a:latin typeface="Times" pitchFamily="1" charset="0"/>
              </a:rPr>
              <a:pPr/>
              <a:t>26</a:t>
            </a:fld>
            <a:endParaRPr lang="en-US" sz="1400" smtClean="0">
              <a:latin typeface="Times" pitchFamily="1" charset="0"/>
            </a:endParaRPr>
          </a:p>
        </p:txBody>
      </p:sp>
      <p:sp>
        <p:nvSpPr>
          <p:cNvPr id="45060" name="Rectangle 2"/>
          <p:cNvSpPr>
            <a:spLocks noGrp="1" noChangeArrowheads="1"/>
          </p:cNvSpPr>
          <p:nvPr>
            <p:ph type="title"/>
          </p:nvPr>
        </p:nvSpPr>
        <p:spPr/>
        <p:txBody>
          <a:bodyPr>
            <a:normAutofit/>
          </a:bodyPr>
          <a:lstStyle/>
          <a:p>
            <a:pPr rtl="0" eaLnBrk="1" hangingPunct="1"/>
            <a:r>
              <a:rPr lang="en-US" sz="3000" dirty="0" smtClean="0">
                <a:solidFill>
                  <a:srgbClr val="FF0000"/>
                </a:solidFill>
                <a:latin typeface="Times" pitchFamily="18" charset="0"/>
              </a:rPr>
              <a:t>Quantum mechanics says something different!</a:t>
            </a:r>
          </a:p>
        </p:txBody>
      </p:sp>
      <p:sp>
        <p:nvSpPr>
          <p:cNvPr id="45061" name="Rectangle 3"/>
          <p:cNvSpPr>
            <a:spLocks noGrp="1" noChangeArrowheads="1"/>
          </p:cNvSpPr>
          <p:nvPr>
            <p:ph type="body" idx="1"/>
          </p:nvPr>
        </p:nvSpPr>
        <p:spPr>
          <a:xfrm>
            <a:off x="5707063" y="1714500"/>
            <a:ext cx="3276600" cy="3646488"/>
          </a:xfrm>
        </p:spPr>
        <p:txBody>
          <a:bodyPr/>
          <a:lstStyle/>
          <a:p>
            <a:pPr marL="0" indent="0" algn="l" rtl="0" eaLnBrk="1" hangingPunct="1">
              <a:buFontTx/>
              <a:buNone/>
            </a:pPr>
            <a:r>
              <a:rPr lang="en-US" sz="2400" dirty="0" smtClean="0">
                <a:latin typeface="Times" pitchFamily="18" charset="0"/>
              </a:rPr>
              <a:t>In quantum mechanics, there is some probability of the particle penetrating through the walls of the box.</a:t>
            </a:r>
            <a:endParaRPr lang="en-US" dirty="0" smtClean="0">
              <a:latin typeface="Times" pitchFamily="18" charset="0"/>
            </a:endParaRPr>
          </a:p>
        </p:txBody>
      </p:sp>
      <p:grpSp>
        <p:nvGrpSpPr>
          <p:cNvPr id="45062" name="Group 4"/>
          <p:cNvGrpSpPr>
            <a:grpSpLocks/>
          </p:cNvGrpSpPr>
          <p:nvPr/>
        </p:nvGrpSpPr>
        <p:grpSpPr bwMode="auto">
          <a:xfrm>
            <a:off x="977900" y="1692275"/>
            <a:ext cx="4572000" cy="1558925"/>
            <a:chOff x="302" y="2559"/>
            <a:chExt cx="2880" cy="982"/>
          </a:xfrm>
        </p:grpSpPr>
        <p:sp>
          <p:nvSpPr>
            <p:cNvPr id="208901" name="Oval 5"/>
            <p:cNvSpPr>
              <a:spLocks noChangeArrowheads="1"/>
            </p:cNvSpPr>
            <p:nvPr/>
          </p:nvSpPr>
          <p:spPr bwMode="auto">
            <a:xfrm>
              <a:off x="2292" y="3237"/>
              <a:ext cx="272" cy="27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ar-IQ"/>
            </a:p>
          </p:txBody>
        </p:sp>
        <p:sp>
          <p:nvSpPr>
            <p:cNvPr id="45075" name="Line 6"/>
            <p:cNvSpPr>
              <a:spLocks noChangeShapeType="1"/>
            </p:cNvSpPr>
            <p:nvPr/>
          </p:nvSpPr>
          <p:spPr bwMode="auto">
            <a:xfrm flipH="1">
              <a:off x="1980" y="3285"/>
              <a:ext cx="2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5076" name="Line 7"/>
            <p:cNvSpPr>
              <a:spLocks noChangeShapeType="1"/>
            </p:cNvSpPr>
            <p:nvPr/>
          </p:nvSpPr>
          <p:spPr bwMode="auto">
            <a:xfrm flipH="1">
              <a:off x="1820" y="3381"/>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5077" name="Line 8"/>
            <p:cNvSpPr>
              <a:spLocks noChangeShapeType="1"/>
            </p:cNvSpPr>
            <p:nvPr/>
          </p:nvSpPr>
          <p:spPr bwMode="auto">
            <a:xfrm flipH="1">
              <a:off x="2012" y="3469"/>
              <a:ext cx="2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5078" name="Rectangle 9"/>
            <p:cNvSpPr>
              <a:spLocks noChangeArrowheads="1"/>
            </p:cNvSpPr>
            <p:nvPr/>
          </p:nvSpPr>
          <p:spPr bwMode="auto">
            <a:xfrm>
              <a:off x="302" y="2559"/>
              <a:ext cx="2880" cy="982"/>
            </a:xfrm>
            <a:prstGeom prst="rect">
              <a:avLst/>
            </a:prstGeom>
            <a:solidFill>
              <a:schemeClr val="accent1">
                <a:alpha val="52156"/>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5079" name="Rectangle 10"/>
            <p:cNvSpPr>
              <a:spLocks noChangeArrowheads="1"/>
            </p:cNvSpPr>
            <p:nvPr/>
          </p:nvSpPr>
          <p:spPr bwMode="auto">
            <a:xfrm>
              <a:off x="302" y="2559"/>
              <a:ext cx="96" cy="982"/>
            </a:xfrm>
            <a:prstGeom prst="rect">
              <a:avLst/>
            </a:prstGeom>
            <a:solidFill>
              <a:srgbClr val="78909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5080" name="Rectangle 11"/>
            <p:cNvSpPr>
              <a:spLocks noChangeArrowheads="1"/>
            </p:cNvSpPr>
            <p:nvPr/>
          </p:nvSpPr>
          <p:spPr bwMode="auto">
            <a:xfrm>
              <a:off x="3086" y="2559"/>
              <a:ext cx="96" cy="982"/>
            </a:xfrm>
            <a:prstGeom prst="rect">
              <a:avLst/>
            </a:prstGeom>
            <a:solidFill>
              <a:srgbClr val="78909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5081" name="Line 12"/>
            <p:cNvSpPr>
              <a:spLocks noChangeShapeType="1"/>
            </p:cNvSpPr>
            <p:nvPr/>
          </p:nvSpPr>
          <p:spPr bwMode="auto">
            <a:xfrm>
              <a:off x="406" y="3538"/>
              <a:ext cx="277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grpSp>
      <p:grpSp>
        <p:nvGrpSpPr>
          <p:cNvPr id="45063" name="Group 13"/>
          <p:cNvGrpSpPr>
            <a:grpSpLocks/>
          </p:cNvGrpSpPr>
          <p:nvPr/>
        </p:nvGrpSpPr>
        <p:grpSpPr bwMode="auto">
          <a:xfrm>
            <a:off x="1031875" y="3740150"/>
            <a:ext cx="4572000" cy="1558925"/>
            <a:chOff x="2458" y="2731"/>
            <a:chExt cx="2880" cy="982"/>
          </a:xfrm>
        </p:grpSpPr>
        <p:sp>
          <p:nvSpPr>
            <p:cNvPr id="45070" name="Rectangle 14"/>
            <p:cNvSpPr>
              <a:spLocks noChangeArrowheads="1"/>
            </p:cNvSpPr>
            <p:nvPr/>
          </p:nvSpPr>
          <p:spPr bwMode="auto">
            <a:xfrm>
              <a:off x="2458" y="2731"/>
              <a:ext cx="2880" cy="982"/>
            </a:xfrm>
            <a:prstGeom prst="rect">
              <a:avLst/>
            </a:prstGeom>
            <a:solidFill>
              <a:schemeClr val="accent1">
                <a:alpha val="52156"/>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5071" name="Rectangle 15"/>
            <p:cNvSpPr>
              <a:spLocks noChangeArrowheads="1"/>
            </p:cNvSpPr>
            <p:nvPr/>
          </p:nvSpPr>
          <p:spPr bwMode="auto">
            <a:xfrm>
              <a:off x="2458" y="2731"/>
              <a:ext cx="96" cy="982"/>
            </a:xfrm>
            <a:prstGeom prst="rect">
              <a:avLst/>
            </a:prstGeom>
            <a:solidFill>
              <a:srgbClr val="78909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5072" name="Rectangle 16"/>
            <p:cNvSpPr>
              <a:spLocks noChangeArrowheads="1"/>
            </p:cNvSpPr>
            <p:nvPr/>
          </p:nvSpPr>
          <p:spPr bwMode="auto">
            <a:xfrm>
              <a:off x="5242" y="2731"/>
              <a:ext cx="96" cy="982"/>
            </a:xfrm>
            <a:prstGeom prst="rect">
              <a:avLst/>
            </a:prstGeom>
            <a:solidFill>
              <a:srgbClr val="78909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5073" name="Line 17"/>
            <p:cNvSpPr>
              <a:spLocks noChangeShapeType="1"/>
            </p:cNvSpPr>
            <p:nvPr/>
          </p:nvSpPr>
          <p:spPr bwMode="auto">
            <a:xfrm>
              <a:off x="2562" y="3710"/>
              <a:ext cx="277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grpSp>
      <p:sp>
        <p:nvSpPr>
          <p:cNvPr id="45064" name="Text Box 18"/>
          <p:cNvSpPr txBox="1">
            <a:spLocks noChangeArrowheads="1"/>
          </p:cNvSpPr>
          <p:nvPr/>
        </p:nvSpPr>
        <p:spPr bwMode="auto">
          <a:xfrm>
            <a:off x="1304925" y="1835150"/>
            <a:ext cx="24606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lgn="l" rtl="0">
              <a:spcBef>
                <a:spcPct val="50000"/>
              </a:spcBef>
            </a:pPr>
            <a:r>
              <a:rPr lang="en-US" sz="2000" i="1" dirty="0"/>
              <a:t>Low energy Classical state</a:t>
            </a:r>
            <a:endParaRPr lang="en-US" i="1" dirty="0"/>
          </a:p>
        </p:txBody>
      </p:sp>
      <p:sp>
        <p:nvSpPr>
          <p:cNvPr id="45065" name="Text Box 19"/>
          <p:cNvSpPr txBox="1">
            <a:spLocks noChangeArrowheads="1"/>
          </p:cNvSpPr>
          <p:nvPr/>
        </p:nvSpPr>
        <p:spPr bwMode="auto">
          <a:xfrm>
            <a:off x="2647950" y="4279900"/>
            <a:ext cx="2124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lgn="l" rtl="0">
              <a:spcBef>
                <a:spcPct val="50000"/>
              </a:spcBef>
            </a:pPr>
            <a:r>
              <a:rPr lang="en-US" sz="2000" i="1" dirty="0"/>
              <a:t>Low energy Quantum state</a:t>
            </a:r>
            <a:endParaRPr lang="en-US" i="1" dirty="0"/>
          </a:p>
        </p:txBody>
      </p:sp>
      <p:sp>
        <p:nvSpPr>
          <p:cNvPr id="45066" name="Freeform 20"/>
          <p:cNvSpPr>
            <a:spLocks/>
          </p:cNvSpPr>
          <p:nvPr/>
        </p:nvSpPr>
        <p:spPr bwMode="auto">
          <a:xfrm>
            <a:off x="346075" y="3925888"/>
            <a:ext cx="5972175" cy="1360487"/>
          </a:xfrm>
          <a:custGeom>
            <a:avLst/>
            <a:gdLst>
              <a:gd name="T0" fmla="*/ 0 w 3762"/>
              <a:gd name="T1" fmla="*/ 2147483647 h 495"/>
              <a:gd name="T2" fmla="*/ 864414388 w 3762"/>
              <a:gd name="T3" fmla="*/ 2147483647 h 495"/>
              <a:gd name="T4" fmla="*/ 1605340325 w 3762"/>
              <a:gd name="T5" fmla="*/ 2147483647 h 495"/>
              <a:gd name="T6" fmla="*/ 2147483647 w 3762"/>
              <a:gd name="T7" fmla="*/ 2092464736 h 495"/>
              <a:gd name="T8" fmla="*/ 2147483647 w 3762"/>
              <a:gd name="T9" fmla="*/ 1193534632 h 495"/>
              <a:gd name="T10" fmla="*/ 2147483647 w 3762"/>
              <a:gd name="T11" fmla="*/ 536336957 h 495"/>
              <a:gd name="T12" fmla="*/ 2147483647 w 3762"/>
              <a:gd name="T13" fmla="*/ 60433107 h 495"/>
              <a:gd name="T14" fmla="*/ 2147483647 w 3762"/>
              <a:gd name="T15" fmla="*/ 158635533 h 495"/>
              <a:gd name="T16" fmla="*/ 2147483647 w 3762"/>
              <a:gd name="T17" fmla="*/ 770511125 h 495"/>
              <a:gd name="T18" fmla="*/ 2147483647 w 3762"/>
              <a:gd name="T19" fmla="*/ 1805412973 h 495"/>
              <a:gd name="T20" fmla="*/ 2147483647 w 3762"/>
              <a:gd name="T21" fmla="*/ 2147483647 h 495"/>
              <a:gd name="T22" fmla="*/ 2147483647 w 3762"/>
              <a:gd name="T23" fmla="*/ 2147483647 h 495"/>
              <a:gd name="T24" fmla="*/ 2147483647 w 3762"/>
              <a:gd name="T25" fmla="*/ 2147483647 h 495"/>
              <a:gd name="T26" fmla="*/ 2147483647 w 3762"/>
              <a:gd name="T27" fmla="*/ 2147483647 h 49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762" h="495">
                <a:moveTo>
                  <a:pt x="0" y="489"/>
                </a:moveTo>
                <a:cubicBezTo>
                  <a:pt x="118" y="486"/>
                  <a:pt x="237" y="484"/>
                  <a:pt x="343" y="471"/>
                </a:cubicBezTo>
                <a:cubicBezTo>
                  <a:pt x="449" y="458"/>
                  <a:pt x="534" y="440"/>
                  <a:pt x="637" y="408"/>
                </a:cubicBezTo>
                <a:cubicBezTo>
                  <a:pt x="740" y="376"/>
                  <a:pt x="859" y="319"/>
                  <a:pt x="962" y="277"/>
                </a:cubicBezTo>
                <a:cubicBezTo>
                  <a:pt x="1065" y="235"/>
                  <a:pt x="1169" y="192"/>
                  <a:pt x="1256" y="158"/>
                </a:cubicBezTo>
                <a:cubicBezTo>
                  <a:pt x="1343" y="124"/>
                  <a:pt x="1402" y="96"/>
                  <a:pt x="1487" y="71"/>
                </a:cubicBezTo>
                <a:cubicBezTo>
                  <a:pt x="1572" y="46"/>
                  <a:pt x="1674" y="16"/>
                  <a:pt x="1768" y="8"/>
                </a:cubicBezTo>
                <a:cubicBezTo>
                  <a:pt x="1862" y="0"/>
                  <a:pt x="1945" y="5"/>
                  <a:pt x="2050" y="21"/>
                </a:cubicBezTo>
                <a:cubicBezTo>
                  <a:pt x="2155" y="37"/>
                  <a:pt x="2291" y="66"/>
                  <a:pt x="2400" y="102"/>
                </a:cubicBezTo>
                <a:cubicBezTo>
                  <a:pt x="2509" y="138"/>
                  <a:pt x="2608" y="197"/>
                  <a:pt x="2706" y="239"/>
                </a:cubicBezTo>
                <a:cubicBezTo>
                  <a:pt x="2804" y="281"/>
                  <a:pt x="2889" y="317"/>
                  <a:pt x="2987" y="352"/>
                </a:cubicBezTo>
                <a:cubicBezTo>
                  <a:pt x="3085" y="387"/>
                  <a:pt x="3189" y="423"/>
                  <a:pt x="3293" y="446"/>
                </a:cubicBezTo>
                <a:cubicBezTo>
                  <a:pt x="3397" y="469"/>
                  <a:pt x="3534" y="483"/>
                  <a:pt x="3612" y="489"/>
                </a:cubicBezTo>
                <a:cubicBezTo>
                  <a:pt x="3690" y="495"/>
                  <a:pt x="3726" y="489"/>
                  <a:pt x="3762" y="483"/>
                </a:cubicBezTo>
              </a:path>
            </a:pathLst>
          </a:custGeom>
          <a:noFill/>
          <a:ln w="57150" cmpd="sng">
            <a:solidFill>
              <a:srgbClr val="4F9BC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5067" name="Line 21"/>
          <p:cNvSpPr>
            <a:spLocks noChangeShapeType="1"/>
          </p:cNvSpPr>
          <p:nvPr/>
        </p:nvSpPr>
        <p:spPr bwMode="auto">
          <a:xfrm>
            <a:off x="73025" y="5297488"/>
            <a:ext cx="7729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5068" name="Oval 22"/>
          <p:cNvSpPr>
            <a:spLocks noChangeArrowheads="1"/>
          </p:cNvSpPr>
          <p:nvPr/>
        </p:nvSpPr>
        <p:spPr bwMode="auto">
          <a:xfrm>
            <a:off x="98425" y="4751388"/>
            <a:ext cx="882650" cy="882650"/>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5069" name="Text Box 23"/>
          <p:cNvSpPr txBox="1">
            <a:spLocks noChangeArrowheads="1"/>
          </p:cNvSpPr>
          <p:nvPr/>
        </p:nvSpPr>
        <p:spPr bwMode="auto">
          <a:xfrm>
            <a:off x="74613" y="5684838"/>
            <a:ext cx="58435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lgn="l" rtl="0">
              <a:spcBef>
                <a:spcPct val="50000"/>
              </a:spcBef>
            </a:pPr>
            <a:r>
              <a:rPr lang="en-US" sz="2000" dirty="0">
                <a:latin typeface="Times" pitchFamily="18" charset="0"/>
              </a:rPr>
              <a:t>Nonzero probability of being outside the box!</a:t>
            </a:r>
            <a:endParaRPr lang="en-US" dirty="0">
              <a:latin typeface="Times" pitchFamily="18" charset="0"/>
            </a:endParaRPr>
          </a:p>
        </p:txBody>
      </p:sp>
    </p:spTree>
    <p:extLst>
      <p:ext uri="{BB962C8B-B14F-4D97-AF65-F5344CB8AC3E}">
        <p14:creationId xmlns:p14="http://schemas.microsoft.com/office/powerpoint/2010/main" val="10056557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Slide Number Placeholder 5"/>
          <p:cNvSpPr>
            <a:spLocks noGrp="1"/>
          </p:cNvSpPr>
          <p:nvPr>
            <p:ph type="sldNum" sz="quarter" idx="12"/>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23D02500-12C7-4257-BE77-F1F44E03B69E}" type="slidenum">
              <a:rPr lang="en-US" sz="1400" smtClean="0">
                <a:latin typeface="Times" pitchFamily="1" charset="0"/>
              </a:rPr>
              <a:pPr/>
              <a:t>27</a:t>
            </a:fld>
            <a:endParaRPr lang="en-US" sz="1400" smtClean="0">
              <a:latin typeface="Times" pitchFamily="1" charset="0"/>
            </a:endParaRPr>
          </a:p>
        </p:txBody>
      </p:sp>
      <p:sp>
        <p:nvSpPr>
          <p:cNvPr id="46084" name="Rectangle 2"/>
          <p:cNvSpPr>
            <a:spLocks noGrp="1" noChangeArrowheads="1"/>
          </p:cNvSpPr>
          <p:nvPr>
            <p:ph type="title"/>
          </p:nvPr>
        </p:nvSpPr>
        <p:spPr>
          <a:xfrm>
            <a:off x="685800" y="88900"/>
            <a:ext cx="7772400" cy="665163"/>
          </a:xfrm>
        </p:spPr>
        <p:txBody>
          <a:bodyPr>
            <a:normAutofit/>
          </a:bodyPr>
          <a:lstStyle/>
          <a:p>
            <a:pPr rtl="0" eaLnBrk="1" hangingPunct="1"/>
            <a:r>
              <a:rPr lang="en-US" sz="3000" dirty="0" smtClean="0">
                <a:solidFill>
                  <a:srgbClr val="FF0000"/>
                </a:solidFill>
                <a:latin typeface="Times" pitchFamily="18" charset="0"/>
              </a:rPr>
              <a:t>Two neighboring boxes</a:t>
            </a:r>
          </a:p>
        </p:txBody>
      </p:sp>
      <p:sp>
        <p:nvSpPr>
          <p:cNvPr id="46085" name="Rectangle 3"/>
          <p:cNvSpPr>
            <a:spLocks noGrp="1" noChangeArrowheads="1"/>
          </p:cNvSpPr>
          <p:nvPr>
            <p:ph type="body" idx="1"/>
          </p:nvPr>
        </p:nvSpPr>
        <p:spPr>
          <a:xfrm>
            <a:off x="419100" y="889000"/>
            <a:ext cx="8140700" cy="3429000"/>
          </a:xfrm>
        </p:spPr>
        <p:txBody>
          <a:bodyPr>
            <a:normAutofit/>
          </a:bodyPr>
          <a:lstStyle/>
          <a:p>
            <a:pPr algn="just" rtl="0" eaLnBrk="1" hangingPunct="1"/>
            <a:r>
              <a:rPr lang="en-US" sz="2800" dirty="0" smtClean="0">
                <a:latin typeface="Times" pitchFamily="18" charset="0"/>
              </a:rPr>
              <a:t>When another box is brought nearby, the electron may disappear from one well, and appear in the other!</a:t>
            </a:r>
          </a:p>
          <a:p>
            <a:pPr algn="just" rtl="0" eaLnBrk="1" hangingPunct="1"/>
            <a:r>
              <a:rPr lang="en-US" sz="2800" dirty="0" smtClean="0">
                <a:latin typeface="Times" pitchFamily="18" charset="0"/>
              </a:rPr>
              <a:t>The reverse then happens, and the electron oscillates back an forth, without ‘traversing’ the intervening distance.</a:t>
            </a:r>
          </a:p>
        </p:txBody>
      </p:sp>
      <p:pic>
        <p:nvPicPr>
          <p:cNvPr id="46086" name="Picture 4"/>
          <p:cNvPicPr>
            <a:picLocks noChangeAspect="1" noChangeArrowheads="1"/>
          </p:cNvPicPr>
          <p:nvPr/>
        </p:nvPicPr>
        <p:blipFill>
          <a:blip r:embed="rId3">
            <a:extLst>
              <a:ext uri="{28A0092B-C50C-407E-A947-70E740481C1C}">
                <a14:useLocalDpi xmlns:a14="http://schemas.microsoft.com/office/drawing/2010/main" val="0"/>
              </a:ext>
            </a:extLst>
          </a:blip>
          <a:srcRect t="32883"/>
          <a:stretch>
            <a:fillRect/>
          </a:stretch>
        </p:blipFill>
        <p:spPr bwMode="auto">
          <a:xfrm>
            <a:off x="247650" y="4283075"/>
            <a:ext cx="7023100" cy="186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6087" name="Group 5"/>
          <p:cNvGrpSpPr>
            <a:grpSpLocks/>
          </p:cNvGrpSpPr>
          <p:nvPr/>
        </p:nvGrpSpPr>
        <p:grpSpPr bwMode="auto">
          <a:xfrm>
            <a:off x="2513013" y="4238625"/>
            <a:ext cx="2514600" cy="1812925"/>
            <a:chOff x="2458" y="2731"/>
            <a:chExt cx="2880" cy="982"/>
          </a:xfrm>
        </p:grpSpPr>
        <p:sp>
          <p:nvSpPr>
            <p:cNvPr id="46094" name="Rectangle 6"/>
            <p:cNvSpPr>
              <a:spLocks noChangeArrowheads="1"/>
            </p:cNvSpPr>
            <p:nvPr/>
          </p:nvSpPr>
          <p:spPr bwMode="auto">
            <a:xfrm>
              <a:off x="2458" y="2731"/>
              <a:ext cx="2880" cy="982"/>
            </a:xfrm>
            <a:prstGeom prst="rect">
              <a:avLst/>
            </a:prstGeom>
            <a:solidFill>
              <a:schemeClr val="accent1">
                <a:alpha val="52156"/>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6095" name="Rectangle 7"/>
            <p:cNvSpPr>
              <a:spLocks noChangeArrowheads="1"/>
            </p:cNvSpPr>
            <p:nvPr/>
          </p:nvSpPr>
          <p:spPr bwMode="auto">
            <a:xfrm>
              <a:off x="2458" y="2731"/>
              <a:ext cx="96" cy="982"/>
            </a:xfrm>
            <a:prstGeom prst="rect">
              <a:avLst/>
            </a:prstGeom>
            <a:solidFill>
              <a:srgbClr val="78909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6096" name="Rectangle 8"/>
            <p:cNvSpPr>
              <a:spLocks noChangeArrowheads="1"/>
            </p:cNvSpPr>
            <p:nvPr/>
          </p:nvSpPr>
          <p:spPr bwMode="auto">
            <a:xfrm>
              <a:off x="5242" y="2731"/>
              <a:ext cx="96" cy="982"/>
            </a:xfrm>
            <a:prstGeom prst="rect">
              <a:avLst/>
            </a:prstGeom>
            <a:solidFill>
              <a:srgbClr val="78909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6097" name="Line 9"/>
            <p:cNvSpPr>
              <a:spLocks noChangeShapeType="1"/>
            </p:cNvSpPr>
            <p:nvPr/>
          </p:nvSpPr>
          <p:spPr bwMode="auto">
            <a:xfrm>
              <a:off x="2562" y="3710"/>
              <a:ext cx="277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grpSp>
      <p:grpSp>
        <p:nvGrpSpPr>
          <p:cNvPr id="46088" name="Group 10"/>
          <p:cNvGrpSpPr>
            <a:grpSpLocks/>
          </p:cNvGrpSpPr>
          <p:nvPr/>
        </p:nvGrpSpPr>
        <p:grpSpPr bwMode="auto">
          <a:xfrm>
            <a:off x="5395913" y="4238625"/>
            <a:ext cx="2514600" cy="1812925"/>
            <a:chOff x="2458" y="2731"/>
            <a:chExt cx="2880" cy="982"/>
          </a:xfrm>
        </p:grpSpPr>
        <p:sp>
          <p:nvSpPr>
            <p:cNvPr id="46090" name="Rectangle 11"/>
            <p:cNvSpPr>
              <a:spLocks noChangeArrowheads="1"/>
            </p:cNvSpPr>
            <p:nvPr/>
          </p:nvSpPr>
          <p:spPr bwMode="auto">
            <a:xfrm>
              <a:off x="2458" y="2731"/>
              <a:ext cx="2880" cy="982"/>
            </a:xfrm>
            <a:prstGeom prst="rect">
              <a:avLst/>
            </a:prstGeom>
            <a:solidFill>
              <a:schemeClr val="accent1">
                <a:alpha val="52156"/>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6091" name="Rectangle 12"/>
            <p:cNvSpPr>
              <a:spLocks noChangeArrowheads="1"/>
            </p:cNvSpPr>
            <p:nvPr/>
          </p:nvSpPr>
          <p:spPr bwMode="auto">
            <a:xfrm>
              <a:off x="2458" y="2731"/>
              <a:ext cx="96" cy="982"/>
            </a:xfrm>
            <a:prstGeom prst="rect">
              <a:avLst/>
            </a:prstGeom>
            <a:solidFill>
              <a:srgbClr val="78909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6092" name="Rectangle 13"/>
            <p:cNvSpPr>
              <a:spLocks noChangeArrowheads="1"/>
            </p:cNvSpPr>
            <p:nvPr/>
          </p:nvSpPr>
          <p:spPr bwMode="auto">
            <a:xfrm>
              <a:off x="5242" y="2731"/>
              <a:ext cx="96" cy="982"/>
            </a:xfrm>
            <a:prstGeom prst="rect">
              <a:avLst/>
            </a:prstGeom>
            <a:solidFill>
              <a:srgbClr val="78909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6093" name="Line 14"/>
            <p:cNvSpPr>
              <a:spLocks noChangeShapeType="1"/>
            </p:cNvSpPr>
            <p:nvPr/>
          </p:nvSpPr>
          <p:spPr bwMode="auto">
            <a:xfrm>
              <a:off x="2562" y="3710"/>
              <a:ext cx="277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grpSp>
      <p:sp>
        <p:nvSpPr>
          <p:cNvPr id="46089" name="Line 15"/>
          <p:cNvSpPr>
            <a:spLocks noChangeShapeType="1"/>
          </p:cNvSpPr>
          <p:nvPr/>
        </p:nvSpPr>
        <p:spPr bwMode="auto">
          <a:xfrm>
            <a:off x="4940300" y="4229100"/>
            <a:ext cx="495300" cy="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Tree>
    <p:extLst>
      <p:ext uri="{BB962C8B-B14F-4D97-AF65-F5344CB8AC3E}">
        <p14:creationId xmlns:p14="http://schemas.microsoft.com/office/powerpoint/2010/main" val="20144466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Slide Number Placeholder 5"/>
          <p:cNvSpPr>
            <a:spLocks noGrp="1"/>
          </p:cNvSpPr>
          <p:nvPr>
            <p:ph type="sldNum" sz="quarter" idx="12"/>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F91BFEF4-63A7-4F26-A939-3B42F9AC9544}" type="slidenum">
              <a:rPr lang="en-US" sz="1400" smtClean="0">
                <a:latin typeface="Times" pitchFamily="1" charset="0"/>
              </a:rPr>
              <a:pPr/>
              <a:t>28</a:t>
            </a:fld>
            <a:endParaRPr lang="en-US" sz="1400" smtClean="0">
              <a:latin typeface="Times" pitchFamily="1" charset="0"/>
            </a:endParaRPr>
          </a:p>
        </p:txBody>
      </p:sp>
      <p:sp>
        <p:nvSpPr>
          <p:cNvPr id="47108" name="Rectangle 2"/>
          <p:cNvSpPr>
            <a:spLocks noGrp="1" noChangeArrowheads="1"/>
          </p:cNvSpPr>
          <p:nvPr>
            <p:ph type="title"/>
          </p:nvPr>
        </p:nvSpPr>
        <p:spPr>
          <a:xfrm>
            <a:off x="685800" y="88900"/>
            <a:ext cx="7772400" cy="850900"/>
          </a:xfrm>
        </p:spPr>
        <p:txBody>
          <a:bodyPr>
            <a:normAutofit/>
          </a:bodyPr>
          <a:lstStyle/>
          <a:p>
            <a:pPr algn="l" rtl="0" eaLnBrk="1" hangingPunct="1"/>
            <a:r>
              <a:rPr lang="en-US" sz="3000" dirty="0" smtClean="0">
                <a:solidFill>
                  <a:srgbClr val="FF0000"/>
                </a:solidFill>
                <a:latin typeface="Times" pitchFamily="18" charset="0"/>
              </a:rPr>
              <a:t>The tunneling distance</a:t>
            </a:r>
          </a:p>
        </p:txBody>
      </p:sp>
      <p:pic>
        <p:nvPicPr>
          <p:cNvPr id="47109" name="Picture 3"/>
          <p:cNvPicPr>
            <a:picLocks noChangeAspect="1" noChangeArrowheads="1"/>
          </p:cNvPicPr>
          <p:nvPr/>
        </p:nvPicPr>
        <p:blipFill>
          <a:blip r:embed="rId3">
            <a:extLst>
              <a:ext uri="{28A0092B-C50C-407E-A947-70E740481C1C}">
                <a14:useLocalDpi xmlns:a14="http://schemas.microsoft.com/office/drawing/2010/main" val="0"/>
              </a:ext>
            </a:extLst>
          </a:blip>
          <a:srcRect t="32883"/>
          <a:stretch>
            <a:fillRect/>
          </a:stretch>
        </p:blipFill>
        <p:spPr bwMode="auto">
          <a:xfrm>
            <a:off x="0" y="1527175"/>
            <a:ext cx="7023100" cy="186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7110" name="Group 4"/>
          <p:cNvGrpSpPr>
            <a:grpSpLocks/>
          </p:cNvGrpSpPr>
          <p:nvPr/>
        </p:nvGrpSpPr>
        <p:grpSpPr bwMode="auto">
          <a:xfrm>
            <a:off x="2265363" y="1482725"/>
            <a:ext cx="2514600" cy="1812925"/>
            <a:chOff x="2458" y="2731"/>
            <a:chExt cx="2880" cy="982"/>
          </a:xfrm>
        </p:grpSpPr>
        <p:sp>
          <p:nvSpPr>
            <p:cNvPr id="47133" name="Rectangle 5"/>
            <p:cNvSpPr>
              <a:spLocks noChangeArrowheads="1"/>
            </p:cNvSpPr>
            <p:nvPr/>
          </p:nvSpPr>
          <p:spPr bwMode="auto">
            <a:xfrm>
              <a:off x="2458" y="2731"/>
              <a:ext cx="2880" cy="982"/>
            </a:xfrm>
            <a:prstGeom prst="rect">
              <a:avLst/>
            </a:prstGeom>
            <a:solidFill>
              <a:schemeClr val="accent1">
                <a:alpha val="52156"/>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7134" name="Rectangle 6"/>
            <p:cNvSpPr>
              <a:spLocks noChangeArrowheads="1"/>
            </p:cNvSpPr>
            <p:nvPr/>
          </p:nvSpPr>
          <p:spPr bwMode="auto">
            <a:xfrm>
              <a:off x="2458" y="2731"/>
              <a:ext cx="96" cy="982"/>
            </a:xfrm>
            <a:prstGeom prst="rect">
              <a:avLst/>
            </a:prstGeom>
            <a:solidFill>
              <a:srgbClr val="78909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7135" name="Rectangle 7"/>
            <p:cNvSpPr>
              <a:spLocks noChangeArrowheads="1"/>
            </p:cNvSpPr>
            <p:nvPr/>
          </p:nvSpPr>
          <p:spPr bwMode="auto">
            <a:xfrm>
              <a:off x="5242" y="2731"/>
              <a:ext cx="96" cy="982"/>
            </a:xfrm>
            <a:prstGeom prst="rect">
              <a:avLst/>
            </a:prstGeom>
            <a:solidFill>
              <a:srgbClr val="78909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7136" name="Line 8"/>
            <p:cNvSpPr>
              <a:spLocks noChangeShapeType="1"/>
            </p:cNvSpPr>
            <p:nvPr/>
          </p:nvSpPr>
          <p:spPr bwMode="auto">
            <a:xfrm>
              <a:off x="2562" y="3710"/>
              <a:ext cx="277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grpSp>
      <p:grpSp>
        <p:nvGrpSpPr>
          <p:cNvPr id="47111" name="Group 9"/>
          <p:cNvGrpSpPr>
            <a:grpSpLocks/>
          </p:cNvGrpSpPr>
          <p:nvPr/>
        </p:nvGrpSpPr>
        <p:grpSpPr bwMode="auto">
          <a:xfrm>
            <a:off x="5021263" y="1457325"/>
            <a:ext cx="2514600" cy="1812925"/>
            <a:chOff x="2458" y="2731"/>
            <a:chExt cx="2880" cy="982"/>
          </a:xfrm>
        </p:grpSpPr>
        <p:sp>
          <p:nvSpPr>
            <p:cNvPr id="47129" name="Rectangle 10"/>
            <p:cNvSpPr>
              <a:spLocks noChangeArrowheads="1"/>
            </p:cNvSpPr>
            <p:nvPr/>
          </p:nvSpPr>
          <p:spPr bwMode="auto">
            <a:xfrm>
              <a:off x="2458" y="2731"/>
              <a:ext cx="2880" cy="982"/>
            </a:xfrm>
            <a:prstGeom prst="rect">
              <a:avLst/>
            </a:prstGeom>
            <a:solidFill>
              <a:schemeClr val="accent1">
                <a:alpha val="52156"/>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7130" name="Rectangle 11"/>
            <p:cNvSpPr>
              <a:spLocks noChangeArrowheads="1"/>
            </p:cNvSpPr>
            <p:nvPr/>
          </p:nvSpPr>
          <p:spPr bwMode="auto">
            <a:xfrm>
              <a:off x="2458" y="2731"/>
              <a:ext cx="96" cy="982"/>
            </a:xfrm>
            <a:prstGeom prst="rect">
              <a:avLst/>
            </a:prstGeom>
            <a:solidFill>
              <a:srgbClr val="78909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7131" name="Rectangle 12"/>
            <p:cNvSpPr>
              <a:spLocks noChangeArrowheads="1"/>
            </p:cNvSpPr>
            <p:nvPr/>
          </p:nvSpPr>
          <p:spPr bwMode="auto">
            <a:xfrm>
              <a:off x="5242" y="2731"/>
              <a:ext cx="96" cy="982"/>
            </a:xfrm>
            <a:prstGeom prst="rect">
              <a:avLst/>
            </a:prstGeom>
            <a:solidFill>
              <a:srgbClr val="78909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7132" name="Line 13"/>
            <p:cNvSpPr>
              <a:spLocks noChangeShapeType="1"/>
            </p:cNvSpPr>
            <p:nvPr/>
          </p:nvSpPr>
          <p:spPr bwMode="auto">
            <a:xfrm>
              <a:off x="2562" y="3710"/>
              <a:ext cx="277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grpSp>
      <p:sp>
        <p:nvSpPr>
          <p:cNvPr id="47112" name="Line 14"/>
          <p:cNvSpPr>
            <a:spLocks noChangeShapeType="1"/>
          </p:cNvSpPr>
          <p:nvPr/>
        </p:nvSpPr>
        <p:spPr bwMode="auto">
          <a:xfrm>
            <a:off x="4692650" y="1473200"/>
            <a:ext cx="495300" cy="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pic>
        <p:nvPicPr>
          <p:cNvPr id="47113" name="Picture 15"/>
          <p:cNvPicPr>
            <a:picLocks noChangeAspect="1" noChangeArrowheads="1"/>
          </p:cNvPicPr>
          <p:nvPr/>
        </p:nvPicPr>
        <p:blipFill>
          <a:blip r:embed="rId3">
            <a:extLst>
              <a:ext uri="{28A0092B-C50C-407E-A947-70E740481C1C}">
                <a14:useLocalDpi xmlns:a14="http://schemas.microsoft.com/office/drawing/2010/main" val="0"/>
              </a:ext>
            </a:extLst>
          </a:blip>
          <a:srcRect t="32883"/>
          <a:stretch>
            <a:fillRect/>
          </a:stretch>
        </p:blipFill>
        <p:spPr bwMode="auto">
          <a:xfrm>
            <a:off x="0" y="4092575"/>
            <a:ext cx="7023100" cy="186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7114" name="Group 16"/>
          <p:cNvGrpSpPr>
            <a:grpSpLocks/>
          </p:cNvGrpSpPr>
          <p:nvPr/>
        </p:nvGrpSpPr>
        <p:grpSpPr bwMode="auto">
          <a:xfrm>
            <a:off x="2265363" y="4048125"/>
            <a:ext cx="2514600" cy="1812925"/>
            <a:chOff x="2458" y="2731"/>
            <a:chExt cx="2880" cy="982"/>
          </a:xfrm>
        </p:grpSpPr>
        <p:sp>
          <p:nvSpPr>
            <p:cNvPr id="47125" name="Rectangle 17"/>
            <p:cNvSpPr>
              <a:spLocks noChangeArrowheads="1"/>
            </p:cNvSpPr>
            <p:nvPr/>
          </p:nvSpPr>
          <p:spPr bwMode="auto">
            <a:xfrm>
              <a:off x="2458" y="2731"/>
              <a:ext cx="2880" cy="982"/>
            </a:xfrm>
            <a:prstGeom prst="rect">
              <a:avLst/>
            </a:prstGeom>
            <a:solidFill>
              <a:schemeClr val="accent1">
                <a:alpha val="52156"/>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7126" name="Rectangle 18"/>
            <p:cNvSpPr>
              <a:spLocks noChangeArrowheads="1"/>
            </p:cNvSpPr>
            <p:nvPr/>
          </p:nvSpPr>
          <p:spPr bwMode="auto">
            <a:xfrm>
              <a:off x="2458" y="2731"/>
              <a:ext cx="96" cy="982"/>
            </a:xfrm>
            <a:prstGeom prst="rect">
              <a:avLst/>
            </a:prstGeom>
            <a:solidFill>
              <a:srgbClr val="78909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7127" name="Rectangle 19"/>
            <p:cNvSpPr>
              <a:spLocks noChangeArrowheads="1"/>
            </p:cNvSpPr>
            <p:nvPr/>
          </p:nvSpPr>
          <p:spPr bwMode="auto">
            <a:xfrm>
              <a:off x="5242" y="2731"/>
              <a:ext cx="96" cy="982"/>
            </a:xfrm>
            <a:prstGeom prst="rect">
              <a:avLst/>
            </a:prstGeom>
            <a:solidFill>
              <a:srgbClr val="78909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7128" name="Line 20"/>
            <p:cNvSpPr>
              <a:spLocks noChangeShapeType="1"/>
            </p:cNvSpPr>
            <p:nvPr/>
          </p:nvSpPr>
          <p:spPr bwMode="auto">
            <a:xfrm>
              <a:off x="2562" y="3710"/>
              <a:ext cx="277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grpSp>
      <p:grpSp>
        <p:nvGrpSpPr>
          <p:cNvPr id="47115" name="Group 21"/>
          <p:cNvGrpSpPr>
            <a:grpSpLocks/>
          </p:cNvGrpSpPr>
          <p:nvPr/>
        </p:nvGrpSpPr>
        <p:grpSpPr bwMode="auto">
          <a:xfrm>
            <a:off x="5389563" y="4048125"/>
            <a:ext cx="2514600" cy="1812925"/>
            <a:chOff x="2458" y="2731"/>
            <a:chExt cx="2880" cy="982"/>
          </a:xfrm>
        </p:grpSpPr>
        <p:sp>
          <p:nvSpPr>
            <p:cNvPr id="47121" name="Rectangle 22"/>
            <p:cNvSpPr>
              <a:spLocks noChangeArrowheads="1"/>
            </p:cNvSpPr>
            <p:nvPr/>
          </p:nvSpPr>
          <p:spPr bwMode="auto">
            <a:xfrm>
              <a:off x="2458" y="2731"/>
              <a:ext cx="2880" cy="982"/>
            </a:xfrm>
            <a:prstGeom prst="rect">
              <a:avLst/>
            </a:prstGeom>
            <a:solidFill>
              <a:schemeClr val="accent1">
                <a:alpha val="52156"/>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7122" name="Rectangle 23"/>
            <p:cNvSpPr>
              <a:spLocks noChangeArrowheads="1"/>
            </p:cNvSpPr>
            <p:nvPr/>
          </p:nvSpPr>
          <p:spPr bwMode="auto">
            <a:xfrm>
              <a:off x="2458" y="2731"/>
              <a:ext cx="96" cy="982"/>
            </a:xfrm>
            <a:prstGeom prst="rect">
              <a:avLst/>
            </a:prstGeom>
            <a:solidFill>
              <a:srgbClr val="78909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7123" name="Rectangle 24"/>
            <p:cNvSpPr>
              <a:spLocks noChangeArrowheads="1"/>
            </p:cNvSpPr>
            <p:nvPr/>
          </p:nvSpPr>
          <p:spPr bwMode="auto">
            <a:xfrm>
              <a:off x="5242" y="2731"/>
              <a:ext cx="96" cy="982"/>
            </a:xfrm>
            <a:prstGeom prst="rect">
              <a:avLst/>
            </a:prstGeom>
            <a:solidFill>
              <a:srgbClr val="78909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7124" name="Line 25"/>
            <p:cNvSpPr>
              <a:spLocks noChangeShapeType="1"/>
            </p:cNvSpPr>
            <p:nvPr/>
          </p:nvSpPr>
          <p:spPr bwMode="auto">
            <a:xfrm>
              <a:off x="2562" y="3710"/>
              <a:ext cx="277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grpSp>
      <p:sp>
        <p:nvSpPr>
          <p:cNvPr id="47116" name="Line 26"/>
          <p:cNvSpPr>
            <a:spLocks noChangeShapeType="1"/>
          </p:cNvSpPr>
          <p:nvPr/>
        </p:nvSpPr>
        <p:spPr bwMode="auto">
          <a:xfrm>
            <a:off x="4692650" y="4038600"/>
            <a:ext cx="736600" cy="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7117" name="Oval 27"/>
          <p:cNvSpPr>
            <a:spLocks noChangeArrowheads="1"/>
          </p:cNvSpPr>
          <p:nvPr/>
        </p:nvSpPr>
        <p:spPr bwMode="auto">
          <a:xfrm>
            <a:off x="5041900" y="2946400"/>
            <a:ext cx="317500" cy="317500"/>
          </a:xfrm>
          <a:prstGeom prst="ellipse">
            <a:avLst/>
          </a:prstGeom>
          <a:noFill/>
          <a:ln w="28575">
            <a:solidFill>
              <a:srgbClr val="FF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7118" name="Oval 28"/>
          <p:cNvSpPr>
            <a:spLocks noChangeArrowheads="1"/>
          </p:cNvSpPr>
          <p:nvPr/>
        </p:nvSpPr>
        <p:spPr bwMode="auto">
          <a:xfrm>
            <a:off x="5461000" y="5626100"/>
            <a:ext cx="317500" cy="317500"/>
          </a:xfrm>
          <a:prstGeom prst="ellipse">
            <a:avLst/>
          </a:prstGeom>
          <a:noFill/>
          <a:ln w="28575">
            <a:solidFill>
              <a:srgbClr val="FF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7119" name="Text Box 29"/>
          <p:cNvSpPr txBox="1">
            <a:spLocks noChangeArrowheads="1"/>
          </p:cNvSpPr>
          <p:nvPr/>
        </p:nvSpPr>
        <p:spPr bwMode="auto">
          <a:xfrm>
            <a:off x="5549900" y="6007100"/>
            <a:ext cx="32639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lgn="l" rtl="0">
              <a:spcBef>
                <a:spcPct val="50000"/>
              </a:spcBef>
            </a:pPr>
            <a:r>
              <a:rPr lang="en-US" dirty="0"/>
              <a:t>Low probability</a:t>
            </a:r>
          </a:p>
        </p:txBody>
      </p:sp>
      <p:sp>
        <p:nvSpPr>
          <p:cNvPr id="47120" name="Text Box 30"/>
          <p:cNvSpPr txBox="1">
            <a:spLocks noChangeArrowheads="1"/>
          </p:cNvSpPr>
          <p:nvPr/>
        </p:nvSpPr>
        <p:spPr bwMode="auto">
          <a:xfrm>
            <a:off x="5118100" y="3302000"/>
            <a:ext cx="32639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lgn="l" rtl="0">
              <a:spcBef>
                <a:spcPct val="50000"/>
              </a:spcBef>
            </a:pPr>
            <a:r>
              <a:rPr lang="en-US" dirty="0"/>
              <a:t>‘high’ probability</a:t>
            </a:r>
          </a:p>
        </p:txBody>
      </p:sp>
    </p:spTree>
    <p:extLst>
      <p:ext uri="{BB962C8B-B14F-4D97-AF65-F5344CB8AC3E}">
        <p14:creationId xmlns:p14="http://schemas.microsoft.com/office/powerpoint/2010/main" val="22065963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6B2F42E-42C4-4144-868D-827504CFC1CA}" type="datetime1">
              <a:rPr lang="en-US" smtClean="0"/>
              <a:t>5/26/2023</a:t>
            </a:fld>
            <a:endParaRPr lang="ar-IQ"/>
          </a:p>
        </p:txBody>
      </p:sp>
      <p:sp>
        <p:nvSpPr>
          <p:cNvPr id="5" name="Rectangle 4"/>
          <p:cNvSpPr/>
          <p:nvPr/>
        </p:nvSpPr>
        <p:spPr>
          <a:xfrm>
            <a:off x="679591" y="188640"/>
            <a:ext cx="7795980" cy="461665"/>
          </a:xfrm>
          <a:prstGeom prst="rect">
            <a:avLst/>
          </a:prstGeom>
        </p:spPr>
        <p:txBody>
          <a:bodyPr wrap="none">
            <a:spAutoFit/>
          </a:bodyPr>
          <a:lstStyle/>
          <a:p>
            <a:pPr algn="just" rtl="0" fontAlgn="base"/>
            <a:r>
              <a:rPr lang="en-US" sz="2400" dirty="0">
                <a:solidFill>
                  <a:srgbClr val="FF0000"/>
                </a:solidFill>
              </a:rPr>
              <a:t>Introduction to the quantum mechanical model of the atom: </a:t>
            </a:r>
          </a:p>
        </p:txBody>
      </p:sp>
      <p:sp>
        <p:nvSpPr>
          <p:cNvPr id="6" name="Rectangle 5"/>
          <p:cNvSpPr/>
          <p:nvPr/>
        </p:nvSpPr>
        <p:spPr>
          <a:xfrm>
            <a:off x="179512" y="743213"/>
            <a:ext cx="8712968" cy="1015663"/>
          </a:xfrm>
          <a:prstGeom prst="rect">
            <a:avLst/>
          </a:prstGeom>
        </p:spPr>
        <p:txBody>
          <a:bodyPr wrap="square">
            <a:spAutoFit/>
          </a:bodyPr>
          <a:lstStyle/>
          <a:p>
            <a:pPr algn="just" rtl="0" fontAlgn="base"/>
            <a:r>
              <a:rPr lang="en-US" sz="2000" dirty="0" smtClean="0"/>
              <a:t>Thinking </a:t>
            </a:r>
            <a:r>
              <a:rPr lang="en-US" sz="2000" dirty="0"/>
              <a:t>about electrons as probabilistic matter waves using the de Broglie wavelength, the Schrödinger equation, and the Heisenberg uncertainty principle. Electron spin and the Stern-</a:t>
            </a:r>
            <a:r>
              <a:rPr lang="en-US" sz="2000" dirty="0" err="1"/>
              <a:t>Gerlach</a:t>
            </a:r>
            <a:r>
              <a:rPr lang="en-US" sz="2000" dirty="0"/>
              <a:t> experiment. </a:t>
            </a:r>
            <a:endParaRPr lang="en-US" sz="2000" dirty="0">
              <a:latin typeface="Times New Roman" pitchFamily="18" charset="0"/>
              <a:cs typeface="+mj-cs"/>
            </a:endParaRPr>
          </a:p>
        </p:txBody>
      </p:sp>
      <p:sp>
        <p:nvSpPr>
          <p:cNvPr id="2" name="Rectangle 1"/>
          <p:cNvSpPr/>
          <p:nvPr/>
        </p:nvSpPr>
        <p:spPr>
          <a:xfrm>
            <a:off x="200885" y="2060848"/>
            <a:ext cx="8640960" cy="1200329"/>
          </a:xfrm>
          <a:prstGeom prst="rect">
            <a:avLst/>
          </a:prstGeom>
        </p:spPr>
        <p:txBody>
          <a:bodyPr wrap="square">
            <a:spAutoFit/>
          </a:bodyPr>
          <a:lstStyle/>
          <a:p>
            <a:pPr algn="l" rtl="0" fontAlgn="base"/>
            <a:r>
              <a:rPr lang="en-US" dirty="0">
                <a:latin typeface="Times New Roman" pitchFamily="18" charset="0"/>
              </a:rPr>
              <a:t>Louis de Broglie proposed that all particles could be treated as matter waves with a wavelength </a:t>
            </a:r>
            <a:r>
              <a:rPr lang="en-US" i="1" dirty="0" smtClean="0">
                <a:latin typeface="Times New Roman" pitchFamily="18" charset="0"/>
              </a:rPr>
              <a:t>λ (</a:t>
            </a:r>
            <a:r>
              <a:rPr lang="en-US" dirty="0" smtClean="0">
                <a:latin typeface="Times New Roman" pitchFamily="18" charset="0"/>
              </a:rPr>
              <a:t>lambda) </a:t>
            </a:r>
            <a:r>
              <a:rPr lang="en-US" dirty="0">
                <a:latin typeface="Times New Roman" pitchFamily="18" charset="0"/>
              </a:rPr>
              <a:t>given by the following equation:</a:t>
            </a:r>
          </a:p>
          <a:p>
            <a:pPr algn="l" rtl="0"/>
            <a:r>
              <a:rPr lang="en-US" i="1" dirty="0" smtClean="0">
                <a:latin typeface="Times New Roman" pitchFamily="18" charset="0"/>
              </a:rPr>
              <a:t>λ</a:t>
            </a:r>
            <a:r>
              <a:rPr lang="en-US" dirty="0" smtClean="0">
                <a:latin typeface="Times New Roman" pitchFamily="18" charset="0"/>
              </a:rPr>
              <a:t>=</a:t>
            </a:r>
            <a:r>
              <a:rPr lang="en-US" i="1" dirty="0" smtClean="0">
                <a:latin typeface="Times New Roman" pitchFamily="18" charset="0"/>
              </a:rPr>
              <a:t>h/ mv ------(1)</a:t>
            </a:r>
            <a:r>
              <a:rPr lang="en-US" dirty="0" smtClean="0">
                <a:latin typeface="Times New Roman" pitchFamily="18" charset="0"/>
              </a:rPr>
              <a:t>​</a:t>
            </a:r>
            <a:r>
              <a:rPr lang="en-US" dirty="0">
                <a:latin typeface="Times New Roman" pitchFamily="18" charset="0"/>
              </a:rPr>
              <a:t/>
            </a:r>
            <a:br>
              <a:rPr lang="en-US" dirty="0">
                <a:latin typeface="Times New Roman" pitchFamily="18" charset="0"/>
              </a:rPr>
            </a:br>
            <a:endParaRPr lang="ar-IQ" dirty="0">
              <a:latin typeface="Times New Roman" pitchFamily="18" charset="0"/>
            </a:endParaRPr>
          </a:p>
        </p:txBody>
      </p:sp>
      <p:sp>
        <p:nvSpPr>
          <p:cNvPr id="3" name="Rectangle 2"/>
          <p:cNvSpPr/>
          <p:nvPr/>
        </p:nvSpPr>
        <p:spPr>
          <a:xfrm>
            <a:off x="35496" y="3142709"/>
            <a:ext cx="8928992" cy="646331"/>
          </a:xfrm>
          <a:prstGeom prst="rect">
            <a:avLst/>
          </a:prstGeom>
        </p:spPr>
        <p:txBody>
          <a:bodyPr wrap="square">
            <a:spAutoFit/>
          </a:bodyPr>
          <a:lstStyle/>
          <a:p>
            <a:pPr algn="l" rtl="0" fontAlgn="base"/>
            <a:r>
              <a:rPr lang="en-US" dirty="0">
                <a:latin typeface="Times New Roman" pitchFamily="18" charset="0"/>
              </a:rPr>
              <a:t>Erwin Schrödinger proposed the quantum mechanical model of the atom, which treats electrons as matter waves.</a:t>
            </a:r>
          </a:p>
        </p:txBody>
      </p:sp>
      <p:sp>
        <p:nvSpPr>
          <p:cNvPr id="7" name="Rectangle 6"/>
          <p:cNvSpPr/>
          <p:nvPr/>
        </p:nvSpPr>
        <p:spPr>
          <a:xfrm>
            <a:off x="107504" y="3773939"/>
            <a:ext cx="8496944" cy="2585323"/>
          </a:xfrm>
          <a:prstGeom prst="rect">
            <a:avLst/>
          </a:prstGeom>
        </p:spPr>
        <p:txBody>
          <a:bodyPr wrap="square">
            <a:spAutoFit/>
          </a:bodyPr>
          <a:lstStyle/>
          <a:p>
            <a:pPr algn="l" rtl="0" fontAlgn="base"/>
            <a:r>
              <a:rPr lang="en-US" b="1" dirty="0">
                <a:latin typeface="Times New Roman" pitchFamily="18" charset="0"/>
              </a:rPr>
              <a:t>Schrödinger's equation</a:t>
            </a:r>
            <a:r>
              <a:rPr lang="en-US" dirty="0">
                <a:latin typeface="Times New Roman" pitchFamily="18" charset="0"/>
              </a:rPr>
              <a:t>, </a:t>
            </a:r>
          </a:p>
          <a:p>
            <a:pPr algn="l" rtl="0" fontAlgn="base"/>
            <a:r>
              <a:rPr lang="en-US" b="1" dirty="0" err="1" smtClean="0">
                <a:latin typeface="Times New Roman" pitchFamily="18" charset="0"/>
              </a:rPr>
              <a:t>H^ψ</a:t>
            </a:r>
            <a:r>
              <a:rPr lang="en-US" b="1" dirty="0" smtClean="0">
                <a:latin typeface="Times New Roman" pitchFamily="18" charset="0"/>
              </a:rPr>
              <a:t> = </a:t>
            </a:r>
            <a:r>
              <a:rPr lang="en-US" b="1" dirty="0" err="1" smtClean="0">
                <a:latin typeface="Times New Roman" pitchFamily="18" charset="0"/>
              </a:rPr>
              <a:t>Eψ</a:t>
            </a:r>
            <a:r>
              <a:rPr lang="en-US" dirty="0" smtClean="0">
                <a:latin typeface="Times New Roman" pitchFamily="18" charset="0"/>
              </a:rPr>
              <a:t>, </a:t>
            </a:r>
          </a:p>
          <a:p>
            <a:pPr algn="l" rtl="0" fontAlgn="base"/>
            <a:r>
              <a:rPr lang="en-US" dirty="0" smtClean="0">
                <a:latin typeface="Times New Roman" pitchFamily="18" charset="0"/>
              </a:rPr>
              <a:t>This equation  </a:t>
            </a:r>
            <a:r>
              <a:rPr lang="en-US" dirty="0">
                <a:latin typeface="Times New Roman" pitchFamily="18" charset="0"/>
              </a:rPr>
              <a:t>can be solved to yield a series of wave function </a:t>
            </a:r>
            <a:r>
              <a:rPr lang="en-US" dirty="0" smtClean="0">
                <a:latin typeface="Times New Roman" pitchFamily="18" charset="0"/>
              </a:rPr>
              <a:t> ψ, </a:t>
            </a:r>
            <a:r>
              <a:rPr lang="en-US" dirty="0">
                <a:latin typeface="Times New Roman" pitchFamily="18" charset="0"/>
              </a:rPr>
              <a:t>each of which is associated with an electron binding energy, </a:t>
            </a:r>
            <a:r>
              <a:rPr lang="en-US" dirty="0" smtClean="0">
                <a:latin typeface="Times New Roman" pitchFamily="18" charset="0"/>
              </a:rPr>
              <a:t>E.</a:t>
            </a:r>
            <a:endParaRPr lang="en-US" dirty="0">
              <a:latin typeface="Times New Roman" pitchFamily="18" charset="0"/>
            </a:endParaRPr>
          </a:p>
          <a:p>
            <a:pPr algn="l" rtl="0" fontAlgn="base"/>
            <a:endParaRPr lang="en-US" dirty="0" smtClean="0">
              <a:latin typeface="Times New Roman" pitchFamily="18" charset="0"/>
            </a:endParaRPr>
          </a:p>
          <a:p>
            <a:pPr algn="l" rtl="0" fontAlgn="base"/>
            <a:r>
              <a:rPr lang="en-US" dirty="0" smtClean="0">
                <a:latin typeface="Times New Roman" pitchFamily="18" charset="0"/>
              </a:rPr>
              <a:t>The </a:t>
            </a:r>
            <a:r>
              <a:rPr lang="en-US" b="1" dirty="0">
                <a:latin typeface="Times New Roman" pitchFamily="18" charset="0"/>
              </a:rPr>
              <a:t>square of the wave function</a:t>
            </a:r>
            <a:r>
              <a:rPr lang="en-US" dirty="0">
                <a:latin typeface="Times New Roman" pitchFamily="18" charset="0"/>
              </a:rPr>
              <a:t>, </a:t>
            </a:r>
            <a:r>
              <a:rPr lang="en-US" dirty="0" smtClean="0">
                <a:latin typeface="Times New Roman" pitchFamily="18" charset="0"/>
              </a:rPr>
              <a:t>ψ</a:t>
            </a:r>
            <a:r>
              <a:rPr lang="en-US" baseline="30000" dirty="0" smtClean="0">
                <a:latin typeface="Times New Roman" pitchFamily="18" charset="0"/>
              </a:rPr>
              <a:t>2</a:t>
            </a:r>
            <a:r>
              <a:rPr lang="en-US" dirty="0" smtClean="0">
                <a:latin typeface="Times New Roman" pitchFamily="18" charset="0"/>
              </a:rPr>
              <a:t>, </a:t>
            </a:r>
            <a:r>
              <a:rPr lang="en-US" dirty="0">
                <a:latin typeface="Times New Roman" pitchFamily="18" charset="0"/>
              </a:rPr>
              <a:t>represents the probability of finding an electron in a given region within the atom.</a:t>
            </a:r>
          </a:p>
          <a:p>
            <a:pPr algn="l" rtl="0" fontAlgn="base"/>
            <a:r>
              <a:rPr lang="en-US" dirty="0">
                <a:latin typeface="Times New Roman" pitchFamily="18" charset="0"/>
              </a:rPr>
              <a:t>An atomic orbital is defined as the region within an atom that encloses where the electron is likely to be 90% of the time.</a:t>
            </a:r>
          </a:p>
        </p:txBody>
      </p:sp>
    </p:spTree>
    <p:extLst>
      <p:ext uri="{BB962C8B-B14F-4D97-AF65-F5344CB8AC3E}">
        <p14:creationId xmlns:p14="http://schemas.microsoft.com/office/powerpoint/2010/main" val="4023125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5"/>
          <p:cNvSpPr>
            <a:spLocks noGrp="1"/>
          </p:cNvSpPr>
          <p:nvPr>
            <p:ph type="sldNum" sz="quarter" idx="12"/>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15DEFA63-037E-44F9-8114-D00053EA4A64}" type="slidenum">
              <a:rPr lang="en-US" sz="1400" smtClean="0">
                <a:latin typeface="Times" pitchFamily="1" charset="0"/>
              </a:rPr>
              <a:pPr/>
              <a:t>3</a:t>
            </a:fld>
            <a:endParaRPr lang="en-US" sz="1400" smtClean="0">
              <a:latin typeface="Times" pitchFamily="1" charset="0"/>
            </a:endParaRPr>
          </a:p>
        </p:txBody>
      </p:sp>
      <p:sp>
        <p:nvSpPr>
          <p:cNvPr id="3076" name="Rectangle 2"/>
          <p:cNvSpPr>
            <a:spLocks noGrp="1" noChangeArrowheads="1"/>
          </p:cNvSpPr>
          <p:nvPr>
            <p:ph type="title"/>
          </p:nvPr>
        </p:nvSpPr>
        <p:spPr>
          <a:xfrm>
            <a:off x="685800" y="88900"/>
            <a:ext cx="7772400" cy="876300"/>
          </a:xfrm>
        </p:spPr>
        <p:txBody>
          <a:bodyPr/>
          <a:lstStyle/>
          <a:p>
            <a:pPr eaLnBrk="1" hangingPunct="1"/>
            <a:r>
              <a:rPr lang="en-US" smtClean="0"/>
              <a:t>Example: the Balmer series</a:t>
            </a:r>
          </a:p>
        </p:txBody>
      </p:sp>
      <p:sp>
        <p:nvSpPr>
          <p:cNvPr id="209923" name="Rectangle 3"/>
          <p:cNvSpPr>
            <a:spLocks noGrp="1" noChangeArrowheads="1"/>
          </p:cNvSpPr>
          <p:nvPr>
            <p:ph type="body" idx="1"/>
          </p:nvPr>
        </p:nvSpPr>
        <p:spPr>
          <a:xfrm>
            <a:off x="203200" y="1206500"/>
            <a:ext cx="4851400" cy="5372100"/>
          </a:xfrm>
        </p:spPr>
        <p:txBody>
          <a:bodyPr>
            <a:normAutofit/>
          </a:bodyPr>
          <a:lstStyle/>
          <a:p>
            <a:pPr algn="l" rtl="0" eaLnBrk="1" hangingPunct="1"/>
            <a:r>
              <a:rPr lang="en-US" sz="2400" dirty="0" smtClean="0">
                <a:latin typeface="Times" pitchFamily="18" charset="0"/>
              </a:rPr>
              <a:t>All transitions terminate at the </a:t>
            </a:r>
            <a:r>
              <a:rPr lang="en-US" sz="2400" i="1" dirty="0" smtClean="0">
                <a:latin typeface="Times" pitchFamily="18" charset="0"/>
              </a:rPr>
              <a:t>n</a:t>
            </a:r>
            <a:r>
              <a:rPr lang="en-US" sz="2400" dirty="0" smtClean="0">
                <a:latin typeface="Times" pitchFamily="18" charset="0"/>
              </a:rPr>
              <a:t>=2 level</a:t>
            </a:r>
          </a:p>
          <a:p>
            <a:pPr algn="l" rtl="0" eaLnBrk="1" hangingPunct="1"/>
            <a:r>
              <a:rPr lang="en-US" sz="2400" dirty="0" smtClean="0">
                <a:latin typeface="Times" pitchFamily="18" charset="0"/>
              </a:rPr>
              <a:t>Each energy level has energy    </a:t>
            </a:r>
            <a:r>
              <a:rPr lang="en-US" sz="2400" i="1" dirty="0" smtClean="0">
                <a:latin typeface="Times" pitchFamily="18" charset="0"/>
              </a:rPr>
              <a:t>E</a:t>
            </a:r>
            <a:r>
              <a:rPr lang="en-US" sz="2400" i="1" baseline="-25000" dirty="0" smtClean="0">
                <a:latin typeface="Times" pitchFamily="18" charset="0"/>
              </a:rPr>
              <a:t>n</a:t>
            </a:r>
            <a:r>
              <a:rPr lang="en-US" sz="2400" dirty="0" smtClean="0">
                <a:latin typeface="Times" pitchFamily="18" charset="0"/>
              </a:rPr>
              <a:t>=-13.6 / </a:t>
            </a:r>
            <a:r>
              <a:rPr lang="en-US" sz="2400" i="1" dirty="0" smtClean="0">
                <a:latin typeface="Times" pitchFamily="18" charset="0"/>
              </a:rPr>
              <a:t>n</a:t>
            </a:r>
            <a:r>
              <a:rPr lang="en-US" sz="2400" baseline="30000" dirty="0" smtClean="0">
                <a:latin typeface="Times" pitchFamily="18" charset="0"/>
              </a:rPr>
              <a:t>2</a:t>
            </a:r>
            <a:r>
              <a:rPr lang="en-US" sz="2400" dirty="0" smtClean="0">
                <a:latin typeface="Times" pitchFamily="18" charset="0"/>
              </a:rPr>
              <a:t> </a:t>
            </a:r>
            <a:r>
              <a:rPr lang="en-US" sz="2400" dirty="0" err="1" smtClean="0">
                <a:latin typeface="Times" pitchFamily="18" charset="0"/>
              </a:rPr>
              <a:t>eV</a:t>
            </a:r>
            <a:endParaRPr lang="en-US" sz="2400" dirty="0" smtClean="0">
              <a:latin typeface="Times" pitchFamily="18" charset="0"/>
            </a:endParaRPr>
          </a:p>
          <a:p>
            <a:pPr algn="l" rtl="0" eaLnBrk="1" hangingPunct="1"/>
            <a:r>
              <a:rPr lang="en-US" sz="2400" dirty="0" smtClean="0">
                <a:latin typeface="Times" pitchFamily="18" charset="0"/>
              </a:rPr>
              <a:t>E.g. </a:t>
            </a:r>
            <a:r>
              <a:rPr lang="en-US" sz="2400" i="1" dirty="0" smtClean="0">
                <a:latin typeface="Times" pitchFamily="18" charset="0"/>
              </a:rPr>
              <a:t>n</a:t>
            </a:r>
            <a:r>
              <a:rPr lang="en-US" sz="2400" dirty="0" smtClean="0">
                <a:latin typeface="Times" pitchFamily="18" charset="0"/>
              </a:rPr>
              <a:t>=3</a:t>
            </a:r>
            <a:r>
              <a:rPr lang="en-US" sz="2400" i="1" dirty="0" smtClean="0">
                <a:latin typeface="Times" pitchFamily="18" charset="0"/>
              </a:rPr>
              <a:t> </a:t>
            </a:r>
            <a:r>
              <a:rPr lang="en-US" sz="2400" dirty="0" smtClean="0">
                <a:latin typeface="Times" pitchFamily="18" charset="0"/>
              </a:rPr>
              <a:t>to</a:t>
            </a:r>
            <a:r>
              <a:rPr lang="en-US" sz="2400" i="1" dirty="0" smtClean="0">
                <a:latin typeface="Times" pitchFamily="18" charset="0"/>
              </a:rPr>
              <a:t> n</a:t>
            </a:r>
            <a:r>
              <a:rPr lang="en-US" sz="2400" dirty="0" smtClean="0">
                <a:latin typeface="Times" pitchFamily="18" charset="0"/>
              </a:rPr>
              <a:t>=2 transition</a:t>
            </a:r>
          </a:p>
          <a:p>
            <a:pPr lvl="1" algn="l" rtl="0" eaLnBrk="1" hangingPunct="1"/>
            <a:r>
              <a:rPr lang="en-US" sz="2400" dirty="0" smtClean="0">
                <a:latin typeface="Times" pitchFamily="18" charset="0"/>
              </a:rPr>
              <a:t>Emitted photon has energy</a:t>
            </a:r>
          </a:p>
          <a:p>
            <a:pPr lvl="1" algn="l" rtl="0" eaLnBrk="1" hangingPunct="1"/>
            <a:endParaRPr lang="en-US" sz="2400" dirty="0" smtClean="0">
              <a:latin typeface="Times" pitchFamily="18" charset="0"/>
            </a:endParaRPr>
          </a:p>
          <a:p>
            <a:pPr lvl="1" algn="l" rtl="0" eaLnBrk="1" hangingPunct="1"/>
            <a:endParaRPr lang="en-US" sz="2400" dirty="0">
              <a:latin typeface="Times" pitchFamily="18" charset="0"/>
            </a:endParaRPr>
          </a:p>
          <a:p>
            <a:pPr lvl="1" algn="l" rtl="0" eaLnBrk="1" hangingPunct="1"/>
            <a:r>
              <a:rPr lang="en-US" sz="2400" dirty="0" smtClean="0">
                <a:latin typeface="Times" pitchFamily="18" charset="0"/>
              </a:rPr>
              <a:t>Emitted wavelength </a:t>
            </a:r>
          </a:p>
        </p:txBody>
      </p:sp>
      <p:pic>
        <p:nvPicPr>
          <p:cNvPr id="307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07000" y="1165225"/>
            <a:ext cx="3614738" cy="362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09925" name="Object 5"/>
          <p:cNvGraphicFramePr>
            <a:graphicFrameLocks noChangeAspect="1"/>
          </p:cNvGraphicFramePr>
          <p:nvPr>
            <p:extLst>
              <p:ext uri="{D42A27DB-BD31-4B8C-83A1-F6EECF244321}">
                <p14:modId xmlns:p14="http://schemas.microsoft.com/office/powerpoint/2010/main" val="2829841766"/>
              </p:ext>
            </p:extLst>
          </p:nvPr>
        </p:nvGraphicFramePr>
        <p:xfrm>
          <a:off x="467544" y="3789040"/>
          <a:ext cx="4541838" cy="800100"/>
        </p:xfrm>
        <a:graphic>
          <a:graphicData uri="http://schemas.openxmlformats.org/presentationml/2006/ole">
            <mc:AlternateContent xmlns:mc="http://schemas.openxmlformats.org/markup-compatibility/2006">
              <mc:Choice xmlns:v="urn:schemas-microsoft-com:vml" Requires="v">
                <p:oleObj spid="_x0000_s1046" name="Equation" r:id="rId5" imgW="2451100" imgH="431800" progId="Equation.3">
                  <p:embed/>
                </p:oleObj>
              </mc:Choice>
              <mc:Fallback>
                <p:oleObj name="Equation" r:id="rId5" imgW="2451100" imgH="431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544" y="3789040"/>
                        <a:ext cx="4541838"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9926" name="Object 6"/>
          <p:cNvGraphicFramePr>
            <a:graphicFrameLocks noChangeAspect="1"/>
          </p:cNvGraphicFramePr>
          <p:nvPr>
            <p:extLst>
              <p:ext uri="{D42A27DB-BD31-4B8C-83A1-F6EECF244321}">
                <p14:modId xmlns:p14="http://schemas.microsoft.com/office/powerpoint/2010/main" val="4215110093"/>
              </p:ext>
            </p:extLst>
          </p:nvPr>
        </p:nvGraphicFramePr>
        <p:xfrm>
          <a:off x="742950" y="5157192"/>
          <a:ext cx="7758113" cy="911225"/>
        </p:xfrm>
        <a:graphic>
          <a:graphicData uri="http://schemas.openxmlformats.org/presentationml/2006/ole">
            <mc:AlternateContent xmlns:mc="http://schemas.openxmlformats.org/markup-compatibility/2006">
              <mc:Choice xmlns:v="urn:schemas-microsoft-com:vml" Requires="v">
                <p:oleObj spid="_x0000_s1047" name="Equation" r:id="rId7" imgW="3568700" imgH="419100" progId="Equation.3">
                  <p:embed/>
                </p:oleObj>
              </mc:Choice>
              <mc:Fallback>
                <p:oleObj name="Equation" r:id="rId7" imgW="3568700" imgH="4191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2950" y="5157192"/>
                        <a:ext cx="7758113"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TextBox 7"/>
          <p:cNvSpPr txBox="1"/>
          <p:nvPr/>
        </p:nvSpPr>
        <p:spPr>
          <a:xfrm>
            <a:off x="5138242" y="4499828"/>
            <a:ext cx="1377974" cy="369332"/>
          </a:xfrm>
          <a:prstGeom prst="rect">
            <a:avLst/>
          </a:prstGeom>
          <a:solidFill>
            <a:schemeClr val="bg1"/>
          </a:solidFill>
        </p:spPr>
        <p:txBody>
          <a:bodyPr wrap="square" rtlCol="1">
            <a:spAutoFit/>
          </a:bodyPr>
          <a:lstStyle/>
          <a:p>
            <a:endParaRPr lang="ar-IQ" dirty="0"/>
          </a:p>
        </p:txBody>
      </p:sp>
    </p:spTree>
    <p:extLst>
      <p:ext uri="{BB962C8B-B14F-4D97-AF65-F5344CB8AC3E}">
        <p14:creationId xmlns:p14="http://schemas.microsoft.com/office/powerpoint/2010/main" val="42727091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99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99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992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0992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499"/>
                                          </p:stCondLst>
                                        </p:cTn>
                                        <p:tgtEl>
                                          <p:spTgt spid="20992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20992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2099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3"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Autofit/>
          </a:bodyPr>
          <a:lstStyle/>
          <a:p>
            <a:pPr rtl="0" fontAlgn="base"/>
            <a:r>
              <a:rPr lang="en-US" sz="2400" b="1" dirty="0"/>
              <a:t>The quantum mechanical model of the atom</a:t>
            </a:r>
            <a:br>
              <a:rPr lang="en-US" sz="2400" b="1" dirty="0"/>
            </a:br>
            <a:endParaRPr lang="ar-IQ" sz="2400" dirty="0"/>
          </a:p>
        </p:txBody>
      </p:sp>
      <p:sp>
        <p:nvSpPr>
          <p:cNvPr id="3" name="Content Placeholder 2"/>
          <p:cNvSpPr>
            <a:spLocks noGrp="1"/>
          </p:cNvSpPr>
          <p:nvPr>
            <p:ph idx="1"/>
          </p:nvPr>
        </p:nvSpPr>
        <p:spPr>
          <a:xfrm>
            <a:off x="395536" y="764704"/>
            <a:ext cx="8229600" cy="4525963"/>
          </a:xfrm>
        </p:spPr>
        <p:txBody>
          <a:bodyPr>
            <a:noAutofit/>
          </a:bodyPr>
          <a:lstStyle/>
          <a:p>
            <a:pPr marL="0" indent="0" algn="l" rtl="0">
              <a:buNone/>
            </a:pPr>
            <a:r>
              <a:rPr lang="en-US" sz="2200" b="1" dirty="0">
                <a:latin typeface="Times New Roman" pitchFamily="18" charset="0"/>
              </a:rPr>
              <a:t>Standing </a:t>
            </a:r>
            <a:r>
              <a:rPr lang="en-US" sz="2200" b="1" dirty="0" smtClean="0">
                <a:latin typeface="Times New Roman" pitchFamily="18" charset="0"/>
              </a:rPr>
              <a:t>waves:</a:t>
            </a:r>
          </a:p>
          <a:p>
            <a:pPr marL="0" indent="0" algn="l" rtl="0">
              <a:buNone/>
            </a:pPr>
            <a:r>
              <a:rPr lang="en-US" sz="1800" dirty="0">
                <a:latin typeface="Times New Roman" pitchFamily="18" charset="0"/>
              </a:rPr>
              <a:t>A major problem with Bohr's model was that it treated electrons as particles that existed in precisely-defined orbits. Based on de Broglie's idea that particles could exhibit wavelike behavior, Austrian physicist Erwin Schrödinger theorized that the behavior of electrons within atoms could be explained by treating them mathematically as matter waves. This model, which is the basis of the modern understanding of the atom, is known as the </a:t>
            </a:r>
            <a:r>
              <a:rPr lang="en-US" sz="1800" i="1" dirty="0">
                <a:solidFill>
                  <a:srgbClr val="FF0000"/>
                </a:solidFill>
                <a:latin typeface="Times New Roman" pitchFamily="18" charset="0"/>
              </a:rPr>
              <a:t>quantum mechanical</a:t>
            </a:r>
            <a:r>
              <a:rPr lang="en-US" sz="1800" dirty="0">
                <a:solidFill>
                  <a:srgbClr val="FF0000"/>
                </a:solidFill>
                <a:latin typeface="Times New Roman" pitchFamily="18" charset="0"/>
              </a:rPr>
              <a:t> or </a:t>
            </a:r>
            <a:r>
              <a:rPr lang="en-US" sz="1800" i="1" dirty="0">
                <a:solidFill>
                  <a:srgbClr val="FF0000"/>
                </a:solidFill>
                <a:latin typeface="Times New Roman" pitchFamily="18" charset="0"/>
              </a:rPr>
              <a:t>wave mechanical</a:t>
            </a:r>
            <a:r>
              <a:rPr lang="en-US" sz="1800" dirty="0">
                <a:solidFill>
                  <a:srgbClr val="FF0000"/>
                </a:solidFill>
                <a:latin typeface="Times New Roman" pitchFamily="18" charset="0"/>
              </a:rPr>
              <a:t> model</a:t>
            </a:r>
            <a:r>
              <a:rPr lang="en-US" sz="1800" dirty="0" smtClean="0">
                <a:solidFill>
                  <a:srgbClr val="FF0000"/>
                </a:solidFill>
                <a:latin typeface="Times New Roman" pitchFamily="18" charset="0"/>
              </a:rPr>
              <a:t>.</a:t>
            </a:r>
          </a:p>
          <a:p>
            <a:pPr algn="l" rtl="0" fontAlgn="base"/>
            <a:r>
              <a:rPr lang="en-US" sz="1800" dirty="0">
                <a:latin typeface="Times New Roman" pitchFamily="18" charset="0"/>
              </a:rPr>
              <a:t>The fact that there are only certain allowable states or energies that an electron in an atom can have is similar to a </a:t>
            </a:r>
            <a:r>
              <a:rPr lang="en-US" sz="1800" i="1" dirty="0">
                <a:latin typeface="Times New Roman" pitchFamily="18" charset="0"/>
              </a:rPr>
              <a:t>standing wave.</a:t>
            </a:r>
            <a:r>
              <a:rPr lang="en-US" sz="1800" dirty="0">
                <a:latin typeface="Times New Roman" pitchFamily="18" charset="0"/>
              </a:rPr>
              <a:t> We will briefly discuss some properties of standing waves to get a better intuition for electron matter waves.</a:t>
            </a:r>
          </a:p>
          <a:p>
            <a:pPr algn="l" rtl="0" fontAlgn="base"/>
            <a:r>
              <a:rPr lang="en-US" sz="1800" dirty="0">
                <a:latin typeface="Times New Roman" pitchFamily="18" charset="0"/>
              </a:rPr>
              <a:t>You are probably already familiar with </a:t>
            </a:r>
            <a:r>
              <a:rPr lang="en-US" sz="1800" dirty="0">
                <a:latin typeface="Times New Roman" pitchFamily="18" charset="0"/>
                <a:hlinkClick r:id="rId2"/>
              </a:rPr>
              <a:t>standing waves</a:t>
            </a:r>
            <a:r>
              <a:rPr lang="en-US" sz="1800" dirty="0">
                <a:latin typeface="Times New Roman" pitchFamily="18" charset="0"/>
              </a:rPr>
              <a:t> from stringed musical instruments. For example, when a string is plucked on a guitar, the string vibrates in the shape of a standing wave such as the one shown below.</a:t>
            </a:r>
          </a:p>
          <a:p>
            <a:pPr marL="0" indent="0" algn="l" rtl="0">
              <a:buNone/>
            </a:pPr>
            <a:r>
              <a:rPr lang="en-US" sz="2200" b="1" dirty="0">
                <a:latin typeface="Times New Roman" pitchFamily="18" charset="0"/>
              </a:rPr>
              <a:t/>
            </a:r>
            <a:br>
              <a:rPr lang="en-US" sz="2200" b="1" dirty="0">
                <a:latin typeface="Times New Roman" pitchFamily="18" charset="0"/>
              </a:rPr>
            </a:br>
            <a:endParaRPr lang="ar-IQ" sz="2200" dirty="0">
              <a:latin typeface="Times New Roman" pitchFamily="18" charset="0"/>
            </a:endParaRPr>
          </a:p>
        </p:txBody>
      </p:sp>
      <p:sp>
        <p:nvSpPr>
          <p:cNvPr id="4" name="Date Placeholder 3"/>
          <p:cNvSpPr>
            <a:spLocks noGrp="1"/>
          </p:cNvSpPr>
          <p:nvPr>
            <p:ph type="dt" sz="half" idx="10"/>
          </p:nvPr>
        </p:nvSpPr>
        <p:spPr/>
        <p:txBody>
          <a:bodyPr/>
          <a:lstStyle/>
          <a:p>
            <a:fld id="{16B2F42E-42C4-4144-868D-827504CFC1CA}" type="datetime1">
              <a:rPr lang="en-US" smtClean="0"/>
              <a:t>5/26/2023</a:t>
            </a:fld>
            <a:endParaRPr lang="ar-IQ"/>
          </a:p>
        </p:txBody>
      </p:sp>
      <p:pic>
        <p:nvPicPr>
          <p:cNvPr id="5" name="Picture 2" descr="Standing wave animation showing two wavelengths of a wave. The nodes, which have the same amplitude at all times, are marked with red dots. There are five nodes. "/>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779912" y="4893163"/>
            <a:ext cx="5112568" cy="1704189"/>
          </a:xfrm>
          <a:prstGeom prst="rect">
            <a:avLst/>
          </a:prstGeom>
          <a:noFill/>
          <a:extLst>
            <a:ext uri="{909E8E84-426E-40DD-AFC4-6F175D3DCCD1}">
              <a14:hiddenFill xmlns:a14="http://schemas.microsoft.com/office/drawing/2010/main">
                <a:solidFill>
                  <a:srgbClr val="FFFFFF"/>
                </a:solidFill>
              </a14:hiddenFill>
            </a:ext>
          </a:extLst>
        </p:spPr>
      </p:pic>
      <p:sp>
        <p:nvSpPr>
          <p:cNvPr id="6" name="Subtitle 2"/>
          <p:cNvSpPr txBox="1">
            <a:spLocks/>
          </p:cNvSpPr>
          <p:nvPr/>
        </p:nvSpPr>
        <p:spPr>
          <a:xfrm>
            <a:off x="35496" y="4797152"/>
            <a:ext cx="3816424" cy="1944216"/>
          </a:xfrm>
          <a:prstGeom prst="rect">
            <a:avLst/>
          </a:prstGeom>
        </p:spPr>
        <p:txBody>
          <a:bodyPr vert="horz" lIns="91440" tIns="45720" rIns="91440" bIns="45720" rtlCol="1">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rtl="0"/>
            <a:r>
              <a:rPr lang="en-US" sz="1600" dirty="0" smtClean="0">
                <a:latin typeface="Times New Roman" pitchFamily="18" charset="0"/>
              </a:rPr>
              <a:t>Notice that there are points of zero displacement, or </a:t>
            </a:r>
            <a:r>
              <a:rPr lang="en-US" sz="1600" i="1" dirty="0" smtClean="0">
                <a:latin typeface="Times New Roman" pitchFamily="18" charset="0"/>
              </a:rPr>
              <a:t>nodes</a:t>
            </a:r>
            <a:r>
              <a:rPr lang="en-US" sz="1600" dirty="0" smtClean="0">
                <a:latin typeface="Times New Roman" pitchFamily="18" charset="0"/>
              </a:rPr>
              <a:t>, that occur along the standing wave. Since the string  fixed at both ends, this leads to the limitation that only certain wavelengths are allowed for any standing wave. As such, the vibrations are quantized.</a:t>
            </a:r>
            <a:endParaRPr lang="ar-IQ" sz="1600" dirty="0">
              <a:latin typeface="Times New Roman" pitchFamily="18" charset="0"/>
            </a:endParaRPr>
          </a:p>
        </p:txBody>
      </p:sp>
    </p:spTree>
    <p:extLst>
      <p:ext uri="{BB962C8B-B14F-4D97-AF65-F5344CB8AC3E}">
        <p14:creationId xmlns:p14="http://schemas.microsoft.com/office/powerpoint/2010/main" val="22673633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16632"/>
            <a:ext cx="8496944" cy="1754326"/>
          </a:xfrm>
          <a:prstGeom prst="rect">
            <a:avLst/>
          </a:prstGeom>
        </p:spPr>
        <p:txBody>
          <a:bodyPr wrap="square">
            <a:spAutoFit/>
          </a:bodyPr>
          <a:lstStyle/>
          <a:p>
            <a:pPr algn="just" rtl="0" fontAlgn="base"/>
            <a:r>
              <a:rPr lang="en-US" b="1" dirty="0">
                <a:latin typeface="Times New Roman" pitchFamily="18" charset="0"/>
              </a:rPr>
              <a:t>Schrödinger's equation</a:t>
            </a:r>
          </a:p>
          <a:p>
            <a:pPr algn="just" rtl="0" fontAlgn="base"/>
            <a:r>
              <a:rPr lang="en-US" b="1" dirty="0">
                <a:latin typeface="Times New Roman" pitchFamily="18" charset="0"/>
              </a:rPr>
              <a:t>How are standing waves related to electrons in an atom, you may ask?</a:t>
            </a:r>
          </a:p>
          <a:p>
            <a:pPr algn="just" rtl="0" fontAlgn="base"/>
            <a:r>
              <a:rPr lang="en-US" dirty="0">
                <a:latin typeface="Times New Roman" pitchFamily="18" charset="0"/>
              </a:rPr>
              <a:t>On a very simple level, we can think of electrons as standing matter waves that have certain allowed energies. Schrödinger formulated a model of the atom that assumed the electrons could be treated at matter waves. While we won't be going through the math in this article, the basic form of Schrödinger's wave equation is as follows:</a:t>
            </a:r>
          </a:p>
        </p:txBody>
      </p:sp>
      <p:sp>
        <p:nvSpPr>
          <p:cNvPr id="6" name="Rectangle 5"/>
          <p:cNvSpPr/>
          <p:nvPr/>
        </p:nvSpPr>
        <p:spPr>
          <a:xfrm>
            <a:off x="971600" y="2060848"/>
            <a:ext cx="1274708" cy="369332"/>
          </a:xfrm>
          <a:prstGeom prst="rect">
            <a:avLst/>
          </a:prstGeom>
        </p:spPr>
        <p:txBody>
          <a:bodyPr wrap="none">
            <a:spAutoFit/>
          </a:bodyPr>
          <a:lstStyle/>
          <a:p>
            <a:pPr algn="l" rtl="0" fontAlgn="base"/>
            <a:r>
              <a:rPr lang="en-US" b="1" dirty="0" err="1">
                <a:latin typeface="Times New Roman" pitchFamily="18" charset="0"/>
              </a:rPr>
              <a:t>H^ψ</a:t>
            </a:r>
            <a:r>
              <a:rPr lang="en-US" b="1" dirty="0">
                <a:latin typeface="Times New Roman" pitchFamily="18" charset="0"/>
              </a:rPr>
              <a:t> = </a:t>
            </a:r>
            <a:r>
              <a:rPr lang="en-US" b="1" dirty="0" err="1" smtClean="0">
                <a:latin typeface="Times New Roman" pitchFamily="18" charset="0"/>
              </a:rPr>
              <a:t>Eψ</a:t>
            </a:r>
            <a:r>
              <a:rPr lang="en-US" dirty="0" smtClean="0">
                <a:latin typeface="Times New Roman" pitchFamily="18" charset="0"/>
              </a:rPr>
              <a:t> </a:t>
            </a:r>
            <a:endParaRPr lang="en-US" dirty="0">
              <a:latin typeface="Times New Roman" pitchFamily="18" charset="0"/>
            </a:endParaRPr>
          </a:p>
        </p:txBody>
      </p:sp>
      <p:sp>
        <p:nvSpPr>
          <p:cNvPr id="7" name="Rectangle 6"/>
          <p:cNvSpPr/>
          <p:nvPr/>
        </p:nvSpPr>
        <p:spPr>
          <a:xfrm>
            <a:off x="323528" y="2551837"/>
            <a:ext cx="8820472" cy="923330"/>
          </a:xfrm>
          <a:prstGeom prst="rect">
            <a:avLst/>
          </a:prstGeom>
        </p:spPr>
        <p:txBody>
          <a:bodyPr wrap="square">
            <a:spAutoFit/>
          </a:bodyPr>
          <a:lstStyle/>
          <a:p>
            <a:pPr algn="l" rtl="0"/>
            <a:r>
              <a:rPr lang="el-GR" i="1" dirty="0" smtClean="0">
                <a:latin typeface="Times New Roman" pitchFamily="18" charset="0"/>
              </a:rPr>
              <a:t>Ψ</a:t>
            </a:r>
            <a:r>
              <a:rPr lang="en-US" i="1" dirty="0" smtClean="0">
                <a:latin typeface="Times New Roman" pitchFamily="18" charset="0"/>
              </a:rPr>
              <a:t> (</a:t>
            </a:r>
            <a:r>
              <a:rPr lang="en-US" dirty="0" smtClean="0">
                <a:latin typeface="Times New Roman" pitchFamily="18" charset="0"/>
              </a:rPr>
              <a:t>psi) </a:t>
            </a:r>
            <a:r>
              <a:rPr lang="en-US" dirty="0">
                <a:latin typeface="Times New Roman" pitchFamily="18" charset="0"/>
              </a:rPr>
              <a:t> is called a </a:t>
            </a:r>
            <a:r>
              <a:rPr lang="en-US" i="1" dirty="0">
                <a:latin typeface="Times New Roman" pitchFamily="18" charset="0"/>
              </a:rPr>
              <a:t>wave function</a:t>
            </a:r>
            <a:r>
              <a:rPr lang="en-US" dirty="0">
                <a:latin typeface="Times New Roman" pitchFamily="18" charset="0"/>
              </a:rPr>
              <a:t>; </a:t>
            </a:r>
            <a:r>
              <a:rPr lang="en-US" dirty="0" smtClean="0">
                <a:latin typeface="Times New Roman" pitchFamily="18" charset="0"/>
              </a:rPr>
              <a:t>hat H (</a:t>
            </a:r>
            <a:r>
              <a:rPr lang="en-US" i="1" dirty="0" smtClean="0">
                <a:latin typeface="Times New Roman" pitchFamily="18" charset="0"/>
              </a:rPr>
              <a:t>H </a:t>
            </a:r>
            <a:r>
              <a:rPr lang="en-US" dirty="0" smtClean="0">
                <a:latin typeface="Times New Roman" pitchFamily="18" charset="0"/>
              </a:rPr>
              <a:t>^) </a:t>
            </a:r>
            <a:r>
              <a:rPr lang="en-US" dirty="0">
                <a:latin typeface="Times New Roman" pitchFamily="18" charset="0"/>
              </a:rPr>
              <a:t> is known as the Hamiltonian operator; and </a:t>
            </a:r>
            <a:r>
              <a:rPr lang="en-US" dirty="0" smtClean="0">
                <a:latin typeface="Times New Roman" pitchFamily="18" charset="0"/>
              </a:rPr>
              <a:t>E is </a:t>
            </a:r>
            <a:r>
              <a:rPr lang="en-US" dirty="0">
                <a:latin typeface="Times New Roman" pitchFamily="18" charset="0"/>
              </a:rPr>
              <a:t>the binding energy of the electron. Solving Schrödinger's equation yields multiple wave functions as solutions, each with an allowed value for </a:t>
            </a:r>
            <a:r>
              <a:rPr lang="en-US" dirty="0" smtClean="0">
                <a:latin typeface="Times New Roman" pitchFamily="18" charset="0"/>
              </a:rPr>
              <a:t>E.</a:t>
            </a:r>
            <a:endParaRPr lang="ar-IQ" dirty="0">
              <a:latin typeface="Times New Roman" pitchFamily="18" charset="0"/>
            </a:endParaRPr>
          </a:p>
        </p:txBody>
      </p:sp>
    </p:spTree>
    <p:extLst>
      <p:ext uri="{BB962C8B-B14F-4D97-AF65-F5344CB8AC3E}">
        <p14:creationId xmlns:p14="http://schemas.microsoft.com/office/powerpoint/2010/main" val="28389763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6B2F42E-42C4-4144-868D-827504CFC1CA}" type="datetime1">
              <a:rPr lang="en-US" smtClean="0"/>
              <a:t>5/26/2023</a:t>
            </a:fld>
            <a:endParaRPr lang="ar-IQ"/>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16992"/>
            <a:ext cx="2936250" cy="32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2" y="206976"/>
            <a:ext cx="3150725" cy="27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23528" y="3356992"/>
            <a:ext cx="8496944" cy="923330"/>
          </a:xfrm>
          <a:prstGeom prst="rect">
            <a:avLst/>
          </a:prstGeom>
        </p:spPr>
        <p:txBody>
          <a:bodyPr wrap="square">
            <a:spAutoFit/>
          </a:bodyPr>
          <a:lstStyle/>
          <a:p>
            <a:pPr algn="just" rtl="0"/>
            <a:r>
              <a:rPr lang="en-US" dirty="0" smtClean="0">
                <a:latin typeface="Times New Roman" pitchFamily="18" charset="0"/>
              </a:rPr>
              <a:t>In </a:t>
            </a:r>
            <a:r>
              <a:rPr lang="en-US" dirty="0">
                <a:latin typeface="Times New Roman" pitchFamily="18" charset="0"/>
              </a:rPr>
              <a:t>the standing wave, </a:t>
            </a:r>
            <a:r>
              <a:rPr lang="en-US" dirty="0" smtClean="0">
                <a:latin typeface="Times New Roman" pitchFamily="18" charset="0"/>
              </a:rPr>
              <a:t>exactly </a:t>
            </a:r>
            <a:r>
              <a:rPr lang="en-US" dirty="0">
                <a:latin typeface="Times New Roman" pitchFamily="18" charset="0"/>
              </a:rPr>
              <a:t>five full wavelengths fit within the circle. When the circumference of the circle does not allow an integer number of wavelengths, </a:t>
            </a:r>
            <a:r>
              <a:rPr lang="en-US" dirty="0" smtClean="0">
                <a:latin typeface="Times New Roman" pitchFamily="18" charset="0"/>
              </a:rPr>
              <a:t> </a:t>
            </a:r>
            <a:r>
              <a:rPr lang="en-US" dirty="0">
                <a:latin typeface="Times New Roman" pitchFamily="18" charset="0"/>
              </a:rPr>
              <a:t>the resulting destructive interference results in cancellation of the wave.</a:t>
            </a:r>
            <a:endParaRPr lang="ar-IQ" dirty="0">
              <a:latin typeface="Times New Roman" pitchFamily="18" charset="0"/>
            </a:endParaRPr>
          </a:p>
        </p:txBody>
      </p:sp>
      <p:sp>
        <p:nvSpPr>
          <p:cNvPr id="6" name="Rectangle 5"/>
          <p:cNvSpPr/>
          <p:nvPr/>
        </p:nvSpPr>
        <p:spPr>
          <a:xfrm>
            <a:off x="395536" y="4327936"/>
            <a:ext cx="8568952" cy="1477328"/>
          </a:xfrm>
          <a:prstGeom prst="rect">
            <a:avLst/>
          </a:prstGeom>
          <a:noFill/>
          <a:ln>
            <a:solidFill>
              <a:schemeClr val="accent1"/>
            </a:solidFill>
            <a:prstDash val="sysDash"/>
          </a:ln>
        </p:spPr>
        <p:txBody>
          <a:bodyPr wrap="square">
            <a:spAutoFit/>
          </a:bodyPr>
          <a:lstStyle/>
          <a:p>
            <a:pPr algn="l" rtl="0"/>
            <a:r>
              <a:rPr lang="en-US" dirty="0">
                <a:latin typeface="Times New Roman" pitchFamily="18" charset="0"/>
              </a:rPr>
              <a:t>Interpreting exactly what the wave functions tell us is a bit tricky. Due to the </a:t>
            </a:r>
            <a:r>
              <a:rPr lang="en-US" i="1" dirty="0">
                <a:latin typeface="Times New Roman" pitchFamily="18" charset="0"/>
              </a:rPr>
              <a:t>Heisenberg uncertainty principle</a:t>
            </a:r>
            <a:r>
              <a:rPr lang="en-US" dirty="0">
                <a:latin typeface="Times New Roman" pitchFamily="18" charset="0"/>
              </a:rPr>
              <a:t>, it is impossible to know for a given electron both its position and its energy. Since knowing the energy of an electron is necessary for predicting the chemical reactivity of an atom, chemists generally accept that we can only approximate the location of the electron.</a:t>
            </a:r>
            <a:endParaRPr lang="ar-IQ" dirty="0">
              <a:latin typeface="Times New Roman" pitchFamily="18" charset="0"/>
            </a:endParaRPr>
          </a:p>
        </p:txBody>
      </p:sp>
    </p:spTree>
    <p:extLst>
      <p:ext uri="{BB962C8B-B14F-4D97-AF65-F5344CB8AC3E}">
        <p14:creationId xmlns:p14="http://schemas.microsoft.com/office/powerpoint/2010/main" val="11719255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6B2F42E-42C4-4144-868D-827504CFC1CA}" type="datetime1">
              <a:rPr lang="en-US" smtClean="0"/>
              <a:t>5/26/2023</a:t>
            </a:fld>
            <a:endParaRPr lang="ar-IQ"/>
          </a:p>
        </p:txBody>
      </p:sp>
      <p:sp>
        <p:nvSpPr>
          <p:cNvPr id="6" name="Rectangle 5"/>
          <p:cNvSpPr/>
          <p:nvPr/>
        </p:nvSpPr>
        <p:spPr>
          <a:xfrm>
            <a:off x="104688" y="332656"/>
            <a:ext cx="4411016" cy="461665"/>
          </a:xfrm>
          <a:prstGeom prst="rect">
            <a:avLst/>
          </a:prstGeom>
        </p:spPr>
        <p:txBody>
          <a:bodyPr wrap="none">
            <a:spAutoFit/>
          </a:bodyPr>
          <a:lstStyle/>
          <a:p>
            <a:pPr algn="l" rtl="0" fontAlgn="base"/>
            <a:r>
              <a:rPr lang="en-US" sz="2400" b="1" dirty="0">
                <a:solidFill>
                  <a:srgbClr val="FF0000"/>
                </a:solidFill>
                <a:latin typeface="Times" pitchFamily="18" charset="0"/>
              </a:rPr>
              <a:t>Orbitals and probability density</a:t>
            </a:r>
          </a:p>
        </p:txBody>
      </p:sp>
      <mc:AlternateContent xmlns:mc="http://schemas.openxmlformats.org/markup-compatibility/2006" xmlns:a14="http://schemas.microsoft.com/office/drawing/2010/main">
        <mc:Choice Requires="a14">
          <p:sp>
            <p:nvSpPr>
              <p:cNvPr id="7" name="Rectangle 6"/>
              <p:cNvSpPr/>
              <p:nvPr/>
            </p:nvSpPr>
            <p:spPr>
              <a:xfrm>
                <a:off x="195224" y="908720"/>
                <a:ext cx="8640960" cy="3082960"/>
              </a:xfrm>
              <a:prstGeom prst="rect">
                <a:avLst/>
              </a:prstGeom>
            </p:spPr>
            <p:txBody>
              <a:bodyPr wrap="square">
                <a:spAutoFit/>
              </a:bodyPr>
              <a:lstStyle/>
              <a:p>
                <a:pPr algn="l" rtl="0"/>
                <a:r>
                  <a:rPr lang="en-US" sz="2400" dirty="0" smtClean="0">
                    <a:latin typeface="Times" pitchFamily="18" charset="0"/>
                  </a:rPr>
                  <a:t>The value of the wave function \</a:t>
                </a:r>
                <a:r>
                  <a:rPr lang="en-US" sz="2400" i="1" dirty="0" smtClean="0">
                    <a:latin typeface="Times" pitchFamily="18" charset="0"/>
                  </a:rPr>
                  <a:t>ψ </a:t>
                </a:r>
                <a:r>
                  <a:rPr lang="en-US" sz="2400" dirty="0" smtClean="0">
                    <a:latin typeface="Times" pitchFamily="18" charset="0"/>
                  </a:rPr>
                  <a:t>\</a:t>
                </a:r>
                <a:r>
                  <a:rPr lang="en-US" sz="2400" dirty="0">
                    <a:latin typeface="Times" pitchFamily="18" charset="0"/>
                  </a:rPr>
                  <a:t> at a given point in </a:t>
                </a:r>
                <a:r>
                  <a:rPr lang="en-US" sz="2400" dirty="0" smtClean="0">
                    <a:latin typeface="Times" pitchFamily="18" charset="0"/>
                  </a:rPr>
                  <a:t>space —</a:t>
                </a:r>
                <a:r>
                  <a:rPr lang="en-US" sz="2400" dirty="0">
                    <a:latin typeface="Times" pitchFamily="18" charset="0"/>
                  </a:rPr>
                  <a:t>x, y, </a:t>
                </a:r>
                <a:r>
                  <a:rPr lang="en-US" sz="2400" dirty="0" smtClean="0">
                    <a:latin typeface="Times" pitchFamily="18" charset="0"/>
                  </a:rPr>
                  <a:t>  </a:t>
                </a:r>
                <a:r>
                  <a:rPr lang="en-US" sz="2400" dirty="0">
                    <a:latin typeface="Times" pitchFamily="18" charset="0"/>
                  </a:rPr>
                  <a:t>z—is proportional to the amplitude of the electron matter wave at that point. However, many wave functions are complex functions containing </a:t>
                </a:r>
                <a:endParaRPr lang="en-US" sz="2400" dirty="0" smtClean="0">
                  <a:latin typeface="Times" pitchFamily="18" charset="0"/>
                </a:endParaRPr>
              </a:p>
              <a:p>
                <a:pPr algn="l" rtl="0"/>
                <a:endParaRPr lang="en-US" sz="2400" dirty="0">
                  <a:latin typeface="Times" pitchFamily="18" charset="0"/>
                </a:endParaRPr>
              </a:p>
              <a:p>
                <a:pPr algn="l" rtl="0"/>
                <a:r>
                  <a:rPr lang="en-US" sz="2400" dirty="0" err="1" smtClean="0">
                    <a:latin typeface="Times" pitchFamily="18" charset="0"/>
                  </a:rPr>
                  <a:t>i</a:t>
                </a:r>
                <a:r>
                  <a:rPr lang="en-US" sz="2400" dirty="0" smtClean="0">
                    <a:latin typeface="Times" pitchFamily="18" charset="0"/>
                  </a:rPr>
                  <a:t> = </a:t>
                </a:r>
                <a14:m>
                  <m:oMath xmlns:m="http://schemas.openxmlformats.org/officeDocument/2006/math">
                    <m:rad>
                      <m:radPr>
                        <m:degHide m:val="on"/>
                        <m:ctrlPr>
                          <a:rPr lang="en-US" sz="2400" i="1" smtClean="0">
                            <a:latin typeface="Cambria Math"/>
                          </a:rPr>
                        </m:ctrlPr>
                      </m:radPr>
                      <m:deg/>
                      <m:e>
                        <m:r>
                          <a:rPr lang="en-US" sz="2400" b="0" i="1" smtClean="0">
                            <a:latin typeface="Cambria Math"/>
                          </a:rPr>
                          <m:t>−</m:t>
                        </m:r>
                        <m:r>
                          <a:rPr lang="en-US" sz="2400" b="0" i="1" smtClean="0">
                            <a:latin typeface="Cambria Math"/>
                          </a:rPr>
                          <m:t>1</m:t>
                        </m:r>
                      </m:e>
                    </m:rad>
                  </m:oMath>
                </a14:m>
                <a:endParaRPr lang="en-US" sz="2400" dirty="0" smtClean="0">
                  <a:latin typeface="Times" pitchFamily="18" charset="0"/>
                </a:endParaRPr>
              </a:p>
              <a:p>
                <a:pPr algn="l" rtl="0"/>
                <a:r>
                  <a:rPr lang="en-US" sz="2400" dirty="0" smtClean="0">
                    <a:latin typeface="Times" pitchFamily="18" charset="0"/>
                  </a:rPr>
                  <a:t>,and </a:t>
                </a:r>
                <a:r>
                  <a:rPr lang="en-US" sz="2400" dirty="0">
                    <a:latin typeface="Times" pitchFamily="18" charset="0"/>
                  </a:rPr>
                  <a:t>square root, and the amplitude of the matter wave has no real physical significance.</a:t>
                </a:r>
                <a:endParaRPr lang="ar-IQ" sz="2400" dirty="0">
                  <a:latin typeface="Times" pitchFamily="18" charset="0"/>
                </a:endParaRPr>
              </a:p>
            </p:txBody>
          </p:sp>
        </mc:Choice>
        <mc:Fallback xmlns="">
          <p:sp>
            <p:nvSpPr>
              <p:cNvPr id="7" name="Rectangle 6"/>
              <p:cNvSpPr>
                <a:spLocks noRot="1" noChangeAspect="1" noMove="1" noResize="1" noEditPoints="1" noAdjustHandles="1" noChangeArrowheads="1" noChangeShapeType="1" noTextEdit="1"/>
              </p:cNvSpPr>
              <p:nvPr/>
            </p:nvSpPr>
            <p:spPr>
              <a:xfrm>
                <a:off x="195224" y="908720"/>
                <a:ext cx="8640960" cy="3082960"/>
              </a:xfrm>
              <a:prstGeom prst="rect">
                <a:avLst/>
              </a:prstGeom>
              <a:blipFill rotWithShape="1">
                <a:blip r:embed="rId2"/>
                <a:stretch>
                  <a:fillRect l="-1058" t="-1581" b="-3557"/>
                </a:stretch>
              </a:blipFill>
            </p:spPr>
            <p:txBody>
              <a:bodyPr/>
              <a:lstStyle/>
              <a:p>
                <a:r>
                  <a:rPr lang="ar-IQ">
                    <a:noFill/>
                  </a:rPr>
                  <a:t> </a:t>
                </a:r>
              </a:p>
            </p:txBody>
          </p:sp>
        </mc:Fallback>
      </mc:AlternateContent>
      <p:sp>
        <p:nvSpPr>
          <p:cNvPr id="8" name="Rectangle 7"/>
          <p:cNvSpPr/>
          <p:nvPr/>
        </p:nvSpPr>
        <p:spPr>
          <a:xfrm>
            <a:off x="195224" y="4221088"/>
            <a:ext cx="8753552" cy="1938992"/>
          </a:xfrm>
          <a:prstGeom prst="rect">
            <a:avLst/>
          </a:prstGeom>
        </p:spPr>
        <p:txBody>
          <a:bodyPr wrap="square">
            <a:spAutoFit/>
          </a:bodyPr>
          <a:lstStyle/>
          <a:p>
            <a:pPr algn="just" rtl="0"/>
            <a:r>
              <a:rPr lang="en-US" sz="2400" dirty="0">
                <a:latin typeface="Times New Roman" pitchFamily="18" charset="0"/>
              </a:rPr>
              <a:t>Luckily, the square of the wave function, </a:t>
            </a:r>
            <a:r>
              <a:rPr lang="en-US" sz="2400" dirty="0" smtClean="0">
                <a:latin typeface="Times New Roman" pitchFamily="18" charset="0"/>
              </a:rPr>
              <a:t>\ψ</a:t>
            </a:r>
            <a:r>
              <a:rPr lang="en-US" sz="2400" baseline="30000" dirty="0" smtClean="0">
                <a:latin typeface="Times New Roman" pitchFamily="18" charset="0"/>
              </a:rPr>
              <a:t>2</a:t>
            </a:r>
            <a:r>
              <a:rPr lang="en-US" sz="2400" dirty="0" smtClean="0">
                <a:latin typeface="Times New Roman" pitchFamily="18" charset="0"/>
              </a:rPr>
              <a:t>\, </a:t>
            </a:r>
            <a:r>
              <a:rPr lang="en-US" sz="2400" dirty="0">
                <a:latin typeface="Times New Roman" pitchFamily="18" charset="0"/>
              </a:rPr>
              <a:t>is a little more useful. This is because the square of a wave function is proportional to the probability of finding an electron in a particular volume of space within an atom. The function </a:t>
            </a:r>
            <a:r>
              <a:rPr lang="en-US" sz="2400" dirty="0" smtClean="0">
                <a:latin typeface="Times New Roman" pitchFamily="18" charset="0"/>
              </a:rPr>
              <a:t>\ψ</a:t>
            </a:r>
            <a:r>
              <a:rPr lang="en-US" sz="2400" baseline="30000" dirty="0" smtClean="0">
                <a:latin typeface="Times New Roman" pitchFamily="18" charset="0"/>
              </a:rPr>
              <a:t>2</a:t>
            </a:r>
            <a:r>
              <a:rPr lang="en-US" sz="2400" dirty="0" smtClean="0">
                <a:latin typeface="Times New Roman" pitchFamily="18" charset="0"/>
              </a:rPr>
              <a:t>\psi</a:t>
            </a:r>
            <a:r>
              <a:rPr lang="en-US" sz="2400" dirty="0">
                <a:latin typeface="Times New Roman" pitchFamily="18" charset="0"/>
              </a:rPr>
              <a:t>, squared is often called the probability density.</a:t>
            </a:r>
            <a:endParaRPr lang="ar-IQ" sz="2400" dirty="0">
              <a:latin typeface="Times New Roman" pitchFamily="18" charset="0"/>
            </a:endParaRPr>
          </a:p>
        </p:txBody>
      </p:sp>
    </p:spTree>
    <p:extLst>
      <p:ext uri="{BB962C8B-B14F-4D97-AF65-F5344CB8AC3E}">
        <p14:creationId xmlns:p14="http://schemas.microsoft.com/office/powerpoint/2010/main" val="3048916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12"/>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A420EE20-719E-49F7-ABA0-F42995168602}" type="slidenum">
              <a:rPr lang="en-US" sz="1400" smtClean="0">
                <a:latin typeface="Times" pitchFamily="1" charset="0"/>
              </a:rPr>
              <a:pPr/>
              <a:t>4</a:t>
            </a:fld>
            <a:endParaRPr lang="en-US" sz="1400" smtClean="0">
              <a:latin typeface="Times" pitchFamily="1" charset="0"/>
            </a:endParaRPr>
          </a:p>
        </p:txBody>
      </p:sp>
      <p:sp>
        <p:nvSpPr>
          <p:cNvPr id="4100" name="Text Box 2"/>
          <p:cNvSpPr txBox="1">
            <a:spLocks noChangeArrowheads="1"/>
          </p:cNvSpPr>
          <p:nvPr/>
        </p:nvSpPr>
        <p:spPr bwMode="auto">
          <a:xfrm>
            <a:off x="684212" y="1250950"/>
            <a:ext cx="818197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lgn="just" rtl="0">
              <a:spcBef>
                <a:spcPct val="50000"/>
              </a:spcBef>
            </a:pPr>
            <a:r>
              <a:rPr lang="en-US" sz="2400" dirty="0">
                <a:solidFill>
                  <a:schemeClr val="tx2"/>
                </a:solidFill>
                <a:latin typeface="Times" pitchFamily="18" charset="0"/>
              </a:rPr>
              <a:t>Compare the wavelength of a photon produced from a transition from n=3 to n=1  with that of a  photon produced from a transition n=2 to n=1.</a:t>
            </a:r>
          </a:p>
        </p:txBody>
      </p:sp>
      <p:sp>
        <p:nvSpPr>
          <p:cNvPr id="4101" name="Rectangle 3"/>
          <p:cNvSpPr>
            <a:spLocks noChangeArrowheads="1"/>
          </p:cNvSpPr>
          <p:nvPr/>
        </p:nvSpPr>
        <p:spPr bwMode="auto">
          <a:xfrm>
            <a:off x="685800" y="762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r>
              <a:rPr lang="en-US" sz="3000" b="1" dirty="0" smtClean="0">
                <a:solidFill>
                  <a:srgbClr val="FF0000"/>
                </a:solidFill>
                <a:latin typeface="Times" pitchFamily="18" charset="0"/>
              </a:rPr>
              <a:t>A question </a:t>
            </a:r>
            <a:endParaRPr lang="en-US" sz="3000" b="1" dirty="0">
              <a:solidFill>
                <a:srgbClr val="FF0000"/>
              </a:solidFill>
              <a:latin typeface="Times" pitchFamily="18" charset="0"/>
            </a:endParaRPr>
          </a:p>
        </p:txBody>
      </p:sp>
      <p:grpSp>
        <p:nvGrpSpPr>
          <p:cNvPr id="4102" name="Group 4"/>
          <p:cNvGrpSpPr>
            <a:grpSpLocks/>
          </p:cNvGrpSpPr>
          <p:nvPr/>
        </p:nvGrpSpPr>
        <p:grpSpPr bwMode="auto">
          <a:xfrm>
            <a:off x="5607050" y="2882900"/>
            <a:ext cx="3259138" cy="2903538"/>
            <a:chOff x="3398" y="2288"/>
            <a:chExt cx="1882" cy="1829"/>
          </a:xfrm>
        </p:grpSpPr>
        <p:grpSp>
          <p:nvGrpSpPr>
            <p:cNvPr id="4106" name="Group 5"/>
            <p:cNvGrpSpPr>
              <a:grpSpLocks/>
            </p:cNvGrpSpPr>
            <p:nvPr/>
          </p:nvGrpSpPr>
          <p:grpSpPr bwMode="auto">
            <a:xfrm>
              <a:off x="3398" y="2288"/>
              <a:ext cx="1882" cy="1829"/>
              <a:chOff x="852" y="2400"/>
              <a:chExt cx="1882" cy="1829"/>
            </a:xfrm>
          </p:grpSpPr>
          <p:grpSp>
            <p:nvGrpSpPr>
              <p:cNvPr id="4108" name="Group 6"/>
              <p:cNvGrpSpPr>
                <a:grpSpLocks/>
              </p:cNvGrpSpPr>
              <p:nvPr/>
            </p:nvGrpSpPr>
            <p:grpSpPr bwMode="auto">
              <a:xfrm>
                <a:off x="852" y="2400"/>
                <a:ext cx="1882" cy="1723"/>
                <a:chOff x="852" y="2400"/>
                <a:chExt cx="1882" cy="1723"/>
              </a:xfrm>
            </p:grpSpPr>
            <p:sp>
              <p:nvSpPr>
                <p:cNvPr id="4110" name="Line 7"/>
                <p:cNvSpPr>
                  <a:spLocks noChangeShapeType="1"/>
                </p:cNvSpPr>
                <p:nvPr/>
              </p:nvSpPr>
              <p:spPr bwMode="auto">
                <a:xfrm>
                  <a:off x="852" y="4123"/>
                  <a:ext cx="777"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111" name="Line 8"/>
                <p:cNvSpPr>
                  <a:spLocks noChangeShapeType="1"/>
                </p:cNvSpPr>
                <p:nvPr/>
              </p:nvSpPr>
              <p:spPr bwMode="auto">
                <a:xfrm>
                  <a:off x="852" y="2829"/>
                  <a:ext cx="777"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112" name="Line 9"/>
                <p:cNvSpPr>
                  <a:spLocks noChangeShapeType="1"/>
                </p:cNvSpPr>
                <p:nvPr/>
              </p:nvSpPr>
              <p:spPr bwMode="auto">
                <a:xfrm>
                  <a:off x="852" y="2589"/>
                  <a:ext cx="777"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113" name="Text Box 10"/>
                <p:cNvSpPr txBox="1">
                  <a:spLocks noChangeArrowheads="1"/>
                </p:cNvSpPr>
                <p:nvPr/>
              </p:nvSpPr>
              <p:spPr bwMode="auto">
                <a:xfrm>
                  <a:off x="1629" y="2676"/>
                  <a:ext cx="110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spcBef>
                      <a:spcPct val="50000"/>
                    </a:spcBef>
                  </a:pPr>
                  <a:r>
                    <a:rPr lang="en-US" sz="2400" b="1">
                      <a:solidFill>
                        <a:schemeClr val="accent2"/>
                      </a:solidFill>
                      <a:latin typeface="Arial Rounded MT Bold" pitchFamily="34" charset="0"/>
                    </a:rPr>
                    <a:t>n=2</a:t>
                  </a:r>
                </a:p>
              </p:txBody>
            </p:sp>
            <p:sp>
              <p:nvSpPr>
                <p:cNvPr id="4114" name="Text Box 11"/>
                <p:cNvSpPr txBox="1">
                  <a:spLocks noChangeArrowheads="1"/>
                </p:cNvSpPr>
                <p:nvPr/>
              </p:nvSpPr>
              <p:spPr bwMode="auto">
                <a:xfrm>
                  <a:off x="1629" y="2400"/>
                  <a:ext cx="110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spcBef>
                      <a:spcPct val="50000"/>
                    </a:spcBef>
                  </a:pPr>
                  <a:r>
                    <a:rPr lang="en-US" sz="2400" b="1">
                      <a:solidFill>
                        <a:schemeClr val="accent2"/>
                      </a:solidFill>
                      <a:latin typeface="Arial Rounded MT Bold" pitchFamily="34" charset="0"/>
                    </a:rPr>
                    <a:t>n=3</a:t>
                  </a:r>
                </a:p>
              </p:txBody>
            </p:sp>
            <p:sp>
              <p:nvSpPr>
                <p:cNvPr id="4115" name="Line 12"/>
                <p:cNvSpPr>
                  <a:spLocks noChangeShapeType="1"/>
                </p:cNvSpPr>
                <p:nvPr/>
              </p:nvSpPr>
              <p:spPr bwMode="auto">
                <a:xfrm>
                  <a:off x="1248" y="2829"/>
                  <a:ext cx="0" cy="1294"/>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grpSp>
          <p:sp>
            <p:nvSpPr>
              <p:cNvPr id="4109" name="Text Box 13"/>
              <p:cNvSpPr txBox="1">
                <a:spLocks noChangeArrowheads="1"/>
              </p:cNvSpPr>
              <p:nvPr/>
            </p:nvSpPr>
            <p:spPr bwMode="auto">
              <a:xfrm>
                <a:off x="1714" y="3941"/>
                <a:ext cx="49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spcBef>
                    <a:spcPct val="50000"/>
                  </a:spcBef>
                </a:pPr>
                <a:r>
                  <a:rPr lang="en-US" sz="2400" b="1">
                    <a:solidFill>
                      <a:schemeClr val="accent2"/>
                    </a:solidFill>
                    <a:latin typeface="Arial Rounded MT Bold" pitchFamily="34" charset="0"/>
                  </a:rPr>
                  <a:t>n=1</a:t>
                </a:r>
              </a:p>
            </p:txBody>
          </p:sp>
        </p:grpSp>
        <p:sp>
          <p:nvSpPr>
            <p:cNvPr id="4107" name="Line 14"/>
            <p:cNvSpPr>
              <a:spLocks noChangeShapeType="1"/>
            </p:cNvSpPr>
            <p:nvPr/>
          </p:nvSpPr>
          <p:spPr bwMode="auto">
            <a:xfrm>
              <a:off x="3588" y="2477"/>
              <a:ext cx="0" cy="1534"/>
            </a:xfrm>
            <a:prstGeom prst="line">
              <a:avLst/>
            </a:prstGeom>
            <a:noFill/>
            <a:ln w="38100">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grpSp>
      <p:sp>
        <p:nvSpPr>
          <p:cNvPr id="4103" name="Text Box 15"/>
          <p:cNvSpPr txBox="1">
            <a:spLocks noChangeArrowheads="1"/>
          </p:cNvSpPr>
          <p:nvPr/>
        </p:nvSpPr>
        <p:spPr bwMode="auto">
          <a:xfrm>
            <a:off x="1352550" y="2806700"/>
            <a:ext cx="4497388"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lgn="l" rtl="0">
              <a:spcBef>
                <a:spcPct val="50000"/>
              </a:spcBef>
              <a:buFont typeface="Times" pitchFamily="1" charset="0"/>
              <a:buNone/>
            </a:pPr>
            <a:r>
              <a:rPr lang="en-US" sz="2400" dirty="0">
                <a:solidFill>
                  <a:srgbClr val="FF0000"/>
                </a:solidFill>
              </a:rPr>
              <a:t>A.</a:t>
            </a:r>
            <a:r>
              <a:rPr lang="en-US" sz="2400" dirty="0">
                <a:solidFill>
                  <a:srgbClr val="FF0000"/>
                </a:solidFill>
                <a:latin typeface="Symbol" pitchFamily="18" charset="2"/>
              </a:rPr>
              <a:t> l</a:t>
            </a:r>
            <a:r>
              <a:rPr lang="en-US" sz="2400" baseline="-25000" dirty="0">
                <a:solidFill>
                  <a:srgbClr val="FF0000"/>
                </a:solidFill>
                <a:latin typeface="Arial" pitchFamily="34" charset="0"/>
              </a:rPr>
              <a:t>31</a:t>
            </a:r>
            <a:r>
              <a:rPr lang="en-US" sz="2400" dirty="0">
                <a:solidFill>
                  <a:srgbClr val="FF0000"/>
                </a:solidFill>
                <a:latin typeface="Arial" pitchFamily="34" charset="0"/>
              </a:rPr>
              <a:t> &lt; </a:t>
            </a:r>
            <a:r>
              <a:rPr lang="en-US" sz="2400" dirty="0">
                <a:solidFill>
                  <a:srgbClr val="FF0000"/>
                </a:solidFill>
                <a:latin typeface="Symbol" pitchFamily="18" charset="2"/>
              </a:rPr>
              <a:t>l</a:t>
            </a:r>
            <a:r>
              <a:rPr lang="en-US" sz="2400" baseline="-25000" dirty="0">
                <a:solidFill>
                  <a:srgbClr val="FF0000"/>
                </a:solidFill>
                <a:latin typeface="Arial" pitchFamily="34" charset="0"/>
              </a:rPr>
              <a:t>21</a:t>
            </a:r>
            <a:endParaRPr lang="en-US" sz="2400" baseline="-25000" dirty="0">
              <a:latin typeface="Arial" pitchFamily="34" charset="0"/>
            </a:endParaRPr>
          </a:p>
          <a:p>
            <a:pPr algn="l" rtl="0">
              <a:spcBef>
                <a:spcPct val="50000"/>
              </a:spcBef>
              <a:buFont typeface="Times" pitchFamily="1" charset="0"/>
              <a:buNone/>
            </a:pPr>
            <a:r>
              <a:rPr lang="en-US" sz="2400" dirty="0">
                <a:solidFill>
                  <a:srgbClr val="408000"/>
                </a:solidFill>
              </a:rPr>
              <a:t>B.</a:t>
            </a:r>
            <a:r>
              <a:rPr lang="en-US" sz="2400" dirty="0">
                <a:solidFill>
                  <a:srgbClr val="408000"/>
                </a:solidFill>
                <a:latin typeface="Symbol" pitchFamily="18" charset="2"/>
              </a:rPr>
              <a:t> l</a:t>
            </a:r>
            <a:r>
              <a:rPr lang="en-US" sz="2400" baseline="-25000" dirty="0">
                <a:solidFill>
                  <a:srgbClr val="408000"/>
                </a:solidFill>
                <a:latin typeface="Arial" pitchFamily="34" charset="0"/>
              </a:rPr>
              <a:t>31</a:t>
            </a:r>
            <a:r>
              <a:rPr lang="en-US" sz="2400" dirty="0">
                <a:solidFill>
                  <a:srgbClr val="408000"/>
                </a:solidFill>
                <a:latin typeface="Arial" pitchFamily="34" charset="0"/>
              </a:rPr>
              <a:t> = </a:t>
            </a:r>
            <a:r>
              <a:rPr lang="en-US" sz="2400" dirty="0">
                <a:solidFill>
                  <a:srgbClr val="408000"/>
                </a:solidFill>
                <a:latin typeface="Symbol" pitchFamily="18" charset="2"/>
              </a:rPr>
              <a:t>l</a:t>
            </a:r>
            <a:r>
              <a:rPr lang="en-US" sz="2400" baseline="-25000" dirty="0">
                <a:solidFill>
                  <a:srgbClr val="408000"/>
                </a:solidFill>
                <a:latin typeface="Arial" pitchFamily="34" charset="0"/>
              </a:rPr>
              <a:t>21</a:t>
            </a:r>
            <a:endParaRPr lang="en-US" sz="2400" baseline="-25000" dirty="0">
              <a:solidFill>
                <a:schemeClr val="hlink"/>
              </a:solidFill>
              <a:latin typeface="Arial" pitchFamily="34" charset="0"/>
            </a:endParaRPr>
          </a:p>
          <a:p>
            <a:pPr algn="l" rtl="0">
              <a:spcBef>
                <a:spcPct val="50000"/>
              </a:spcBef>
              <a:buFont typeface="Times" pitchFamily="1" charset="0"/>
              <a:buNone/>
            </a:pPr>
            <a:r>
              <a:rPr lang="en-US" sz="2400" dirty="0">
                <a:solidFill>
                  <a:schemeClr val="accent2"/>
                </a:solidFill>
              </a:rPr>
              <a:t>C. </a:t>
            </a:r>
            <a:r>
              <a:rPr lang="en-US" sz="2400" dirty="0">
                <a:solidFill>
                  <a:schemeClr val="accent2"/>
                </a:solidFill>
                <a:latin typeface="Symbol" pitchFamily="18" charset="2"/>
              </a:rPr>
              <a:t>l</a:t>
            </a:r>
            <a:r>
              <a:rPr lang="en-US" sz="2400" baseline="-25000" dirty="0">
                <a:solidFill>
                  <a:schemeClr val="accent2"/>
                </a:solidFill>
                <a:latin typeface="Arial" pitchFamily="34" charset="0"/>
              </a:rPr>
              <a:t>31</a:t>
            </a:r>
            <a:r>
              <a:rPr lang="en-US" sz="2400" dirty="0">
                <a:solidFill>
                  <a:schemeClr val="accent2"/>
                </a:solidFill>
                <a:latin typeface="Arial" pitchFamily="34" charset="0"/>
              </a:rPr>
              <a:t> &gt; </a:t>
            </a:r>
            <a:r>
              <a:rPr lang="en-US" sz="2400" dirty="0">
                <a:solidFill>
                  <a:schemeClr val="accent2"/>
                </a:solidFill>
                <a:latin typeface="Symbol" pitchFamily="18" charset="2"/>
              </a:rPr>
              <a:t>l</a:t>
            </a:r>
            <a:r>
              <a:rPr lang="en-US" sz="2400" baseline="-25000" dirty="0">
                <a:solidFill>
                  <a:schemeClr val="accent2"/>
                </a:solidFill>
                <a:latin typeface="Arial" pitchFamily="34" charset="0"/>
              </a:rPr>
              <a:t>21</a:t>
            </a:r>
            <a:endParaRPr lang="en-US" sz="2400" baseline="-25000" dirty="0">
              <a:solidFill>
                <a:srgbClr val="00FF00"/>
              </a:solidFill>
              <a:latin typeface="Arial" pitchFamily="34" charset="0"/>
            </a:endParaRPr>
          </a:p>
          <a:p>
            <a:pPr>
              <a:spcBef>
                <a:spcPct val="50000"/>
              </a:spcBef>
              <a:buFontTx/>
              <a:buAutoNum type="arabicParenR"/>
            </a:pPr>
            <a:endParaRPr lang="en-US" sz="2400" dirty="0">
              <a:latin typeface="Arial" pitchFamily="34" charset="0"/>
            </a:endParaRPr>
          </a:p>
        </p:txBody>
      </p:sp>
      <p:sp>
        <p:nvSpPr>
          <p:cNvPr id="211984" name="Text Box 16"/>
          <p:cNvSpPr txBox="1">
            <a:spLocks noChangeArrowheads="1"/>
          </p:cNvSpPr>
          <p:nvPr/>
        </p:nvSpPr>
        <p:spPr bwMode="auto">
          <a:xfrm>
            <a:off x="508000" y="5195888"/>
            <a:ext cx="4805363" cy="4572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lgn="l" rtl="0">
              <a:spcBef>
                <a:spcPct val="50000"/>
              </a:spcBef>
            </a:pPr>
            <a:r>
              <a:rPr lang="en-US" sz="2400" dirty="0">
                <a:latin typeface="Arial" pitchFamily="34" charset="0"/>
              </a:rPr>
              <a:t>E</a:t>
            </a:r>
            <a:r>
              <a:rPr lang="en-US" sz="2400" baseline="-25000" dirty="0">
                <a:latin typeface="Arial" pitchFamily="34" charset="0"/>
              </a:rPr>
              <a:t>31</a:t>
            </a:r>
            <a:r>
              <a:rPr lang="en-US" sz="2400" dirty="0">
                <a:latin typeface="Arial" pitchFamily="34" charset="0"/>
              </a:rPr>
              <a:t> &gt; E</a:t>
            </a:r>
            <a:r>
              <a:rPr lang="en-US" sz="2400" baseline="-25000" dirty="0">
                <a:latin typeface="Arial" pitchFamily="34" charset="0"/>
              </a:rPr>
              <a:t>21</a:t>
            </a:r>
            <a:r>
              <a:rPr lang="en-US" sz="2400" dirty="0">
                <a:latin typeface="Arial" pitchFamily="34" charset="0"/>
              </a:rPr>
              <a:t>    so    </a:t>
            </a:r>
            <a:r>
              <a:rPr lang="en-US" sz="2400" dirty="0">
                <a:latin typeface="Symbol" pitchFamily="18" charset="2"/>
              </a:rPr>
              <a:t>l</a:t>
            </a:r>
            <a:r>
              <a:rPr lang="en-US" sz="2400" baseline="-25000" dirty="0">
                <a:latin typeface="Arial" pitchFamily="34" charset="0"/>
              </a:rPr>
              <a:t>31</a:t>
            </a:r>
            <a:r>
              <a:rPr lang="en-US" sz="2400" dirty="0">
                <a:latin typeface="Arial" pitchFamily="34" charset="0"/>
              </a:rPr>
              <a:t> &lt; </a:t>
            </a:r>
            <a:r>
              <a:rPr lang="en-US" sz="2400" dirty="0">
                <a:latin typeface="Symbol" pitchFamily="18" charset="2"/>
              </a:rPr>
              <a:t>l</a:t>
            </a:r>
            <a:r>
              <a:rPr lang="en-US" sz="2400" baseline="-25000" dirty="0">
                <a:latin typeface="Arial" pitchFamily="34" charset="0"/>
              </a:rPr>
              <a:t>21</a:t>
            </a:r>
          </a:p>
        </p:txBody>
      </p:sp>
      <p:sp>
        <p:nvSpPr>
          <p:cNvPr id="211985" name="AutoShape 17"/>
          <p:cNvSpPr>
            <a:spLocks noChangeArrowheads="1"/>
          </p:cNvSpPr>
          <p:nvPr/>
        </p:nvSpPr>
        <p:spPr bwMode="auto">
          <a:xfrm>
            <a:off x="1244600" y="2819400"/>
            <a:ext cx="1968500" cy="469900"/>
          </a:xfrm>
          <a:prstGeom prst="roundRect">
            <a:avLst>
              <a:gd name="adj" fmla="val 16667"/>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Tree>
    <p:extLst>
      <p:ext uri="{BB962C8B-B14F-4D97-AF65-F5344CB8AC3E}">
        <p14:creationId xmlns:p14="http://schemas.microsoft.com/office/powerpoint/2010/main" val="41880854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1985"/>
                                        </p:tgtEl>
                                        <p:attrNameLst>
                                          <p:attrName>style.visibility</p:attrName>
                                        </p:attrNameLst>
                                      </p:cBhvr>
                                      <p:to>
                                        <p:strVal val="visible"/>
                                      </p:to>
                                    </p:set>
                                    <p:anim calcmode="lin" valueType="num">
                                      <p:cBhvr additive="base">
                                        <p:cTn id="7" dur="500" fill="hold"/>
                                        <p:tgtEl>
                                          <p:spTgt spid="211985"/>
                                        </p:tgtEl>
                                        <p:attrNameLst>
                                          <p:attrName>ppt_x</p:attrName>
                                        </p:attrNameLst>
                                      </p:cBhvr>
                                      <p:tavLst>
                                        <p:tav tm="0">
                                          <p:val>
                                            <p:strVal val="#ppt_x"/>
                                          </p:val>
                                        </p:tav>
                                        <p:tav tm="100000">
                                          <p:val>
                                            <p:strVal val="#ppt_x"/>
                                          </p:val>
                                        </p:tav>
                                      </p:tavLst>
                                    </p:anim>
                                    <p:anim calcmode="lin" valueType="num">
                                      <p:cBhvr additive="base">
                                        <p:cTn id="8" dur="500" fill="hold"/>
                                        <p:tgtEl>
                                          <p:spTgt spid="21198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11984"/>
                                        </p:tgtEl>
                                        <p:attrNameLst>
                                          <p:attrName>style.visibility</p:attrName>
                                        </p:attrNameLst>
                                      </p:cBhvr>
                                      <p:to>
                                        <p:strVal val="visible"/>
                                      </p:to>
                                    </p:set>
                                    <p:animEffect transition="in" filter="fade">
                                      <p:cBhvr>
                                        <p:cTn id="13" dur="500"/>
                                        <p:tgtEl>
                                          <p:spTgt spid="2119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84" grpId="0" animBg="1" autoUpdateAnimBg="0"/>
      <p:bldP spid="21198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5"/>
          <p:cNvSpPr>
            <a:spLocks noGrp="1"/>
          </p:cNvSpPr>
          <p:nvPr>
            <p:ph type="sldNum" sz="quarter" idx="12"/>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87F325CD-662F-4C18-BE93-7B9DF7F35790}" type="slidenum">
              <a:rPr lang="en-US" sz="1400" smtClean="0">
                <a:latin typeface="Times" pitchFamily="1" charset="0"/>
              </a:rPr>
              <a:pPr/>
              <a:t>5</a:t>
            </a:fld>
            <a:endParaRPr lang="en-US" sz="1400" smtClean="0">
              <a:latin typeface="Times" pitchFamily="1" charset="0"/>
            </a:endParaRPr>
          </a:p>
        </p:txBody>
      </p:sp>
      <p:pic>
        <p:nvPicPr>
          <p:cNvPr id="9220"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4500" y="-12700"/>
            <a:ext cx="5119688" cy="574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1" name="Rectangle 3"/>
          <p:cNvSpPr>
            <a:spLocks noGrp="1" noChangeArrowheads="1"/>
          </p:cNvSpPr>
          <p:nvPr>
            <p:ph type="title"/>
          </p:nvPr>
        </p:nvSpPr>
        <p:spPr>
          <a:xfrm>
            <a:off x="673100" y="101600"/>
            <a:ext cx="7772400" cy="812800"/>
          </a:xfrm>
        </p:spPr>
        <p:txBody>
          <a:bodyPr>
            <a:normAutofit/>
          </a:bodyPr>
          <a:lstStyle/>
          <a:p>
            <a:pPr algn="l" rtl="0" eaLnBrk="1" hangingPunct="1"/>
            <a:r>
              <a:rPr lang="en-US" sz="3000" dirty="0" smtClean="0">
                <a:solidFill>
                  <a:srgbClr val="FF0000"/>
                </a:solidFill>
                <a:latin typeface="Times" pitchFamily="18" charset="0"/>
              </a:rPr>
              <a:t>Hydrogen atom waves</a:t>
            </a:r>
          </a:p>
        </p:txBody>
      </p:sp>
      <p:sp>
        <p:nvSpPr>
          <p:cNvPr id="9222" name="Rectangle 4"/>
          <p:cNvSpPr>
            <a:spLocks noGrp="1" noChangeArrowheads="1"/>
          </p:cNvSpPr>
          <p:nvPr>
            <p:ph type="body" idx="1"/>
          </p:nvPr>
        </p:nvSpPr>
        <p:spPr>
          <a:xfrm>
            <a:off x="292100" y="1104900"/>
            <a:ext cx="5092700" cy="5232400"/>
          </a:xfrm>
        </p:spPr>
        <p:txBody>
          <a:bodyPr/>
          <a:lstStyle/>
          <a:p>
            <a:pPr algn="just" rtl="0" eaLnBrk="1" hangingPunct="1">
              <a:spcBef>
                <a:spcPct val="40000"/>
              </a:spcBef>
            </a:pPr>
            <a:r>
              <a:rPr lang="en-US" sz="2400" dirty="0" smtClean="0">
                <a:latin typeface="Times" pitchFamily="18" charset="0"/>
                <a:cs typeface="+mj-cs"/>
              </a:rPr>
              <a:t>These are the five lowest energy orbits for the one electron in the hydrogen atom.</a:t>
            </a:r>
          </a:p>
          <a:p>
            <a:pPr algn="just" rtl="0" eaLnBrk="1" hangingPunct="1">
              <a:spcBef>
                <a:spcPct val="40000"/>
              </a:spcBef>
            </a:pPr>
            <a:r>
              <a:rPr lang="en-US" sz="2400" dirty="0" smtClean="0">
                <a:latin typeface="Times" pitchFamily="18" charset="0"/>
                <a:cs typeface="+mj-cs"/>
              </a:rPr>
              <a:t>Each orbit is labeled by the quantum number </a:t>
            </a:r>
            <a:r>
              <a:rPr lang="en-US" sz="2400" i="1" dirty="0" smtClean="0">
                <a:latin typeface="Times" pitchFamily="18" charset="0"/>
                <a:cs typeface="+mj-cs"/>
              </a:rPr>
              <a:t>n</a:t>
            </a:r>
            <a:r>
              <a:rPr lang="en-US" sz="2400" dirty="0" smtClean="0">
                <a:latin typeface="Times" pitchFamily="18" charset="0"/>
                <a:cs typeface="+mj-cs"/>
              </a:rPr>
              <a:t>.</a:t>
            </a:r>
          </a:p>
          <a:p>
            <a:pPr algn="just" rtl="0" eaLnBrk="1" hangingPunct="1">
              <a:spcBef>
                <a:spcPct val="40000"/>
              </a:spcBef>
            </a:pPr>
            <a:r>
              <a:rPr lang="en-US" sz="2400" dirty="0" smtClean="0">
                <a:latin typeface="Times" pitchFamily="18" charset="0"/>
                <a:cs typeface="+mj-cs"/>
              </a:rPr>
              <a:t>The radius of each is </a:t>
            </a:r>
            <a:r>
              <a:rPr lang="en-US" sz="2400" i="1" dirty="0" smtClean="0">
                <a:latin typeface="Times" pitchFamily="18" charset="0"/>
                <a:cs typeface="+mj-cs"/>
              </a:rPr>
              <a:t>n</a:t>
            </a:r>
            <a:r>
              <a:rPr lang="en-US" sz="2400" i="1" dirty="0" smtClean="0">
                <a:latin typeface="Times" pitchFamily="18" charset="0"/>
                <a:cs typeface="+mj-cs"/>
                <a:sym typeface="Symbol" pitchFamily="18" charset="2"/>
              </a:rPr>
              <a:t>a</a:t>
            </a:r>
            <a:r>
              <a:rPr lang="en-US" sz="2400" i="1" baseline="-25000" dirty="0" smtClean="0">
                <a:latin typeface="Times" pitchFamily="18" charset="0"/>
                <a:cs typeface="+mj-cs"/>
              </a:rPr>
              <a:t>0</a:t>
            </a:r>
            <a:r>
              <a:rPr lang="en-US" sz="2400" dirty="0" smtClean="0">
                <a:latin typeface="Times" pitchFamily="18" charset="0"/>
                <a:cs typeface="+mj-cs"/>
              </a:rPr>
              <a:t>.</a:t>
            </a:r>
          </a:p>
          <a:p>
            <a:pPr algn="just" rtl="0" eaLnBrk="1" hangingPunct="1">
              <a:spcBef>
                <a:spcPct val="40000"/>
              </a:spcBef>
            </a:pPr>
            <a:r>
              <a:rPr lang="en-US" sz="2400" dirty="0" smtClean="0">
                <a:latin typeface="Times" pitchFamily="18" charset="0"/>
                <a:cs typeface="+mj-cs"/>
              </a:rPr>
              <a:t>Hydrogen has one electron: </a:t>
            </a:r>
            <a:br>
              <a:rPr lang="en-US" sz="2400" dirty="0" smtClean="0">
                <a:latin typeface="Times" pitchFamily="18" charset="0"/>
                <a:cs typeface="+mj-cs"/>
              </a:rPr>
            </a:br>
            <a:r>
              <a:rPr lang="en-US" sz="2400" dirty="0" smtClean="0">
                <a:latin typeface="Times" pitchFamily="18" charset="0"/>
                <a:cs typeface="+mj-cs"/>
              </a:rPr>
              <a:t>the electron must be in one of these orbits.</a:t>
            </a:r>
          </a:p>
          <a:p>
            <a:pPr algn="just" rtl="0" eaLnBrk="1" hangingPunct="1">
              <a:spcBef>
                <a:spcPct val="40000"/>
              </a:spcBef>
            </a:pPr>
            <a:r>
              <a:rPr lang="en-US" sz="2400" dirty="0" smtClean="0">
                <a:latin typeface="Times" pitchFamily="18" charset="0"/>
                <a:cs typeface="+mj-cs"/>
              </a:rPr>
              <a:t>The smallest orbit has the lowest energy. The energy is larger for larger orbits.</a:t>
            </a:r>
            <a:endParaRPr lang="en-US" dirty="0" smtClean="0">
              <a:latin typeface="Times" pitchFamily="18" charset="0"/>
              <a:cs typeface="+mj-cs"/>
            </a:endParaRPr>
          </a:p>
        </p:txBody>
      </p:sp>
    </p:spTree>
    <p:extLst>
      <p:ext uri="{BB962C8B-B14F-4D97-AF65-F5344CB8AC3E}">
        <p14:creationId xmlns:p14="http://schemas.microsoft.com/office/powerpoint/2010/main" val="1358038644"/>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5"/>
          <p:cNvSpPr>
            <a:spLocks noGrp="1"/>
          </p:cNvSpPr>
          <p:nvPr>
            <p:ph type="sldNum" sz="quarter" idx="12"/>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470522C1-70DC-45AC-B1D7-C705DE59D8B3}" type="slidenum">
              <a:rPr lang="en-US" sz="1400" smtClean="0">
                <a:latin typeface="Times" pitchFamily="1" charset="0"/>
              </a:rPr>
              <a:pPr/>
              <a:t>6</a:t>
            </a:fld>
            <a:endParaRPr lang="en-US" sz="1400" smtClean="0">
              <a:latin typeface="Times" pitchFamily="1" charset="0"/>
            </a:endParaRPr>
          </a:p>
        </p:txBody>
      </p:sp>
      <p:sp>
        <p:nvSpPr>
          <p:cNvPr id="10244" name="Rectangle 2"/>
          <p:cNvSpPr>
            <a:spLocks noGrp="1" noChangeArrowheads="1"/>
          </p:cNvSpPr>
          <p:nvPr>
            <p:ph type="title"/>
          </p:nvPr>
        </p:nvSpPr>
        <p:spPr>
          <a:xfrm>
            <a:off x="673100" y="101600"/>
            <a:ext cx="7772400" cy="812800"/>
          </a:xfrm>
        </p:spPr>
        <p:txBody>
          <a:bodyPr>
            <a:normAutofit/>
          </a:bodyPr>
          <a:lstStyle/>
          <a:p>
            <a:pPr algn="l" rtl="0" eaLnBrk="1" hangingPunct="1"/>
            <a:r>
              <a:rPr lang="en-US" sz="3000" dirty="0" smtClean="0">
                <a:solidFill>
                  <a:srgbClr val="FF0000"/>
                </a:solidFill>
                <a:latin typeface="Times" pitchFamily="18" charset="0"/>
              </a:rPr>
              <a:t>Hydrogen atom music</a:t>
            </a:r>
          </a:p>
        </p:txBody>
      </p:sp>
      <p:sp>
        <p:nvSpPr>
          <p:cNvPr id="10245" name="Rectangle 3"/>
          <p:cNvSpPr>
            <a:spLocks noGrp="1" noChangeArrowheads="1"/>
          </p:cNvSpPr>
          <p:nvPr>
            <p:ph type="body" idx="1"/>
          </p:nvPr>
        </p:nvSpPr>
        <p:spPr>
          <a:xfrm>
            <a:off x="292100" y="1104900"/>
            <a:ext cx="4711700" cy="5118100"/>
          </a:xfrm>
        </p:spPr>
        <p:txBody>
          <a:bodyPr/>
          <a:lstStyle/>
          <a:p>
            <a:pPr algn="l" rtl="0" eaLnBrk="1" hangingPunct="1"/>
            <a:r>
              <a:rPr lang="en-US" sz="2400" dirty="0" smtClean="0">
                <a:latin typeface="Times" pitchFamily="18" charset="0"/>
              </a:rPr>
              <a:t>Here the electron is in the </a:t>
            </a:r>
            <a:r>
              <a:rPr lang="en-US" sz="2400" i="1" dirty="0" smtClean="0">
                <a:latin typeface="Times" pitchFamily="18" charset="0"/>
              </a:rPr>
              <a:t>n</a:t>
            </a:r>
            <a:r>
              <a:rPr lang="en-US" sz="2400" dirty="0" smtClean="0">
                <a:latin typeface="Times" pitchFamily="18" charset="0"/>
              </a:rPr>
              <a:t>=3 orbit.</a:t>
            </a:r>
          </a:p>
          <a:p>
            <a:pPr algn="l" rtl="0" eaLnBrk="1" hangingPunct="1"/>
            <a:r>
              <a:rPr lang="en-US" sz="2400" dirty="0" smtClean="0">
                <a:latin typeface="Times" pitchFamily="18" charset="0"/>
              </a:rPr>
              <a:t>Three wavelengths fit along the circumference of the orbit.</a:t>
            </a:r>
          </a:p>
          <a:p>
            <a:pPr algn="l" rtl="0" eaLnBrk="1" hangingPunct="1"/>
            <a:r>
              <a:rPr lang="en-US" sz="2400" dirty="0" smtClean="0">
                <a:latin typeface="Times" pitchFamily="18" charset="0"/>
              </a:rPr>
              <a:t>The hydrogen atom is playing its third highest note.</a:t>
            </a:r>
          </a:p>
          <a:p>
            <a:pPr algn="l" rtl="0" eaLnBrk="1" hangingPunct="1"/>
            <a:r>
              <a:rPr lang="en-US" sz="2400" dirty="0" smtClean="0">
                <a:latin typeface="Times" pitchFamily="18" charset="0"/>
              </a:rPr>
              <a:t>Highest note (shortest wavelength) is </a:t>
            </a:r>
            <a:r>
              <a:rPr lang="en-US" sz="2400" i="1" dirty="0" smtClean="0">
                <a:latin typeface="Times" pitchFamily="18" charset="0"/>
              </a:rPr>
              <a:t>n</a:t>
            </a:r>
            <a:r>
              <a:rPr lang="en-US" sz="2400" dirty="0" smtClean="0">
                <a:latin typeface="Times" pitchFamily="18" charset="0"/>
              </a:rPr>
              <a:t>=1.</a:t>
            </a:r>
          </a:p>
        </p:txBody>
      </p:sp>
      <p:pic>
        <p:nvPicPr>
          <p:cNvPr id="10246" name="Picture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52913" y="-12700"/>
            <a:ext cx="5119687" cy="574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0247" name="Object 5"/>
          <p:cNvGraphicFramePr>
            <a:graphicFrameLocks noChangeAspect="1"/>
          </p:cNvGraphicFramePr>
          <p:nvPr/>
        </p:nvGraphicFramePr>
        <p:xfrm>
          <a:off x="701675" y="4894263"/>
          <a:ext cx="1754188" cy="446087"/>
        </p:xfrm>
        <a:graphic>
          <a:graphicData uri="http://schemas.openxmlformats.org/presentationml/2006/ole">
            <mc:AlternateContent xmlns:mc="http://schemas.openxmlformats.org/markup-compatibility/2006">
              <mc:Choice xmlns:v="urn:schemas-microsoft-com:vml" Requires="v">
                <p:oleObj spid="_x0000_s3085" name="Equation" r:id="rId5" imgW="698500" imgH="177800" progId="Equation.3">
                  <p:embed/>
                </p:oleObj>
              </mc:Choice>
              <mc:Fallback>
                <p:oleObj name="Equation" r:id="rId5" imgW="698500" imgH="177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1675" y="4894263"/>
                        <a:ext cx="1754188" cy="446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156282867"/>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5"/>
          <p:cNvSpPr>
            <a:spLocks noGrp="1"/>
          </p:cNvSpPr>
          <p:nvPr>
            <p:ph type="sldNum" sz="quarter" idx="12"/>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lgn="r" rtl="0"/>
            <a:fld id="{7A4F042B-EC57-4BAC-9BB7-4719F3F180D0}" type="slidenum">
              <a:rPr lang="en-US" sz="1400" smtClean="0">
                <a:latin typeface="Times" pitchFamily="1" charset="0"/>
              </a:rPr>
              <a:pPr algn="r" rtl="0"/>
              <a:t>7</a:t>
            </a:fld>
            <a:endParaRPr lang="en-US" sz="1400" smtClean="0">
              <a:latin typeface="Times" pitchFamily="1" charset="0"/>
            </a:endParaRPr>
          </a:p>
        </p:txBody>
      </p:sp>
      <p:sp>
        <p:nvSpPr>
          <p:cNvPr id="11268" name="Rectangle 2"/>
          <p:cNvSpPr>
            <a:spLocks noGrp="1" noChangeArrowheads="1"/>
          </p:cNvSpPr>
          <p:nvPr>
            <p:ph type="title"/>
          </p:nvPr>
        </p:nvSpPr>
        <p:spPr>
          <a:xfrm>
            <a:off x="673100" y="101600"/>
            <a:ext cx="7772400" cy="812800"/>
          </a:xfrm>
        </p:spPr>
        <p:txBody>
          <a:bodyPr/>
          <a:lstStyle/>
          <a:p>
            <a:pPr algn="l" rtl="0" eaLnBrk="1" hangingPunct="1"/>
            <a:r>
              <a:rPr lang="en-US" dirty="0" smtClean="0">
                <a:solidFill>
                  <a:srgbClr val="FF0000"/>
                </a:solidFill>
                <a:latin typeface="Times" pitchFamily="18" charset="0"/>
              </a:rPr>
              <a:t>Hydrogen atom music</a:t>
            </a:r>
          </a:p>
        </p:txBody>
      </p:sp>
      <p:sp>
        <p:nvSpPr>
          <p:cNvPr id="11269" name="Rectangle 3"/>
          <p:cNvSpPr>
            <a:spLocks noGrp="1" noChangeArrowheads="1"/>
          </p:cNvSpPr>
          <p:nvPr>
            <p:ph type="body" idx="1"/>
          </p:nvPr>
        </p:nvSpPr>
        <p:spPr>
          <a:xfrm>
            <a:off x="292100" y="1104900"/>
            <a:ext cx="4711700" cy="5118100"/>
          </a:xfrm>
        </p:spPr>
        <p:txBody>
          <a:bodyPr/>
          <a:lstStyle/>
          <a:p>
            <a:pPr algn="l" rtl="0" eaLnBrk="1" hangingPunct="1"/>
            <a:r>
              <a:rPr lang="en-US" sz="2400" dirty="0" smtClean="0">
                <a:latin typeface="Times" pitchFamily="18" charset="0"/>
              </a:rPr>
              <a:t>Here the electron is in the </a:t>
            </a:r>
            <a:r>
              <a:rPr lang="en-US" sz="2400" i="1" dirty="0" smtClean="0">
                <a:latin typeface="Times" pitchFamily="18" charset="0"/>
              </a:rPr>
              <a:t>n</a:t>
            </a:r>
            <a:r>
              <a:rPr lang="en-US" sz="2400" dirty="0" smtClean="0">
                <a:latin typeface="Times" pitchFamily="18" charset="0"/>
              </a:rPr>
              <a:t>=4 orbit.</a:t>
            </a:r>
          </a:p>
          <a:p>
            <a:pPr algn="l" rtl="0" eaLnBrk="1" hangingPunct="1"/>
            <a:r>
              <a:rPr lang="en-US" sz="2400" dirty="0" smtClean="0">
                <a:latin typeface="Times" pitchFamily="18" charset="0"/>
              </a:rPr>
              <a:t>Four wavelengths fit along the circumference of the orbit.</a:t>
            </a:r>
          </a:p>
          <a:p>
            <a:pPr algn="l" rtl="0" eaLnBrk="1" hangingPunct="1"/>
            <a:r>
              <a:rPr lang="en-US" sz="2400" dirty="0" smtClean="0">
                <a:latin typeface="Times" pitchFamily="18" charset="0"/>
              </a:rPr>
              <a:t>The hydrogen atom is playing its fourth highest note (lower pitch than </a:t>
            </a:r>
            <a:r>
              <a:rPr lang="en-US" sz="2400" i="1" dirty="0" smtClean="0">
                <a:latin typeface="Times" pitchFamily="18" charset="0"/>
              </a:rPr>
              <a:t>n</a:t>
            </a:r>
            <a:r>
              <a:rPr lang="en-US" sz="2400" dirty="0" smtClean="0">
                <a:latin typeface="Times" pitchFamily="18" charset="0"/>
              </a:rPr>
              <a:t>=3 note).</a:t>
            </a:r>
          </a:p>
          <a:p>
            <a:pPr algn="l" rtl="0" eaLnBrk="1" hangingPunct="1"/>
            <a:endParaRPr lang="en-US" dirty="0" smtClean="0">
              <a:latin typeface="Times" pitchFamily="18" charset="0"/>
            </a:endParaRPr>
          </a:p>
        </p:txBody>
      </p:sp>
      <p:pic>
        <p:nvPicPr>
          <p:cNvPr id="11270"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4500" y="-12700"/>
            <a:ext cx="5119688" cy="574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0510114"/>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5"/>
          <p:cNvSpPr>
            <a:spLocks noGrp="1"/>
          </p:cNvSpPr>
          <p:nvPr>
            <p:ph type="sldNum" sz="quarter" idx="12"/>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2390F784-16CF-4B8F-9881-B1EDD8B9F045}" type="slidenum">
              <a:rPr lang="en-US" sz="1400" smtClean="0">
                <a:latin typeface="Times" pitchFamily="1" charset="0"/>
              </a:rPr>
              <a:pPr/>
              <a:t>8</a:t>
            </a:fld>
            <a:endParaRPr lang="en-US" sz="1400" smtClean="0">
              <a:latin typeface="Times" pitchFamily="1" charset="0"/>
            </a:endParaRPr>
          </a:p>
        </p:txBody>
      </p:sp>
      <p:sp>
        <p:nvSpPr>
          <p:cNvPr id="12292" name="Rectangle 2"/>
          <p:cNvSpPr>
            <a:spLocks noGrp="1" noChangeArrowheads="1"/>
          </p:cNvSpPr>
          <p:nvPr>
            <p:ph type="title"/>
          </p:nvPr>
        </p:nvSpPr>
        <p:spPr>
          <a:xfrm>
            <a:off x="673100" y="101600"/>
            <a:ext cx="7772400" cy="812800"/>
          </a:xfrm>
        </p:spPr>
        <p:txBody>
          <a:bodyPr>
            <a:normAutofit/>
          </a:bodyPr>
          <a:lstStyle/>
          <a:p>
            <a:pPr algn="l" eaLnBrk="1" hangingPunct="1"/>
            <a:r>
              <a:rPr lang="en-US" sz="3000" dirty="0" smtClean="0">
                <a:solidFill>
                  <a:srgbClr val="FF0000"/>
                </a:solidFill>
                <a:latin typeface="Times" pitchFamily="18" charset="0"/>
              </a:rPr>
              <a:t>Hydrogen atom music</a:t>
            </a:r>
          </a:p>
        </p:txBody>
      </p:sp>
      <p:sp>
        <p:nvSpPr>
          <p:cNvPr id="12293" name="Rectangle 3"/>
          <p:cNvSpPr>
            <a:spLocks noGrp="1" noChangeArrowheads="1"/>
          </p:cNvSpPr>
          <p:nvPr>
            <p:ph type="body" idx="1"/>
          </p:nvPr>
        </p:nvSpPr>
        <p:spPr>
          <a:xfrm>
            <a:off x="292100" y="1104900"/>
            <a:ext cx="4711700" cy="5118100"/>
          </a:xfrm>
        </p:spPr>
        <p:txBody>
          <a:bodyPr/>
          <a:lstStyle/>
          <a:p>
            <a:pPr algn="just" rtl="0" eaLnBrk="1" hangingPunct="1"/>
            <a:r>
              <a:rPr lang="en-US" sz="2400" dirty="0" smtClean="0">
                <a:latin typeface="Times" pitchFamily="18" charset="0"/>
                <a:cs typeface="+mj-cs"/>
              </a:rPr>
              <a:t>Here the electron is in the </a:t>
            </a:r>
            <a:r>
              <a:rPr lang="en-US" sz="2400" i="1" dirty="0" smtClean="0">
                <a:latin typeface="Times" pitchFamily="18" charset="0"/>
                <a:cs typeface="+mj-cs"/>
              </a:rPr>
              <a:t>n</a:t>
            </a:r>
            <a:r>
              <a:rPr lang="en-US" sz="2400" dirty="0" smtClean="0">
                <a:latin typeface="Times" pitchFamily="18" charset="0"/>
                <a:cs typeface="+mj-cs"/>
              </a:rPr>
              <a:t>=5 orbit.</a:t>
            </a:r>
          </a:p>
          <a:p>
            <a:pPr algn="just" rtl="0" eaLnBrk="1" hangingPunct="1"/>
            <a:r>
              <a:rPr lang="en-US" sz="2400" dirty="0" smtClean="0">
                <a:latin typeface="Times" pitchFamily="18" charset="0"/>
                <a:cs typeface="+mj-cs"/>
              </a:rPr>
              <a:t>Five wavelengths fit along the circumference of the orbit.</a:t>
            </a:r>
          </a:p>
          <a:p>
            <a:pPr algn="just" rtl="0" eaLnBrk="1" hangingPunct="1"/>
            <a:r>
              <a:rPr lang="en-US" sz="2400" dirty="0" smtClean="0">
                <a:latin typeface="Times" pitchFamily="18" charset="0"/>
                <a:cs typeface="+mj-cs"/>
              </a:rPr>
              <a:t>The hydrogen atom is playing its next lowest note.</a:t>
            </a:r>
          </a:p>
          <a:p>
            <a:pPr algn="just" rtl="0" eaLnBrk="1" hangingPunct="1"/>
            <a:r>
              <a:rPr lang="en-US" sz="2400" dirty="0" smtClean="0">
                <a:latin typeface="Times" pitchFamily="18" charset="0"/>
                <a:cs typeface="+mj-cs"/>
              </a:rPr>
              <a:t>The sequence goes on and on, with longer and longer wavelengths, lower and lower notes.</a:t>
            </a:r>
          </a:p>
          <a:p>
            <a:pPr algn="just" rtl="0" eaLnBrk="1" hangingPunct="1"/>
            <a:endParaRPr lang="en-US" dirty="0" smtClean="0">
              <a:latin typeface="Times" pitchFamily="18" charset="0"/>
              <a:cs typeface="+mj-cs"/>
            </a:endParaRPr>
          </a:p>
        </p:txBody>
      </p:sp>
      <p:pic>
        <p:nvPicPr>
          <p:cNvPr id="12294"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2913" y="-12700"/>
            <a:ext cx="5119687" cy="574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2561869"/>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2"/>
          </p:nvPr>
        </p:nvSpPr>
        <p:spPr>
          <a:noFill/>
        </p:spPr>
        <p:txBody>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fld id="{B5C04EDE-C5BD-4211-9066-2166DF6CA8A8}" type="slidenum">
              <a:rPr lang="en-US" sz="1400" smtClean="0">
                <a:latin typeface="Times" pitchFamily="1" charset="0"/>
              </a:rPr>
              <a:pPr/>
              <a:t>9</a:t>
            </a:fld>
            <a:endParaRPr lang="en-US" sz="1400" smtClean="0">
              <a:latin typeface="Times" pitchFamily="1" charset="0"/>
            </a:endParaRPr>
          </a:p>
        </p:txBody>
      </p:sp>
      <p:sp>
        <p:nvSpPr>
          <p:cNvPr id="15364" name="Rectangle 2"/>
          <p:cNvSpPr>
            <a:spLocks noGrp="1" noChangeArrowheads="1"/>
          </p:cNvSpPr>
          <p:nvPr>
            <p:ph type="title"/>
          </p:nvPr>
        </p:nvSpPr>
        <p:spPr/>
        <p:txBody>
          <a:bodyPr>
            <a:normAutofit/>
          </a:bodyPr>
          <a:lstStyle/>
          <a:p>
            <a:pPr rtl="0" eaLnBrk="1" hangingPunct="1"/>
            <a:r>
              <a:rPr lang="en-US" sz="3000" dirty="0" smtClean="0">
                <a:solidFill>
                  <a:srgbClr val="FF0000"/>
                </a:solidFill>
                <a:latin typeface="Times" pitchFamily="18" charset="0"/>
              </a:rPr>
              <a:t>Quantized energy levels</a:t>
            </a:r>
          </a:p>
        </p:txBody>
      </p:sp>
      <p:sp>
        <p:nvSpPr>
          <p:cNvPr id="15365" name="Rectangle 3"/>
          <p:cNvSpPr>
            <a:spLocks noGrp="1" noChangeArrowheads="1"/>
          </p:cNvSpPr>
          <p:nvPr>
            <p:ph type="body" idx="1"/>
          </p:nvPr>
        </p:nvSpPr>
        <p:spPr>
          <a:xfrm>
            <a:off x="381000" y="1612900"/>
            <a:ext cx="4737100" cy="4114800"/>
          </a:xfrm>
        </p:spPr>
        <p:txBody>
          <a:bodyPr/>
          <a:lstStyle/>
          <a:p>
            <a:pPr algn="l" rtl="0" eaLnBrk="1" hangingPunct="1"/>
            <a:r>
              <a:rPr lang="en-US" dirty="0" smtClean="0">
                <a:latin typeface="Times" pitchFamily="18" charset="0"/>
              </a:rPr>
              <a:t>Quantized momentum</a:t>
            </a:r>
            <a:br>
              <a:rPr lang="en-US" dirty="0" smtClean="0">
                <a:latin typeface="Times" pitchFamily="18" charset="0"/>
              </a:rPr>
            </a:br>
            <a:endParaRPr lang="en-US" dirty="0" smtClean="0">
              <a:latin typeface="Times" pitchFamily="18" charset="0"/>
            </a:endParaRPr>
          </a:p>
          <a:p>
            <a:pPr algn="l" rtl="0" eaLnBrk="1" hangingPunct="1"/>
            <a:endParaRPr lang="en-US" dirty="0" smtClean="0">
              <a:latin typeface="Times" pitchFamily="18" charset="0"/>
            </a:endParaRPr>
          </a:p>
          <a:p>
            <a:pPr algn="l" rtl="0" eaLnBrk="1" hangingPunct="1"/>
            <a:r>
              <a:rPr lang="en-US" dirty="0" smtClean="0">
                <a:latin typeface="Times" pitchFamily="18" charset="0"/>
              </a:rPr>
              <a:t>Energy = kinetic  </a:t>
            </a:r>
          </a:p>
          <a:p>
            <a:pPr algn="l" rtl="0" eaLnBrk="1" hangingPunct="1"/>
            <a:endParaRPr lang="en-US" dirty="0" smtClean="0">
              <a:latin typeface="Times" pitchFamily="18" charset="0"/>
            </a:endParaRPr>
          </a:p>
          <a:p>
            <a:pPr algn="l" rtl="0" eaLnBrk="1" hangingPunct="1"/>
            <a:endParaRPr lang="en-US" dirty="0" smtClean="0">
              <a:latin typeface="Times" pitchFamily="18" charset="0"/>
            </a:endParaRPr>
          </a:p>
          <a:p>
            <a:pPr algn="l" rtl="0" eaLnBrk="1" hangingPunct="1"/>
            <a:r>
              <a:rPr lang="en-US" dirty="0" smtClean="0">
                <a:latin typeface="Times" pitchFamily="18" charset="0"/>
              </a:rPr>
              <a:t>Or Quantized Energy</a:t>
            </a:r>
          </a:p>
        </p:txBody>
      </p:sp>
      <p:graphicFrame>
        <p:nvGraphicFramePr>
          <p:cNvPr id="15366" name="Object 6"/>
          <p:cNvGraphicFramePr>
            <a:graphicFrameLocks noChangeAspect="1"/>
          </p:cNvGraphicFramePr>
          <p:nvPr/>
        </p:nvGraphicFramePr>
        <p:xfrm>
          <a:off x="1455738" y="3584575"/>
          <a:ext cx="3579812" cy="984250"/>
        </p:xfrm>
        <a:graphic>
          <a:graphicData uri="http://schemas.openxmlformats.org/presentationml/2006/ole">
            <mc:AlternateContent xmlns:mc="http://schemas.openxmlformats.org/markup-compatibility/2006">
              <mc:Choice xmlns:v="urn:schemas-microsoft-com:vml" Requires="v">
                <p:oleObj spid="_x0000_s5155" name="Equation" r:id="rId4" imgW="1524000" imgH="419100" progId="Equation.3">
                  <p:embed/>
                </p:oleObj>
              </mc:Choice>
              <mc:Fallback>
                <p:oleObj name="Equation" r:id="rId4" imgW="1524000" imgH="4191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55738" y="3584575"/>
                        <a:ext cx="3579812" cy="98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67" name="Object 7"/>
          <p:cNvGraphicFramePr>
            <a:graphicFrameLocks noChangeAspect="1"/>
          </p:cNvGraphicFramePr>
          <p:nvPr>
            <p:extLst>
              <p:ext uri="{D42A27DB-BD31-4B8C-83A1-F6EECF244321}">
                <p14:modId xmlns:p14="http://schemas.microsoft.com/office/powerpoint/2010/main" val="1119197750"/>
              </p:ext>
            </p:extLst>
          </p:nvPr>
        </p:nvGraphicFramePr>
        <p:xfrm>
          <a:off x="1835696" y="5541963"/>
          <a:ext cx="1677988" cy="515937"/>
        </p:xfrm>
        <a:graphic>
          <a:graphicData uri="http://schemas.openxmlformats.org/presentationml/2006/ole">
            <mc:AlternateContent xmlns:mc="http://schemas.openxmlformats.org/markup-compatibility/2006">
              <mc:Choice xmlns:v="urn:schemas-microsoft-com:vml" Requires="v">
                <p:oleObj spid="_x0000_s5156" name="Equation" r:id="rId6" imgW="660400" imgH="203200" progId="Equation.3">
                  <p:embed/>
                </p:oleObj>
              </mc:Choice>
              <mc:Fallback>
                <p:oleObj name="Equation" r:id="rId6" imgW="660400" imgH="2032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35696" y="5541963"/>
                        <a:ext cx="1677988" cy="515937"/>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68" name="Object 8"/>
          <p:cNvGraphicFramePr>
            <a:graphicFrameLocks noChangeAspect="1"/>
          </p:cNvGraphicFramePr>
          <p:nvPr/>
        </p:nvGraphicFramePr>
        <p:xfrm>
          <a:off x="1530350" y="2165350"/>
          <a:ext cx="2606675" cy="812800"/>
        </p:xfrm>
        <a:graphic>
          <a:graphicData uri="http://schemas.openxmlformats.org/presentationml/2006/ole">
            <mc:AlternateContent xmlns:mc="http://schemas.openxmlformats.org/markup-compatibility/2006">
              <mc:Choice xmlns:v="urn:schemas-microsoft-com:vml" Requires="v">
                <p:oleObj spid="_x0000_s5157" name="Equation" r:id="rId8" imgW="1181100" imgH="368300" progId="Equation.3">
                  <p:embed/>
                </p:oleObj>
              </mc:Choice>
              <mc:Fallback>
                <p:oleObj name="Equation" r:id="rId8" imgW="1181100" imgH="3683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30350" y="2165350"/>
                        <a:ext cx="2606675" cy="81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5369" name="Group 26"/>
          <p:cNvGrpSpPr>
            <a:grpSpLocks/>
          </p:cNvGrpSpPr>
          <p:nvPr/>
        </p:nvGrpSpPr>
        <p:grpSpPr bwMode="auto">
          <a:xfrm>
            <a:off x="5181600" y="1282700"/>
            <a:ext cx="3733800" cy="5092700"/>
            <a:chOff x="3264" y="808"/>
            <a:chExt cx="2352" cy="3208"/>
          </a:xfrm>
        </p:grpSpPr>
        <p:sp>
          <p:nvSpPr>
            <p:cNvPr id="15370" name="Rectangle 25"/>
            <p:cNvSpPr>
              <a:spLocks noChangeArrowheads="1"/>
            </p:cNvSpPr>
            <p:nvPr/>
          </p:nvSpPr>
          <p:spPr bwMode="auto">
            <a:xfrm>
              <a:off x="3264" y="808"/>
              <a:ext cx="2328" cy="3208"/>
            </a:xfrm>
            <a:prstGeom prst="rect">
              <a:avLst/>
            </a:prstGeom>
            <a:solidFill>
              <a:srgbClr val="ECECE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rtl="0"/>
              <a:endParaRPr lang="ar-IQ" dirty="0"/>
            </a:p>
          </p:txBody>
        </p:sp>
        <p:grpSp>
          <p:nvGrpSpPr>
            <p:cNvPr id="15371" name="Group 24"/>
            <p:cNvGrpSpPr>
              <a:grpSpLocks/>
            </p:cNvGrpSpPr>
            <p:nvPr/>
          </p:nvGrpSpPr>
          <p:grpSpPr bwMode="auto">
            <a:xfrm>
              <a:off x="3456" y="992"/>
              <a:ext cx="2160" cy="2938"/>
              <a:chOff x="3424" y="992"/>
              <a:chExt cx="2160" cy="2938"/>
            </a:xfrm>
          </p:grpSpPr>
          <p:sp>
            <p:nvSpPr>
              <p:cNvPr id="15372" name="Line 10"/>
              <p:cNvSpPr>
                <a:spLocks noChangeShapeType="1"/>
              </p:cNvSpPr>
              <p:nvPr/>
            </p:nvSpPr>
            <p:spPr bwMode="auto">
              <a:xfrm>
                <a:off x="4088" y="3792"/>
                <a:ext cx="776"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15373" name="Line 11"/>
              <p:cNvSpPr>
                <a:spLocks noChangeShapeType="1"/>
              </p:cNvSpPr>
              <p:nvPr/>
            </p:nvSpPr>
            <p:spPr bwMode="auto">
              <a:xfrm>
                <a:off x="4088" y="3624"/>
                <a:ext cx="776"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15374" name="Line 12"/>
              <p:cNvSpPr>
                <a:spLocks noChangeShapeType="1"/>
              </p:cNvSpPr>
              <p:nvPr/>
            </p:nvSpPr>
            <p:spPr bwMode="auto">
              <a:xfrm>
                <a:off x="4088" y="3336"/>
                <a:ext cx="776"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15375" name="Line 13"/>
              <p:cNvSpPr>
                <a:spLocks noChangeShapeType="1"/>
              </p:cNvSpPr>
              <p:nvPr/>
            </p:nvSpPr>
            <p:spPr bwMode="auto">
              <a:xfrm>
                <a:off x="4088" y="2928"/>
                <a:ext cx="776"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15376" name="Line 14"/>
              <p:cNvSpPr>
                <a:spLocks noChangeShapeType="1"/>
              </p:cNvSpPr>
              <p:nvPr/>
            </p:nvSpPr>
            <p:spPr bwMode="auto">
              <a:xfrm>
                <a:off x="4088" y="2408"/>
                <a:ext cx="776"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15377" name="Line 15"/>
              <p:cNvSpPr>
                <a:spLocks noChangeShapeType="1"/>
              </p:cNvSpPr>
              <p:nvPr/>
            </p:nvSpPr>
            <p:spPr bwMode="auto">
              <a:xfrm>
                <a:off x="4088" y="1776"/>
                <a:ext cx="776"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15378" name="Line 16"/>
              <p:cNvSpPr>
                <a:spLocks noChangeShapeType="1"/>
              </p:cNvSpPr>
              <p:nvPr/>
            </p:nvSpPr>
            <p:spPr bwMode="auto">
              <a:xfrm>
                <a:off x="4088" y="1032"/>
                <a:ext cx="776"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15379" name="AutoShape 17"/>
              <p:cNvSpPr>
                <a:spLocks noChangeArrowheads="1"/>
              </p:cNvSpPr>
              <p:nvPr/>
            </p:nvSpPr>
            <p:spPr bwMode="auto">
              <a:xfrm>
                <a:off x="3424" y="992"/>
                <a:ext cx="472" cy="2824"/>
              </a:xfrm>
              <a:prstGeom prst="upArrow">
                <a:avLst>
                  <a:gd name="adj1" fmla="val 50000"/>
                  <a:gd name="adj2" fmla="val 14957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15380" name="Text Box 18"/>
              <p:cNvSpPr txBox="1">
                <a:spLocks noChangeArrowheads="1"/>
              </p:cNvSpPr>
              <p:nvPr/>
            </p:nvSpPr>
            <p:spPr bwMode="auto">
              <a:xfrm rot="-5400000">
                <a:off x="3009" y="2367"/>
                <a:ext cx="12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spcBef>
                    <a:spcPct val="50000"/>
                  </a:spcBef>
                </a:pPr>
                <a:r>
                  <a:rPr lang="en-US"/>
                  <a:t>Energy</a:t>
                </a:r>
              </a:p>
            </p:txBody>
          </p:sp>
          <p:sp>
            <p:nvSpPr>
              <p:cNvPr id="15381" name="Text Box 19"/>
              <p:cNvSpPr txBox="1">
                <a:spLocks noChangeArrowheads="1"/>
              </p:cNvSpPr>
              <p:nvPr/>
            </p:nvSpPr>
            <p:spPr bwMode="auto">
              <a:xfrm>
                <a:off x="4960" y="3680"/>
                <a:ext cx="62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spcBef>
                    <a:spcPct val="50000"/>
                  </a:spcBef>
                </a:pPr>
                <a:r>
                  <a:rPr lang="en-US" sz="2000" i="1"/>
                  <a:t>n</a:t>
                </a:r>
                <a:r>
                  <a:rPr lang="en-US" sz="2000"/>
                  <a:t>=1</a:t>
                </a:r>
                <a:endParaRPr lang="en-US" i="1"/>
              </a:p>
            </p:txBody>
          </p:sp>
          <p:sp>
            <p:nvSpPr>
              <p:cNvPr id="15382" name="Text Box 20"/>
              <p:cNvSpPr txBox="1">
                <a:spLocks noChangeArrowheads="1"/>
              </p:cNvSpPr>
              <p:nvPr/>
            </p:nvSpPr>
            <p:spPr bwMode="auto">
              <a:xfrm>
                <a:off x="4960" y="3464"/>
                <a:ext cx="62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spcBef>
                    <a:spcPct val="50000"/>
                  </a:spcBef>
                </a:pPr>
                <a:r>
                  <a:rPr lang="en-US" sz="2000" i="1" dirty="0"/>
                  <a:t>n</a:t>
                </a:r>
                <a:r>
                  <a:rPr lang="en-US" sz="2000" dirty="0"/>
                  <a:t>=2</a:t>
                </a:r>
                <a:endParaRPr lang="en-US" i="1" dirty="0"/>
              </a:p>
            </p:txBody>
          </p:sp>
          <p:sp>
            <p:nvSpPr>
              <p:cNvPr id="15383" name="Text Box 21"/>
              <p:cNvSpPr txBox="1">
                <a:spLocks noChangeArrowheads="1"/>
              </p:cNvSpPr>
              <p:nvPr/>
            </p:nvSpPr>
            <p:spPr bwMode="auto">
              <a:xfrm>
                <a:off x="4960" y="3200"/>
                <a:ext cx="62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spcBef>
                    <a:spcPct val="50000"/>
                  </a:spcBef>
                </a:pPr>
                <a:r>
                  <a:rPr lang="en-US" sz="2000" i="1" dirty="0"/>
                  <a:t>n</a:t>
                </a:r>
                <a:r>
                  <a:rPr lang="en-US" sz="2000" dirty="0"/>
                  <a:t>=3</a:t>
                </a:r>
                <a:endParaRPr lang="en-US" i="1" dirty="0"/>
              </a:p>
            </p:txBody>
          </p:sp>
          <p:sp>
            <p:nvSpPr>
              <p:cNvPr id="15384" name="Text Box 22"/>
              <p:cNvSpPr txBox="1">
                <a:spLocks noChangeArrowheads="1"/>
              </p:cNvSpPr>
              <p:nvPr/>
            </p:nvSpPr>
            <p:spPr bwMode="auto">
              <a:xfrm>
                <a:off x="4960" y="2848"/>
                <a:ext cx="62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spcBef>
                    <a:spcPct val="50000"/>
                  </a:spcBef>
                </a:pPr>
                <a:r>
                  <a:rPr lang="en-US" sz="2000" i="1"/>
                  <a:t>n</a:t>
                </a:r>
                <a:r>
                  <a:rPr lang="en-US" sz="2000"/>
                  <a:t>=4</a:t>
                </a:r>
                <a:endParaRPr lang="en-US" i="1"/>
              </a:p>
            </p:txBody>
          </p:sp>
          <p:sp>
            <p:nvSpPr>
              <p:cNvPr id="15385" name="Text Box 23"/>
              <p:cNvSpPr txBox="1">
                <a:spLocks noChangeArrowheads="1"/>
              </p:cNvSpPr>
              <p:nvPr/>
            </p:nvSpPr>
            <p:spPr bwMode="auto">
              <a:xfrm>
                <a:off x="4960" y="2304"/>
                <a:ext cx="62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rebuchet MS" pitchFamily="34" charset="0"/>
                  </a:defRPr>
                </a:lvl1pPr>
                <a:lvl2pPr marL="742950" indent="-285750">
                  <a:defRPr sz="2800">
                    <a:solidFill>
                      <a:schemeClr val="tx1"/>
                    </a:solidFill>
                    <a:latin typeface="Trebuchet MS" pitchFamily="34" charset="0"/>
                  </a:defRPr>
                </a:lvl2pPr>
                <a:lvl3pPr marL="1143000" indent="-228600">
                  <a:defRPr sz="2800">
                    <a:solidFill>
                      <a:schemeClr val="tx1"/>
                    </a:solidFill>
                    <a:latin typeface="Trebuchet MS" pitchFamily="34" charset="0"/>
                  </a:defRPr>
                </a:lvl3pPr>
                <a:lvl4pPr marL="1600200" indent="-228600">
                  <a:defRPr sz="2800">
                    <a:solidFill>
                      <a:schemeClr val="tx1"/>
                    </a:solidFill>
                    <a:latin typeface="Trebuchet MS" pitchFamily="34" charset="0"/>
                  </a:defRPr>
                </a:lvl4pPr>
                <a:lvl5pPr marL="2057400" indent="-228600">
                  <a:defRPr sz="2800">
                    <a:solidFill>
                      <a:schemeClr val="tx1"/>
                    </a:solidFill>
                    <a:latin typeface="Trebuchet MS" pitchFamily="34" charset="0"/>
                  </a:defRPr>
                </a:lvl5pPr>
                <a:lvl6pPr marL="2514600" indent="-228600" algn="l" rtl="0" eaLnBrk="0" fontAlgn="base" hangingPunct="0">
                  <a:spcBef>
                    <a:spcPct val="0"/>
                  </a:spcBef>
                  <a:spcAft>
                    <a:spcPct val="0"/>
                  </a:spcAft>
                  <a:defRPr sz="2800">
                    <a:solidFill>
                      <a:schemeClr val="tx1"/>
                    </a:solidFill>
                    <a:latin typeface="Trebuchet MS" pitchFamily="34" charset="0"/>
                  </a:defRPr>
                </a:lvl6pPr>
                <a:lvl7pPr marL="2971800" indent="-228600" algn="l" rtl="0" eaLnBrk="0" fontAlgn="base" hangingPunct="0">
                  <a:spcBef>
                    <a:spcPct val="0"/>
                  </a:spcBef>
                  <a:spcAft>
                    <a:spcPct val="0"/>
                  </a:spcAft>
                  <a:defRPr sz="2800">
                    <a:solidFill>
                      <a:schemeClr val="tx1"/>
                    </a:solidFill>
                    <a:latin typeface="Trebuchet MS" pitchFamily="34" charset="0"/>
                  </a:defRPr>
                </a:lvl7pPr>
                <a:lvl8pPr marL="3429000" indent="-228600" algn="l" rtl="0" eaLnBrk="0" fontAlgn="base" hangingPunct="0">
                  <a:spcBef>
                    <a:spcPct val="0"/>
                  </a:spcBef>
                  <a:spcAft>
                    <a:spcPct val="0"/>
                  </a:spcAft>
                  <a:defRPr sz="2800">
                    <a:solidFill>
                      <a:schemeClr val="tx1"/>
                    </a:solidFill>
                    <a:latin typeface="Trebuchet MS" pitchFamily="34" charset="0"/>
                  </a:defRPr>
                </a:lvl8pPr>
                <a:lvl9pPr marL="3886200" indent="-228600" algn="l" rtl="0" eaLnBrk="0" fontAlgn="base" hangingPunct="0">
                  <a:spcBef>
                    <a:spcPct val="0"/>
                  </a:spcBef>
                  <a:spcAft>
                    <a:spcPct val="0"/>
                  </a:spcAft>
                  <a:defRPr sz="2800">
                    <a:solidFill>
                      <a:schemeClr val="tx1"/>
                    </a:solidFill>
                    <a:latin typeface="Trebuchet MS" pitchFamily="34" charset="0"/>
                  </a:defRPr>
                </a:lvl9pPr>
              </a:lstStyle>
              <a:p>
                <a:pPr>
                  <a:spcBef>
                    <a:spcPct val="50000"/>
                  </a:spcBef>
                </a:pPr>
                <a:r>
                  <a:rPr lang="en-US" sz="2000" i="1"/>
                  <a:t>n</a:t>
                </a:r>
                <a:r>
                  <a:rPr lang="en-US" sz="2000"/>
                  <a:t>=5</a:t>
                </a:r>
                <a:endParaRPr lang="en-US" i="1"/>
              </a:p>
            </p:txBody>
          </p:sp>
        </p:grpSp>
      </p:grpSp>
    </p:spTree>
    <p:extLst>
      <p:ext uri="{BB962C8B-B14F-4D97-AF65-F5344CB8AC3E}">
        <p14:creationId xmlns:p14="http://schemas.microsoft.com/office/powerpoint/2010/main" val="25218523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9557</TotalTime>
  <Words>1296</Words>
  <Application>Microsoft Office PowerPoint</Application>
  <PresentationFormat>On-screen Show (4:3)</PresentationFormat>
  <Paragraphs>286</Paragraphs>
  <Slides>33</Slides>
  <Notes>28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Office Theme</vt:lpstr>
      <vt:lpstr>Equation</vt:lpstr>
      <vt:lpstr>Modern Physics </vt:lpstr>
      <vt:lpstr>PowerPoint Presentation</vt:lpstr>
      <vt:lpstr>Example: the Balmer series</vt:lpstr>
      <vt:lpstr>PowerPoint Presentation</vt:lpstr>
      <vt:lpstr>Hydrogen atom waves</vt:lpstr>
      <vt:lpstr>Hydrogen atom music</vt:lpstr>
      <vt:lpstr>Hydrogen atom music</vt:lpstr>
      <vt:lpstr>Hydrogen atom music</vt:lpstr>
      <vt:lpstr>Quantized energy levels</vt:lpstr>
      <vt:lpstr>Simple Example: ‘Particle in a box’</vt:lpstr>
      <vt:lpstr>Quantum Particle in a Box </vt:lpstr>
      <vt:lpstr>Particle in a box</vt:lpstr>
      <vt:lpstr>Wave function of pendulum</vt:lpstr>
      <vt:lpstr>Probability density of oscillator</vt:lpstr>
      <vt:lpstr>Wave functions in two dimensions</vt:lpstr>
      <vt:lpstr>Three dimensions</vt:lpstr>
      <vt:lpstr>Hydrogen atom</vt:lpstr>
      <vt:lpstr>Back to the particle in a box</vt:lpstr>
      <vt:lpstr>Where is the particle?</vt:lpstr>
      <vt:lpstr>How fast is it moving?</vt:lpstr>
      <vt:lpstr>Quantum momentum</vt:lpstr>
      <vt:lpstr>Particle in a box</vt:lpstr>
      <vt:lpstr>Uncertainty in Quantum Mechanics</vt:lpstr>
      <vt:lpstr>Heisenberg Uncertainty Principle</vt:lpstr>
      <vt:lpstr>Unusual wave effects</vt:lpstr>
      <vt:lpstr>Quantum mechanics says something different!</vt:lpstr>
      <vt:lpstr>Two neighboring boxes</vt:lpstr>
      <vt:lpstr>The tunneling distance</vt:lpstr>
      <vt:lpstr>PowerPoint Presentation</vt:lpstr>
      <vt:lpstr>The quantum mechanical model of the atom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Physics  Post-1900 Physics Why 1900?</dc:title>
  <dc:creator>Asaad Hamid Ismail</dc:creator>
  <cp:lastModifiedBy>Jon Jeems </cp:lastModifiedBy>
  <cp:revision>353</cp:revision>
  <dcterms:created xsi:type="dcterms:W3CDTF">2021-09-10T18:13:38Z</dcterms:created>
  <dcterms:modified xsi:type="dcterms:W3CDTF">2023-05-26T19:14:42Z</dcterms:modified>
</cp:coreProperties>
</file>