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7"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8B7B45-1AA5-4F47-A543-F5DAB74D69CA}"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8B7B45-1AA5-4F47-A543-F5DAB74D69C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B8B7B45-1AA5-4F47-A543-F5DAB74D69CA}"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DB8B7B45-1AA5-4F47-A543-F5DAB74D69CA}"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8B7B45-1AA5-4F47-A543-F5DAB74D69CA}"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B8EDF8A-1DC2-4686-88E7-EB6E38D099C6}" type="datetimeFigureOut">
              <a:rPr lang="en-GB" smtClean="0"/>
              <a:pPr/>
              <a:t>06/04/2019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8B7B45-1AA5-4F47-A543-F5DAB74D69CA}"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B8B7B45-1AA5-4F47-A543-F5DAB74D69CA}"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DB8B7B45-1AA5-4F47-A543-F5DAB74D69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B8B7B45-1AA5-4F47-A543-F5DAB74D69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B8B7B45-1AA5-4F47-A543-F5DAB74D69CA}"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B8EDF8A-1DC2-4686-88E7-EB6E38D099C6}" type="datetimeFigureOut">
              <a:rPr lang="en-GB" smtClean="0"/>
              <a:pPr/>
              <a:t>06/04/2019</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B8B7B45-1AA5-4F47-A543-F5DAB74D69CA}"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B8EDF8A-1DC2-4686-88E7-EB6E38D099C6}" type="datetimeFigureOut">
              <a:rPr lang="en-GB" smtClean="0"/>
              <a:pPr/>
              <a:t>06/04/2019</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B8EDF8A-1DC2-4686-88E7-EB6E38D099C6}" type="datetimeFigureOut">
              <a:rPr lang="en-GB" smtClean="0"/>
              <a:pPr/>
              <a:t>06/04/2019</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B8B7B45-1AA5-4F47-A543-F5DAB74D69CA}"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iq/url?sa=i&amp;rct=j&amp;q=&amp;esrc=s&amp;source=images&amp;cd=&amp;cad=rja&amp;uact=8&amp;ved=0ahUKEwitlqy19OfQAhVHOBoKHXZ2CQYQjRwIBw&amp;url=http://www.edutopia.org/blogs/tag/critical-thinking&amp;psig=AFQjCNF8CvARrSoz4FWdVlTT12vC-qMf9w&amp;ust=148140012303263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br/url?sa=i&amp;rct=j&amp;q=&amp;esrc=s&amp;source=images&amp;cd=&amp;cad=rja&amp;uact=8&amp;ved=2ahUKEwik8YKbrKDhAhXDzKQKHXHKCtEQjRx6BAgBEAU&amp;url=https://eduzenith.com/debatable-topics&amp;psig=AOvVaw3Pua771Vp3Swz6-XHBKAdu&amp;ust=155370787259525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br/url?sa=i&amp;rct=j&amp;q=&amp;esrc=s&amp;source=images&amp;cd=&amp;cad=rja&amp;uact=8&amp;ved=2ahUKEwiurb_LsKDhAhWH26QKHWDLCUIQjRx6BAgBEAU&amp;url=https://knowyourmeme.com/memes/the-great-toilet-paper-debate&amp;psig=AOvVaw3Pua771Vp3Swz6-XHBKAdu&amp;ust=1553707872595252"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sdtimes.com/app-development/analyst-watch-mobile-app-development-debat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iq/url?sa=i&amp;rct=j&amp;q=&amp;esrc=s&amp;source=images&amp;cd=&amp;cad=rja&amp;uact=8&amp;ved=0ahUKEwjq6a7v9OfQAhVIthoKHTMpCuIQjRwIBw&amp;url=http://www.ega.edu/academics/critical_thinking&amp;psig=AFQjCNF8CvARrSoz4FWdVlTT12vC-qMf9w&amp;ust=148140012303263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iq/url?sa=i&amp;rct=j&amp;q=&amp;esrc=s&amp;source=images&amp;cd=&amp;cad=rja&amp;uact=8&amp;ved=0ahUKEwisyJze8-fQAhXKAxoKHXXYCqwQjRwIBw&amp;url=https://weareeducatorsusingtechnology.wikispaces.com/Critical+Thinking&amp;psig=AFQjCNF8CvARrSoz4FWdVlTT12vC-qMf9w&amp;ust=148140012303263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51112"/>
          </a:xfrm>
        </p:spPr>
        <p:txBody>
          <a:bodyPr>
            <a:normAutofit/>
          </a:bodyPr>
          <a:lstStyle/>
          <a:p>
            <a:r>
              <a:rPr lang="en-GB" sz="2100" dirty="0" smtClean="0">
                <a:solidFill>
                  <a:srgbClr val="FF0000"/>
                </a:solidFill>
              </a:rPr>
              <a:t>Week 1</a:t>
            </a:r>
          </a:p>
          <a:p>
            <a:endParaRPr lang="en-GB" sz="2100" dirty="0" smtClean="0"/>
          </a:p>
          <a:p>
            <a:r>
              <a:rPr lang="en-GB" sz="2100" dirty="0" smtClean="0"/>
              <a:t>By: DR. </a:t>
            </a:r>
            <a:r>
              <a:rPr lang="en-GB" sz="2100" dirty="0" err="1" smtClean="0"/>
              <a:t>Ashty</a:t>
            </a:r>
            <a:r>
              <a:rPr lang="en-GB" sz="2100" dirty="0" smtClean="0"/>
              <a:t> O. </a:t>
            </a:r>
            <a:r>
              <a:rPr lang="en-GB" sz="2100" dirty="0" err="1" smtClean="0"/>
              <a:t>Khorsheed</a:t>
            </a:r>
            <a:endParaRPr lang="en-GB" sz="2100" dirty="0"/>
          </a:p>
        </p:txBody>
      </p:sp>
      <p:sp>
        <p:nvSpPr>
          <p:cNvPr id="2" name="Title 1"/>
          <p:cNvSpPr>
            <a:spLocks noGrp="1"/>
          </p:cNvSpPr>
          <p:nvPr>
            <p:ph type="ctrTitle"/>
          </p:nvPr>
        </p:nvSpPr>
        <p:spPr/>
        <p:txBody>
          <a:bodyPr/>
          <a:lstStyle/>
          <a:p>
            <a:r>
              <a:rPr lang="en-GB" dirty="0" smtClean="0"/>
              <a:t>Academic Debate &amp; Critical Thinking</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GB" dirty="0"/>
          </a:p>
        </p:txBody>
      </p:sp>
      <p:sp>
        <p:nvSpPr>
          <p:cNvPr id="3" name="Content Placeholder 2"/>
          <p:cNvSpPr>
            <a:spLocks noGrp="1"/>
          </p:cNvSpPr>
          <p:nvPr>
            <p:ph sz="quarter" idx="1"/>
          </p:nvPr>
        </p:nvSpPr>
        <p:spPr>
          <a:xfrm>
            <a:off x="457200" y="764704"/>
            <a:ext cx="8229600" cy="5760640"/>
          </a:xfrm>
        </p:spPr>
        <p:txBody>
          <a:bodyPr>
            <a:normAutofit/>
          </a:bodyPr>
          <a:lstStyle/>
          <a:p>
            <a:pPr algn="just">
              <a:buNone/>
            </a:pPr>
            <a:r>
              <a:rPr lang="en-GB" sz="3200" dirty="0" smtClean="0">
                <a:solidFill>
                  <a:srgbClr val="C00000"/>
                </a:solidFill>
              </a:rPr>
              <a:t>    </a:t>
            </a:r>
            <a:r>
              <a:rPr lang="en-GB" sz="3200" dirty="0" smtClean="0">
                <a:solidFill>
                  <a:srgbClr val="C00000"/>
                </a:solidFill>
                <a:latin typeface="Age" pitchFamily="50" charset="0"/>
              </a:rPr>
              <a:t>Opinion:</a:t>
            </a:r>
          </a:p>
          <a:p>
            <a:pPr algn="just">
              <a:buNone/>
            </a:pPr>
            <a:r>
              <a:rPr lang="en-GB" sz="3200" dirty="0"/>
              <a:t> </a:t>
            </a:r>
            <a:r>
              <a:rPr lang="en-GB" sz="3200" dirty="0" smtClean="0"/>
              <a:t>   it is the expression of a person’s viewpoints or it is expression of one’s understanding, ideology or feelings. An opinion can be agreed or disagreed to. For example: Accountancy is a better and more suitable area than media or</a:t>
            </a:r>
          </a:p>
          <a:p>
            <a:pPr algn="just">
              <a:buNone/>
            </a:pPr>
            <a:r>
              <a:rPr lang="en-GB" sz="3200" dirty="0" smtClean="0"/>
              <a:t> Audit is an easier subject</a:t>
            </a:r>
          </a:p>
          <a:p>
            <a:pPr algn="just">
              <a:buNone/>
            </a:pPr>
            <a:r>
              <a:rPr lang="en-GB" sz="3200" dirty="0" smtClean="0"/>
              <a:t> than Principles of Finance.</a:t>
            </a:r>
            <a:endParaRPr lang="en-GB" sz="3200" dirty="0"/>
          </a:p>
        </p:txBody>
      </p:sp>
      <p:pic>
        <p:nvPicPr>
          <p:cNvPr id="4" name="irc_mi" descr="Image result for critical thinking">
            <a:hlinkClick r:id="rId2"/>
          </p:cNvPr>
          <p:cNvPicPr/>
          <p:nvPr/>
        </p:nvPicPr>
        <p:blipFill>
          <a:blip r:embed="rId3" cstate="print"/>
          <a:srcRect/>
          <a:stretch>
            <a:fillRect/>
          </a:stretch>
        </p:blipFill>
        <p:spPr bwMode="auto">
          <a:xfrm>
            <a:off x="5796136" y="3861048"/>
            <a:ext cx="2880320" cy="266429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(6) Debating and Argumentation:</a:t>
            </a:r>
            <a:endParaRPr lang="en-GB" dirty="0">
              <a:solidFill>
                <a:srgbClr val="FF0000"/>
              </a:solidFill>
            </a:endParaRPr>
          </a:p>
        </p:txBody>
      </p:sp>
      <p:sp>
        <p:nvSpPr>
          <p:cNvPr id="3" name="Content Placeholder 2"/>
          <p:cNvSpPr>
            <a:spLocks noGrp="1"/>
          </p:cNvSpPr>
          <p:nvPr>
            <p:ph sz="quarter" idx="1"/>
          </p:nvPr>
        </p:nvSpPr>
        <p:spPr>
          <a:xfrm>
            <a:off x="457200" y="1268760"/>
            <a:ext cx="8229600" cy="5328592"/>
          </a:xfrm>
        </p:spPr>
        <p:txBody>
          <a:bodyPr>
            <a:normAutofit/>
          </a:bodyPr>
          <a:lstStyle/>
          <a:p>
            <a:pPr algn="just">
              <a:buNone/>
            </a:pPr>
            <a:r>
              <a:rPr lang="en-GB" sz="3000" dirty="0" smtClean="0"/>
              <a:t>    </a:t>
            </a:r>
            <a:r>
              <a:rPr lang="en-GB" sz="3000" dirty="0" smtClean="0">
                <a:solidFill>
                  <a:srgbClr val="C00000"/>
                </a:solidFill>
                <a:latin typeface="Age" pitchFamily="50" charset="0"/>
              </a:rPr>
              <a:t>Debate:</a:t>
            </a:r>
          </a:p>
          <a:p>
            <a:pPr algn="just">
              <a:buNone/>
            </a:pPr>
            <a:endParaRPr lang="en-GB" sz="3000" dirty="0" smtClean="0">
              <a:solidFill>
                <a:srgbClr val="C00000"/>
              </a:solidFill>
              <a:latin typeface="Age" pitchFamily="50" charset="0"/>
            </a:endParaRPr>
          </a:p>
          <a:p>
            <a:pPr algn="just">
              <a:buNone/>
            </a:pPr>
            <a:r>
              <a:rPr lang="en-GB" sz="3000" dirty="0">
                <a:solidFill>
                  <a:srgbClr val="C00000"/>
                </a:solidFill>
              </a:rPr>
              <a:t> </a:t>
            </a:r>
            <a:r>
              <a:rPr lang="en-GB" sz="3000" dirty="0" smtClean="0">
                <a:solidFill>
                  <a:srgbClr val="C00000"/>
                </a:solidFill>
              </a:rPr>
              <a:t>   </a:t>
            </a:r>
            <a:r>
              <a:rPr lang="en-GB" sz="3000" dirty="0" smtClean="0"/>
              <a:t>is a formal discussion </a:t>
            </a:r>
          </a:p>
          <a:p>
            <a:pPr algn="just">
              <a:buNone/>
            </a:pPr>
            <a:r>
              <a:rPr lang="en-GB" sz="3000" dirty="0" smtClean="0"/>
              <a:t>    about a certain topic reaching a common ground between two opposing sides.</a:t>
            </a:r>
          </a:p>
          <a:p>
            <a:pPr algn="just">
              <a:buNone/>
            </a:pPr>
            <a:r>
              <a:rPr lang="en-GB" sz="3000" dirty="0"/>
              <a:t> </a:t>
            </a:r>
            <a:r>
              <a:rPr lang="en-GB" sz="3000" dirty="0" smtClean="0"/>
              <a:t>  </a:t>
            </a:r>
            <a:r>
              <a:rPr lang="en-GB" sz="3000" dirty="0" smtClean="0">
                <a:solidFill>
                  <a:srgbClr val="C00000"/>
                </a:solidFill>
                <a:latin typeface="Age" pitchFamily="50" charset="0"/>
              </a:rPr>
              <a:t>Argumentation: </a:t>
            </a:r>
          </a:p>
          <a:p>
            <a:pPr algn="just">
              <a:buNone/>
            </a:pPr>
            <a:r>
              <a:rPr lang="en-GB" sz="3000" dirty="0"/>
              <a:t> </a:t>
            </a:r>
            <a:r>
              <a:rPr lang="en-GB" sz="3000" dirty="0" smtClean="0"/>
              <a:t>   it is the process of reasoning the evidence in order to support your opinion. It is summarising your conclusions in order to convince the opposing side.</a:t>
            </a:r>
            <a:endParaRPr lang="en-GB" sz="3000" dirty="0"/>
          </a:p>
        </p:txBody>
      </p:sp>
      <p:pic>
        <p:nvPicPr>
          <p:cNvPr id="5" name="irc_mi" descr="Image result for debate">
            <a:hlinkClick r:id="rId2"/>
          </p:cNvPr>
          <p:cNvPicPr/>
          <p:nvPr/>
        </p:nvPicPr>
        <p:blipFill>
          <a:blip r:embed="rId3" cstate="print"/>
          <a:srcRect/>
          <a:stretch>
            <a:fillRect/>
          </a:stretch>
        </p:blipFill>
        <p:spPr bwMode="auto">
          <a:xfrm>
            <a:off x="4572000" y="980728"/>
            <a:ext cx="4104456"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Components of Argumentation:</a:t>
            </a:r>
            <a:endParaRPr lang="en-GB" dirty="0">
              <a:solidFill>
                <a:srgbClr val="FF0000"/>
              </a:solidFill>
            </a:endParaRPr>
          </a:p>
        </p:txBody>
      </p:sp>
      <p:sp>
        <p:nvSpPr>
          <p:cNvPr id="3" name="Content Placeholder 2"/>
          <p:cNvSpPr>
            <a:spLocks noGrp="1"/>
          </p:cNvSpPr>
          <p:nvPr>
            <p:ph sz="quarter" idx="1"/>
          </p:nvPr>
        </p:nvSpPr>
        <p:spPr>
          <a:xfrm>
            <a:off x="457200" y="1412776"/>
            <a:ext cx="8229600" cy="5184576"/>
          </a:xfrm>
        </p:spPr>
        <p:txBody>
          <a:bodyPr>
            <a:normAutofit/>
          </a:bodyPr>
          <a:lstStyle/>
          <a:p>
            <a:pPr algn="just"/>
            <a:r>
              <a:rPr lang="en-GB" dirty="0" smtClean="0">
                <a:solidFill>
                  <a:srgbClr val="C00000"/>
                </a:solidFill>
              </a:rPr>
              <a:t>1. Statement of possible truth: </a:t>
            </a:r>
            <a:r>
              <a:rPr lang="en-GB" dirty="0" smtClean="0"/>
              <a:t>Students should be trained to start with conclusion they have reached. For example: Smoking cigarettes is less harmful than smoking hookah.</a:t>
            </a:r>
          </a:p>
          <a:p>
            <a:pPr algn="just"/>
            <a:r>
              <a:rPr lang="en-GB" dirty="0" smtClean="0">
                <a:solidFill>
                  <a:srgbClr val="C00000"/>
                </a:solidFill>
              </a:rPr>
              <a:t> 2. Supporting your statements: </a:t>
            </a:r>
            <a:r>
              <a:rPr lang="en-GB" dirty="0" smtClean="0"/>
              <a:t>It is important that students should be trained so that when they demonstrate their views, they can support their statements with scientific evidence (referring to researches, surveys or collected data) rather than opinion, Ex: According to Word Health Organisation, smoking a hookah equals 100 cigarettes.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buNone/>
            </a:pPr>
            <a:r>
              <a:rPr lang="en-GB" sz="3000" dirty="0" smtClean="0">
                <a:latin typeface="Age" pitchFamily="50" charset="0"/>
              </a:rPr>
              <a:t>   </a:t>
            </a:r>
            <a:r>
              <a:rPr lang="en-GB" sz="3000" dirty="0" smtClean="0">
                <a:solidFill>
                  <a:srgbClr val="C00000"/>
                </a:solidFill>
                <a:latin typeface="Age" pitchFamily="50" charset="0"/>
              </a:rPr>
              <a:t>3. Explain why the audience should care about the statement:</a:t>
            </a:r>
          </a:p>
          <a:p>
            <a:pPr algn="just">
              <a:buNone/>
            </a:pPr>
            <a:r>
              <a:rPr lang="en-GB" sz="3000" dirty="0"/>
              <a:t> </a:t>
            </a:r>
            <a:r>
              <a:rPr lang="en-GB" sz="3000" dirty="0" smtClean="0"/>
              <a:t>  Through demonstrating the importance of your viewpoint, you tell the audience why they should care about your topic.</a:t>
            </a:r>
            <a:endParaRPr lang="en-GB"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ctr">
              <a:buNone/>
            </a:pPr>
            <a:r>
              <a:rPr lang="en-GB" sz="6000" dirty="0" smtClean="0">
                <a:solidFill>
                  <a:srgbClr val="FF0000"/>
                </a:solidFill>
                <a:effectLst>
                  <a:outerShdw blurRad="38100" dist="38100" dir="2700000" algn="tl">
                    <a:srgbClr val="000000">
                      <a:alpha val="43137"/>
                    </a:srgbClr>
                  </a:outerShdw>
                </a:effectLst>
              </a:rPr>
              <a:t>INTRODUCTION TO THINKING SKILLS AND COMMUNICATION </a:t>
            </a:r>
            <a:endParaRPr lang="en-GB" sz="60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skills and Communication:</a:t>
            </a:r>
            <a:endParaRPr lang="en-GB" dirty="0"/>
          </a:p>
        </p:txBody>
      </p:sp>
      <p:sp>
        <p:nvSpPr>
          <p:cNvPr id="3" name="Content Placeholder 2"/>
          <p:cNvSpPr>
            <a:spLocks noGrp="1"/>
          </p:cNvSpPr>
          <p:nvPr>
            <p:ph sz="quarter" idx="1"/>
          </p:nvPr>
        </p:nvSpPr>
        <p:spPr/>
        <p:txBody>
          <a:bodyPr>
            <a:normAutofit/>
          </a:bodyPr>
          <a:lstStyle/>
          <a:p>
            <a:pPr algn="just">
              <a:buNone/>
            </a:pPr>
            <a:r>
              <a:rPr lang="en-GB" sz="3000" dirty="0" smtClean="0">
                <a:solidFill>
                  <a:srgbClr val="FF0000"/>
                </a:solidFill>
              </a:rPr>
              <a:t>(1) How should we think and debate?</a:t>
            </a:r>
          </a:p>
          <a:p>
            <a:pPr algn="just">
              <a:buNone/>
            </a:pPr>
            <a:r>
              <a:rPr lang="en-GB" sz="3000" dirty="0"/>
              <a:t> </a:t>
            </a:r>
            <a:r>
              <a:rPr lang="en-GB" sz="3000" dirty="0" smtClean="0"/>
              <a:t>• Thinking process differs from person to another according to intellectual activities.</a:t>
            </a:r>
          </a:p>
          <a:p>
            <a:pPr algn="just">
              <a:buNone/>
            </a:pPr>
            <a:r>
              <a:rPr lang="en-GB" sz="3000" dirty="0" smtClean="0"/>
              <a:t> • Thinking is a human ability that can be developed through training.</a:t>
            </a:r>
            <a:endParaRPr lang="en-GB" sz="3000" dirty="0"/>
          </a:p>
        </p:txBody>
      </p:sp>
      <p:pic>
        <p:nvPicPr>
          <p:cNvPr id="4" name="Content Placeholder 3" descr="C:\Users\ADMIN\Documents\untitled[1].jpg"/>
          <p:cNvPicPr>
            <a:picLocks/>
          </p:cNvPicPr>
          <p:nvPr/>
        </p:nvPicPr>
        <p:blipFill>
          <a:blip r:embed="rId2" cstate="print"/>
          <a:srcRect/>
          <a:stretch>
            <a:fillRect/>
          </a:stretch>
        </p:blipFill>
        <p:spPr bwMode="auto">
          <a:xfrm>
            <a:off x="5436096" y="3717032"/>
            <a:ext cx="3312368" cy="273630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FF0000"/>
                </a:solidFill>
              </a:rPr>
              <a:t>(2) Approaches to learning and teaching</a:t>
            </a:r>
            <a:endParaRPr lang="en-GB" dirty="0">
              <a:solidFill>
                <a:srgbClr val="FF0000"/>
              </a:solidFill>
            </a:endParaRPr>
          </a:p>
        </p:txBody>
      </p:sp>
      <p:sp>
        <p:nvSpPr>
          <p:cNvPr id="3" name="Content Placeholder 2"/>
          <p:cNvSpPr>
            <a:spLocks noGrp="1"/>
          </p:cNvSpPr>
          <p:nvPr>
            <p:ph sz="quarter" idx="1"/>
          </p:nvPr>
        </p:nvSpPr>
        <p:spPr/>
        <p:txBody>
          <a:bodyPr>
            <a:normAutofit/>
          </a:bodyPr>
          <a:lstStyle/>
          <a:p>
            <a:pPr algn="just">
              <a:buNone/>
            </a:pPr>
            <a:r>
              <a:rPr lang="en-GB" sz="3000" dirty="0" smtClean="0"/>
              <a:t> Two types of learning in daily life are: </a:t>
            </a:r>
          </a:p>
          <a:p>
            <a:pPr algn="just"/>
            <a:r>
              <a:rPr lang="en-GB" sz="3000" dirty="0" smtClean="0"/>
              <a:t>1. Teacher-centred Instruction: this is a one-way learning process, from the teacher to the student. </a:t>
            </a:r>
          </a:p>
          <a:p>
            <a:pPr algn="just"/>
            <a:r>
              <a:rPr lang="en-GB" sz="3000" dirty="0" smtClean="0"/>
              <a:t>2. Student-centred Instruction: this is a two-way learning process, from the teacher to the student and vice versa. </a:t>
            </a:r>
            <a:endParaRPr lang="en-GB"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(3) Thinking Skills:</a:t>
            </a:r>
            <a:endParaRPr lang="en-GB" dirty="0">
              <a:solidFill>
                <a:srgbClr val="FF0000"/>
              </a:solidFill>
            </a:endParaRPr>
          </a:p>
        </p:txBody>
      </p:sp>
      <p:sp>
        <p:nvSpPr>
          <p:cNvPr id="3" name="Content Placeholder 2"/>
          <p:cNvSpPr>
            <a:spLocks noGrp="1"/>
          </p:cNvSpPr>
          <p:nvPr>
            <p:ph sz="quarter" idx="1"/>
          </p:nvPr>
        </p:nvSpPr>
        <p:spPr>
          <a:xfrm>
            <a:off x="457200" y="1412776"/>
            <a:ext cx="8229600" cy="5112568"/>
          </a:xfrm>
        </p:spPr>
        <p:txBody>
          <a:bodyPr>
            <a:normAutofit/>
          </a:bodyPr>
          <a:lstStyle/>
          <a:p>
            <a:pPr>
              <a:buNone/>
            </a:pPr>
            <a:r>
              <a:rPr lang="en-GB" dirty="0" smtClean="0">
                <a:solidFill>
                  <a:schemeClr val="tx2"/>
                </a:solidFill>
              </a:rPr>
              <a:t>    1. Lower-order Thinking Skills:</a:t>
            </a:r>
          </a:p>
          <a:p>
            <a:r>
              <a:rPr lang="en-GB" dirty="0" smtClean="0"/>
              <a:t> • Remembering </a:t>
            </a:r>
          </a:p>
          <a:p>
            <a:r>
              <a:rPr lang="en-GB" dirty="0" smtClean="0"/>
              <a:t>• Understanding </a:t>
            </a:r>
          </a:p>
          <a:p>
            <a:r>
              <a:rPr lang="en-GB" dirty="0" smtClean="0"/>
              <a:t>• Applying </a:t>
            </a:r>
          </a:p>
          <a:p>
            <a:pPr>
              <a:buNone/>
            </a:pPr>
            <a:endParaRPr lang="en-GB" dirty="0" smtClean="0"/>
          </a:p>
          <a:p>
            <a:pPr>
              <a:buNone/>
            </a:pPr>
            <a:r>
              <a:rPr lang="en-GB" dirty="0" smtClean="0">
                <a:solidFill>
                  <a:schemeClr val="tx2"/>
                </a:solidFill>
              </a:rPr>
              <a:t>     2. Higher-order Thinking Skills: </a:t>
            </a:r>
          </a:p>
          <a:p>
            <a:r>
              <a:rPr lang="en-GB" dirty="0" smtClean="0"/>
              <a:t>• Analysing </a:t>
            </a:r>
          </a:p>
          <a:p>
            <a:r>
              <a:rPr lang="en-GB" dirty="0" smtClean="0"/>
              <a:t>• Evaluating</a:t>
            </a:r>
          </a:p>
          <a:p>
            <a:r>
              <a:rPr lang="en-GB" dirty="0" smtClean="0"/>
              <a:t> • Creating</a:t>
            </a:r>
          </a:p>
          <a:p>
            <a:r>
              <a:rPr lang="en-GB" dirty="0" smtClean="0"/>
              <a:t> • Critical Thinking</a:t>
            </a:r>
            <a:endParaRPr lang="en-GB" dirty="0"/>
          </a:p>
        </p:txBody>
      </p:sp>
      <p:pic>
        <p:nvPicPr>
          <p:cNvPr id="4" name="irc_mi" descr="Image result for debate">
            <a:hlinkClick r:id="rId2"/>
          </p:cNvPr>
          <p:cNvPicPr/>
          <p:nvPr/>
        </p:nvPicPr>
        <p:blipFill>
          <a:blip r:embed="rId3" cstate="print"/>
          <a:srcRect/>
          <a:stretch>
            <a:fillRect/>
          </a:stretch>
        </p:blipFill>
        <p:spPr bwMode="auto">
          <a:xfrm>
            <a:off x="5004048" y="1988840"/>
            <a:ext cx="2952327" cy="1661458"/>
          </a:xfrm>
          <a:prstGeom prst="rect">
            <a:avLst/>
          </a:prstGeom>
          <a:noFill/>
          <a:ln w="9525">
            <a:noFill/>
            <a:miter lim="800000"/>
            <a:headEnd/>
            <a:tailEnd/>
          </a:ln>
        </p:spPr>
      </p:pic>
      <p:pic>
        <p:nvPicPr>
          <p:cNvPr id="5" name="irc_mi" descr="Image result for debate">
            <a:hlinkClick r:id="rId4"/>
          </p:cNvPr>
          <p:cNvPicPr/>
          <p:nvPr/>
        </p:nvPicPr>
        <p:blipFill>
          <a:blip r:embed="rId5" cstate="print"/>
          <a:srcRect/>
          <a:stretch>
            <a:fillRect/>
          </a:stretch>
        </p:blipFill>
        <p:spPr bwMode="auto">
          <a:xfrm>
            <a:off x="5198537" y="4509120"/>
            <a:ext cx="2901855" cy="18001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(4) Critical Thinking:</a:t>
            </a:r>
            <a:endParaRPr lang="en-GB" dirty="0">
              <a:solidFill>
                <a:srgbClr val="FF0000"/>
              </a:solidFill>
            </a:endParaRPr>
          </a:p>
        </p:txBody>
      </p:sp>
      <p:sp>
        <p:nvSpPr>
          <p:cNvPr id="3" name="Content Placeholder 2"/>
          <p:cNvSpPr>
            <a:spLocks noGrp="1"/>
          </p:cNvSpPr>
          <p:nvPr>
            <p:ph sz="quarter" idx="1"/>
          </p:nvPr>
        </p:nvSpPr>
        <p:spPr/>
        <p:txBody>
          <a:bodyPr>
            <a:normAutofit/>
          </a:bodyPr>
          <a:lstStyle/>
          <a:p>
            <a:pPr algn="just">
              <a:buNone/>
            </a:pPr>
            <a:r>
              <a:rPr lang="en-GB" sz="3000" dirty="0" smtClean="0"/>
              <a:t>   </a:t>
            </a:r>
          </a:p>
          <a:p>
            <a:pPr algn="just">
              <a:buNone/>
            </a:pPr>
            <a:r>
              <a:rPr lang="en-GB" sz="3000" dirty="0" smtClean="0"/>
              <a:t>It is the ability to </a:t>
            </a:r>
          </a:p>
          <a:p>
            <a:pPr algn="just">
              <a:buNone/>
            </a:pPr>
            <a:r>
              <a:rPr lang="en-GB" sz="3000" dirty="0" smtClean="0"/>
              <a:t>understand, evaluate </a:t>
            </a:r>
          </a:p>
          <a:p>
            <a:pPr algn="just">
              <a:buNone/>
            </a:pPr>
            <a:r>
              <a:rPr lang="en-GB" sz="3000" dirty="0" smtClean="0"/>
              <a:t>and reach a conclusion</a:t>
            </a:r>
          </a:p>
          <a:p>
            <a:pPr algn="just">
              <a:buNone/>
            </a:pPr>
            <a:r>
              <a:rPr lang="en-GB" sz="3000" dirty="0" smtClean="0"/>
              <a:t>about issues in accordance</a:t>
            </a:r>
          </a:p>
          <a:p>
            <a:pPr algn="just">
              <a:buNone/>
            </a:pPr>
            <a:r>
              <a:rPr lang="en-GB" sz="3000" dirty="0" smtClean="0"/>
              <a:t>with certain criteria by means of observing, raising questions, comparing, checking arguments and logical reasoning.</a:t>
            </a:r>
          </a:p>
          <a:p>
            <a:pPr algn="just">
              <a:buNone/>
            </a:pPr>
            <a:endParaRPr lang="en-GB" sz="3000" dirty="0"/>
          </a:p>
        </p:txBody>
      </p:sp>
      <p:pic>
        <p:nvPicPr>
          <p:cNvPr id="4" name="irc_mi" descr="Image result for critical thinking">
            <a:hlinkClick r:id="rId2"/>
          </p:cNvPr>
          <p:cNvPicPr/>
          <p:nvPr/>
        </p:nvPicPr>
        <p:blipFill>
          <a:blip r:embed="rId3" cstate="print"/>
          <a:srcRect/>
          <a:stretch>
            <a:fillRect/>
          </a:stretch>
        </p:blipFill>
        <p:spPr bwMode="auto">
          <a:xfrm>
            <a:off x="4211960" y="764704"/>
            <a:ext cx="4536504"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sz="quarter" idx="1"/>
          </p:nvPr>
        </p:nvSpPr>
        <p:spPr>
          <a:xfrm>
            <a:off x="457200" y="548680"/>
            <a:ext cx="8229600" cy="5904656"/>
          </a:xfrm>
        </p:spPr>
        <p:txBody>
          <a:bodyPr>
            <a:normAutofit/>
          </a:bodyPr>
          <a:lstStyle/>
          <a:p>
            <a:pPr algn="just">
              <a:buNone/>
            </a:pPr>
            <a:r>
              <a:rPr lang="en-GB" sz="3200" dirty="0" smtClean="0"/>
              <a:t>   The purpose behind critical thinking is reflecting on an opinion in order to analyse it and providing evidence and argumentation subjectively, then reaching a decision resorting to certain criteria. There will an exchange of opinions about an issue, a news article, or a story. To accustom students to critical thinking, the best way is to differentiate fact from opinion as well as relevant information from irrelevant information.</a:t>
            </a:r>
            <a:endParaRPr lang="en-GB"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(5) Fact and Opinion:</a:t>
            </a:r>
            <a:endParaRPr lang="en-GB" dirty="0"/>
          </a:p>
        </p:txBody>
      </p:sp>
      <p:pic>
        <p:nvPicPr>
          <p:cNvPr id="4" name="Content Placeholder 3" descr="Image result for critical thinking">
            <a:hlinkClick r:id="rId2" tgtFrame="&quot;_blank&quot;"/>
          </p:cNvPr>
          <p:cNvPicPr>
            <a:picLocks noGrp="1"/>
          </p:cNvPicPr>
          <p:nvPr>
            <p:ph sz="quarter" idx="1"/>
          </p:nvPr>
        </p:nvPicPr>
        <p:blipFill>
          <a:blip r:embed="rId3" cstate="print"/>
          <a:srcRect/>
          <a:stretch>
            <a:fillRect/>
          </a:stretch>
        </p:blipFill>
        <p:spPr bwMode="auto">
          <a:xfrm>
            <a:off x="827584" y="1412776"/>
            <a:ext cx="7344816"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C00000"/>
                </a:solidFill>
                <a:latin typeface="Age" pitchFamily="50" charset="0"/>
              </a:rPr>
              <a:t>Fact</a:t>
            </a:r>
            <a:endParaRPr lang="en-GB" dirty="0">
              <a:solidFill>
                <a:srgbClr val="FF0000"/>
              </a:solidFill>
            </a:endParaRPr>
          </a:p>
        </p:txBody>
      </p:sp>
      <p:sp>
        <p:nvSpPr>
          <p:cNvPr id="3" name="Content Placeholder 2"/>
          <p:cNvSpPr>
            <a:spLocks noGrp="1"/>
          </p:cNvSpPr>
          <p:nvPr>
            <p:ph sz="quarter" idx="1"/>
          </p:nvPr>
        </p:nvSpPr>
        <p:spPr>
          <a:xfrm>
            <a:off x="457200" y="1124744"/>
            <a:ext cx="8229600" cy="5001419"/>
          </a:xfrm>
        </p:spPr>
        <p:txBody>
          <a:bodyPr>
            <a:noAutofit/>
          </a:bodyPr>
          <a:lstStyle/>
          <a:p>
            <a:pPr algn="just">
              <a:buNone/>
            </a:pPr>
            <a:r>
              <a:rPr lang="en-GB" sz="3600" dirty="0" smtClean="0"/>
              <a:t>    fact refers to something which can be proven. It expresses a truth that is reached by consensus which can be found out through observation possessing undisputable of details. For example: words can be nouns or verbs, Or Daytime in summer is longer than day in winter.</a:t>
            </a:r>
            <a:endParaRPr lang="en-GB"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229</TotalTime>
  <Words>587</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Academic Debate &amp; Critical Thinking</vt:lpstr>
      <vt:lpstr>Slide 2</vt:lpstr>
      <vt:lpstr>Thinking skills and Communication:</vt:lpstr>
      <vt:lpstr>(2) Approaches to learning and teaching</vt:lpstr>
      <vt:lpstr>(3) Thinking Skills:</vt:lpstr>
      <vt:lpstr>(4) Critical Thinking:</vt:lpstr>
      <vt:lpstr>Slide 7</vt:lpstr>
      <vt:lpstr>(5) Fact and Opinion:</vt:lpstr>
      <vt:lpstr>Fact</vt:lpstr>
      <vt:lpstr>Slide 10</vt:lpstr>
      <vt:lpstr>(6) Debating and Argumentation:</vt:lpstr>
      <vt:lpstr>Components of Argumentation:</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Debate &amp; Critical Thinking</dc:title>
  <dc:creator>ashty</dc:creator>
  <cp:lastModifiedBy>ashty</cp:lastModifiedBy>
  <cp:revision>25</cp:revision>
  <dcterms:created xsi:type="dcterms:W3CDTF">2019-03-24T12:35:27Z</dcterms:created>
  <dcterms:modified xsi:type="dcterms:W3CDTF">2019-04-06T09:41:15Z</dcterms:modified>
</cp:coreProperties>
</file>