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3" d="100"/>
          <a:sy n="33" d="100"/>
        </p:scale>
        <p:origin x="1096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9/28/2023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9/28/2023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9/28/2023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9/28/2023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9/28/2023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9/28/2023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9/28/2023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9/28/2023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9/28/2023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9/28/2023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9/28/2023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9/28/2023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0634551">
            <a:off x="2452914" y="841829"/>
            <a:ext cx="5181600" cy="1465942"/>
          </a:xfrm>
        </p:spPr>
        <p:txBody>
          <a:bodyPr>
            <a:noAutofit/>
          </a:bodyPr>
          <a:lstStyle/>
          <a:p>
            <a:pPr algn="ctr"/>
            <a:r>
              <a:rPr lang="ar-IQ" sz="3600" b="1" dirty="0">
                <a:solidFill>
                  <a:srgbClr val="FFFF00"/>
                </a:solidFill>
              </a:rPr>
              <a:t>جیاوازى نێوان تەواوکەر و سەربار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4681" y="2514597"/>
            <a:ext cx="5518066" cy="2268559"/>
          </a:xfrm>
        </p:spPr>
        <p:txBody>
          <a:bodyPr>
            <a:noAutofit/>
          </a:bodyPr>
          <a:lstStyle/>
          <a:p>
            <a:pPr algn="just" rtl="1"/>
            <a:r>
              <a:rPr lang="ar-IQ" sz="3200" dirty="0">
                <a:latin typeface="Times New Roman" panose="02020603050405020304" pitchFamily="18" charset="0"/>
                <a:ea typeface="Times New Roman" panose="02020603050405020304" pitchFamily="18" charset="0"/>
                <a:cs typeface="Ali_K_Alwand" pitchFamily="2" charset="-78"/>
              </a:rPr>
              <a:t>تةواوكةر و سةربار لة دروستةى رِستةدا لة رِوانطةى تايبةتمةنديى سينتاكسى و سيمانتيكييةوة جياوازن، ليَرةدا ضةند ثيَوانةيةكى ديار ء طرنط بؤ جياكردنةوةى تةواوكةرء سةربار لةيةكترى دةخةينةرِوو.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6881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5832"/>
    </mc:Choice>
    <mc:Fallback xmlns="">
      <p:transition spd="slow" advTm="15583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9814" y="809173"/>
            <a:ext cx="847634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IQ" sz="32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li_K_Alwand" pitchFamily="2" charset="-78"/>
              </a:rPr>
              <a:t>يةكةم: </a:t>
            </a:r>
            <a:r>
              <a:rPr lang="ar-IQ" sz="3200" dirty="0">
                <a:latin typeface="Times New Roman" panose="02020603050405020304" pitchFamily="18" charset="0"/>
                <a:ea typeface="Times New Roman" panose="02020603050405020304" pitchFamily="18" charset="0"/>
                <a:cs typeface="Ali_K_Alwand" pitchFamily="2" charset="-78"/>
              </a:rPr>
              <a:t>هاتنى تةواوكةر لة رِستةدا بةندة بة هاتنى ئةو كردارةی لة رِستةكةدا ديَت. لة كاتيَكدا ئةم سنوورداريية وةك ثيَوانةيةك بؤ هاتنى سةربار نيية، بؤ نموونة لة وةضةثؤلى كرداردا[</a:t>
            </a:r>
            <a:r>
              <a:rPr lang="ar-IQ" sz="32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li_K_Alwand" pitchFamily="2" charset="-78"/>
              </a:rPr>
              <a:t>دةخةويَت</a:t>
            </a:r>
            <a:r>
              <a:rPr lang="ar-IQ" sz="3200" dirty="0">
                <a:latin typeface="Times New Roman" panose="02020603050405020304" pitchFamily="18" charset="0"/>
                <a:ea typeface="Times New Roman" panose="02020603050405020304" pitchFamily="18" charset="0"/>
                <a:cs typeface="Ali_K_Alwand" pitchFamily="2" charset="-78"/>
              </a:rPr>
              <a:t>] تيَنةثةرِة، لةبةرئةوة ثيَويستى بة تةواوكةر لة جؤرى بةركار نيية، برِوانة[1]</a:t>
            </a:r>
            <a:r>
              <a:rPr lang="ar-IQ" sz="3200" dirty="0">
                <a:latin typeface="Times New Roman" panose="02020603050405020304" pitchFamily="18" charset="0"/>
                <a:ea typeface="Times New Roman" panose="02020603050405020304" pitchFamily="18" charset="0"/>
                <a:cs typeface="Ali_K_Samik" pitchFamily="2" charset="-78"/>
              </a:rPr>
              <a:t>،</a:t>
            </a:r>
            <a:r>
              <a:rPr lang="ar-IQ" sz="3200" dirty="0">
                <a:latin typeface="Times New Roman" panose="02020603050405020304" pitchFamily="18" charset="0"/>
                <a:ea typeface="Times New Roman" panose="02020603050405020304" pitchFamily="18" charset="0"/>
                <a:cs typeface="Ali_K_Alwand" pitchFamily="2" charset="-78"/>
              </a:rPr>
              <a:t> بةلاَم[</a:t>
            </a:r>
            <a:r>
              <a:rPr lang="ar-IQ" sz="32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li_K_Alwand" pitchFamily="2" charset="-78"/>
              </a:rPr>
              <a:t>دةشوات</a:t>
            </a:r>
            <a:r>
              <a:rPr lang="ar-IQ" sz="3200" dirty="0">
                <a:latin typeface="Times New Roman" panose="02020603050405020304" pitchFamily="18" charset="0"/>
                <a:ea typeface="Times New Roman" panose="02020603050405020304" pitchFamily="18" charset="0"/>
                <a:cs typeface="Ali_K_Alwand" pitchFamily="2" charset="-78"/>
              </a:rPr>
              <a:t>] تيَثةرِة، لةبةرئةوة ثيَويستى بة بةركارة، برِوانة (2).</a:t>
            </a:r>
          </a:p>
          <a:p>
            <a:pPr algn="just" rtl="1"/>
            <a:r>
              <a:rPr lang="ar-IQ" sz="3200" dirty="0">
                <a:latin typeface="Times New Roman" panose="02020603050405020304" pitchFamily="18" charset="0"/>
                <a:ea typeface="Times New Roman" panose="02020603050405020304" pitchFamily="18" charset="0"/>
                <a:cs typeface="Ali_K_Alwand" pitchFamily="2" charset="-78"/>
              </a:rPr>
              <a:t>1- منالَةكة  دةخةويَت.</a:t>
            </a:r>
          </a:p>
          <a:p>
            <a:pPr algn="just" rtl="1"/>
            <a:r>
              <a:rPr lang="ar-IQ" sz="3200" dirty="0">
                <a:latin typeface="Times New Roman" panose="02020603050405020304" pitchFamily="18" charset="0"/>
                <a:ea typeface="Times New Roman" panose="02020603050405020304" pitchFamily="18" charset="0"/>
                <a:cs typeface="Ali_K_Alwand" pitchFamily="2" charset="-78"/>
              </a:rPr>
              <a:t>2- ذنةكة جلةكان دةشوات. </a:t>
            </a:r>
          </a:p>
          <a:p>
            <a:pPr algn="just" rtl="1"/>
            <a:r>
              <a:rPr lang="ar-IQ" sz="3200" dirty="0">
                <a:latin typeface="Times New Roman" panose="02020603050405020304" pitchFamily="18" charset="0"/>
                <a:cs typeface="Ali_K_Alwand" pitchFamily="2" charset="-78"/>
              </a:rPr>
              <a:t>واتة لة فةرهةنطدا ضةشنى كردارةكة، ئةو زانياريية سينتاكسييةى تياية، كة ض جؤرة تةواوكةر و ضةند تةواوكةرى دةويَت، بةلاَم لة سينتاكسدا هيض زانيارييةك بةرامبةر سةربار و ذمارةى سةربارةكان نيية.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6882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9725"/>
    </mc:Choice>
    <mc:Fallback xmlns="">
      <p:transition spd="slow" advTm="319725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8500" y="1358900"/>
            <a:ext cx="86995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IQ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li_K_Alwand" pitchFamily="2" charset="-78"/>
              </a:rPr>
              <a:t>دووةم: </a:t>
            </a:r>
            <a:r>
              <a:rPr lang="ar-IQ" sz="2400" dirty="0">
                <a:latin typeface="Times New Roman" panose="02020603050405020304" pitchFamily="18" charset="0"/>
                <a:ea typeface="Times New Roman" panose="02020603050405020304" pitchFamily="18" charset="0"/>
                <a:cs typeface="Ali_K_Alwand" pitchFamily="2" charset="-78"/>
              </a:rPr>
              <a:t>سةربار لةرِووى سينتاكسةوة لادةبريَت، ضونكة لابردنى سةربار نابيَتة هؤى نارِيَزمانى بوون، بةواتايةكى رِوونتر دانانى سةربار لةرِستةيةكدا ء لابردنى هةر لةو رِستةيةدا، وادةكات هةردوو رِستةكة رِيَزمانى بن، ضونكة دروستةى ناوةكييان ثيَكنةهيَناوة، برِوانة[1]، بةلاَم تةواوكةر بةثيَضةوانةى سةربارةوة بةخورتيية، لابردنى يان دةبيَتة هؤى نارِيَزمانى بوونى رِستةكة، برِوانة[2]، يان ناوةرؤكى واتاى كردار و رِستةكة دةطؤرِيَت، برِوانة (3).</a:t>
            </a:r>
          </a:p>
          <a:p>
            <a:pPr algn="just" rtl="1"/>
            <a:endParaRPr lang="ar-IQ" sz="2400" dirty="0">
              <a:latin typeface="Times New Roman" panose="02020603050405020304" pitchFamily="18" charset="0"/>
              <a:ea typeface="Times New Roman" panose="02020603050405020304" pitchFamily="18" charset="0"/>
              <a:cs typeface="Ali_K_Alwand" pitchFamily="2" charset="-78"/>
            </a:endParaRPr>
          </a:p>
          <a:p>
            <a:pPr algn="just" rtl="1"/>
            <a:r>
              <a:rPr lang="ar-IQ" sz="2400" dirty="0">
                <a:latin typeface="Times New Roman" panose="02020603050405020304" pitchFamily="18" charset="0"/>
                <a:cs typeface="Ali_K_Alwand" pitchFamily="2" charset="-78"/>
              </a:rPr>
              <a:t>1- منالَةكة </a:t>
            </a:r>
            <a:r>
              <a:rPr lang="ar-IQ" sz="2400" dirty="0">
                <a:solidFill>
                  <a:srgbClr val="FFFF00"/>
                </a:solidFill>
                <a:latin typeface="Times New Roman" panose="02020603050405020304" pitchFamily="18" charset="0"/>
                <a:cs typeface="Ali_K_Alwand" pitchFamily="2" charset="-78"/>
              </a:rPr>
              <a:t>لة بيَشكةكةدا </a:t>
            </a:r>
            <a:r>
              <a:rPr lang="ar-IQ" sz="2400" dirty="0">
                <a:latin typeface="Times New Roman" panose="02020603050405020304" pitchFamily="18" charset="0"/>
                <a:cs typeface="Ali_K_Alwand" pitchFamily="2" charset="-78"/>
              </a:rPr>
              <a:t>نووستووة.      = منالَةكة نووستووة.</a:t>
            </a:r>
          </a:p>
          <a:p>
            <a:pPr algn="just" rtl="1"/>
            <a:r>
              <a:rPr lang="ar-IQ" sz="2400" dirty="0">
                <a:latin typeface="Times New Roman" panose="02020603050405020304" pitchFamily="18" charset="0"/>
                <a:cs typeface="Ali_K_Alwand" pitchFamily="2" charset="-78"/>
              </a:rPr>
              <a:t>2- ثياوةكة </a:t>
            </a:r>
            <a:r>
              <a:rPr lang="ar-IQ" sz="2400" dirty="0">
                <a:solidFill>
                  <a:srgbClr val="FFFF00"/>
                </a:solidFill>
                <a:latin typeface="Times New Roman" panose="02020603050405020304" pitchFamily="18" charset="0"/>
                <a:cs typeface="Ali_K_Alwand" pitchFamily="2" charset="-78"/>
              </a:rPr>
              <a:t>خانووةكةى</a:t>
            </a:r>
            <a:r>
              <a:rPr lang="ar-IQ" sz="2400" dirty="0">
                <a:latin typeface="Times New Roman" panose="02020603050405020304" pitchFamily="18" charset="0"/>
                <a:cs typeface="Ali_K_Alwand" pitchFamily="2" charset="-78"/>
              </a:rPr>
              <a:t> كرِى.               = ثياوةكة ....... كرِى.*</a:t>
            </a:r>
          </a:p>
          <a:p>
            <a:pPr algn="just" rtl="1"/>
            <a:r>
              <a:rPr lang="ar-IQ" sz="2400" dirty="0">
                <a:latin typeface="Times New Roman" panose="02020603050405020304" pitchFamily="18" charset="0"/>
                <a:cs typeface="Ali_K_Alwand" pitchFamily="2" charset="-78"/>
              </a:rPr>
              <a:t>3- ئةمرِؤ </a:t>
            </a:r>
            <a:r>
              <a:rPr lang="ar-IQ" sz="2400" dirty="0">
                <a:solidFill>
                  <a:srgbClr val="FFFF00"/>
                </a:solidFill>
                <a:latin typeface="Times New Roman" panose="02020603050405020304" pitchFamily="18" charset="0"/>
                <a:cs typeface="Ali_K_Alwand" pitchFamily="2" charset="-78"/>
              </a:rPr>
              <a:t>لةبةهار </a:t>
            </a:r>
            <a:r>
              <a:rPr lang="ar-IQ" sz="2400" dirty="0">
                <a:latin typeface="Times New Roman" panose="02020603050405020304" pitchFamily="18" charset="0"/>
                <a:cs typeface="Ali_K_Alwand" pitchFamily="2" charset="-78"/>
              </a:rPr>
              <a:t>دةضيَت.                = ئةمرِؤ دةضيَت.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2099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6007"/>
    </mc:Choice>
    <mc:Fallback xmlns="">
      <p:transition spd="slow" advTm="646007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9900" y="1666101"/>
            <a:ext cx="8585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IQ" sz="28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li_K_Alwand" pitchFamily="2" charset="-78"/>
              </a:rPr>
              <a:t>سيَيةم: </a:t>
            </a:r>
            <a:r>
              <a:rPr lang="ar-IQ" sz="2800" dirty="0">
                <a:latin typeface="Times New Roman" panose="02020603050405020304" pitchFamily="18" charset="0"/>
                <a:ea typeface="Times New Roman" panose="02020603050405020304" pitchFamily="18" charset="0"/>
                <a:cs typeface="Ali_K_Alwand" pitchFamily="2" charset="-78"/>
              </a:rPr>
              <a:t>ذمارةى تةواوكةر سنووردارة بةثيَى جؤرى ئةو كردارةى لة وةضةثؤليَكى طونجاودا داواى تةواوكةر دةكات، وةك نموونةكانى ( 1 ، 2 )، بةلآم ذمارةى سةربار سنووردار نيية. وةك نموونةى (3):</a:t>
            </a:r>
          </a:p>
          <a:p>
            <a:pPr algn="just" rtl="1"/>
            <a:endParaRPr lang="ar-IQ" sz="2800" dirty="0">
              <a:latin typeface="Times New Roman" panose="02020603050405020304" pitchFamily="18" charset="0"/>
              <a:ea typeface="Times New Roman" panose="02020603050405020304" pitchFamily="18" charset="0"/>
              <a:cs typeface="Ali_K_Alwand" pitchFamily="2" charset="-78"/>
            </a:endParaRPr>
          </a:p>
          <a:p>
            <a:pPr algn="just" rtl="1"/>
            <a:r>
              <a:rPr lang="ar-IQ" sz="2800" dirty="0">
                <a:latin typeface="Times New Roman" panose="02020603050405020304" pitchFamily="18" charset="0"/>
                <a:ea typeface="Times New Roman" panose="02020603050405020304" pitchFamily="18" charset="0"/>
                <a:cs typeface="Ali_K_Alwand" pitchFamily="2" charset="-78"/>
              </a:rPr>
              <a:t>1- ئارام </a:t>
            </a:r>
            <a:r>
              <a:rPr lang="ar-IQ" sz="28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li_K_Alwand" pitchFamily="2" charset="-78"/>
              </a:rPr>
              <a:t>نامة</a:t>
            </a:r>
            <a:r>
              <a:rPr lang="ar-IQ" sz="2800" dirty="0">
                <a:latin typeface="Times New Roman" panose="02020603050405020304" pitchFamily="18" charset="0"/>
                <a:ea typeface="Times New Roman" panose="02020603050405020304" pitchFamily="18" charset="0"/>
                <a:cs typeface="Ali_K_Alwand" pitchFamily="2" charset="-78"/>
              </a:rPr>
              <a:t> دةنووسيَت.                              يةك تةواوكةر، تةنيا بةركار.</a:t>
            </a:r>
          </a:p>
          <a:p>
            <a:pPr algn="just" rtl="1"/>
            <a:r>
              <a:rPr lang="ar-IQ" sz="2800" dirty="0">
                <a:latin typeface="Times New Roman" panose="02020603050405020304" pitchFamily="18" charset="0"/>
                <a:ea typeface="Times New Roman" panose="02020603050405020304" pitchFamily="18" charset="0"/>
                <a:cs typeface="Ali_K_Alwand" pitchFamily="2" charset="-78"/>
              </a:rPr>
              <a:t>2- ئارام </a:t>
            </a:r>
            <a:r>
              <a:rPr lang="ar-IQ" sz="28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li_K_Alwand" pitchFamily="2" charset="-78"/>
              </a:rPr>
              <a:t>بةردى</a:t>
            </a:r>
            <a:r>
              <a:rPr lang="ar-IQ" sz="2800" dirty="0">
                <a:latin typeface="Times New Roman" panose="02020603050405020304" pitchFamily="18" charset="0"/>
                <a:ea typeface="Times New Roman" panose="02020603050405020304" pitchFamily="18" charset="0"/>
                <a:cs typeface="Ali_K_Alwand" pitchFamily="2" charset="-78"/>
              </a:rPr>
              <a:t> طرت</a:t>
            </a:r>
            <a:r>
              <a:rPr lang="ar-IQ" sz="28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li_K_Alwand" pitchFamily="2" charset="-78"/>
              </a:rPr>
              <a:t>ة ضؤلةكةكة</a:t>
            </a:r>
            <a:r>
              <a:rPr lang="ar-IQ" sz="2800" dirty="0">
                <a:latin typeface="Times New Roman" panose="02020603050405020304" pitchFamily="18" charset="0"/>
                <a:ea typeface="Times New Roman" panose="02020603050405020304" pitchFamily="18" charset="0"/>
                <a:cs typeface="Ali_K_Alwand" pitchFamily="2" charset="-78"/>
              </a:rPr>
              <a:t>.             دوو تةواوكةر، (بةركار و تةواوكةر). </a:t>
            </a:r>
          </a:p>
          <a:p>
            <a:pPr algn="just" rtl="1"/>
            <a:r>
              <a:rPr lang="ar-IQ" sz="2800" dirty="0">
                <a:latin typeface="Times New Roman" panose="02020603050405020304" pitchFamily="18" charset="0"/>
                <a:cs typeface="Ali_K_Alwand" pitchFamily="2" charset="-78"/>
              </a:rPr>
              <a:t>3- ئارام </a:t>
            </a:r>
            <a:r>
              <a:rPr lang="ar-IQ" sz="2800" dirty="0">
                <a:solidFill>
                  <a:srgbClr val="FFFF00"/>
                </a:solidFill>
                <a:latin typeface="Times New Roman" panose="02020603050405020304" pitchFamily="18" charset="0"/>
                <a:cs typeface="Ali_K_Alwand" pitchFamily="2" charset="-78"/>
              </a:rPr>
              <a:t>ئةمرِؤ </a:t>
            </a:r>
            <a:r>
              <a:rPr lang="ar-IQ" sz="2800" dirty="0">
                <a:solidFill>
                  <a:srgbClr val="00B0F0"/>
                </a:solidFill>
                <a:latin typeface="Times New Roman" panose="02020603050405020304" pitchFamily="18" charset="0"/>
                <a:cs typeface="Ali_K_Alwand" pitchFamily="2" charset="-78"/>
              </a:rPr>
              <a:t>لةطةلَ هاورٍيَكانيدا </a:t>
            </a:r>
            <a:r>
              <a:rPr lang="ar-IQ" sz="2800" dirty="0">
                <a:solidFill>
                  <a:srgbClr val="92D050"/>
                </a:solidFill>
                <a:latin typeface="Times New Roman" panose="02020603050405020304" pitchFamily="18" charset="0"/>
                <a:cs typeface="Ali_K_Alwand" pitchFamily="2" charset="-78"/>
              </a:rPr>
              <a:t>بةثيَ</a:t>
            </a:r>
            <a:r>
              <a:rPr lang="ar-IQ" sz="2800" dirty="0">
                <a:latin typeface="Times New Roman" panose="02020603050405020304" pitchFamily="18" charset="0"/>
                <a:cs typeface="Ali_K_Alwand" pitchFamily="2" charset="-78"/>
              </a:rPr>
              <a:t> هاتن </a:t>
            </a:r>
            <a:r>
              <a:rPr lang="ar-IQ" sz="2800" dirty="0">
                <a:solidFill>
                  <a:srgbClr val="FF0000"/>
                </a:solidFill>
                <a:latin typeface="Times New Roman" panose="02020603050405020304" pitchFamily="18" charset="0"/>
                <a:cs typeface="Ali_K_Alwand" pitchFamily="2" charset="-78"/>
              </a:rPr>
              <a:t>بؤ زانكؤ</a:t>
            </a:r>
            <a:r>
              <a:rPr lang="ar-IQ" sz="2800" dirty="0">
                <a:latin typeface="Times New Roman" panose="02020603050405020304" pitchFamily="18" charset="0"/>
                <a:cs typeface="Ali_K_Alwand" pitchFamily="2" charset="-78"/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8187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7546"/>
    </mc:Choice>
    <mc:Fallback xmlns="">
      <p:transition spd="slow" advTm="417546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7609" y="1562099"/>
            <a:ext cx="7700592" cy="4296833"/>
          </a:xfrm>
        </p:spPr>
        <p:txBody>
          <a:bodyPr>
            <a:normAutofit fontScale="90000"/>
          </a:bodyPr>
          <a:lstStyle/>
          <a:p>
            <a:pPr rtl="1"/>
            <a:r>
              <a:rPr lang="ar-IQ" dirty="0">
                <a:solidFill>
                  <a:srgbClr val="FFFF00"/>
                </a:solidFill>
              </a:rPr>
              <a:t>چوارەم: </a:t>
            </a:r>
            <a:r>
              <a:rPr lang="ar-IQ" dirty="0"/>
              <a:t>تەواوکەر لە ڕووى سینتاکسیی و سیمانتیکییەوە کەرەسەیەکى پێویست و بە خورتییە، بەڵام سەربار وانییە و تەنيا بۆ ڕوونکردنەوە و پێدانى زانیاریی زیاترە سەبارەت بە لایەنێکى نادیاریی کردەى ڕستەکە، لە ڕووى (کات، شوێن، هۆ، ئامێر، چەندێتى، چۆنییەتیی، ...هتد).</a:t>
            </a:r>
            <a:br>
              <a:rPr lang="ar-IQ" dirty="0"/>
            </a:br>
            <a:r>
              <a:rPr lang="ar-IQ" dirty="0"/>
              <a:t>١- </a:t>
            </a:r>
            <a:r>
              <a:rPr lang="ar-IQ" dirty="0">
                <a:solidFill>
                  <a:srgbClr val="FF0000"/>
                </a:solidFill>
              </a:rPr>
              <a:t>ئەمڕۆ</a:t>
            </a:r>
            <a:r>
              <a:rPr lang="ar-IQ" dirty="0"/>
              <a:t> وانە دەخوێنین.</a:t>
            </a:r>
            <a:br>
              <a:rPr lang="ar-IQ" dirty="0"/>
            </a:br>
            <a:r>
              <a:rPr lang="ar-IQ" dirty="0"/>
              <a:t>٢- مناڵەکە </a:t>
            </a:r>
            <a:r>
              <a:rPr lang="ar-IQ" dirty="0">
                <a:solidFill>
                  <a:srgbClr val="FF0000"/>
                </a:solidFill>
              </a:rPr>
              <a:t>لە بێشکەکەدا </a:t>
            </a:r>
            <a:r>
              <a:rPr lang="ar-IQ" dirty="0"/>
              <a:t>نوستووە.</a:t>
            </a:r>
            <a:br>
              <a:rPr lang="ar-IQ" dirty="0"/>
            </a:br>
            <a:r>
              <a:rPr lang="ar-IQ" dirty="0"/>
              <a:t>٣- ئارام </a:t>
            </a:r>
            <a:r>
              <a:rPr lang="ar-IQ" dirty="0">
                <a:solidFill>
                  <a:srgbClr val="FF0000"/>
                </a:solidFill>
              </a:rPr>
              <a:t>بە پاسکیل </a:t>
            </a:r>
            <a:r>
              <a:rPr lang="ar-IQ" dirty="0"/>
              <a:t>هات.</a:t>
            </a:r>
            <a:br>
              <a:rPr lang="ar-IQ" dirty="0"/>
            </a:br>
            <a:r>
              <a:rPr lang="ar-IQ" dirty="0"/>
              <a:t>٤- ئارام </a:t>
            </a:r>
            <a:r>
              <a:rPr lang="ar-IQ" dirty="0">
                <a:solidFill>
                  <a:srgbClr val="FF0000"/>
                </a:solidFill>
              </a:rPr>
              <a:t>بەخێرایی</a:t>
            </a:r>
            <a:r>
              <a:rPr lang="ar-IQ" dirty="0"/>
              <a:t> هات.</a:t>
            </a:r>
            <a:br>
              <a:rPr lang="ar-IQ" dirty="0"/>
            </a:br>
            <a:r>
              <a:rPr lang="ar-IQ" dirty="0"/>
              <a:t>٥- مامۆستاى </a:t>
            </a:r>
            <a:r>
              <a:rPr lang="ar-IQ" dirty="0">
                <a:solidFill>
                  <a:srgbClr val="FF0000"/>
                </a:solidFill>
              </a:rPr>
              <a:t>بەهۆى نەخۆشییەوە </a:t>
            </a:r>
            <a:r>
              <a:rPr lang="ar-IQ" dirty="0"/>
              <a:t>نەهاتووە.</a:t>
            </a:r>
            <a:br>
              <a:rPr lang="ar-IQ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861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706"/>
    </mc:Choice>
    <mc:Fallback xmlns="">
      <p:transition spd="slow" advTm="500706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115</TotalTime>
  <Words>390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MS Shell Dlg 2</vt:lpstr>
      <vt:lpstr>Times New Roman</vt:lpstr>
      <vt:lpstr>Wingdings</vt:lpstr>
      <vt:lpstr>Wingdings 3</vt:lpstr>
      <vt:lpstr>Madison</vt:lpstr>
      <vt:lpstr>تةواوكةر و سةربار لة دروستةى رِستةدا لة رِوانطةى تايبةتمةنديى سينتاكسى و سيمانتيكييةوة جياوازن، ليَرةدا ضةند ثيَوانةيةكى ديار ء طرنط بؤ جياكردنةوةى تةواوكةرء سةربار لةيةكترى دةخةينةرِوو.</vt:lpstr>
      <vt:lpstr>PowerPoint Presentation</vt:lpstr>
      <vt:lpstr>PowerPoint Presentation</vt:lpstr>
      <vt:lpstr>PowerPoint Presentation</vt:lpstr>
      <vt:lpstr>چوارەم: تەواوکەر لە ڕووى سینتاکسیی و سیمانتیکییەوە کەرەسەیەکى پێویست و بە خورتییە، بەڵام سەربار وانییە و تەنيا بۆ ڕوونکردنەوە و پێدانى زانیاریی زیاترە سەبارەت بە لایەنێکى نادیاریی کردەى ڕستەکە، لە ڕووى (کات، شوێن، هۆ، ئامێر، چەندێتى، چۆنییەتیی، ...هتد). ١- ئەمڕۆ وانە دەخوێنین. ٢- مناڵەکە لە بێشکەکەدا نوستووە. ٣- ئارام بە پاسکیل هات. ٤- ئارام بەخێرایی هات. ٥- مامۆستاى بەهۆى نەخۆشییەوە نەهاتووە. </vt:lpstr>
    </vt:vector>
  </TitlesOfParts>
  <Company>Enjoy My Fine Releases.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تةواوكةر و سةربار لة دروستةى رِستةدا لة رِوانطةى تايبةتمةنديى سينتاكسى و سيمانتيكييةوة جياوازن، ليَرةدا ضةند ثيَوانةيةكى ديارء طرنط بؤ جياكردنةوةى تةواوكةرء سةربار لةيةكترى دةخةينةرِوو.</dc:title>
  <dc:creator>DR.Ahmed Saker 2o1O</dc:creator>
  <cp:lastModifiedBy>Tech Line</cp:lastModifiedBy>
  <cp:revision>11</cp:revision>
  <dcterms:created xsi:type="dcterms:W3CDTF">2019-03-03T11:35:40Z</dcterms:created>
  <dcterms:modified xsi:type="dcterms:W3CDTF">2023-09-27T22:28:58Z</dcterms:modified>
</cp:coreProperties>
</file>