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C70CAD-59FD-4FF0-8E98-16783D0590F2}"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53567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C70CAD-59FD-4FF0-8E98-16783D0590F2}"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1064387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C70CAD-59FD-4FF0-8E98-16783D0590F2}"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6794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C70CAD-59FD-4FF0-8E98-16783D0590F2}"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330383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C70CAD-59FD-4FF0-8E98-16783D0590F2}" type="datetimeFigureOut">
              <a:rPr lang="en-GB" smtClean="0"/>
              <a:t>26/11/2023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113851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C70CAD-59FD-4FF0-8E98-16783D0590F2}"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351752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C70CAD-59FD-4FF0-8E98-16783D0590F2}" type="datetimeFigureOut">
              <a:rPr lang="en-GB" smtClean="0"/>
              <a:t>26/11/2023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318778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C70CAD-59FD-4FF0-8E98-16783D0590F2}" type="datetimeFigureOut">
              <a:rPr lang="en-GB" smtClean="0"/>
              <a:t>26/11/2023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76672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70CAD-59FD-4FF0-8E98-16783D0590F2}" type="datetimeFigureOut">
              <a:rPr lang="en-GB" smtClean="0"/>
              <a:t>26/11/2023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332549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C70CAD-59FD-4FF0-8E98-16783D0590F2}"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395881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C70CAD-59FD-4FF0-8E98-16783D0590F2}" type="datetimeFigureOut">
              <a:rPr lang="en-GB" smtClean="0"/>
              <a:t>26/11/2023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86857B-8E5E-4408-9184-1FAEF41817F7}" type="slidenum">
              <a:rPr lang="en-GB" smtClean="0"/>
              <a:t>‹#›</a:t>
            </a:fld>
            <a:endParaRPr lang="en-GB"/>
          </a:p>
        </p:txBody>
      </p:sp>
    </p:spTree>
    <p:extLst>
      <p:ext uri="{BB962C8B-B14F-4D97-AF65-F5344CB8AC3E}">
        <p14:creationId xmlns:p14="http://schemas.microsoft.com/office/powerpoint/2010/main" val="280087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70CAD-59FD-4FF0-8E98-16783D0590F2}" type="datetimeFigureOut">
              <a:rPr lang="en-GB" smtClean="0"/>
              <a:t>26/11/2023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6857B-8E5E-4408-9184-1FAEF41817F7}" type="slidenum">
              <a:rPr lang="en-GB" smtClean="0"/>
              <a:t>‹#›</a:t>
            </a:fld>
            <a:endParaRPr lang="en-GB"/>
          </a:p>
        </p:txBody>
      </p:sp>
    </p:spTree>
    <p:extLst>
      <p:ext uri="{BB962C8B-B14F-4D97-AF65-F5344CB8AC3E}">
        <p14:creationId xmlns:p14="http://schemas.microsoft.com/office/powerpoint/2010/main" val="2549777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الشعر الحر</a:t>
            </a:r>
            <a:endParaRPr lang="en-GB" dirty="0"/>
          </a:p>
        </p:txBody>
      </p:sp>
      <p:sp>
        <p:nvSpPr>
          <p:cNvPr id="3" name="Content Placeholder 2"/>
          <p:cNvSpPr>
            <a:spLocks noGrp="1"/>
          </p:cNvSpPr>
          <p:nvPr>
            <p:ph idx="1"/>
          </p:nvPr>
        </p:nvSpPr>
        <p:spPr/>
        <p:txBody>
          <a:bodyPr/>
          <a:lstStyle/>
          <a:p>
            <a:pPr algn="r"/>
            <a:r>
              <a:rPr lang="ar-DZ" dirty="0" smtClean="0">
                <a:effectLst/>
              </a:rPr>
              <a:t>الشعر الحر؛ هو أحد أنواع الشعر العربي، الذي يجري وفق القواعد العروضية للقصيدة العربية، ولا يخرج عنها، حيث يلتزم بالتفعيلات الرئيسة للبحر الشعري، لكن يتحرر من نمط القافية الواحدة وشكل القصيدة العمودية،</a:t>
            </a:r>
            <a:endParaRPr lang="ar-IQ" dirty="0" smtClean="0">
              <a:effectLst/>
            </a:endParaRPr>
          </a:p>
          <a:p>
            <a:pPr algn="r"/>
            <a:r>
              <a:rPr lang="ar-DZ" dirty="0" smtClean="0">
                <a:effectLst/>
              </a:rPr>
              <a:t> </a:t>
            </a:r>
            <a:r>
              <a:rPr lang="ar-IQ" dirty="0" smtClean="0">
                <a:effectLst/>
              </a:rPr>
              <a:t>أو</a:t>
            </a:r>
            <a:r>
              <a:rPr lang="ar-DZ" dirty="0" smtClean="0">
                <a:effectLst/>
              </a:rPr>
              <a:t>: "هو شعر ذو شطر واحد ليس له طول ثابت، إنّما يصح أن يتغير عدد التفعيلات من شطر إلى شطر، ويكون هذا التغيير وفق قانون عروضي يتحكم فيه</a:t>
            </a:r>
            <a:br>
              <a:rPr lang="ar-DZ" dirty="0" smtClean="0">
                <a:effectLst/>
              </a:rPr>
            </a:br>
            <a:r>
              <a:rPr lang="ar-DZ" dirty="0" smtClean="0">
                <a:effectLst/>
              </a:rPr>
              <a:t/>
            </a:r>
            <a:br>
              <a:rPr lang="ar-DZ" dirty="0" smtClean="0">
                <a:effectLst/>
              </a:rPr>
            </a:br>
            <a:endParaRPr lang="en-GB" dirty="0" smtClean="0">
              <a:effectLst/>
            </a:endParaRPr>
          </a:p>
          <a:p>
            <a:pPr algn="r"/>
            <a:endParaRPr lang="en-GB" dirty="0"/>
          </a:p>
        </p:txBody>
      </p:sp>
    </p:spTree>
    <p:extLst>
      <p:ext uri="{BB962C8B-B14F-4D97-AF65-F5344CB8AC3E}">
        <p14:creationId xmlns:p14="http://schemas.microsoft.com/office/powerpoint/2010/main" val="1940278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نشأة الشعر الحر</a:t>
            </a:r>
            <a:endParaRPr lang="en-GB" dirty="0"/>
          </a:p>
        </p:txBody>
      </p:sp>
      <p:sp>
        <p:nvSpPr>
          <p:cNvPr id="3" name="Content Placeholder 2"/>
          <p:cNvSpPr>
            <a:spLocks noGrp="1"/>
          </p:cNvSpPr>
          <p:nvPr>
            <p:ph idx="1"/>
          </p:nvPr>
        </p:nvSpPr>
        <p:spPr/>
        <p:txBody>
          <a:bodyPr>
            <a:normAutofit/>
          </a:bodyPr>
          <a:lstStyle/>
          <a:p>
            <a:pPr algn="r"/>
            <a:r>
              <a:rPr lang="ar-DZ" dirty="0" smtClean="0">
                <a:effectLst/>
              </a:rPr>
              <a:t>بدأت حركة الشعر الحر عام 1947م في العراق، وانطلقت بعد ذلك وامتدت للعالم العربي أجمع، وكانت أُولى القصائد حرة الوزن قصيدة "الكوليرا" لنازك الملائكة سنة 1947م، وكانت هذه القصيدة على وزن البحر المتدارك، وتلا هذه القصيدة في العام نفسه قصيدةً لبدر شاكر السياب على وزن بحر الرمل بعنوان "هل كان حبًا" من ديوان "أزهار ذابلة". إنّ ظهور هاتين القصيدتين لم يُعلق عليه في المجلات كثيرًا، وكان التعليق الوحيد على هذه الظاهرة في تلك القصيدتين في مجلة "العروبة"، حيث اعتبر ذلك نقلةً نوعيةً في أسلوب الوزن، وبعد سنتين أيّ في عام 1949م صدر ديوان "شظايا ورمل" لنازك الملائكة، وتضمن عدة قصائد حرة، وأشارت إلى أوجه التجديد التي تتضمنها هذه القصائد، كما بينت مواضع الاختلاف مع القصيدة العمودية</a:t>
            </a:r>
            <a:br>
              <a:rPr lang="ar-DZ" dirty="0" smtClean="0">
                <a:effectLst/>
              </a:rPr>
            </a:br>
            <a:r>
              <a:rPr lang="ar-DZ" dirty="0" smtClean="0">
                <a:effectLst/>
              </a:rPr>
              <a:t/>
            </a:r>
            <a:br>
              <a:rPr lang="ar-DZ" dirty="0" smtClean="0">
                <a:effectLst/>
              </a:rPr>
            </a:br>
            <a:endParaRPr lang="en-GB" dirty="0"/>
          </a:p>
        </p:txBody>
      </p:sp>
    </p:spTree>
    <p:extLst>
      <p:ext uri="{BB962C8B-B14F-4D97-AF65-F5344CB8AC3E}">
        <p14:creationId xmlns:p14="http://schemas.microsoft.com/office/powerpoint/2010/main" val="315886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رواد الشعر الحر في العراق</a:t>
            </a:r>
            <a:endParaRPr lang="en-GB" dirty="0"/>
          </a:p>
        </p:txBody>
      </p:sp>
      <p:sp>
        <p:nvSpPr>
          <p:cNvPr id="3" name="Content Placeholder 2"/>
          <p:cNvSpPr>
            <a:spLocks noGrp="1"/>
          </p:cNvSpPr>
          <p:nvPr>
            <p:ph idx="1"/>
          </p:nvPr>
        </p:nvSpPr>
        <p:spPr/>
        <p:txBody>
          <a:bodyPr/>
          <a:lstStyle/>
          <a:p>
            <a:pPr marL="0" indent="0" algn="r">
              <a:buNone/>
            </a:pPr>
            <a:r>
              <a:rPr lang="ar-DZ" dirty="0" smtClean="0">
                <a:effectLst/>
              </a:rPr>
              <a:t>نازك الملائكة تُعد من رواد الشعر الحر؛ وذلك لجرأتها وإقدامها والثقة العالية التي امتلكتها في موهبتها الشعرية، حيث وضعت أصول التجديد في الشعر، وسعت إلى خلق روح الإبداع في مستوياته الفنية. </a:t>
            </a:r>
            <a:endParaRPr lang="ar-IQ" dirty="0" smtClean="0">
              <a:effectLst/>
            </a:endParaRPr>
          </a:p>
          <a:p>
            <a:pPr marL="0" indent="0" algn="r">
              <a:buNone/>
            </a:pPr>
            <a:r>
              <a:rPr lang="ar-DZ" dirty="0" smtClean="0">
                <a:effectLst/>
              </a:rPr>
              <a:t>بدر شاكر السياب ساهم السياب في الخروج من النمطية السائدة إلى التنويع والتغيير في الشعر، وذلك بدءًا من ديوانه "أساطير". </a:t>
            </a:r>
            <a:endParaRPr lang="ar-IQ" smtClean="0">
              <a:effectLst/>
            </a:endParaRPr>
          </a:p>
          <a:p>
            <a:pPr marL="0" indent="0" algn="r">
              <a:buNone/>
            </a:pPr>
            <a:r>
              <a:rPr lang="ar-DZ" smtClean="0">
                <a:effectLst/>
              </a:rPr>
              <a:t>عبد </a:t>
            </a:r>
            <a:r>
              <a:rPr lang="ar-DZ" dirty="0" smtClean="0">
                <a:effectLst/>
              </a:rPr>
              <a:t>الوهاب البياتي فهو من خلال ديوانه "ملائكة وشياطين" أسهم في دعم حركة الشعر الحر وتطوره</a:t>
            </a:r>
            <a:br>
              <a:rPr lang="ar-DZ" dirty="0" smtClean="0">
                <a:effectLst/>
              </a:rPr>
            </a:br>
            <a:r>
              <a:rPr lang="ar-DZ" dirty="0" smtClean="0">
                <a:effectLst/>
              </a:rPr>
              <a:t/>
            </a:r>
            <a:br>
              <a:rPr lang="ar-DZ" dirty="0" smtClean="0">
                <a:effectLst/>
              </a:rPr>
            </a:br>
            <a:endParaRPr lang="en-GB" dirty="0" smtClean="0">
              <a:effectLst/>
            </a:endParaRPr>
          </a:p>
          <a:p>
            <a:pPr marL="0" indent="0" algn="r">
              <a:buNone/>
            </a:pPr>
            <a:endParaRPr lang="en-GB" dirty="0"/>
          </a:p>
        </p:txBody>
      </p:sp>
    </p:spTree>
    <p:extLst>
      <p:ext uri="{BB962C8B-B14F-4D97-AF65-F5344CB8AC3E}">
        <p14:creationId xmlns:p14="http://schemas.microsoft.com/office/powerpoint/2010/main" val="170626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292</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الشعر الحر</vt:lpstr>
      <vt:lpstr>نشأة الشعر الحر</vt:lpstr>
      <vt:lpstr>رواد الشعر الحر في العراق</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الشعر الحر</dc:title>
  <dc:creator>DR.Ahmed Saker</dc:creator>
  <cp:lastModifiedBy>DR.Ahmed Saker</cp:lastModifiedBy>
  <cp:revision>1</cp:revision>
  <dcterms:created xsi:type="dcterms:W3CDTF">2023-11-26T08:08:18Z</dcterms:created>
  <dcterms:modified xsi:type="dcterms:W3CDTF">2023-11-26T08:11:59Z</dcterms:modified>
</cp:coreProperties>
</file>