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E0DA63F-9DC7-4DCE-B25A-D9D4DF75637B}" type="datetimeFigureOut">
              <a:rPr lang="en-GB" smtClean="0"/>
              <a:t>26/11/2023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59C3A9-8644-45DD-8C6B-6049874EF6FB}" type="slidenum">
              <a:rPr lang="en-GB" smtClean="0"/>
              <a:t>‹#›</a:t>
            </a:fld>
            <a:endParaRPr lang="en-GB"/>
          </a:p>
        </p:txBody>
      </p:sp>
    </p:spTree>
    <p:extLst>
      <p:ext uri="{BB962C8B-B14F-4D97-AF65-F5344CB8AC3E}">
        <p14:creationId xmlns:p14="http://schemas.microsoft.com/office/powerpoint/2010/main" val="2196167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E0DA63F-9DC7-4DCE-B25A-D9D4DF75637B}" type="datetimeFigureOut">
              <a:rPr lang="en-GB" smtClean="0"/>
              <a:t>26/11/2023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59C3A9-8644-45DD-8C6B-6049874EF6FB}" type="slidenum">
              <a:rPr lang="en-GB" smtClean="0"/>
              <a:t>‹#›</a:t>
            </a:fld>
            <a:endParaRPr lang="en-GB"/>
          </a:p>
        </p:txBody>
      </p:sp>
    </p:spTree>
    <p:extLst>
      <p:ext uri="{BB962C8B-B14F-4D97-AF65-F5344CB8AC3E}">
        <p14:creationId xmlns:p14="http://schemas.microsoft.com/office/powerpoint/2010/main" val="565223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E0DA63F-9DC7-4DCE-B25A-D9D4DF75637B}" type="datetimeFigureOut">
              <a:rPr lang="en-GB" smtClean="0"/>
              <a:t>26/11/2023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59C3A9-8644-45DD-8C6B-6049874EF6FB}" type="slidenum">
              <a:rPr lang="en-GB" smtClean="0"/>
              <a:t>‹#›</a:t>
            </a:fld>
            <a:endParaRPr lang="en-GB"/>
          </a:p>
        </p:txBody>
      </p:sp>
    </p:spTree>
    <p:extLst>
      <p:ext uri="{BB962C8B-B14F-4D97-AF65-F5344CB8AC3E}">
        <p14:creationId xmlns:p14="http://schemas.microsoft.com/office/powerpoint/2010/main" val="2892769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E0DA63F-9DC7-4DCE-B25A-D9D4DF75637B}" type="datetimeFigureOut">
              <a:rPr lang="en-GB" smtClean="0"/>
              <a:t>26/11/2023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59C3A9-8644-45DD-8C6B-6049874EF6FB}" type="slidenum">
              <a:rPr lang="en-GB" smtClean="0"/>
              <a:t>‹#›</a:t>
            </a:fld>
            <a:endParaRPr lang="en-GB"/>
          </a:p>
        </p:txBody>
      </p:sp>
    </p:spTree>
    <p:extLst>
      <p:ext uri="{BB962C8B-B14F-4D97-AF65-F5344CB8AC3E}">
        <p14:creationId xmlns:p14="http://schemas.microsoft.com/office/powerpoint/2010/main" val="2275192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0DA63F-9DC7-4DCE-B25A-D9D4DF75637B}" type="datetimeFigureOut">
              <a:rPr lang="en-GB" smtClean="0"/>
              <a:t>26/11/2023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59C3A9-8644-45DD-8C6B-6049874EF6FB}" type="slidenum">
              <a:rPr lang="en-GB" smtClean="0"/>
              <a:t>‹#›</a:t>
            </a:fld>
            <a:endParaRPr lang="en-GB"/>
          </a:p>
        </p:txBody>
      </p:sp>
    </p:spTree>
    <p:extLst>
      <p:ext uri="{BB962C8B-B14F-4D97-AF65-F5344CB8AC3E}">
        <p14:creationId xmlns:p14="http://schemas.microsoft.com/office/powerpoint/2010/main" val="696333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E0DA63F-9DC7-4DCE-B25A-D9D4DF75637B}" type="datetimeFigureOut">
              <a:rPr lang="en-GB" smtClean="0"/>
              <a:t>26/11/2023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59C3A9-8644-45DD-8C6B-6049874EF6FB}" type="slidenum">
              <a:rPr lang="en-GB" smtClean="0"/>
              <a:t>‹#›</a:t>
            </a:fld>
            <a:endParaRPr lang="en-GB"/>
          </a:p>
        </p:txBody>
      </p:sp>
    </p:spTree>
    <p:extLst>
      <p:ext uri="{BB962C8B-B14F-4D97-AF65-F5344CB8AC3E}">
        <p14:creationId xmlns:p14="http://schemas.microsoft.com/office/powerpoint/2010/main" val="3172440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E0DA63F-9DC7-4DCE-B25A-D9D4DF75637B}" type="datetimeFigureOut">
              <a:rPr lang="en-GB" smtClean="0"/>
              <a:t>26/11/2023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559C3A9-8644-45DD-8C6B-6049874EF6FB}" type="slidenum">
              <a:rPr lang="en-GB" smtClean="0"/>
              <a:t>‹#›</a:t>
            </a:fld>
            <a:endParaRPr lang="en-GB"/>
          </a:p>
        </p:txBody>
      </p:sp>
    </p:spTree>
    <p:extLst>
      <p:ext uri="{BB962C8B-B14F-4D97-AF65-F5344CB8AC3E}">
        <p14:creationId xmlns:p14="http://schemas.microsoft.com/office/powerpoint/2010/main" val="285771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E0DA63F-9DC7-4DCE-B25A-D9D4DF75637B}" type="datetimeFigureOut">
              <a:rPr lang="en-GB" smtClean="0"/>
              <a:t>26/11/2023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559C3A9-8644-45DD-8C6B-6049874EF6FB}" type="slidenum">
              <a:rPr lang="en-GB" smtClean="0"/>
              <a:t>‹#›</a:t>
            </a:fld>
            <a:endParaRPr lang="en-GB"/>
          </a:p>
        </p:txBody>
      </p:sp>
    </p:spTree>
    <p:extLst>
      <p:ext uri="{BB962C8B-B14F-4D97-AF65-F5344CB8AC3E}">
        <p14:creationId xmlns:p14="http://schemas.microsoft.com/office/powerpoint/2010/main" val="1244769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0DA63F-9DC7-4DCE-B25A-D9D4DF75637B}" type="datetimeFigureOut">
              <a:rPr lang="en-GB" smtClean="0"/>
              <a:t>26/11/2023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559C3A9-8644-45DD-8C6B-6049874EF6FB}" type="slidenum">
              <a:rPr lang="en-GB" smtClean="0"/>
              <a:t>‹#›</a:t>
            </a:fld>
            <a:endParaRPr lang="en-GB"/>
          </a:p>
        </p:txBody>
      </p:sp>
    </p:spTree>
    <p:extLst>
      <p:ext uri="{BB962C8B-B14F-4D97-AF65-F5344CB8AC3E}">
        <p14:creationId xmlns:p14="http://schemas.microsoft.com/office/powerpoint/2010/main" val="4074686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E0DA63F-9DC7-4DCE-B25A-D9D4DF75637B}" type="datetimeFigureOut">
              <a:rPr lang="en-GB" smtClean="0"/>
              <a:t>26/11/2023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59C3A9-8644-45DD-8C6B-6049874EF6FB}" type="slidenum">
              <a:rPr lang="en-GB" smtClean="0"/>
              <a:t>‹#›</a:t>
            </a:fld>
            <a:endParaRPr lang="en-GB"/>
          </a:p>
        </p:txBody>
      </p:sp>
    </p:spTree>
    <p:extLst>
      <p:ext uri="{BB962C8B-B14F-4D97-AF65-F5344CB8AC3E}">
        <p14:creationId xmlns:p14="http://schemas.microsoft.com/office/powerpoint/2010/main" val="3328561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E0DA63F-9DC7-4DCE-B25A-D9D4DF75637B}" type="datetimeFigureOut">
              <a:rPr lang="en-GB" smtClean="0"/>
              <a:t>26/11/2023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59C3A9-8644-45DD-8C6B-6049874EF6FB}" type="slidenum">
              <a:rPr lang="en-GB" smtClean="0"/>
              <a:t>‹#›</a:t>
            </a:fld>
            <a:endParaRPr lang="en-GB"/>
          </a:p>
        </p:txBody>
      </p:sp>
    </p:spTree>
    <p:extLst>
      <p:ext uri="{BB962C8B-B14F-4D97-AF65-F5344CB8AC3E}">
        <p14:creationId xmlns:p14="http://schemas.microsoft.com/office/powerpoint/2010/main" val="487483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0DA63F-9DC7-4DCE-B25A-D9D4DF75637B}" type="datetimeFigureOut">
              <a:rPr lang="en-GB" smtClean="0"/>
              <a:t>26/11/2023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59C3A9-8644-45DD-8C6B-6049874EF6FB}" type="slidenum">
              <a:rPr lang="en-GB" smtClean="0"/>
              <a:t>‹#›</a:t>
            </a:fld>
            <a:endParaRPr lang="en-GB"/>
          </a:p>
        </p:txBody>
      </p:sp>
    </p:spTree>
    <p:extLst>
      <p:ext uri="{BB962C8B-B14F-4D97-AF65-F5344CB8AC3E}">
        <p14:creationId xmlns:p14="http://schemas.microsoft.com/office/powerpoint/2010/main" val="1895162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IQ" dirty="0" smtClean="0"/>
              <a:t>الادب الاسلامي</a:t>
            </a:r>
            <a:endParaRPr lang="en-GB" dirty="0"/>
          </a:p>
        </p:txBody>
      </p:sp>
      <p:sp>
        <p:nvSpPr>
          <p:cNvPr id="3" name="Content Placeholder 2"/>
          <p:cNvSpPr>
            <a:spLocks noGrp="1"/>
          </p:cNvSpPr>
          <p:nvPr>
            <p:ph idx="1"/>
          </p:nvPr>
        </p:nvSpPr>
        <p:spPr/>
        <p:txBody>
          <a:bodyPr/>
          <a:lstStyle/>
          <a:p>
            <a:pPr marL="0" indent="0" algn="r">
              <a:buNone/>
            </a:pPr>
            <a:r>
              <a:rPr lang="ar-DZ" dirty="0" smtClean="0">
                <a:effectLst/>
              </a:rPr>
              <a:t>إضافة إلى ما سبق؛ فإنّ الموشح نشأ أيضاً نتيجة وجود ظاهرة اجتماعيّة تجسّدت في الاختلاط المباشر بين العرب والإسبان، ونتج عن هذا الاحتكاك امتزاج لغويّ، تمثّل في معرفة الشعب الأندلسي للعاميّة العربيّة، واللاتينية، ونتيجة هذه الثنائيّة اللغويّة نشأت الموشحات التي كانت تُنظّم بالعربيّة الفصحى، باستثناء الفقرة الأخيرة منها، وكانت تسمى "الخرجة"، حيث كانت تنظم بالعاميّة الأندلسيّة، وهي عاميّة العربيّة التي كانت تستخدم ألفاظاً من العاميّة اللاتينية</a:t>
            </a:r>
            <a:endParaRPr lang="en-GB" dirty="0"/>
          </a:p>
        </p:txBody>
      </p:sp>
    </p:spTree>
    <p:extLst>
      <p:ext uri="{BB962C8B-B14F-4D97-AF65-F5344CB8AC3E}">
        <p14:creationId xmlns:p14="http://schemas.microsoft.com/office/powerpoint/2010/main" val="2781926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الادباء الاسلاميون</a:t>
            </a:r>
            <a:endParaRPr lang="en-GB" dirty="0"/>
          </a:p>
        </p:txBody>
      </p:sp>
      <p:sp>
        <p:nvSpPr>
          <p:cNvPr id="3" name="Content Placeholder 2"/>
          <p:cNvSpPr>
            <a:spLocks noGrp="1"/>
          </p:cNvSpPr>
          <p:nvPr>
            <p:ph idx="1"/>
          </p:nvPr>
        </p:nvSpPr>
        <p:spPr/>
        <p:txBody>
          <a:bodyPr>
            <a:normAutofit/>
          </a:bodyPr>
          <a:lstStyle/>
          <a:p>
            <a:pPr marL="0" indent="0" algn="r">
              <a:buNone/>
            </a:pPr>
            <a:r>
              <a:rPr lang="ar-DZ" dirty="0" smtClean="0">
                <a:effectLst/>
              </a:rPr>
              <a:t>نجيب الكيلاني فالأدب الإسلامي عنده ما هو إلا تعبير فني إبداعي ينبع من ذات مؤمنة ملتزمة، والذي يستلهم مبادئ الإسلام وقيمه، وعقيدته،</a:t>
            </a:r>
            <a:endParaRPr lang="ar-IQ" smtClean="0">
              <a:effectLst/>
            </a:endParaRPr>
          </a:p>
          <a:p>
            <a:pPr marL="0" indent="0" algn="r">
              <a:buNone/>
            </a:pPr>
            <a:r>
              <a:rPr lang="ar-DZ" smtClean="0">
                <a:effectLst/>
              </a:rPr>
              <a:t> </a:t>
            </a:r>
            <a:r>
              <a:rPr lang="ar-DZ" dirty="0" smtClean="0">
                <a:effectLst/>
              </a:rPr>
              <a:t>ويجعل منها أساساً في نصه الذي يبث المتعة، والإفادة، فضلاً أنه محرك للوجدان والفكر، كما أنه أدب يصلح لكل العصور.</a:t>
            </a:r>
            <a:endParaRPr lang="ar-IQ" dirty="0" smtClean="0">
              <a:effectLst/>
            </a:endParaRPr>
          </a:p>
          <a:p>
            <a:pPr marL="0" indent="0" algn="r">
              <a:buNone/>
            </a:pPr>
            <a:endParaRPr lang="ar-IQ" dirty="0" smtClean="0">
              <a:effectLst/>
            </a:endParaRPr>
          </a:p>
          <a:p>
            <a:pPr marL="0" indent="0" algn="r">
              <a:buNone/>
            </a:pPr>
            <a:r>
              <a:rPr lang="ar-DZ" dirty="0" smtClean="0">
                <a:effectLst/>
              </a:rPr>
              <a:t> عماد الدين خليل إن الأدب عنده تصوّر إسلامي تجاه الكون، والحياة، والإنسان، يُعبّر عنه بكلمة جميلة مؤثرة. </a:t>
            </a:r>
            <a:endParaRPr lang="ar-IQ" dirty="0" smtClean="0">
              <a:effectLst/>
            </a:endParaRPr>
          </a:p>
          <a:p>
            <a:pPr marL="0" indent="0" algn="r">
              <a:buNone/>
            </a:pPr>
            <a:endParaRPr lang="en-GB" dirty="0"/>
          </a:p>
        </p:txBody>
      </p:sp>
    </p:spTree>
    <p:extLst>
      <p:ext uri="{BB962C8B-B14F-4D97-AF65-F5344CB8AC3E}">
        <p14:creationId xmlns:p14="http://schemas.microsoft.com/office/powerpoint/2010/main" val="3213342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الادباء الاسلاميون</a:t>
            </a:r>
            <a:endParaRPr lang="en-GB" dirty="0"/>
          </a:p>
        </p:txBody>
      </p:sp>
      <p:sp>
        <p:nvSpPr>
          <p:cNvPr id="3" name="Content Placeholder 2"/>
          <p:cNvSpPr>
            <a:spLocks noGrp="1"/>
          </p:cNvSpPr>
          <p:nvPr>
            <p:ph idx="1"/>
          </p:nvPr>
        </p:nvSpPr>
        <p:spPr/>
        <p:txBody>
          <a:bodyPr>
            <a:normAutofit lnSpcReduction="10000"/>
          </a:bodyPr>
          <a:lstStyle/>
          <a:p>
            <a:pPr marL="0" indent="0" algn="r">
              <a:buNone/>
            </a:pPr>
            <a:r>
              <a:rPr lang="ar-DZ" dirty="0" smtClean="0">
                <a:effectLst/>
              </a:rPr>
              <a:t>عبد الرحمن رأفت باشا إن الأدب الإسلامي تعبير فني مؤثر يشترط فيه أن يكون هادفاً، وممتعاً، فهو تعبير ينشأ من تصور إسلامي لله عز وجل ومخلوقاته. </a:t>
            </a:r>
            <a:endParaRPr lang="ar-IQ" dirty="0" smtClean="0">
              <a:effectLst/>
            </a:endParaRPr>
          </a:p>
          <a:p>
            <a:pPr marL="0" indent="0" algn="r">
              <a:buNone/>
            </a:pPr>
            <a:endParaRPr lang="ar-IQ" dirty="0" smtClean="0">
              <a:effectLst/>
            </a:endParaRPr>
          </a:p>
          <a:p>
            <a:pPr marL="0" indent="0" algn="r">
              <a:buNone/>
            </a:pPr>
            <a:r>
              <a:rPr lang="ar-DZ" dirty="0" smtClean="0">
                <a:effectLst/>
              </a:rPr>
              <a:t>وليد قصاب الأدب الإسلامي عنده هو أدب يقيم على التصور الإسلامي للإنسان، والحياة، والكون، بتعبير فني راق شعوري.</a:t>
            </a:r>
            <a:endParaRPr lang="ar-IQ" dirty="0" smtClean="0">
              <a:effectLst/>
            </a:endParaRPr>
          </a:p>
          <a:p>
            <a:pPr marL="0" indent="0" algn="r">
              <a:buNone/>
            </a:pPr>
            <a:endParaRPr lang="ar-IQ" dirty="0" smtClean="0">
              <a:effectLst/>
            </a:endParaRPr>
          </a:p>
          <a:p>
            <a:pPr marL="0" indent="0" algn="r">
              <a:buNone/>
            </a:pPr>
            <a:r>
              <a:rPr lang="ar-DZ" dirty="0" smtClean="0">
                <a:effectLst/>
              </a:rPr>
              <a:t> عبد الباسط بدر هو أي عمل أدبي يحمل قضية، أو فكرة، أو عاطفة من وجهة نظر إسلامية، كما أن أي أدب يعزز قيم الدين الإسلامي فهو إسلامي، فالمقياس عنده الذي يحكم به هو إسلامية النص الأدبي وليس بمؤلفه. </a:t>
            </a:r>
            <a:br>
              <a:rPr lang="ar-DZ" dirty="0" smtClean="0">
                <a:effectLst/>
              </a:rPr>
            </a:br>
            <a:endParaRPr lang="en-GB" dirty="0" smtClean="0">
              <a:effectLst/>
            </a:endParaRPr>
          </a:p>
          <a:p>
            <a:pPr algn="r"/>
            <a:endParaRPr lang="en-GB" dirty="0"/>
          </a:p>
        </p:txBody>
      </p:sp>
    </p:spTree>
    <p:extLst>
      <p:ext uri="{BB962C8B-B14F-4D97-AF65-F5344CB8AC3E}">
        <p14:creationId xmlns:p14="http://schemas.microsoft.com/office/powerpoint/2010/main" val="730247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249</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الادب الاسلامي</vt:lpstr>
      <vt:lpstr>الادباء الاسلاميون</vt:lpstr>
      <vt:lpstr>الادباء الاسلاميون</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الادب الاسلامي</dc:title>
  <dc:creator>DR.Ahmed Saker</dc:creator>
  <cp:lastModifiedBy>DR.Ahmed Saker</cp:lastModifiedBy>
  <cp:revision>1</cp:revision>
  <dcterms:created xsi:type="dcterms:W3CDTF">2023-11-26T08:01:59Z</dcterms:created>
  <dcterms:modified xsi:type="dcterms:W3CDTF">2023-11-26T08:04:05Z</dcterms:modified>
</cp:coreProperties>
</file>