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notesMasterIdLst>
    <p:notesMasterId r:id="rId4"/>
  </p:notesMasterIdLst>
  <p:handoutMasterIdLst>
    <p:handoutMasterId r:id="rId5"/>
  </p:handoutMasterIdLst>
  <p:sldIdLst>
    <p:sldId id="256" r:id="rId2"/>
    <p:sldId id="541" r:id="rId3"/>
  </p:sldIdLst>
  <p:sldSz cx="9906000" cy="6858000" type="A4"/>
  <p:notesSz cx="10020300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4" autoAdjust="0"/>
    <p:restoredTop sz="94718" autoAdjust="0"/>
  </p:normalViewPr>
  <p:slideViewPr>
    <p:cSldViewPr>
      <p:cViewPr varScale="1">
        <p:scale>
          <a:sx n="88" d="100"/>
          <a:sy n="88" d="100"/>
        </p:scale>
        <p:origin x="944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5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691" cy="344408"/>
          </a:xfrm>
          <a:prstGeom prst="rect">
            <a:avLst/>
          </a:prstGeom>
        </p:spPr>
        <p:txBody>
          <a:bodyPr vert="horz" lIns="93589" tIns="46794" rIns="93589" bIns="4679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5317" y="0"/>
            <a:ext cx="4343337" cy="344408"/>
          </a:xfrm>
          <a:prstGeom prst="rect">
            <a:avLst/>
          </a:prstGeom>
        </p:spPr>
        <p:txBody>
          <a:bodyPr vert="horz" lIns="93589" tIns="46794" rIns="93589" bIns="46794" rtlCol="0"/>
          <a:lstStyle>
            <a:lvl1pPr algn="r">
              <a:defRPr sz="1200"/>
            </a:lvl1pPr>
          </a:lstStyle>
          <a:p>
            <a:fld id="{699FCC15-5EBF-4709-B9A8-42D7A7DD46A5}" type="datetimeFigureOut">
              <a:rPr lang="en-US" smtClean="0"/>
              <a:pPr/>
              <a:t>6/6/21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161"/>
            <a:ext cx="4341691" cy="344408"/>
          </a:xfrm>
          <a:prstGeom prst="rect">
            <a:avLst/>
          </a:prstGeom>
        </p:spPr>
        <p:txBody>
          <a:bodyPr vert="horz" lIns="93589" tIns="46794" rIns="93589" bIns="4679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5317" y="6542161"/>
            <a:ext cx="4343337" cy="344408"/>
          </a:xfrm>
          <a:prstGeom prst="rect">
            <a:avLst/>
          </a:prstGeom>
        </p:spPr>
        <p:txBody>
          <a:bodyPr vert="horz" lIns="93589" tIns="46794" rIns="93589" bIns="46794" rtlCol="0" anchor="b"/>
          <a:lstStyle>
            <a:lvl1pPr algn="r">
              <a:defRPr sz="1200"/>
            </a:lvl1pPr>
          </a:lstStyle>
          <a:p>
            <a:fld id="{DA2FC768-6BCC-4C35-8840-AA094AE106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777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691" cy="344408"/>
          </a:xfrm>
          <a:prstGeom prst="rect">
            <a:avLst/>
          </a:prstGeom>
        </p:spPr>
        <p:txBody>
          <a:bodyPr vert="horz" lIns="93589" tIns="46794" rIns="93589" bIns="4679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317" y="0"/>
            <a:ext cx="4343337" cy="344408"/>
          </a:xfrm>
          <a:prstGeom prst="rect">
            <a:avLst/>
          </a:prstGeom>
        </p:spPr>
        <p:txBody>
          <a:bodyPr vert="horz" lIns="93589" tIns="46794" rIns="93589" bIns="46794" rtlCol="0"/>
          <a:lstStyle>
            <a:lvl1pPr algn="r">
              <a:defRPr sz="1200"/>
            </a:lvl1pPr>
          </a:lstStyle>
          <a:p>
            <a:fld id="{35957F29-9D4D-40AF-AAD7-23D1BF6026EC}" type="datetimeFigureOut">
              <a:rPr lang="en-US" smtClean="0"/>
              <a:pPr/>
              <a:t>6/6/21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15938"/>
            <a:ext cx="3733800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89" tIns="46794" rIns="93589" bIns="4679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689" y="3271878"/>
            <a:ext cx="8014923" cy="3099673"/>
          </a:xfrm>
          <a:prstGeom prst="rect">
            <a:avLst/>
          </a:prstGeom>
        </p:spPr>
        <p:txBody>
          <a:bodyPr vert="horz" lIns="93589" tIns="46794" rIns="93589" bIns="4679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161"/>
            <a:ext cx="4341691" cy="344408"/>
          </a:xfrm>
          <a:prstGeom prst="rect">
            <a:avLst/>
          </a:prstGeom>
        </p:spPr>
        <p:txBody>
          <a:bodyPr vert="horz" lIns="93589" tIns="46794" rIns="93589" bIns="4679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317" y="6542161"/>
            <a:ext cx="4343337" cy="344408"/>
          </a:xfrm>
          <a:prstGeom prst="rect">
            <a:avLst/>
          </a:prstGeom>
        </p:spPr>
        <p:txBody>
          <a:bodyPr vert="horz" lIns="93589" tIns="46794" rIns="93589" bIns="46794" rtlCol="0" anchor="b"/>
          <a:lstStyle>
            <a:lvl1pPr algn="r">
              <a:defRPr sz="1200"/>
            </a:lvl1pPr>
          </a:lstStyle>
          <a:p>
            <a:fld id="{5DA1CA23-1CE4-486E-8876-899B29346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3852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4EE1-5036-454A-A44B-F8AFF5F693F0}" type="datetimeFigureOut">
              <a:rPr lang="en-US" smtClean="0"/>
              <a:pPr/>
              <a:t>6/6/21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617-C199-4F07-A6B9-4AF823493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0444-3A2C-4CB7-BA77-32D2A74C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5638800"/>
            <a:ext cx="62738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2021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838200" y="1752600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440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The Architectural Design Concept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457200" y="4953000"/>
            <a:ext cx="4114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u="sng" kern="0" dirty="0">
                <a:solidFill>
                  <a:schemeClr val="bg1">
                    <a:lumMod val="65000"/>
                  </a:schemeClr>
                </a:solidFill>
              </a:rPr>
              <a:t>Prepared By: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Ausama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Magid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Akrayi</a:t>
            </a:r>
            <a:endParaRPr kumimoji="0" lang="en-US" sz="20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1898650" y="609600"/>
            <a:ext cx="627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 err="1">
                <a:solidFill>
                  <a:srgbClr val="00B0F0"/>
                </a:solidFill>
              </a:rPr>
              <a:t>Salahaddin</a:t>
            </a:r>
            <a:r>
              <a:rPr lang="en-US" sz="2000" b="1" dirty="0">
                <a:solidFill>
                  <a:srgbClr val="00B0F0"/>
                </a:solidFill>
              </a:rPr>
              <a:t> University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rgbClr val="00B0F0"/>
                </a:solidFill>
              </a:rPr>
              <a:t>Architecture  Department</a:t>
            </a:r>
          </a:p>
          <a:p>
            <a:pPr algn="ctr">
              <a:lnSpc>
                <a:spcPct val="90000"/>
              </a:lnSpc>
            </a:pPr>
            <a:endParaRPr lang="en-US" sz="2000" b="1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962400"/>
            <a:ext cx="4051300" cy="2388995"/>
          </a:xfrm>
          <a:prstGeom prst="rect">
            <a:avLst/>
          </a:prstGeom>
        </p:spPr>
      </p:pic>
    </p:spTree>
  </p:cSld>
  <p:clrMapOvr>
    <a:masterClrMapping/>
  </p:clrMapOvr>
  <p:transition spd="med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0444-3A2C-4CB7-BA77-32D2A74CB6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762000"/>
            <a:ext cx="5334000" cy="5181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152400"/>
            <a:ext cx="1828800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Times New Roman"/>
                <a:cs typeface="Times New Roman"/>
              </a:rPr>
              <a:t>CONCEPT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807605" y="61832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514600" y="1219200"/>
            <a:ext cx="2895600" cy="2819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SITE</a:t>
            </a:r>
          </a:p>
        </p:txBody>
      </p:sp>
      <p:sp>
        <p:nvSpPr>
          <p:cNvPr id="11" name="Oval 10"/>
          <p:cNvSpPr/>
          <p:nvPr/>
        </p:nvSpPr>
        <p:spPr>
          <a:xfrm>
            <a:off x="4343400" y="1219200"/>
            <a:ext cx="2895600" cy="2819400"/>
          </a:xfrm>
          <a:prstGeom prst="ellipse">
            <a:avLst/>
          </a:prstGeom>
          <a:solidFill>
            <a:schemeClr val="bg2">
              <a:lumMod val="90000"/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PROGRAMM</a:t>
            </a:r>
          </a:p>
        </p:txBody>
      </p:sp>
      <p:sp>
        <p:nvSpPr>
          <p:cNvPr id="12" name="Oval 11"/>
          <p:cNvSpPr/>
          <p:nvPr/>
        </p:nvSpPr>
        <p:spPr>
          <a:xfrm>
            <a:off x="3429000" y="3048000"/>
            <a:ext cx="2895600" cy="2819400"/>
          </a:xfrm>
          <a:prstGeom prst="ellipse">
            <a:avLst/>
          </a:prstGeom>
          <a:solidFill>
            <a:schemeClr val="accent3">
              <a:lumMod val="75000"/>
              <a:alpha val="5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EXTERIOR FORM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&amp;INTERIOR SPACE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400" y="304800"/>
            <a:ext cx="22420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SITE</a:t>
            </a:r>
            <a:r>
              <a:rPr lang="en-US" dirty="0"/>
              <a:t>: SHAPE</a:t>
            </a:r>
          </a:p>
          <a:p>
            <a:r>
              <a:rPr lang="en-US" dirty="0"/>
              <a:t>          TOPOGRAPHY</a:t>
            </a:r>
          </a:p>
          <a:p>
            <a:r>
              <a:rPr lang="en-US" dirty="0"/>
              <a:t>           ROADS</a:t>
            </a:r>
          </a:p>
          <a:p>
            <a:r>
              <a:rPr lang="en-US" dirty="0"/>
              <a:t>            VIEW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5287992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PRINCIPLES</a:t>
            </a:r>
            <a:endParaRPr lang="en-US" dirty="0"/>
          </a:p>
          <a:p>
            <a:r>
              <a:rPr lang="en-US" dirty="0"/>
              <a:t>   VARIETY</a:t>
            </a:r>
          </a:p>
          <a:p>
            <a:r>
              <a:rPr lang="en-US" dirty="0"/>
              <a:t>           BALANCE   , SYMMETRY  , ASYMMETRY</a:t>
            </a:r>
          </a:p>
          <a:p>
            <a:r>
              <a:rPr lang="en-US" dirty="0"/>
              <a:t>              PROPORTION,   UNITY,    RHYTHM        </a:t>
            </a:r>
          </a:p>
          <a:p>
            <a:r>
              <a:rPr lang="en-US" dirty="0"/>
              <a:t>    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9000" y="4495800"/>
            <a:ext cx="2819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CONCEPT</a:t>
            </a:r>
          </a:p>
          <a:p>
            <a:r>
              <a:rPr lang="en-US" sz="2400" dirty="0">
                <a:solidFill>
                  <a:srgbClr val="FF6600"/>
                </a:solidFill>
              </a:rPr>
              <a:t>      IDEA</a:t>
            </a:r>
          </a:p>
          <a:p>
            <a:r>
              <a:rPr lang="en-US" sz="2400" dirty="0">
                <a:solidFill>
                  <a:srgbClr val="FF6600"/>
                </a:solidFill>
              </a:rPr>
              <a:t>          ANALOGY</a:t>
            </a:r>
          </a:p>
          <a:p>
            <a:r>
              <a:rPr lang="en-US" sz="2400" dirty="0">
                <a:solidFill>
                  <a:srgbClr val="FF6600"/>
                </a:solidFill>
              </a:rPr>
              <a:t>                METAPHOR</a:t>
            </a:r>
          </a:p>
          <a:p>
            <a:endParaRPr lang="en-US" sz="2400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63934" y="3124200"/>
            <a:ext cx="22420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CLIENTS</a:t>
            </a:r>
            <a:endParaRPr lang="en-US" dirty="0"/>
          </a:p>
          <a:p>
            <a:r>
              <a:rPr lang="en-US" dirty="0"/>
              <a:t>          VISION</a:t>
            </a:r>
          </a:p>
          <a:p>
            <a:r>
              <a:rPr lang="en-US" dirty="0"/>
              <a:t>          BUDGET</a:t>
            </a:r>
          </a:p>
          <a:p>
            <a:r>
              <a:rPr lang="en-US" dirty="0"/>
              <a:t>          SCHEDULE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67600" y="1524000"/>
            <a:ext cx="22420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USERS</a:t>
            </a:r>
            <a:r>
              <a:rPr lang="en-US" dirty="0"/>
              <a:t>: </a:t>
            </a:r>
          </a:p>
          <a:p>
            <a:r>
              <a:rPr lang="en-US" dirty="0"/>
              <a:t>          GENDER</a:t>
            </a:r>
          </a:p>
          <a:p>
            <a:r>
              <a:rPr lang="en-US" dirty="0"/>
              <a:t>           SOCIAL</a:t>
            </a:r>
          </a:p>
          <a:p>
            <a:r>
              <a:rPr lang="en-US" dirty="0"/>
              <a:t>           CULTURE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228600"/>
            <a:ext cx="22420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FUNCTION</a:t>
            </a:r>
            <a:r>
              <a:rPr lang="en-US" dirty="0"/>
              <a:t>:          </a:t>
            </a:r>
          </a:p>
          <a:p>
            <a:r>
              <a:rPr lang="en-US" dirty="0"/>
              <a:t>          SPACES</a:t>
            </a:r>
          </a:p>
          <a:p>
            <a:r>
              <a:rPr lang="en-US" dirty="0"/>
              <a:t>               AREA</a:t>
            </a:r>
          </a:p>
          <a:p>
            <a:r>
              <a:rPr lang="en-US" dirty="0"/>
              <a:t>                     RELATION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1295400"/>
            <a:ext cx="2242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CLIMATE</a:t>
            </a:r>
            <a:r>
              <a:rPr lang="en-US" dirty="0"/>
              <a:t>: </a:t>
            </a:r>
          </a:p>
          <a:p>
            <a:r>
              <a:rPr lang="en-US" dirty="0"/>
              <a:t>         SUN</a:t>
            </a:r>
          </a:p>
          <a:p>
            <a:r>
              <a:rPr lang="en-US" dirty="0"/>
              <a:t>         WIND</a:t>
            </a:r>
          </a:p>
          <a:p>
            <a:r>
              <a:rPr lang="en-US" dirty="0"/>
              <a:t>         HUMIDITY</a:t>
            </a:r>
          </a:p>
          <a:p>
            <a:r>
              <a:rPr lang="en-US" dirty="0"/>
              <a:t>         TEMRETURE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" y="2667000"/>
            <a:ext cx="22420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BUILDING</a:t>
            </a:r>
            <a:endParaRPr lang="en-US" dirty="0"/>
          </a:p>
          <a:p>
            <a:r>
              <a:rPr lang="en-US" dirty="0"/>
              <a:t>          HEIGHT </a:t>
            </a:r>
          </a:p>
          <a:p>
            <a:r>
              <a:rPr lang="en-US" dirty="0"/>
              <a:t>          SHAPE</a:t>
            </a:r>
          </a:p>
          <a:p>
            <a:r>
              <a:rPr lang="en-US" dirty="0"/>
              <a:t>          COLOUR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" y="4267200"/>
            <a:ext cx="22420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ELEMENTS</a:t>
            </a:r>
            <a:endParaRPr lang="en-US" dirty="0"/>
          </a:p>
          <a:p>
            <a:r>
              <a:rPr lang="en-US" dirty="0"/>
              <a:t>         TEXTURE</a:t>
            </a:r>
          </a:p>
          <a:p>
            <a:r>
              <a:rPr lang="en-US" dirty="0"/>
              <a:t>           COLOR</a:t>
            </a:r>
          </a:p>
          <a:p>
            <a:r>
              <a:rPr lang="en-US" dirty="0"/>
              <a:t>           SCALE </a:t>
            </a:r>
          </a:p>
          <a:p>
            <a:r>
              <a:rPr lang="en-US" dirty="0"/>
              <a:t>           SIZE</a:t>
            </a:r>
          </a:p>
          <a:p>
            <a:r>
              <a:rPr lang="en-US" dirty="0"/>
              <a:t>            VOLUMES</a:t>
            </a:r>
          </a:p>
          <a:p>
            <a:r>
              <a:rPr lang="en-US" dirty="0"/>
              <a:t>             SHAPES</a:t>
            </a:r>
          </a:p>
          <a:p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4392045" y="3034153"/>
            <a:ext cx="948711" cy="709665"/>
          </a:xfrm>
          <a:custGeom>
            <a:avLst/>
            <a:gdLst>
              <a:gd name="connsiteX0" fmla="*/ 939063 w 948711"/>
              <a:gd name="connsiteY0" fmla="*/ 57483 h 709665"/>
              <a:gd name="connsiteX1" fmla="*/ 387569 w 948711"/>
              <a:gd name="connsiteY1" fmla="*/ 7348 h 709665"/>
              <a:gd name="connsiteX2" fmla="*/ 437704 w 948711"/>
              <a:gd name="connsiteY2" fmla="*/ 7348 h 709665"/>
              <a:gd name="connsiteX3" fmla="*/ 3194 w 948711"/>
              <a:gd name="connsiteY3" fmla="*/ 74194 h 709665"/>
              <a:gd name="connsiteX4" fmla="*/ 253873 w 948711"/>
              <a:gd name="connsiteY4" fmla="*/ 441848 h 709665"/>
              <a:gd name="connsiteX5" fmla="*/ 504552 w 948711"/>
              <a:gd name="connsiteY5" fmla="*/ 709233 h 709665"/>
              <a:gd name="connsiteX6" fmla="*/ 721807 w 948711"/>
              <a:gd name="connsiteY6" fmla="*/ 491983 h 709665"/>
              <a:gd name="connsiteX7" fmla="*/ 939063 w 948711"/>
              <a:gd name="connsiteY7" fmla="*/ 57483 h 70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8711" h="709665">
                <a:moveTo>
                  <a:pt x="939063" y="57483"/>
                </a:moveTo>
                <a:cubicBezTo>
                  <a:pt x="883357" y="-23289"/>
                  <a:pt x="471129" y="15704"/>
                  <a:pt x="387569" y="7348"/>
                </a:cubicBezTo>
                <a:cubicBezTo>
                  <a:pt x="304009" y="-1008"/>
                  <a:pt x="501766" y="-3793"/>
                  <a:pt x="437704" y="7348"/>
                </a:cubicBezTo>
                <a:cubicBezTo>
                  <a:pt x="373641" y="18489"/>
                  <a:pt x="33832" y="1777"/>
                  <a:pt x="3194" y="74194"/>
                </a:cubicBezTo>
                <a:cubicBezTo>
                  <a:pt x="-27444" y="146611"/>
                  <a:pt x="170313" y="336008"/>
                  <a:pt x="253873" y="441848"/>
                </a:cubicBezTo>
                <a:cubicBezTo>
                  <a:pt x="337433" y="547688"/>
                  <a:pt x="426563" y="700877"/>
                  <a:pt x="504552" y="709233"/>
                </a:cubicBezTo>
                <a:cubicBezTo>
                  <a:pt x="582541" y="717589"/>
                  <a:pt x="649389" y="603393"/>
                  <a:pt x="721807" y="491983"/>
                </a:cubicBezTo>
                <a:cubicBezTo>
                  <a:pt x="794225" y="380573"/>
                  <a:pt x="994769" y="138255"/>
                  <a:pt x="939063" y="57483"/>
                </a:cubicBezTo>
                <a:close/>
              </a:path>
            </a:pathLst>
          </a:cu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096000" y="5565338"/>
            <a:ext cx="22420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SOLUT ION</a:t>
            </a:r>
            <a:endParaRPr lang="en-US" dirty="0"/>
          </a:p>
          <a:p>
            <a:r>
              <a:rPr lang="en-US" dirty="0"/>
              <a:t>          SKETCHES</a:t>
            </a:r>
          </a:p>
          <a:p>
            <a:r>
              <a:rPr lang="en-US" dirty="0"/>
              <a:t>           DRAWINGS</a:t>
            </a:r>
          </a:p>
          <a:p>
            <a:r>
              <a:rPr lang="en-US" dirty="0"/>
              <a:t>            DETAILS</a:t>
            </a:r>
          </a:p>
        </p:txBody>
      </p:sp>
      <p:sp>
        <p:nvSpPr>
          <p:cNvPr id="48" name="Striped Right Arrow 47"/>
          <p:cNvSpPr/>
          <p:nvPr/>
        </p:nvSpPr>
        <p:spPr>
          <a:xfrm rot="2909298" flipH="1" flipV="1">
            <a:off x="4370749" y="4339532"/>
            <a:ext cx="3152933" cy="252516"/>
          </a:xfrm>
          <a:prstGeom prst="striped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nut 49"/>
          <p:cNvSpPr/>
          <p:nvPr/>
        </p:nvSpPr>
        <p:spPr>
          <a:xfrm>
            <a:off x="2133600" y="685800"/>
            <a:ext cx="5486400" cy="5334000"/>
          </a:xfrm>
          <a:prstGeom prst="donut">
            <a:avLst>
              <a:gd name="adj" fmla="val 1396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1" animBg="1"/>
      <p:bldP spid="10" grpId="0" animBg="1"/>
      <p:bldP spid="11" grpId="1" animBg="1"/>
      <p:bldP spid="12" grpId="0" animBg="1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45" grpId="0" animBg="1"/>
      <p:bldP spid="46" grpId="1"/>
      <p:bldP spid="48" grpId="0" animBg="1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230727</TotalTime>
  <Words>114</Words>
  <Application>Microsoft Macintosh PowerPoint</Application>
  <PresentationFormat>A4 Paper (210x297 mm)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Black</vt:lpstr>
      <vt:lpstr>Calibri</vt:lpstr>
      <vt:lpstr>Times New Roman</vt:lpstr>
      <vt:lpstr>Wingdings</vt:lpstr>
      <vt:lpstr>Arial</vt:lpstr>
      <vt:lpstr>Office Theme</vt:lpstr>
      <vt:lpstr>PowerPoint Presentation</vt:lpstr>
      <vt:lpstr>PowerPoint Presentation</vt:lpstr>
    </vt:vector>
  </TitlesOfParts>
  <Company>slm2007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sherwan</dc:creator>
  <cp:lastModifiedBy>hawnaz_arch@yahoo.com</cp:lastModifiedBy>
  <cp:revision>657</cp:revision>
  <cp:lastPrinted>2016-06-15T17:46:44Z</cp:lastPrinted>
  <dcterms:created xsi:type="dcterms:W3CDTF">2009-01-20T23:17:42Z</dcterms:created>
  <dcterms:modified xsi:type="dcterms:W3CDTF">2021-06-06T19:09:04Z</dcterms:modified>
</cp:coreProperties>
</file>