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gif" ContentType="image/gif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54" r:id="rId1"/>
  </p:sldMasterIdLst>
  <p:notesMasterIdLst>
    <p:notesMasterId r:id="rId9"/>
  </p:notesMasterIdLst>
  <p:sldIdLst>
    <p:sldId id="256" r:id="rId2"/>
    <p:sldId id="386" r:id="rId3"/>
    <p:sldId id="387" r:id="rId4"/>
    <p:sldId id="388" r:id="rId5"/>
    <p:sldId id="391" r:id="rId6"/>
    <p:sldId id="393" r:id="rId7"/>
    <p:sldId id="394" r:id="rId8"/>
  </p:sldIdLst>
  <p:sldSz cx="9144000" cy="5143500" type="screen16x9"/>
  <p:notesSz cx="6858000" cy="9313863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451"/>
    <p:restoredTop sz="94444" autoAdjust="0"/>
  </p:normalViewPr>
  <p:slideViewPr>
    <p:cSldViewPr>
      <p:cViewPr>
        <p:scale>
          <a:sx n="110" d="100"/>
          <a:sy n="110" d="100"/>
        </p:scale>
        <p:origin x="488" y="29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1" y="4424085"/>
            <a:ext cx="5486399" cy="41912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699541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 noRot="1" noChangeAspect="1"/>
          </p:cNvSpPr>
          <p:nvPr>
            <p:ph type="sldImg" idx="2"/>
          </p:nvPr>
        </p:nvSpPr>
        <p:spPr>
          <a:xfrm>
            <a:off x="325438" y="698500"/>
            <a:ext cx="6207125" cy="34925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7" name="Shape 47"/>
          <p:cNvSpPr txBox="1">
            <a:spLocks noGrp="1"/>
          </p:cNvSpPr>
          <p:nvPr>
            <p:ph type="body" idx="1"/>
          </p:nvPr>
        </p:nvSpPr>
        <p:spPr>
          <a:xfrm>
            <a:off x="685801" y="4424085"/>
            <a:ext cx="5486399" cy="4191238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dirty="0"/>
          </a:p>
          <a:p>
            <a:pPr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18023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457200" y="3716392"/>
            <a:ext cx="8229600" cy="1232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48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cxnSp>
        <p:nvCxnSpPr>
          <p:cNvPr id="12" name="Shape 12"/>
          <p:cNvCxnSpPr/>
          <p:nvPr/>
        </p:nvCxnSpPr>
        <p:spPr>
          <a:xfrm>
            <a:off x="457200" y="411479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cxnSp>
        <p:nvCxnSpPr>
          <p:cNvPr id="13" name="Shape 13"/>
          <p:cNvCxnSpPr/>
          <p:nvPr/>
        </p:nvCxnSpPr>
        <p:spPr>
          <a:xfrm>
            <a:off x="457200" y="3633382"/>
            <a:ext cx="8229600" cy="0"/>
          </a:xfrm>
          <a:prstGeom prst="straightConnector1">
            <a:avLst/>
          </a:prstGeom>
          <a:noFill/>
          <a:ln w="5715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14" name="Shape 1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>
                <a:solidFill>
                  <a:srgbClr val="DA0002"/>
                </a:solidFill>
              </a:defRPr>
            </a:lvl1pPr>
            <a:lvl2pPr>
              <a:spcBef>
                <a:spcPts val="0"/>
              </a:spcBef>
              <a:defRPr>
                <a:solidFill>
                  <a:srgbClr val="DA0002"/>
                </a:solidFill>
              </a:defRPr>
            </a:lvl2pPr>
            <a:lvl3pPr>
              <a:spcBef>
                <a:spcPts val="0"/>
              </a:spcBef>
              <a:defRPr>
                <a:solidFill>
                  <a:srgbClr val="DA0002"/>
                </a:solidFill>
              </a:defRPr>
            </a:lvl3pPr>
            <a:lvl4pPr>
              <a:spcBef>
                <a:spcPts val="0"/>
              </a:spcBef>
              <a:defRPr>
                <a:solidFill>
                  <a:srgbClr val="DA0002"/>
                </a:solidFill>
              </a:defRPr>
            </a:lvl4pPr>
            <a:lvl5pPr>
              <a:spcBef>
                <a:spcPts val="0"/>
              </a:spcBef>
              <a:defRPr>
                <a:solidFill>
                  <a:srgbClr val="DA0002"/>
                </a:solidFill>
              </a:defRPr>
            </a:lvl5pPr>
            <a:lvl6pPr>
              <a:spcBef>
                <a:spcPts val="0"/>
              </a:spcBef>
              <a:defRPr>
                <a:solidFill>
                  <a:srgbClr val="DA0002"/>
                </a:solidFill>
              </a:defRPr>
            </a:lvl6pPr>
            <a:lvl7pPr>
              <a:spcBef>
                <a:spcPts val="0"/>
              </a:spcBef>
              <a:defRPr>
                <a:solidFill>
                  <a:srgbClr val="DA0002"/>
                </a:solidFill>
              </a:defRPr>
            </a:lvl7pPr>
            <a:lvl8pPr>
              <a:spcBef>
                <a:spcPts val="0"/>
              </a:spcBef>
              <a:defRPr>
                <a:solidFill>
                  <a:srgbClr val="DA0002"/>
                </a:solidFill>
              </a:defRPr>
            </a:lvl8pPr>
            <a:lvl9pPr>
              <a:spcBef>
                <a:spcPts val="0"/>
              </a:spcBef>
              <a:defRPr>
                <a:solidFill>
                  <a:srgbClr val="DA0002"/>
                </a:solidFill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4" name="Shape 24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rgbClr val="DA000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cxnSp>
        <p:nvCxnSpPr>
          <p:cNvPr id="28" name="Shape 28"/>
          <p:cNvCxnSpPr/>
          <p:nvPr/>
        </p:nvCxnSpPr>
        <p:spPr>
          <a:xfrm>
            <a:off x="457200" y="114300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29" name="Shape 29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SzPct val="100000"/>
              <a:buNone/>
              <a:defRPr sz="1800"/>
            </a:lvl1pPr>
          </a:lstStyle>
          <a:p>
            <a:endParaRPr/>
          </a:p>
        </p:txBody>
      </p:sp>
      <p:cxnSp>
        <p:nvCxnSpPr>
          <p:cNvPr id="32" name="Shape 32"/>
          <p:cNvCxnSpPr/>
          <p:nvPr/>
        </p:nvCxnSpPr>
        <p:spPr>
          <a:xfrm>
            <a:off x="457200" y="4317760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33" name="Shape 3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683919"/>
            <a:ext cx="2133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4683919"/>
            <a:ext cx="2895600" cy="357188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F14ADE-C666-8047-AE82-59E5C3976E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81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1pPr>
            <a:lvl2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2pPr>
            <a:lvl3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3pPr>
            <a:lvl4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4pPr>
            <a:lvl5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5pPr>
            <a:lvl6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6pPr>
            <a:lvl7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7pPr>
            <a:lvl8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8pPr>
            <a:lvl9pPr>
              <a:spcBef>
                <a:spcPts val="0"/>
              </a:spcBef>
              <a:buClr>
                <a:schemeClr val="accent1"/>
              </a:buClr>
              <a:buSzPct val="100000"/>
              <a:buNone/>
              <a:defRPr sz="3600" b="1">
                <a:solidFill>
                  <a:schemeClr val="accent1"/>
                </a:solidFill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cxnSp>
        <p:nvCxnSpPr>
          <p:cNvPr id="7" name="Shape 7"/>
          <p:cNvCxnSpPr/>
          <p:nvPr/>
        </p:nvCxnSpPr>
        <p:spPr>
          <a:xfrm>
            <a:off x="457200" y="5023259"/>
            <a:ext cx="8229600" cy="0"/>
          </a:xfrm>
          <a:prstGeom prst="straightConnector1">
            <a:avLst/>
          </a:prstGeom>
          <a:noFill/>
          <a:ln w="50800" cap="flat">
            <a:solidFill>
              <a:schemeClr val="lt2"/>
            </a:solidFill>
            <a:prstDash val="solid"/>
            <a:round/>
            <a:headEnd type="none" w="med" len="med"/>
            <a:tailEnd type="none" w="med" len="med"/>
          </a:ln>
        </p:spPr>
      </p:cxn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dk1"/>
                </a:solidFill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pPr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5" r:id="rId5"/>
  </p:sldLayoutIdLst>
  <p:hf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North_American_English" TargetMode="External"/><Relationship Id="rId4" Type="http://schemas.openxmlformats.org/officeDocument/2006/relationships/hyperlink" Target="http://en.wikipedia.org/wiki/Garden" TargetMode="External"/><Relationship Id="rId5" Type="http://schemas.openxmlformats.org/officeDocument/2006/relationships/hyperlink" Target="http://en.wikipedia.org/wiki/British_English" TargetMode="External"/><Relationship Id="rId6" Type="http://schemas.openxmlformats.org/officeDocument/2006/relationships/hyperlink" Target="http://en.wikipedia.org/wiki/Garage_(house)" TargetMode="External"/><Relationship Id="rId7" Type="http://schemas.openxmlformats.org/officeDocument/2006/relationships/hyperlink" Target="http://en.wikipedia.org/wiki/Driveway" TargetMode="External"/><Relationship Id="rId8" Type="http://schemas.openxmlformats.org/officeDocument/2006/relationships/hyperlink" Target="http://en.wikipedia.org/wiki/Alley" TargetMode="External"/><Relationship Id="rId9" Type="http://schemas.openxmlformats.org/officeDocument/2006/relationships/hyperlink" Target="http://en.wikipedia.org/wiki/North_America" TargetMode="External"/><Relationship Id="rId1" Type="http://schemas.openxmlformats.org/officeDocument/2006/relationships/slideLayout" Target="../slideLayouts/slideLayout5.xml"/><Relationship Id="rId2" Type="http://schemas.openxmlformats.org/officeDocument/2006/relationships/hyperlink" Target="http://en.wikipedia.org/wiki/Yard_(land)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 txBox="1">
            <a:spLocks noGrp="1"/>
          </p:cNvSpPr>
          <p:nvPr>
            <p:ph type="ctrTitle"/>
          </p:nvPr>
        </p:nvSpPr>
        <p:spPr>
          <a:xfrm>
            <a:off x="457200" y="563759"/>
            <a:ext cx="8229600" cy="3009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endParaRPr dirty="0"/>
          </a:p>
          <a:p>
            <a:pPr algn="ctr"/>
            <a:r>
              <a:rPr lang="en-US" sz="4400" dirty="0" smtClean="0"/>
              <a:t>Housing Terms &amp; Typology</a:t>
            </a:r>
            <a:endParaRPr lang="en-US" sz="4400" dirty="0"/>
          </a:p>
        </p:txBody>
      </p:sp>
      <p:sp>
        <p:nvSpPr>
          <p:cNvPr id="39" name="Shape 39"/>
          <p:cNvSpPr txBox="1">
            <a:spLocks noGrp="1"/>
          </p:cNvSpPr>
          <p:nvPr>
            <p:ph type="subTitle" idx="1"/>
          </p:nvPr>
        </p:nvSpPr>
        <p:spPr>
          <a:xfrm>
            <a:off x="457212" y="2495550"/>
            <a:ext cx="8458188" cy="1232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ctr">
              <a:buClr>
                <a:schemeClr val="dk1"/>
              </a:buClr>
              <a:buSzPct val="36666"/>
            </a:pPr>
            <a:r>
              <a:rPr lang="en-US" sz="3200" b="1" dirty="0" smtClean="0"/>
              <a:t>status</a:t>
            </a:r>
            <a:r>
              <a:rPr lang="en-US" sz="3200" b="1" dirty="0"/>
              <a:t>; </a:t>
            </a:r>
            <a:r>
              <a:rPr lang="en" sz="3000" dirty="0" smtClean="0"/>
              <a:t>Lecture</a:t>
            </a:r>
            <a:r>
              <a:rPr lang="en-US" sz="3000" dirty="0" smtClean="0"/>
              <a:t> 2</a:t>
            </a:r>
            <a:r>
              <a:rPr lang="en" sz="3000" dirty="0" smtClean="0"/>
              <a:t> </a:t>
            </a:r>
            <a:r>
              <a:rPr lang="en-US" sz="3000" dirty="0" smtClean="0"/>
              <a:t>second semester</a:t>
            </a:r>
            <a:endParaRPr lang="en" sz="3000" dirty="0"/>
          </a:p>
          <a:p>
            <a:pPr algn="ctr">
              <a:spcBef>
                <a:spcPts val="0"/>
              </a:spcBef>
              <a:buNone/>
            </a:pPr>
            <a:endParaRPr sz="3600" dirty="0"/>
          </a:p>
        </p:txBody>
      </p:sp>
      <p:pic>
        <p:nvPicPr>
          <p:cNvPr id="40" name="Shape 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3022" y="499350"/>
            <a:ext cx="1393801" cy="1362825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Shape 42"/>
          <p:cNvSpPr txBox="1"/>
          <p:nvPr/>
        </p:nvSpPr>
        <p:spPr>
          <a:xfrm>
            <a:off x="3012137" y="3894752"/>
            <a:ext cx="3119699" cy="73439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algn="ctr">
              <a:spcBef>
                <a:spcPts val="0"/>
              </a:spcBef>
              <a:buNone/>
            </a:pPr>
            <a:r>
              <a:rPr lang="en" dirty="0" smtClean="0">
                <a:latin typeface="Ubuntu"/>
                <a:ea typeface="Ubuntu"/>
                <a:cs typeface="Ubuntu"/>
                <a:sym typeface="Ubuntu"/>
              </a:rPr>
              <a:t>BY: </a:t>
            </a:r>
          </a:p>
          <a:p>
            <a:pPr algn="ctr"/>
            <a:r>
              <a:rPr lang="en-US" dirty="0" smtClean="0">
                <a:latin typeface="Ubuntu"/>
                <a:ea typeface="Ubuntu"/>
                <a:cs typeface="Ubuntu"/>
                <a:sym typeface="Ubuntu"/>
              </a:rPr>
              <a:t>AUSAMA MAGID </a:t>
            </a:r>
          </a:p>
        </p:txBody>
      </p:sp>
      <p:pic>
        <p:nvPicPr>
          <p:cNvPr id="10" name="Shape 41"/>
          <p:cNvPicPr preferRelativeResize="0"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399" y="489022"/>
            <a:ext cx="1393801" cy="1389478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Subtitle 2"/>
          <p:cNvSpPr txBox="1">
            <a:spLocks/>
          </p:cNvSpPr>
          <p:nvPr/>
        </p:nvSpPr>
        <p:spPr bwMode="gray">
          <a:xfrm>
            <a:off x="1435100" y="769650"/>
            <a:ext cx="62738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>
              <a:lnSpc>
                <a:spcPct val="90000"/>
              </a:lnSpc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University 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of </a:t>
            </a:r>
            <a:r>
              <a:rPr lang="en-US" dirty="0" err="1" smtClean="0">
                <a:solidFill>
                  <a:schemeClr val="bg1">
                    <a:lumMod val="65000"/>
                  </a:schemeClr>
                </a:solidFill>
              </a:rPr>
              <a:t>Salahaddin</a:t>
            </a:r>
            <a:endParaRPr lang="en-US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Department of Architecture</a:t>
            </a:r>
          </a:p>
          <a:p>
            <a:pPr algn="ctr">
              <a:lnSpc>
                <a:spcPct val="90000"/>
              </a:lnSpc>
            </a:pPr>
            <a:r>
              <a:rPr lang="en-US" dirty="0" smtClean="0">
                <a:solidFill>
                  <a:schemeClr val="bg1">
                    <a:lumMod val="65000"/>
                  </a:schemeClr>
                </a:solidFill>
              </a:rPr>
              <a:t>3d Stage</a:t>
            </a:r>
          </a:p>
          <a:p>
            <a:pPr algn="ctr">
              <a:lnSpc>
                <a:spcPct val="90000"/>
              </a:lnSpc>
            </a:pPr>
            <a:r>
              <a:rPr lang="en-US" baseline="30000" smtClean="0">
                <a:solidFill>
                  <a:schemeClr val="bg1">
                    <a:lumMod val="65000"/>
                  </a:schemeClr>
                </a:solidFill>
              </a:rPr>
              <a:t>26th</a:t>
            </a:r>
            <a:r>
              <a:rPr lang="en-US" smtClean="0">
                <a:solidFill>
                  <a:schemeClr val="bg1">
                    <a:lumMod val="65000"/>
                  </a:schemeClr>
                </a:solidFill>
              </a:rPr>
              <a:t>-Feb-2021</a:t>
            </a:r>
            <a:endParaRPr lang="en-US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61950"/>
            <a:ext cx="7696200" cy="4095750"/>
          </a:xfr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algn="just" rtl="1"/>
            <a:r>
              <a:rPr lang="en-US" b="1" i="1" u="sng" dirty="0" smtClean="0"/>
              <a:t>2-Flat</a:t>
            </a:r>
            <a:r>
              <a:rPr lang="en-US" b="1" i="1" u="sng" dirty="0"/>
              <a:t>:</a:t>
            </a:r>
            <a:r>
              <a:rPr lang="en-US" dirty="0"/>
              <a:t> in British usage , a suite of rooms on </a:t>
            </a:r>
            <a:r>
              <a:rPr lang="en-US" dirty="0" smtClean="0"/>
              <a:t>one </a:t>
            </a:r>
            <a:r>
              <a:rPr lang="en-US" dirty="0"/>
              <a:t>floor forming a complete residence. It's the equivalent of the </a:t>
            </a:r>
            <a:r>
              <a:rPr lang="en-US" b="1" dirty="0"/>
              <a:t>America apartment</a:t>
            </a:r>
            <a:r>
              <a:rPr lang="en-US" dirty="0"/>
              <a:t>, an American-style apartment house in (block of flats ) . </a:t>
            </a:r>
            <a:r>
              <a:rPr lang="en-US" u="sng" dirty="0"/>
              <a:t>in England , ( apartment) means a single room</a:t>
            </a:r>
            <a:r>
              <a:rPr lang="en-US" dirty="0"/>
              <a:t>.                                                       </a:t>
            </a:r>
            <a:r>
              <a:rPr lang="en-US" i="1" dirty="0"/>
              <a:t>  </a:t>
            </a:r>
          </a:p>
          <a:p>
            <a:pPr algn="just" rtl="1"/>
            <a:r>
              <a:rPr lang="en-US" b="1" i="1" u="sng" dirty="0" smtClean="0"/>
              <a:t>3-Apartment</a:t>
            </a:r>
            <a:r>
              <a:rPr lang="en-US" b="1" i="1" u="sng" dirty="0"/>
              <a:t>:</a:t>
            </a:r>
            <a:r>
              <a:rPr lang="en-US" i="1" dirty="0"/>
              <a:t>   </a:t>
            </a:r>
            <a:r>
              <a:rPr lang="en-US" dirty="0"/>
              <a:t>A single room or set of rooms occupied as a dwelling  in general usage , an apartment is rented living space that is part of a multi-family structure , as opposed to a house, which connotes something owned and free-standing or at least with a private entrance .                                                                          </a:t>
            </a:r>
            <a:endParaRPr lang="en-US" i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1198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90550"/>
            <a:ext cx="6858000" cy="3810000"/>
          </a:xfr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rtl="1"/>
            <a:r>
              <a:rPr lang="en-US" b="1" i="1" u="sng" dirty="0" smtClean="0"/>
              <a:t>4-Apartment </a:t>
            </a:r>
            <a:r>
              <a:rPr lang="en-US" b="1" i="1" u="sng" dirty="0"/>
              <a:t>house</a:t>
            </a:r>
            <a:r>
              <a:rPr lang="en-US" dirty="0"/>
              <a:t> : A building divided into residential suites, usually for rental ,Where cooking is generally done within the individual units. In Britain, this called a( block flat) ,with each unit called a(flat).                                                                                              </a:t>
            </a:r>
            <a:endParaRPr lang="en-US" i="1" dirty="0"/>
          </a:p>
          <a:p>
            <a:pPr rtl="1"/>
            <a:r>
              <a:rPr lang="en-US" b="1" i="1" u="sng" dirty="0"/>
              <a:t>5-Apartment high-Rise:</a:t>
            </a:r>
            <a:r>
              <a:rPr lang="en-US" dirty="0"/>
              <a:t> An apartment structure with many floors, vertically designed to achieve a high dwelling density and an economic ratio of land to building cost. High-rise apartment are generally built on high-cost land accessible to or in the central area of a city .                                                                                            </a:t>
            </a:r>
            <a:r>
              <a:rPr lang="en-US" dirty="0" smtClean="0"/>
              <a:t>    </a:t>
            </a:r>
            <a:endParaRPr lang="en-US" i="1" dirty="0"/>
          </a:p>
          <a:p>
            <a:pPr rtl="1"/>
            <a:r>
              <a:rPr lang="en-US" b="1" i="1" u="sng" dirty="0"/>
              <a:t>5-Apartment efficiency :</a:t>
            </a:r>
            <a:r>
              <a:rPr lang="en-US" dirty="0"/>
              <a:t> A small apartment providing the minimum space required for one’s habitation. For living purpose it may be neither efficient nor sufficient , but it uses less space it may be cheaper.                                                                                                  </a:t>
            </a:r>
          </a:p>
        </p:txBody>
      </p:sp>
    </p:spTree>
    <p:extLst>
      <p:ext uri="{BB962C8B-B14F-4D97-AF65-F5344CB8AC3E}">
        <p14:creationId xmlns:p14="http://schemas.microsoft.com/office/powerpoint/2010/main" val="1281845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1450"/>
            <a:ext cx="8229600" cy="4743450"/>
          </a:xfr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b="1" u="sng" dirty="0" smtClean="0"/>
              <a:t>6-Dwelling :</a:t>
            </a:r>
            <a:r>
              <a:rPr lang="en-US" dirty="0" smtClean="0"/>
              <a:t> A structure designed or occupied as the living quarters of one or more households, usually equipped ( in the more developed areas of the world) with cooking ,bathing, toiled, and (where necessary) heating. A dwelling unit (</a:t>
            </a:r>
            <a:r>
              <a:rPr lang="en-US" dirty="0" err="1" smtClean="0"/>
              <a:t>d.u</a:t>
            </a:r>
            <a:r>
              <a:rPr lang="en-US" dirty="0" smtClean="0"/>
              <a:t>.) is a room or group of rooms providing complete living facilities for one household. </a:t>
            </a:r>
            <a:r>
              <a:rPr lang="en-US" i="1" dirty="0" smtClean="0"/>
              <a:t>In other words  </a:t>
            </a:r>
            <a:r>
              <a:rPr lang="en-US" dirty="0" smtClean="0"/>
              <a:t>Dwelling : is a basic unit in the spatial organization of housing development. Its function is to accommodate a household  being the society’s basic unit . </a:t>
            </a:r>
          </a:p>
          <a:p>
            <a:pPr algn="just">
              <a:buNone/>
            </a:pPr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7- </a:t>
            </a:r>
            <a:r>
              <a:rPr lang="en-US" b="1" u="sng" dirty="0"/>
              <a:t>Duplex  :</a:t>
            </a:r>
            <a:r>
              <a:rPr lang="en-US" b="1" dirty="0"/>
              <a:t>   </a:t>
            </a:r>
            <a:r>
              <a:rPr lang="en-US" dirty="0"/>
              <a:t>A duplex is a building with two units. Duplexes here almost always fit this description: "</a:t>
            </a:r>
            <a:r>
              <a:rPr lang="en-US" b="1" dirty="0"/>
              <a:t>pairs of houses built side by side as units sharing a party wall and usually in such a way that each house's layout is a mirror image of its twin</a:t>
            </a:r>
            <a:r>
              <a:rPr lang="en-US" dirty="0"/>
              <a:t>," .</a:t>
            </a:r>
          </a:p>
          <a:p>
            <a:pPr algn="just" rtl="1">
              <a:buNone/>
            </a:pPr>
            <a:r>
              <a:rPr lang="en-US" dirty="0"/>
              <a:t>    </a:t>
            </a:r>
            <a:r>
              <a:rPr lang="en-US" b="1" dirty="0"/>
              <a:t>                                                                                 </a:t>
            </a:r>
            <a:r>
              <a:rPr lang="en-US" b="1" i="1" dirty="0" smtClean="0"/>
              <a:t>  </a:t>
            </a:r>
          </a:p>
          <a:p>
            <a:pPr rtl="1">
              <a:buNone/>
            </a:pPr>
            <a:r>
              <a:rPr lang="en-US" b="1" i="1" dirty="0" smtClean="0"/>
              <a:t> </a:t>
            </a:r>
            <a:r>
              <a:rPr lang="en-US" b="1" i="1" u="sng" dirty="0" smtClean="0"/>
              <a:t>  8-Room </a:t>
            </a:r>
            <a:r>
              <a:rPr lang="en-US" b="1" i="1" u="sng" dirty="0"/>
              <a:t>:</a:t>
            </a:r>
            <a:r>
              <a:rPr lang="en-US" dirty="0"/>
              <a:t>  An interior space within a building enclosed by walls     or separated from other similar spaces by walls or partition. </a:t>
            </a:r>
            <a:endParaRPr lang="en-US" i="1" dirty="0"/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2201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1"/>
            <a:ext cx="8229600" cy="400049"/>
          </a:xfr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just">
              <a:buNone/>
            </a:pPr>
            <a:r>
              <a:rPr lang="en-US" dirty="0"/>
              <a:t>The residential unit referred to the house for one family, there are five kinds of residential </a:t>
            </a:r>
            <a:r>
              <a:rPr lang="en-US" dirty="0" smtClean="0"/>
              <a:t>unit in Iraq:</a:t>
            </a:r>
            <a:endParaRPr lang="en-US" dirty="0"/>
          </a:p>
          <a:p>
            <a:pPr>
              <a:buNone/>
            </a:pPr>
            <a:endParaRPr lang="en-US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57200" y="1346200"/>
            <a:ext cx="8229600" cy="34290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lvl="0" indent="-342900">
              <a:spcBef>
                <a:spcPct val="20000"/>
              </a:spcBef>
            </a:pPr>
            <a:r>
              <a:rPr lang="en-US" sz="3200" b="1" dirty="0"/>
              <a:t>-Types and classification of Residential </a:t>
            </a:r>
            <a:r>
              <a:rPr lang="en-US" sz="3200" b="1" dirty="0" smtClean="0"/>
              <a:t>unit</a:t>
            </a: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771650"/>
            <a:ext cx="8229600" cy="1200150"/>
          </a:xfrm>
          <a:prstGeom prst="rect">
            <a:avLst/>
          </a:prstGeo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62500" lnSpcReduction="20000"/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3200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Courtyard house :</a:t>
            </a:r>
          </a:p>
          <a:p>
            <a:pPr marL="342900" indent="-342900" algn="just">
              <a:spcBef>
                <a:spcPct val="20000"/>
              </a:spcBef>
            </a:pPr>
            <a:r>
              <a:rPr lang="en-US" sz="3200" dirty="0" smtClean="0"/>
              <a:t>the house occupies all the plot and leaves opening space in the center .this type found in historical zone in the city.</a:t>
            </a:r>
          </a:p>
          <a:p>
            <a:pPr marL="342900" indent="-342900">
              <a:spcBef>
                <a:spcPct val="20000"/>
              </a:spcBef>
            </a:pPr>
            <a:r>
              <a:rPr lang="en-US" sz="3200" dirty="0" smtClean="0"/>
              <a:t> </a:t>
            </a:r>
          </a:p>
          <a:p>
            <a:pPr marL="342900" lvl="0" indent="-342900">
              <a:spcBef>
                <a:spcPct val="20000"/>
              </a:spcBef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6" name="Picture 2" descr="houses patterns4"/>
          <p:cNvPicPr>
            <a:picLocks noChangeAspect="1" noChangeArrowheads="1"/>
          </p:cNvPicPr>
          <p:nvPr/>
        </p:nvPicPr>
        <p:blipFill>
          <a:blip r:embed="rId2" cstate="print"/>
          <a:srcRect l="16638" t="7611" r="29581" b="7611"/>
          <a:stretch>
            <a:fillRect/>
          </a:stretch>
        </p:blipFill>
        <p:spPr bwMode="auto">
          <a:xfrm>
            <a:off x="1041405" y="2821782"/>
            <a:ext cx="3067050" cy="2321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533400" y="228601"/>
            <a:ext cx="8153400" cy="1077218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3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chemeClr val="tx1"/>
                </a:solidFill>
              </a:rPr>
              <a:t>Types and classification of Residential unit</a:t>
            </a:r>
            <a:endParaRPr lang="en-US" sz="3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304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422672"/>
          </a:xfr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sz="3100" b="1" u="sng" dirty="0" smtClean="0"/>
              <a:t>Characteristics</a:t>
            </a:r>
            <a:r>
              <a:rPr lang="en-US" sz="3100" b="1" u="sng" dirty="0"/>
              <a:t>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00100"/>
            <a:ext cx="8229600" cy="4114800"/>
          </a:xfrm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Font typeface="Arial" charset="0"/>
              <a:buChar char="•"/>
            </a:pPr>
            <a:r>
              <a:rPr lang="en-US" b="1" dirty="0" smtClean="0"/>
              <a:t>Advantage</a:t>
            </a:r>
          </a:p>
          <a:p>
            <a:pPr algn="just">
              <a:buNone/>
            </a:pPr>
            <a:r>
              <a:rPr lang="en-US" dirty="0" smtClean="0"/>
              <a:t>1- Courtyard house Provides environmental efficiency , traditional cities are renewed for environmental purposes.</a:t>
            </a:r>
          </a:p>
          <a:p>
            <a:pPr algn="just">
              <a:buNone/>
            </a:pPr>
            <a:r>
              <a:rPr lang="en-US" dirty="0" smtClean="0"/>
              <a:t>2- Courtyard house Gives a compact patterns , a close relationship between the spiritual center and other urban activities.</a:t>
            </a:r>
          </a:p>
          <a:p>
            <a:pPr algn="just">
              <a:buNone/>
            </a:pPr>
            <a:r>
              <a:rPr lang="en-US" dirty="0" smtClean="0"/>
              <a:t>3- Courtyard house Provides  the requirements of privacy .</a:t>
            </a:r>
          </a:p>
          <a:p>
            <a:pPr algn="just">
              <a:buNone/>
            </a:pPr>
            <a:r>
              <a:rPr lang="en-US" dirty="0" smtClean="0"/>
              <a:t>4- Oriented to the center of the house.</a:t>
            </a:r>
          </a:p>
          <a:p>
            <a:pPr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146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1450"/>
            <a:ext cx="8229600" cy="914400"/>
          </a:xfrm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40000" lnSpcReduction="20000"/>
          </a:bodyPr>
          <a:lstStyle/>
          <a:p>
            <a:pPr>
              <a:buFont typeface="Arial" charset="0"/>
              <a:buChar char="•"/>
            </a:pPr>
            <a:r>
              <a:rPr lang="en-US" b="1" dirty="0" smtClean="0"/>
              <a:t>Disadvantage:</a:t>
            </a:r>
          </a:p>
          <a:p>
            <a:r>
              <a:rPr lang="en-US" dirty="0" smtClean="0"/>
              <a:t>1- It is not suitable with the recent requirements, where the car is now a specific form of the structure of urban city .</a:t>
            </a:r>
          </a:p>
          <a:p>
            <a:r>
              <a:rPr lang="en-US" dirty="0" smtClean="0"/>
              <a:t>2- The weakness of infrastructure services.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372534" y="1143000"/>
            <a:ext cx="8229600" cy="37719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fontScale="55000" lnSpcReduction="20000"/>
          </a:bodyPr>
          <a:lstStyle/>
          <a:p>
            <a:r>
              <a:rPr lang="en-US" sz="3400" b="1" dirty="0" smtClean="0"/>
              <a:t>2- Detached house / single-unit housing:</a:t>
            </a:r>
          </a:p>
          <a:p>
            <a:r>
              <a:rPr lang="en-US" sz="2400" dirty="0" smtClean="0"/>
              <a:t>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A</a:t>
            </a:r>
            <a:r>
              <a:rPr lang="en-US" sz="3400" dirty="0" smtClean="0"/>
              <a:t> single-family detached home, or single-family home or detached house for short, also variously known as a single-detached dwelling or separate house, is a free-standing residential building. Most single-family homes are built on lots larger than the structure itself, adding an area surrounding the house, which is commonly called a </a:t>
            </a:r>
            <a:r>
              <a:rPr lang="en-US" sz="3400" i="1" dirty="0" smtClean="0">
                <a:hlinkClick r:id="rId2" tooltip="Yard (land)"/>
              </a:rPr>
              <a:t>yard</a:t>
            </a:r>
            <a:r>
              <a:rPr lang="en-US" sz="3400" dirty="0" smtClean="0"/>
              <a:t> in </a:t>
            </a:r>
            <a:r>
              <a:rPr lang="en-US" sz="3400" dirty="0" smtClean="0">
                <a:hlinkClick r:id="rId3" tooltip="North American English"/>
              </a:rPr>
              <a:t>North American English</a:t>
            </a:r>
            <a:r>
              <a:rPr lang="en-US" sz="3400" dirty="0" smtClean="0"/>
              <a:t> or a </a:t>
            </a:r>
            <a:r>
              <a:rPr lang="en-US" sz="3400" i="1" dirty="0" smtClean="0">
                <a:hlinkClick r:id="rId4" tooltip="Garden"/>
              </a:rPr>
              <a:t>garden</a:t>
            </a:r>
            <a:r>
              <a:rPr lang="en-US" sz="3400" dirty="0" smtClean="0"/>
              <a:t> in </a:t>
            </a:r>
            <a:r>
              <a:rPr lang="en-US" sz="3400" dirty="0" smtClean="0">
                <a:hlinkClick r:id="rId5" tooltip="British English"/>
              </a:rPr>
              <a:t>British English</a:t>
            </a:r>
            <a:r>
              <a:rPr lang="en-US" sz="3400" dirty="0" smtClean="0"/>
              <a:t>. </a:t>
            </a:r>
            <a:r>
              <a:rPr lang="en-US" sz="3400" dirty="0" smtClean="0">
                <a:hlinkClick r:id="rId6" tooltip="Garage (house)"/>
              </a:rPr>
              <a:t>Garages</a:t>
            </a:r>
            <a:r>
              <a:rPr lang="en-US" sz="3400" dirty="0" smtClean="0"/>
              <a:t> can also be found on most lots. In older homes, they are typically detached, standing as a separate building, either near a </a:t>
            </a:r>
            <a:r>
              <a:rPr lang="en-US" sz="3400" dirty="0" smtClean="0">
                <a:hlinkClick r:id="rId7" tooltip="Driveway"/>
              </a:rPr>
              <a:t>driveway</a:t>
            </a:r>
            <a:r>
              <a:rPr lang="en-US" sz="3400" dirty="0" smtClean="0"/>
              <a:t> or facing an </a:t>
            </a:r>
            <a:r>
              <a:rPr lang="en-US" sz="3400" dirty="0" smtClean="0">
                <a:hlinkClick r:id="rId8" tooltip="Alley"/>
              </a:rPr>
              <a:t>alley</a:t>
            </a:r>
            <a:r>
              <a:rPr lang="en-US" sz="3400" dirty="0" smtClean="0"/>
              <a:t> in urban areas. Newer homes in </a:t>
            </a:r>
            <a:r>
              <a:rPr lang="en-US" sz="3400" dirty="0" smtClean="0">
                <a:hlinkClick r:id="rId9" tooltip="North America"/>
              </a:rPr>
              <a:t>North America</a:t>
            </a:r>
            <a:r>
              <a:rPr lang="en-US" sz="3400" dirty="0" smtClean="0"/>
              <a:t> favor attached garages, often facing the street, as most recent developments do not include alleys.</a:t>
            </a:r>
          </a:p>
          <a:p>
            <a:endParaRPr lang="en-US" sz="3400" dirty="0" smtClean="0"/>
          </a:p>
          <a:p>
            <a:r>
              <a:rPr lang="en-US" sz="3400" dirty="0" smtClean="0"/>
              <a:t>This type of housing is suitable for the common people especially when the land value become cheap.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dk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99957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7" grpId="0" build="p" animBg="1"/>
    </p:bldLst>
  </p:timing>
</p:sld>
</file>

<file path=ppt/theme/theme1.xml><?xml version="1.0" encoding="utf-8"?>
<a:theme xmlns:a="http://schemas.openxmlformats.org/drawingml/2006/main" name="swiss">
  <a:themeElements>
    <a:clrScheme name="Custom 218">
      <a:dk1>
        <a:srgbClr val="000000"/>
      </a:dk1>
      <a:lt1>
        <a:srgbClr val="FFFFFF"/>
      </a:lt1>
      <a:dk2>
        <a:srgbClr val="5B595A"/>
      </a:dk2>
      <a:lt2>
        <a:srgbClr val="CFD4D4"/>
      </a:lt2>
      <a:accent1>
        <a:srgbClr val="CC0202"/>
      </a:accent1>
      <a:accent2>
        <a:srgbClr val="228AFF"/>
      </a:accent2>
      <a:accent3>
        <a:srgbClr val="FBC82F"/>
      </a:accent3>
      <a:accent4>
        <a:srgbClr val="253E91"/>
      </a:accent4>
      <a:accent5>
        <a:srgbClr val="F68D0C"/>
      </a:accent5>
      <a:accent6>
        <a:srgbClr val="257E12"/>
      </a:accent6>
      <a:hlink>
        <a:srgbClr val="144C72"/>
      </a:hlink>
      <a:folHlink>
        <a:srgbClr val="8C9D9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3637</TotalTime>
  <Words>417</Words>
  <Application>Microsoft Macintosh PowerPoint</Application>
  <PresentationFormat>On-screen Show (16:9)</PresentationFormat>
  <Paragraphs>37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Ubuntu</vt:lpstr>
      <vt:lpstr>Arial</vt:lpstr>
      <vt:lpstr>swiss</vt:lpstr>
      <vt:lpstr> Housing Terms &amp; Typology</vt:lpstr>
      <vt:lpstr>PowerPoint Presentation</vt:lpstr>
      <vt:lpstr>PowerPoint Presentation</vt:lpstr>
      <vt:lpstr>PowerPoint Presentation</vt:lpstr>
      <vt:lpstr>PowerPoint Presentation</vt:lpstr>
      <vt:lpstr> Characteristics: </vt:lpstr>
      <vt:lpstr>PowerPoint Presentation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Karzan Abdulla</dc:creator>
  <cp:lastModifiedBy>hawnaz_arch@yahoo.com</cp:lastModifiedBy>
  <cp:revision>190</cp:revision>
  <cp:lastPrinted>2016-10-31T14:12:18Z</cp:lastPrinted>
  <dcterms:modified xsi:type="dcterms:W3CDTF">2021-06-06T13:22:12Z</dcterms:modified>
</cp:coreProperties>
</file>