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20"/>
  </p:notesMasterIdLst>
  <p:sldIdLst>
    <p:sldId id="256" r:id="rId2"/>
    <p:sldId id="272" r:id="rId3"/>
    <p:sldId id="257" r:id="rId4"/>
    <p:sldId id="258" r:id="rId5"/>
    <p:sldId id="259" r:id="rId6"/>
    <p:sldId id="260" r:id="rId7"/>
    <p:sldId id="261" r:id="rId8"/>
    <p:sldId id="266" r:id="rId9"/>
    <p:sldId id="262" r:id="rId10"/>
    <p:sldId id="267" r:id="rId11"/>
    <p:sldId id="263" r:id="rId12"/>
    <p:sldId id="264" r:id="rId13"/>
    <p:sldId id="265" r:id="rId14"/>
    <p:sldId id="268" r:id="rId15"/>
    <p:sldId id="269" r:id="rId16"/>
    <p:sldId id="270" r:id="rId17"/>
    <p:sldId id="273"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mfinans@outlook.com" userId="9b6c087700270dfd" providerId="LiveId" clId="{EE45EC59-C788-4007-B83C-F5C2AC9884F8}"/>
    <pc:docChg chg="undo redo custSel addSld modSld sldOrd">
      <pc:chgData name="aramfinans@outlook.com" userId="9b6c087700270dfd" providerId="LiveId" clId="{EE45EC59-C788-4007-B83C-F5C2AC9884F8}" dt="2021-03-03T20:41:16.871" v="1044" actId="27636"/>
      <pc:docMkLst>
        <pc:docMk/>
      </pc:docMkLst>
      <pc:sldChg chg="addSp delSp modSp new mod">
        <pc:chgData name="aramfinans@outlook.com" userId="9b6c087700270dfd" providerId="LiveId" clId="{EE45EC59-C788-4007-B83C-F5C2AC9884F8}" dt="2021-03-03T20:32:34.197" v="993" actId="1076"/>
        <pc:sldMkLst>
          <pc:docMk/>
          <pc:sldMk cId="4216590228" sldId="256"/>
        </pc:sldMkLst>
        <pc:spChg chg="mod">
          <ac:chgData name="aramfinans@outlook.com" userId="9b6c087700270dfd" providerId="LiveId" clId="{EE45EC59-C788-4007-B83C-F5C2AC9884F8}" dt="2021-03-03T20:32:24.535" v="991" actId="1076"/>
          <ac:spMkLst>
            <pc:docMk/>
            <pc:sldMk cId="4216590228" sldId="256"/>
            <ac:spMk id="2" creationId="{B778E37C-52B8-4B7D-91A8-B43B5D15166E}"/>
          </ac:spMkLst>
        </pc:spChg>
        <pc:spChg chg="mod">
          <ac:chgData name="aramfinans@outlook.com" userId="9b6c087700270dfd" providerId="LiveId" clId="{EE45EC59-C788-4007-B83C-F5C2AC9884F8}" dt="2021-03-03T20:32:29.051" v="992" actId="1076"/>
          <ac:spMkLst>
            <pc:docMk/>
            <pc:sldMk cId="4216590228" sldId="256"/>
            <ac:spMk id="3" creationId="{B0357823-B0C9-4F1B-8FBF-A73C5FDF115D}"/>
          </ac:spMkLst>
        </pc:spChg>
        <pc:spChg chg="add del mod">
          <ac:chgData name="aramfinans@outlook.com" userId="9b6c087700270dfd" providerId="LiveId" clId="{EE45EC59-C788-4007-B83C-F5C2AC9884F8}" dt="2021-03-03T20:32:34.197" v="993" actId="1076"/>
          <ac:spMkLst>
            <pc:docMk/>
            <pc:sldMk cId="4216590228" sldId="256"/>
            <ac:spMk id="4" creationId="{6831FED2-19C0-4626-B867-986903536EAA}"/>
          </ac:spMkLst>
        </pc:spChg>
      </pc:sldChg>
      <pc:sldChg chg="addSp delSp modSp new mod">
        <pc:chgData name="aramfinans@outlook.com" userId="9b6c087700270dfd" providerId="LiveId" clId="{EE45EC59-C788-4007-B83C-F5C2AC9884F8}" dt="2021-03-03T16:13:58.598" v="785" actId="14100"/>
        <pc:sldMkLst>
          <pc:docMk/>
          <pc:sldMk cId="536877147" sldId="257"/>
        </pc:sldMkLst>
        <pc:spChg chg="mod">
          <ac:chgData name="aramfinans@outlook.com" userId="9b6c087700270dfd" providerId="LiveId" clId="{EE45EC59-C788-4007-B83C-F5C2AC9884F8}" dt="2021-03-03T15:50:17.597" v="169" actId="1076"/>
          <ac:spMkLst>
            <pc:docMk/>
            <pc:sldMk cId="536877147" sldId="257"/>
            <ac:spMk id="2" creationId="{8BAE4F56-C345-4490-94BB-1673A7FEF0C0}"/>
          </ac:spMkLst>
        </pc:spChg>
        <pc:spChg chg="mod">
          <ac:chgData name="aramfinans@outlook.com" userId="9b6c087700270dfd" providerId="LiveId" clId="{EE45EC59-C788-4007-B83C-F5C2AC9884F8}" dt="2021-03-03T16:13:58.598" v="785" actId="14100"/>
          <ac:spMkLst>
            <pc:docMk/>
            <pc:sldMk cId="536877147" sldId="257"/>
            <ac:spMk id="3" creationId="{04891DFE-01EA-4E8E-AC08-83B42B5BFDA6}"/>
          </ac:spMkLst>
        </pc:spChg>
        <pc:spChg chg="add del mod">
          <ac:chgData name="aramfinans@outlook.com" userId="9b6c087700270dfd" providerId="LiveId" clId="{EE45EC59-C788-4007-B83C-F5C2AC9884F8}" dt="2021-03-03T16:04:07.087" v="422" actId="1076"/>
          <ac:spMkLst>
            <pc:docMk/>
            <pc:sldMk cId="536877147" sldId="257"/>
            <ac:spMk id="4" creationId="{2CF5EF03-C41C-419E-BEBE-E852E3BDD5DA}"/>
          </ac:spMkLst>
        </pc:spChg>
      </pc:sldChg>
      <pc:sldChg chg="addSp delSp modSp add mod">
        <pc:chgData name="aramfinans@outlook.com" userId="9b6c087700270dfd" providerId="LiveId" clId="{EE45EC59-C788-4007-B83C-F5C2AC9884F8}" dt="2021-03-03T16:04:13.667" v="423" actId="1076"/>
        <pc:sldMkLst>
          <pc:docMk/>
          <pc:sldMk cId="4283968447" sldId="258"/>
        </pc:sldMkLst>
        <pc:spChg chg="mod">
          <ac:chgData name="aramfinans@outlook.com" userId="9b6c087700270dfd" providerId="LiveId" clId="{EE45EC59-C788-4007-B83C-F5C2AC9884F8}" dt="2021-03-03T15:52:34.289" v="178" actId="113"/>
          <ac:spMkLst>
            <pc:docMk/>
            <pc:sldMk cId="4283968447" sldId="258"/>
            <ac:spMk id="2" creationId="{8BAE4F56-C345-4490-94BB-1673A7FEF0C0}"/>
          </ac:spMkLst>
        </pc:spChg>
        <pc:spChg chg="mod">
          <ac:chgData name="aramfinans@outlook.com" userId="9b6c087700270dfd" providerId="LiveId" clId="{EE45EC59-C788-4007-B83C-F5C2AC9884F8}" dt="2021-03-03T15:52:52.316" v="186" actId="404"/>
          <ac:spMkLst>
            <pc:docMk/>
            <pc:sldMk cId="4283968447" sldId="258"/>
            <ac:spMk id="3" creationId="{04891DFE-01EA-4E8E-AC08-83B42B5BFDA6}"/>
          </ac:spMkLst>
        </pc:spChg>
        <pc:spChg chg="add del mod">
          <ac:chgData name="aramfinans@outlook.com" userId="9b6c087700270dfd" providerId="LiveId" clId="{EE45EC59-C788-4007-B83C-F5C2AC9884F8}" dt="2021-03-03T16:04:13.667" v="423" actId="1076"/>
          <ac:spMkLst>
            <pc:docMk/>
            <pc:sldMk cId="4283968447" sldId="258"/>
            <ac:spMk id="4" creationId="{651F981E-39A7-4742-8AEC-73004C4ABA6F}"/>
          </ac:spMkLst>
        </pc:spChg>
      </pc:sldChg>
      <pc:sldChg chg="addSp delSp modSp new mod">
        <pc:chgData name="aramfinans@outlook.com" userId="9b6c087700270dfd" providerId="LiveId" clId="{EE45EC59-C788-4007-B83C-F5C2AC9884F8}" dt="2021-03-03T20:36:56.555" v="1013" actId="122"/>
        <pc:sldMkLst>
          <pc:docMk/>
          <pc:sldMk cId="2854967863" sldId="259"/>
        </pc:sldMkLst>
        <pc:spChg chg="mod">
          <ac:chgData name="aramfinans@outlook.com" userId="9b6c087700270dfd" providerId="LiveId" clId="{EE45EC59-C788-4007-B83C-F5C2AC9884F8}" dt="2021-03-03T20:36:56.555" v="1013" actId="122"/>
          <ac:spMkLst>
            <pc:docMk/>
            <pc:sldMk cId="2854967863" sldId="259"/>
            <ac:spMk id="2" creationId="{A86540B6-C3A9-442B-886E-F23660679D60}"/>
          </ac:spMkLst>
        </pc:spChg>
        <pc:spChg chg="mod">
          <ac:chgData name="aramfinans@outlook.com" userId="9b6c087700270dfd" providerId="LiveId" clId="{EE45EC59-C788-4007-B83C-F5C2AC9884F8}" dt="2021-03-03T16:03:58.919" v="419"/>
          <ac:spMkLst>
            <pc:docMk/>
            <pc:sldMk cId="2854967863" sldId="259"/>
            <ac:spMk id="3" creationId="{5800F794-B0E2-4518-9E9B-510E14E772BF}"/>
          </ac:spMkLst>
        </pc:spChg>
        <pc:spChg chg="add del mod">
          <ac:chgData name="aramfinans@outlook.com" userId="9b6c087700270dfd" providerId="LiveId" clId="{EE45EC59-C788-4007-B83C-F5C2AC9884F8}" dt="2021-03-03T16:04:18.454" v="424" actId="1076"/>
          <ac:spMkLst>
            <pc:docMk/>
            <pc:sldMk cId="2854967863" sldId="259"/>
            <ac:spMk id="4" creationId="{EB0D6DB1-8F35-408B-9350-6F8B4979DE8D}"/>
          </ac:spMkLst>
        </pc:spChg>
      </pc:sldChg>
      <pc:sldChg chg="addSp delSp modSp new mod">
        <pc:chgData name="aramfinans@outlook.com" userId="9b6c087700270dfd" providerId="LiveId" clId="{EE45EC59-C788-4007-B83C-F5C2AC9884F8}" dt="2021-03-03T20:37:40.777" v="1014" actId="20577"/>
        <pc:sldMkLst>
          <pc:docMk/>
          <pc:sldMk cId="1469825669" sldId="260"/>
        </pc:sldMkLst>
        <pc:spChg chg="mod">
          <ac:chgData name="aramfinans@outlook.com" userId="9b6c087700270dfd" providerId="LiveId" clId="{EE45EC59-C788-4007-B83C-F5C2AC9884F8}" dt="2021-03-03T16:03:58.919" v="419"/>
          <ac:spMkLst>
            <pc:docMk/>
            <pc:sldMk cId="1469825669" sldId="260"/>
            <ac:spMk id="2" creationId="{E410A9DC-8A53-428A-BEEF-BF20C99C8347}"/>
          </ac:spMkLst>
        </pc:spChg>
        <pc:spChg chg="mod">
          <ac:chgData name="aramfinans@outlook.com" userId="9b6c087700270dfd" providerId="LiveId" clId="{EE45EC59-C788-4007-B83C-F5C2AC9884F8}" dt="2021-03-03T20:37:40.777" v="1014" actId="20577"/>
          <ac:spMkLst>
            <pc:docMk/>
            <pc:sldMk cId="1469825669" sldId="260"/>
            <ac:spMk id="3" creationId="{EF23B878-44EB-4FE4-A765-6D5C02CC8E35}"/>
          </ac:spMkLst>
        </pc:spChg>
        <pc:spChg chg="add del mod">
          <ac:chgData name="aramfinans@outlook.com" userId="9b6c087700270dfd" providerId="LiveId" clId="{EE45EC59-C788-4007-B83C-F5C2AC9884F8}" dt="2021-03-03T16:04:22.534" v="425" actId="1076"/>
          <ac:spMkLst>
            <pc:docMk/>
            <pc:sldMk cId="1469825669" sldId="260"/>
            <ac:spMk id="4" creationId="{92FE1576-B4BB-4FB0-90BD-FE982A4D56D5}"/>
          </ac:spMkLst>
        </pc:spChg>
      </pc:sldChg>
      <pc:sldChg chg="modSp new mod">
        <pc:chgData name="aramfinans@outlook.com" userId="9b6c087700270dfd" providerId="LiveId" clId="{EE45EC59-C788-4007-B83C-F5C2AC9884F8}" dt="2021-03-03T20:37:51.416" v="1015" actId="113"/>
        <pc:sldMkLst>
          <pc:docMk/>
          <pc:sldMk cId="1947554368" sldId="261"/>
        </pc:sldMkLst>
        <pc:spChg chg="mod">
          <ac:chgData name="aramfinans@outlook.com" userId="9b6c087700270dfd" providerId="LiveId" clId="{EE45EC59-C788-4007-B83C-F5C2AC9884F8}" dt="2021-03-03T20:37:51.416" v="1015" actId="113"/>
          <ac:spMkLst>
            <pc:docMk/>
            <pc:sldMk cId="1947554368" sldId="261"/>
            <ac:spMk id="2" creationId="{C3B74EFC-0DD9-40E2-BF60-C4A5AF6D9953}"/>
          </ac:spMkLst>
        </pc:spChg>
        <pc:spChg chg="mod">
          <ac:chgData name="aramfinans@outlook.com" userId="9b6c087700270dfd" providerId="LiveId" clId="{EE45EC59-C788-4007-B83C-F5C2AC9884F8}" dt="2021-03-03T16:24:02.914" v="925" actId="113"/>
          <ac:spMkLst>
            <pc:docMk/>
            <pc:sldMk cId="1947554368" sldId="261"/>
            <ac:spMk id="3" creationId="{6BCECF1B-0C38-49C0-B034-124CA0AFF954}"/>
          </ac:spMkLst>
        </pc:spChg>
      </pc:sldChg>
      <pc:sldChg chg="modSp add mod ord">
        <pc:chgData name="aramfinans@outlook.com" userId="9b6c087700270dfd" providerId="LiveId" clId="{EE45EC59-C788-4007-B83C-F5C2AC9884F8}" dt="2021-03-03T16:25:33.865" v="965" actId="114"/>
        <pc:sldMkLst>
          <pc:docMk/>
          <pc:sldMk cId="2612608093" sldId="262"/>
        </pc:sldMkLst>
        <pc:spChg chg="mod">
          <ac:chgData name="aramfinans@outlook.com" userId="9b6c087700270dfd" providerId="LiveId" clId="{EE45EC59-C788-4007-B83C-F5C2AC9884F8}" dt="2021-03-03T16:16:27.234" v="791" actId="20577"/>
          <ac:spMkLst>
            <pc:docMk/>
            <pc:sldMk cId="2612608093" sldId="262"/>
            <ac:spMk id="2" creationId="{C3B74EFC-0DD9-40E2-BF60-C4A5AF6D9953}"/>
          </ac:spMkLst>
        </pc:spChg>
        <pc:spChg chg="mod">
          <ac:chgData name="aramfinans@outlook.com" userId="9b6c087700270dfd" providerId="LiveId" clId="{EE45EC59-C788-4007-B83C-F5C2AC9884F8}" dt="2021-03-03T16:25:33.865" v="965" actId="114"/>
          <ac:spMkLst>
            <pc:docMk/>
            <pc:sldMk cId="2612608093" sldId="262"/>
            <ac:spMk id="3" creationId="{6BCECF1B-0C38-49C0-B034-124CA0AFF954}"/>
          </ac:spMkLst>
        </pc:spChg>
      </pc:sldChg>
      <pc:sldChg chg="modSp new mod">
        <pc:chgData name="aramfinans@outlook.com" userId="9b6c087700270dfd" providerId="LiveId" clId="{EE45EC59-C788-4007-B83C-F5C2AC9884F8}" dt="2021-03-03T20:41:16.871" v="1044" actId="27636"/>
        <pc:sldMkLst>
          <pc:docMk/>
          <pc:sldMk cId="2456896777" sldId="263"/>
        </pc:sldMkLst>
        <pc:spChg chg="mod">
          <ac:chgData name="aramfinans@outlook.com" userId="9b6c087700270dfd" providerId="LiveId" clId="{EE45EC59-C788-4007-B83C-F5C2AC9884F8}" dt="2021-03-03T16:18:30.700" v="821" actId="1076"/>
          <ac:spMkLst>
            <pc:docMk/>
            <pc:sldMk cId="2456896777" sldId="263"/>
            <ac:spMk id="2" creationId="{82B3275A-93A6-4941-A805-4EF4B3ADBD0C}"/>
          </ac:spMkLst>
        </pc:spChg>
        <pc:spChg chg="mod">
          <ac:chgData name="aramfinans@outlook.com" userId="9b6c087700270dfd" providerId="LiveId" clId="{EE45EC59-C788-4007-B83C-F5C2AC9884F8}" dt="2021-03-03T20:41:16.871" v="1044" actId="27636"/>
          <ac:spMkLst>
            <pc:docMk/>
            <pc:sldMk cId="2456896777" sldId="263"/>
            <ac:spMk id="3" creationId="{B9161D14-6F5C-4EBA-AE42-0A9D5E31F1B2}"/>
          </ac:spMkLst>
        </pc:spChg>
        <pc:spChg chg="mod">
          <ac:chgData name="aramfinans@outlook.com" userId="9b6c087700270dfd" providerId="LiveId" clId="{EE45EC59-C788-4007-B83C-F5C2AC9884F8}" dt="2021-03-03T16:18:53.612" v="830" actId="1076"/>
          <ac:spMkLst>
            <pc:docMk/>
            <pc:sldMk cId="2456896777" sldId="263"/>
            <ac:spMk id="4" creationId="{8E69E144-8A5F-49F7-8906-5B342CD2C846}"/>
          </ac:spMkLst>
        </pc:spChg>
      </pc:sldChg>
      <pc:sldChg chg="modSp add mod">
        <pc:chgData name="aramfinans@outlook.com" userId="9b6c087700270dfd" providerId="LiveId" clId="{EE45EC59-C788-4007-B83C-F5C2AC9884F8}" dt="2021-03-03T16:21:21.131" v="896" actId="255"/>
        <pc:sldMkLst>
          <pc:docMk/>
          <pc:sldMk cId="3649909970" sldId="264"/>
        </pc:sldMkLst>
        <pc:spChg chg="mod">
          <ac:chgData name="aramfinans@outlook.com" userId="9b6c087700270dfd" providerId="LiveId" clId="{EE45EC59-C788-4007-B83C-F5C2AC9884F8}" dt="2021-03-03T16:21:21.131" v="896" actId="255"/>
          <ac:spMkLst>
            <pc:docMk/>
            <pc:sldMk cId="3649909970" sldId="264"/>
            <ac:spMk id="3" creationId="{B9161D14-6F5C-4EBA-AE42-0A9D5E31F1B2}"/>
          </ac:spMkLst>
        </pc:spChg>
      </pc:sldChg>
      <pc:sldChg chg="modSp add mod">
        <pc:chgData name="aramfinans@outlook.com" userId="9b6c087700270dfd" providerId="LiveId" clId="{EE45EC59-C788-4007-B83C-F5C2AC9884F8}" dt="2021-03-03T16:21:15.633" v="895" actId="255"/>
        <pc:sldMkLst>
          <pc:docMk/>
          <pc:sldMk cId="3734802306" sldId="265"/>
        </pc:sldMkLst>
        <pc:spChg chg="mod">
          <ac:chgData name="aramfinans@outlook.com" userId="9b6c087700270dfd" providerId="LiveId" clId="{EE45EC59-C788-4007-B83C-F5C2AC9884F8}" dt="2021-03-03T16:21:15.633" v="895" actId="255"/>
          <ac:spMkLst>
            <pc:docMk/>
            <pc:sldMk cId="3734802306" sldId="265"/>
            <ac:spMk id="3" creationId="{B9161D14-6F5C-4EBA-AE42-0A9D5E31F1B2}"/>
          </ac:spMkLst>
        </pc:spChg>
      </pc:sldChg>
      <pc:sldChg chg="addSp modSp add mod">
        <pc:chgData name="aramfinans@outlook.com" userId="9b6c087700270dfd" providerId="LiveId" clId="{EE45EC59-C788-4007-B83C-F5C2AC9884F8}" dt="2021-03-03T20:38:42.805" v="1016" actId="14100"/>
        <pc:sldMkLst>
          <pc:docMk/>
          <pc:sldMk cId="3343427826" sldId="266"/>
        </pc:sldMkLst>
        <pc:spChg chg="mod">
          <ac:chgData name="aramfinans@outlook.com" userId="9b6c087700270dfd" providerId="LiveId" clId="{EE45EC59-C788-4007-B83C-F5C2AC9884F8}" dt="2021-03-03T16:24:46.065" v="942" actId="1076"/>
          <ac:spMkLst>
            <pc:docMk/>
            <pc:sldMk cId="3343427826" sldId="266"/>
            <ac:spMk id="2" creationId="{C3B74EFC-0DD9-40E2-BF60-C4A5AF6D9953}"/>
          </ac:spMkLst>
        </pc:spChg>
        <pc:spChg chg="mod">
          <ac:chgData name="aramfinans@outlook.com" userId="9b6c087700270dfd" providerId="LiveId" clId="{EE45EC59-C788-4007-B83C-F5C2AC9884F8}" dt="2021-03-03T16:24:51.274" v="944" actId="1076"/>
          <ac:spMkLst>
            <pc:docMk/>
            <pc:sldMk cId="3343427826" sldId="266"/>
            <ac:spMk id="3" creationId="{6BCECF1B-0C38-49C0-B034-124CA0AFF954}"/>
          </ac:spMkLst>
        </pc:spChg>
        <pc:picChg chg="add mod">
          <ac:chgData name="aramfinans@outlook.com" userId="9b6c087700270dfd" providerId="LiveId" clId="{EE45EC59-C788-4007-B83C-F5C2AC9884F8}" dt="2021-03-03T20:38:42.805" v="1016" actId="14100"/>
          <ac:picMkLst>
            <pc:docMk/>
            <pc:sldMk cId="3343427826" sldId="266"/>
            <ac:picMk id="6" creationId="{477A1725-48DC-498A-A7C3-9AF60E0B1434}"/>
          </ac:picMkLst>
        </pc:picChg>
      </pc:sldChg>
      <pc:sldChg chg="modSp add mod">
        <pc:chgData name="aramfinans@outlook.com" userId="9b6c087700270dfd" providerId="LiveId" clId="{EE45EC59-C788-4007-B83C-F5C2AC9884F8}" dt="2021-03-03T20:40:48.337" v="1040" actId="20577"/>
        <pc:sldMkLst>
          <pc:docMk/>
          <pc:sldMk cId="924427601" sldId="267"/>
        </pc:sldMkLst>
        <pc:spChg chg="mod">
          <ac:chgData name="aramfinans@outlook.com" userId="9b6c087700270dfd" providerId="LiveId" clId="{EE45EC59-C788-4007-B83C-F5C2AC9884F8}" dt="2021-03-03T20:40:48.337" v="1040" actId="20577"/>
          <ac:spMkLst>
            <pc:docMk/>
            <pc:sldMk cId="924427601" sldId="267"/>
            <ac:spMk id="2" creationId="{C3B74EFC-0DD9-40E2-BF60-C4A5AF6D9953}"/>
          </ac:spMkLst>
        </pc:spChg>
        <pc:spChg chg="mod">
          <ac:chgData name="aramfinans@outlook.com" userId="9b6c087700270dfd" providerId="LiveId" clId="{EE45EC59-C788-4007-B83C-F5C2AC9884F8}" dt="2021-03-03T20:40:02.548" v="1020" actId="27636"/>
          <ac:spMkLst>
            <pc:docMk/>
            <pc:sldMk cId="924427601" sldId="267"/>
            <ac:spMk id="3" creationId="{6BCECF1B-0C38-49C0-B034-124CA0AFF954}"/>
          </ac:spMkLst>
        </pc:spChg>
      </pc:sldChg>
      <pc:sldChg chg="modSp add mod">
        <pc:chgData name="aramfinans@outlook.com" userId="9b6c087700270dfd" providerId="LiveId" clId="{EE45EC59-C788-4007-B83C-F5C2AC9884F8}" dt="2021-03-03T16:27:22.041" v="990" actId="115"/>
        <pc:sldMkLst>
          <pc:docMk/>
          <pc:sldMk cId="2871243844" sldId="268"/>
        </pc:sldMkLst>
        <pc:spChg chg="mod">
          <ac:chgData name="aramfinans@outlook.com" userId="9b6c087700270dfd" providerId="LiveId" clId="{EE45EC59-C788-4007-B83C-F5C2AC9884F8}" dt="2021-03-03T16:26:49.876" v="978"/>
          <ac:spMkLst>
            <pc:docMk/>
            <pc:sldMk cId="2871243844" sldId="268"/>
            <ac:spMk id="2" creationId="{82B3275A-93A6-4941-A805-4EF4B3ADBD0C}"/>
          </ac:spMkLst>
        </pc:spChg>
        <pc:spChg chg="mod">
          <ac:chgData name="aramfinans@outlook.com" userId="9b6c087700270dfd" providerId="LiveId" clId="{EE45EC59-C788-4007-B83C-F5C2AC9884F8}" dt="2021-03-03T16:27:22.041" v="990" actId="115"/>
          <ac:spMkLst>
            <pc:docMk/>
            <pc:sldMk cId="2871243844" sldId="268"/>
            <ac:spMk id="3" creationId="{B9161D14-6F5C-4EBA-AE42-0A9D5E31F1B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E7277-ACA5-49E5-A89A-1CAC8A397D8A}" type="datetimeFigureOut">
              <a:rPr lang="en-US" smtClean="0"/>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6F412-7F69-4215-AAEA-D944529B8115}" type="slidenum">
              <a:rPr lang="en-US" smtClean="0"/>
              <a:t>‹#›</a:t>
            </a:fld>
            <a:endParaRPr lang="en-US"/>
          </a:p>
        </p:txBody>
      </p:sp>
    </p:spTree>
    <p:extLst>
      <p:ext uri="{BB962C8B-B14F-4D97-AF65-F5344CB8AC3E}">
        <p14:creationId xmlns:p14="http://schemas.microsoft.com/office/powerpoint/2010/main" val="234755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6709C"/>
                </a:solidFill>
                <a:effectLst/>
                <a:latin typeface="amiri"/>
              </a:rPr>
              <a:t>Creditworthiness </a:t>
            </a:r>
            <a:r>
              <a:rPr lang="ku-Arab-IQ" b="1" i="0" dirty="0">
                <a:solidFill>
                  <a:srgbClr val="26709C"/>
                </a:solidFill>
                <a:effectLst/>
                <a:latin typeface="amiri"/>
              </a:rPr>
              <a:t>الجدارة</a:t>
            </a:r>
            <a:r>
              <a:rPr lang="ku-Arab-IQ" b="0" i="0" dirty="0">
                <a:solidFill>
                  <a:srgbClr val="333333"/>
                </a:solidFill>
                <a:effectLst/>
                <a:latin typeface="amiri"/>
              </a:rPr>
              <a:t> </a:t>
            </a:r>
            <a:r>
              <a:rPr lang="ku-Arab-IQ" b="1" i="0" dirty="0">
                <a:solidFill>
                  <a:srgbClr val="26709C"/>
                </a:solidFill>
                <a:effectLst/>
                <a:latin typeface="amiri"/>
              </a:rPr>
              <a:t>الائتمانية</a:t>
            </a:r>
            <a:r>
              <a:rPr lang="ku-Arab-IQ" b="0" i="0" dirty="0">
                <a:solidFill>
                  <a:srgbClr val="333333"/>
                </a:solidFill>
                <a:effectLst/>
                <a:latin typeface="amiri"/>
              </a:rPr>
              <a:t>؛ الحالة </a:t>
            </a:r>
            <a:r>
              <a:rPr lang="ku-Arab-IQ" b="1" i="0" dirty="0">
                <a:solidFill>
                  <a:srgbClr val="26709C"/>
                </a:solidFill>
                <a:effectLst/>
                <a:latin typeface="amiri"/>
              </a:rPr>
              <a:t>الائتمانية</a:t>
            </a:r>
            <a:r>
              <a:rPr lang="ku-Arab-IQ" b="0" i="0" dirty="0">
                <a:solidFill>
                  <a:srgbClr val="333333"/>
                </a:solidFill>
                <a:effectLst/>
                <a:latin typeface="amiri"/>
              </a:rPr>
              <a:t>؛</a:t>
            </a:r>
            <a:r>
              <a:rPr lang="en-US" b="0" i="0" dirty="0">
                <a:solidFill>
                  <a:srgbClr val="333333"/>
                </a:solidFill>
                <a:effectLst/>
                <a:latin typeface="amiri"/>
              </a:rPr>
              <a:t>, </a:t>
            </a:r>
            <a:r>
              <a:rPr lang="ku-Arab-IQ" b="0" i="0" dirty="0">
                <a:solidFill>
                  <a:srgbClr val="333333"/>
                </a:solidFill>
                <a:effectLst/>
                <a:latin typeface="amiri"/>
              </a:rPr>
              <a:t>ثقة </a:t>
            </a:r>
            <a:r>
              <a:rPr lang="ku-Arab-IQ" b="1" i="0" dirty="0">
                <a:solidFill>
                  <a:srgbClr val="26709C"/>
                </a:solidFill>
                <a:effectLst/>
                <a:latin typeface="amiri"/>
              </a:rPr>
              <a:t>ائتمانية</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3</a:t>
            </a:fld>
            <a:endParaRPr lang="en-US"/>
          </a:p>
        </p:txBody>
      </p:sp>
    </p:spTree>
    <p:extLst>
      <p:ext uri="{BB962C8B-B14F-4D97-AF65-F5344CB8AC3E}">
        <p14:creationId xmlns:p14="http://schemas.microsoft.com/office/powerpoint/2010/main" val="3509369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11</a:t>
            </a:fld>
            <a:endParaRPr lang="en-US"/>
          </a:p>
        </p:txBody>
      </p:sp>
    </p:spTree>
    <p:extLst>
      <p:ext uri="{BB962C8B-B14F-4D97-AF65-F5344CB8AC3E}">
        <p14:creationId xmlns:p14="http://schemas.microsoft.com/office/powerpoint/2010/main" val="2274113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Why </a:t>
            </a:r>
            <a:r>
              <a:rPr lang="en-US" sz="1200" b="0" i="0" dirty="0">
                <a:solidFill>
                  <a:srgbClr val="151515"/>
                </a:solidFill>
                <a:effectLst/>
              </a:rPr>
              <a:t>businesses take short-term loans?  to meet working capital needs (to finance their business activities)</a:t>
            </a:r>
          </a:p>
          <a:p>
            <a:r>
              <a:rPr lang="en-US" sz="1200" b="0" i="0" dirty="0">
                <a:solidFill>
                  <a:srgbClr val="151515"/>
                </a:solidFill>
                <a:effectLst/>
              </a:rPr>
              <a:t>2- The interest rate on the short term credit is higher than mid-term and long-term credits.</a:t>
            </a:r>
          </a:p>
          <a:p>
            <a:r>
              <a:rPr lang="en-US" sz="1200" b="0" i="0" dirty="0">
                <a:solidFill>
                  <a:srgbClr val="151515"/>
                </a:solidFill>
                <a:effectLst/>
              </a:rPr>
              <a:t>3-Why short term loans known as unsecured credit? Because short term loans usually given against inventory and account receivable. </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12</a:t>
            </a:fld>
            <a:endParaRPr lang="en-US"/>
          </a:p>
        </p:txBody>
      </p:sp>
    </p:spTree>
    <p:extLst>
      <p:ext uri="{BB962C8B-B14F-4D97-AF65-F5344CB8AC3E}">
        <p14:creationId xmlns:p14="http://schemas.microsoft.com/office/powerpoint/2010/main" val="138094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Letter of Credit is a type of non-documentary credit. True or False</a:t>
            </a:r>
          </a:p>
        </p:txBody>
      </p:sp>
      <p:sp>
        <p:nvSpPr>
          <p:cNvPr id="4" name="Slide Number Placeholder 3"/>
          <p:cNvSpPr>
            <a:spLocks noGrp="1"/>
          </p:cNvSpPr>
          <p:nvPr>
            <p:ph type="sldNum" sz="quarter" idx="5"/>
          </p:nvPr>
        </p:nvSpPr>
        <p:spPr/>
        <p:txBody>
          <a:bodyPr/>
          <a:lstStyle/>
          <a:p>
            <a:fld id="{3526F412-7F69-4215-AAEA-D944529B8115}" type="slidenum">
              <a:rPr lang="en-US" smtClean="0"/>
              <a:t>13</a:t>
            </a:fld>
            <a:endParaRPr lang="en-US"/>
          </a:p>
        </p:txBody>
      </p:sp>
    </p:spTree>
    <p:extLst>
      <p:ext uri="{BB962C8B-B14F-4D97-AF65-F5344CB8AC3E}">
        <p14:creationId xmlns:p14="http://schemas.microsoft.com/office/powerpoint/2010/main" val="2067335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111111"/>
                </a:solidFill>
                <a:effectLst/>
                <a:latin typeface="SourceSansPro"/>
              </a:rPr>
              <a:t>Revolving credit = </a:t>
            </a:r>
            <a:r>
              <a:rPr lang="ku-Arab-IQ" b="0" i="0" dirty="0">
                <a:solidFill>
                  <a:srgbClr val="111111"/>
                </a:solidFill>
                <a:effectLst/>
                <a:latin typeface="SourceSansPro"/>
              </a:rPr>
              <a:t>الائتمان المتجدد</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14</a:t>
            </a:fld>
            <a:endParaRPr lang="en-US"/>
          </a:p>
        </p:txBody>
      </p:sp>
    </p:spTree>
    <p:extLst>
      <p:ext uri="{BB962C8B-B14F-4D97-AF65-F5344CB8AC3E}">
        <p14:creationId xmlns:p14="http://schemas.microsoft.com/office/powerpoint/2010/main" val="2882770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E67D61-8AB1-447D-BF38-434D9EF0A4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0560AA1-9F73-4661-8B9E-915EFC7F5D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AB2486B5-60A8-47F7-AE43-45CAB3A6A429}"/>
              </a:ext>
            </a:extLst>
          </p:cNvPr>
          <p:cNvSpPr>
            <a:spLocks noGrp="1"/>
          </p:cNvSpPr>
          <p:nvPr>
            <p:ph type="dt" sz="half" idx="10"/>
          </p:nvPr>
        </p:nvSpPr>
        <p:spPr/>
        <p:txBody>
          <a:bodyPr/>
          <a:lstStyle/>
          <a:p>
            <a:fld id="{F7DE0321-9BEF-4C94-81FF-1911F9406433}" type="datetime1">
              <a:rPr lang="en-US" smtClean="0"/>
              <a:t>4/30/2024</a:t>
            </a:fld>
            <a:endParaRPr lang="en-US"/>
          </a:p>
        </p:txBody>
      </p:sp>
      <p:sp>
        <p:nvSpPr>
          <p:cNvPr id="5" name="Footer Placeholder 4">
            <a:extLst>
              <a:ext uri="{FF2B5EF4-FFF2-40B4-BE49-F238E27FC236}">
                <a16:creationId xmlns="" xmlns:a16="http://schemas.microsoft.com/office/drawing/2014/main" id="{A69C52E1-5C47-417D-8B15-725B46D627D3}"/>
              </a:ext>
            </a:extLst>
          </p:cNvPr>
          <p:cNvSpPr>
            <a:spLocks noGrp="1"/>
          </p:cNvSpPr>
          <p:nvPr>
            <p:ph type="ftr" sz="quarter" idx="11"/>
          </p:nvPr>
        </p:nvSpPr>
        <p:spPr/>
        <p:txBody>
          <a:bodyPr/>
          <a:lstStyle/>
          <a:p>
            <a:r>
              <a:rPr lang="en-US"/>
              <a:t>aram.fattah@su.edu.krd</a:t>
            </a:r>
          </a:p>
        </p:txBody>
      </p:sp>
      <p:sp>
        <p:nvSpPr>
          <p:cNvPr id="6" name="Slide Number Placeholder 5">
            <a:extLst>
              <a:ext uri="{FF2B5EF4-FFF2-40B4-BE49-F238E27FC236}">
                <a16:creationId xmlns="" xmlns:a16="http://schemas.microsoft.com/office/drawing/2014/main" id="{E42E9E30-BB65-498A-96BE-65F532A25AEC}"/>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01367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2C599A-DA37-454D-80CF-8E340B51AF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E57F6484-C5A5-4160-B8BF-295BA39ABA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734FB0B-837E-470C-BB02-C0869E718B5F}"/>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5" name="Footer Placeholder 4">
            <a:extLst>
              <a:ext uri="{FF2B5EF4-FFF2-40B4-BE49-F238E27FC236}">
                <a16:creationId xmlns="" xmlns:a16="http://schemas.microsoft.com/office/drawing/2014/main" id="{04F8B348-9CD8-47B6-95B5-F8A1CC5458DB}"/>
              </a:ext>
            </a:extLst>
          </p:cNvPr>
          <p:cNvSpPr>
            <a:spLocks noGrp="1"/>
          </p:cNvSpPr>
          <p:nvPr>
            <p:ph type="ftr" sz="quarter" idx="11"/>
          </p:nvPr>
        </p:nvSpPr>
        <p:spPr/>
        <p:txBody>
          <a:bodyPr/>
          <a:lstStyle/>
          <a:p>
            <a:r>
              <a:rPr lang="en-US"/>
              <a:t>aram.fattah@su.edu.krd</a:t>
            </a:r>
          </a:p>
        </p:txBody>
      </p:sp>
      <p:sp>
        <p:nvSpPr>
          <p:cNvPr id="6" name="Slide Number Placeholder 5">
            <a:extLst>
              <a:ext uri="{FF2B5EF4-FFF2-40B4-BE49-F238E27FC236}">
                <a16:creationId xmlns="" xmlns:a16="http://schemas.microsoft.com/office/drawing/2014/main" id="{DEDFA09B-7020-41FB-BB24-C11978BF6406}"/>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07663089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B349E57-ABF0-4D2B-8E40-F70E5B061E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435A2D5-82F2-41E6-B2A0-7CDA0E0F42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261FA3E-42BE-4437-B42C-2EB6D7E6A83B}"/>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5" name="Footer Placeholder 4">
            <a:extLst>
              <a:ext uri="{FF2B5EF4-FFF2-40B4-BE49-F238E27FC236}">
                <a16:creationId xmlns="" xmlns:a16="http://schemas.microsoft.com/office/drawing/2014/main" id="{537B5B90-EFAC-45D9-A357-0DF328C98589}"/>
              </a:ext>
            </a:extLst>
          </p:cNvPr>
          <p:cNvSpPr>
            <a:spLocks noGrp="1"/>
          </p:cNvSpPr>
          <p:nvPr>
            <p:ph type="ftr" sz="quarter" idx="11"/>
          </p:nvPr>
        </p:nvSpPr>
        <p:spPr/>
        <p:txBody>
          <a:bodyPr/>
          <a:lstStyle/>
          <a:p>
            <a:r>
              <a:rPr lang="en-US"/>
              <a:t>aram.fattah@su.edu.krd</a:t>
            </a:r>
          </a:p>
        </p:txBody>
      </p:sp>
      <p:sp>
        <p:nvSpPr>
          <p:cNvPr id="6" name="Slide Number Placeholder 5">
            <a:extLst>
              <a:ext uri="{FF2B5EF4-FFF2-40B4-BE49-F238E27FC236}">
                <a16:creationId xmlns="" xmlns:a16="http://schemas.microsoft.com/office/drawing/2014/main" id="{937139CB-D28D-438D-80CF-CC773459B27C}"/>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64385015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81A31A-48FF-4F65-B578-B775AD050C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AB79822-FD62-418A-9BF0-EDCACC4E37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8A35638-6487-4343-AD9F-614598A345D4}"/>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5" name="Footer Placeholder 4">
            <a:extLst>
              <a:ext uri="{FF2B5EF4-FFF2-40B4-BE49-F238E27FC236}">
                <a16:creationId xmlns="" xmlns:a16="http://schemas.microsoft.com/office/drawing/2014/main" id="{EBE29573-D410-4ACC-BC14-F53E3BF851A5}"/>
              </a:ext>
            </a:extLst>
          </p:cNvPr>
          <p:cNvSpPr>
            <a:spLocks noGrp="1"/>
          </p:cNvSpPr>
          <p:nvPr>
            <p:ph type="ftr" sz="quarter" idx="11"/>
          </p:nvPr>
        </p:nvSpPr>
        <p:spPr/>
        <p:txBody>
          <a:bodyPr/>
          <a:lstStyle/>
          <a:p>
            <a:r>
              <a:rPr lang="en-US"/>
              <a:t>aram.fattah@su.edu.krd</a:t>
            </a:r>
          </a:p>
        </p:txBody>
      </p:sp>
      <p:sp>
        <p:nvSpPr>
          <p:cNvPr id="6" name="Slide Number Placeholder 5">
            <a:extLst>
              <a:ext uri="{FF2B5EF4-FFF2-40B4-BE49-F238E27FC236}">
                <a16:creationId xmlns="" xmlns:a16="http://schemas.microsoft.com/office/drawing/2014/main" id="{47217E03-822D-4AC4-B496-559F3958CC1C}"/>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741545840"/>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AFBBC1-3558-4CB7-B9A5-3DC7963F7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008C61A6-0F8E-48DA-BE95-34B0E02CF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DFD6EFE-F5A2-453C-890A-F828AB9D84F7}"/>
              </a:ext>
            </a:extLst>
          </p:cNvPr>
          <p:cNvSpPr>
            <a:spLocks noGrp="1"/>
          </p:cNvSpPr>
          <p:nvPr>
            <p:ph type="dt" sz="half" idx="10"/>
          </p:nvPr>
        </p:nvSpPr>
        <p:spPr/>
        <p:txBody>
          <a:bodyPr/>
          <a:lstStyle/>
          <a:p>
            <a:fld id="{937347AA-80FD-406D-9BE8-DC7C49D52B91}" type="datetime1">
              <a:rPr lang="en-US" smtClean="0"/>
              <a:t>4/30/2024</a:t>
            </a:fld>
            <a:endParaRPr lang="en-US"/>
          </a:p>
        </p:txBody>
      </p:sp>
      <p:sp>
        <p:nvSpPr>
          <p:cNvPr id="5" name="Footer Placeholder 4">
            <a:extLst>
              <a:ext uri="{FF2B5EF4-FFF2-40B4-BE49-F238E27FC236}">
                <a16:creationId xmlns="" xmlns:a16="http://schemas.microsoft.com/office/drawing/2014/main" id="{4FA97217-6173-41CA-A5CF-D65CA025C71F}"/>
              </a:ext>
            </a:extLst>
          </p:cNvPr>
          <p:cNvSpPr>
            <a:spLocks noGrp="1"/>
          </p:cNvSpPr>
          <p:nvPr>
            <p:ph type="ftr" sz="quarter" idx="11"/>
          </p:nvPr>
        </p:nvSpPr>
        <p:spPr/>
        <p:txBody>
          <a:bodyPr/>
          <a:lstStyle/>
          <a:p>
            <a:r>
              <a:rPr lang="en-US"/>
              <a:t>aram.fattah@su.edu.krd</a:t>
            </a:r>
          </a:p>
        </p:txBody>
      </p:sp>
      <p:sp>
        <p:nvSpPr>
          <p:cNvPr id="6" name="Slide Number Placeholder 5">
            <a:extLst>
              <a:ext uri="{FF2B5EF4-FFF2-40B4-BE49-F238E27FC236}">
                <a16:creationId xmlns="" xmlns:a16="http://schemas.microsoft.com/office/drawing/2014/main" id="{0AFCB234-4866-46B6-A14A-8A460CF1625E}"/>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5722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631FFE-69EB-4E96-A8C2-94F3713E0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5882124-8E06-49DE-85F3-F8EE97028E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A5660D0-9F1A-4B38-AA5A-B70DFD94CB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8D7F40A-1DC5-4875-AE79-EE8FB22E8708}"/>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6" name="Footer Placeholder 5">
            <a:extLst>
              <a:ext uri="{FF2B5EF4-FFF2-40B4-BE49-F238E27FC236}">
                <a16:creationId xmlns="" xmlns:a16="http://schemas.microsoft.com/office/drawing/2014/main" id="{90863C7D-A147-4C03-9EA5-E5D95D534ED4}"/>
              </a:ext>
            </a:extLst>
          </p:cNvPr>
          <p:cNvSpPr>
            <a:spLocks noGrp="1"/>
          </p:cNvSpPr>
          <p:nvPr>
            <p:ph type="ftr" sz="quarter" idx="11"/>
          </p:nvPr>
        </p:nvSpPr>
        <p:spPr/>
        <p:txBody>
          <a:bodyPr/>
          <a:lstStyle/>
          <a:p>
            <a:r>
              <a:rPr lang="en-US"/>
              <a:t>aram.fattah@su.edu.krd</a:t>
            </a:r>
          </a:p>
        </p:txBody>
      </p:sp>
      <p:sp>
        <p:nvSpPr>
          <p:cNvPr id="7" name="Slide Number Placeholder 6">
            <a:extLst>
              <a:ext uri="{FF2B5EF4-FFF2-40B4-BE49-F238E27FC236}">
                <a16:creationId xmlns="" xmlns:a16="http://schemas.microsoft.com/office/drawing/2014/main" id="{7780B786-7BCC-4308-A365-03610E97FD75}"/>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4151144206"/>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EFD0DE-32C7-44B4-8145-5AA2215F9E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CBB2383-DA8D-4FAA-9A57-3A8534CA6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66F6602-641B-44AF-8193-9308642D9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DC31CD5-8436-42A7-8C59-F73D289B8B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9932B02-6506-478C-9458-1B7D08C904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89F54BBB-7F1D-48FF-B5B9-47F6DD5D498C}"/>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8" name="Footer Placeholder 7">
            <a:extLst>
              <a:ext uri="{FF2B5EF4-FFF2-40B4-BE49-F238E27FC236}">
                <a16:creationId xmlns="" xmlns:a16="http://schemas.microsoft.com/office/drawing/2014/main" id="{ACDBC5E6-60C7-4509-8CA3-16B5BFA0E877}"/>
              </a:ext>
            </a:extLst>
          </p:cNvPr>
          <p:cNvSpPr>
            <a:spLocks noGrp="1"/>
          </p:cNvSpPr>
          <p:nvPr>
            <p:ph type="ftr" sz="quarter" idx="11"/>
          </p:nvPr>
        </p:nvSpPr>
        <p:spPr/>
        <p:txBody>
          <a:bodyPr/>
          <a:lstStyle/>
          <a:p>
            <a:r>
              <a:rPr lang="en-US"/>
              <a:t>aram.fattah@su.edu.krd</a:t>
            </a:r>
          </a:p>
        </p:txBody>
      </p:sp>
      <p:sp>
        <p:nvSpPr>
          <p:cNvPr id="9" name="Slide Number Placeholder 8">
            <a:extLst>
              <a:ext uri="{FF2B5EF4-FFF2-40B4-BE49-F238E27FC236}">
                <a16:creationId xmlns="" xmlns:a16="http://schemas.microsoft.com/office/drawing/2014/main" id="{EA0B96FB-4394-43A4-9A21-B83FDD2025A5}"/>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78653294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73E3F9-B531-437A-AAE9-F49E3840E2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696447E-7415-480A-B75B-81D128DE7E31}"/>
              </a:ext>
            </a:extLst>
          </p:cNvPr>
          <p:cNvSpPr>
            <a:spLocks noGrp="1"/>
          </p:cNvSpPr>
          <p:nvPr>
            <p:ph type="dt" sz="half" idx="10"/>
          </p:nvPr>
        </p:nvSpPr>
        <p:spPr/>
        <p:txBody>
          <a:bodyPr/>
          <a:lstStyle/>
          <a:p>
            <a:fld id="{86125B5C-2784-4426-8985-286E4DC9D250}" type="datetime1">
              <a:rPr lang="en-US" smtClean="0"/>
              <a:t>4/30/2024</a:t>
            </a:fld>
            <a:endParaRPr lang="en-US"/>
          </a:p>
        </p:txBody>
      </p:sp>
      <p:sp>
        <p:nvSpPr>
          <p:cNvPr id="4" name="Footer Placeholder 3">
            <a:extLst>
              <a:ext uri="{FF2B5EF4-FFF2-40B4-BE49-F238E27FC236}">
                <a16:creationId xmlns="" xmlns:a16="http://schemas.microsoft.com/office/drawing/2014/main" id="{AECA22AC-7484-4911-AF84-35F238FC9004}"/>
              </a:ext>
            </a:extLst>
          </p:cNvPr>
          <p:cNvSpPr>
            <a:spLocks noGrp="1"/>
          </p:cNvSpPr>
          <p:nvPr>
            <p:ph type="ftr" sz="quarter" idx="11"/>
          </p:nvPr>
        </p:nvSpPr>
        <p:spPr/>
        <p:txBody>
          <a:bodyPr/>
          <a:lstStyle/>
          <a:p>
            <a:r>
              <a:rPr lang="en-US"/>
              <a:t>aram.fattah@su.edu.krd</a:t>
            </a:r>
          </a:p>
        </p:txBody>
      </p:sp>
      <p:sp>
        <p:nvSpPr>
          <p:cNvPr id="5" name="Slide Number Placeholder 4">
            <a:extLst>
              <a:ext uri="{FF2B5EF4-FFF2-40B4-BE49-F238E27FC236}">
                <a16:creationId xmlns="" xmlns:a16="http://schemas.microsoft.com/office/drawing/2014/main" id="{4CF5B8A6-2275-4B82-93F5-B353239AB302}"/>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41308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9910BEF-06C6-45C9-B385-F9D32E8D5F4D}"/>
              </a:ext>
            </a:extLst>
          </p:cNvPr>
          <p:cNvSpPr>
            <a:spLocks noGrp="1"/>
          </p:cNvSpPr>
          <p:nvPr>
            <p:ph type="dt" sz="half" idx="10"/>
          </p:nvPr>
        </p:nvSpPr>
        <p:spPr/>
        <p:txBody>
          <a:bodyPr/>
          <a:lstStyle/>
          <a:p>
            <a:fld id="{1EB796B0-D41B-4867-9EEB-2F2B3786FBCF}" type="datetime1">
              <a:rPr lang="en-US" smtClean="0"/>
              <a:t>4/30/2024</a:t>
            </a:fld>
            <a:endParaRPr lang="en-US"/>
          </a:p>
        </p:txBody>
      </p:sp>
      <p:sp>
        <p:nvSpPr>
          <p:cNvPr id="3" name="Footer Placeholder 2">
            <a:extLst>
              <a:ext uri="{FF2B5EF4-FFF2-40B4-BE49-F238E27FC236}">
                <a16:creationId xmlns="" xmlns:a16="http://schemas.microsoft.com/office/drawing/2014/main" id="{C1C880A8-F97D-4CA1-B672-EBDB468350D4}"/>
              </a:ext>
            </a:extLst>
          </p:cNvPr>
          <p:cNvSpPr>
            <a:spLocks noGrp="1"/>
          </p:cNvSpPr>
          <p:nvPr>
            <p:ph type="ftr" sz="quarter" idx="11"/>
          </p:nvPr>
        </p:nvSpPr>
        <p:spPr/>
        <p:txBody>
          <a:bodyPr/>
          <a:lstStyle/>
          <a:p>
            <a:r>
              <a:rPr lang="en-US"/>
              <a:t>aram.fattah@su.edu.krd</a:t>
            </a:r>
          </a:p>
        </p:txBody>
      </p:sp>
      <p:sp>
        <p:nvSpPr>
          <p:cNvPr id="4" name="Slide Number Placeholder 3">
            <a:extLst>
              <a:ext uri="{FF2B5EF4-FFF2-40B4-BE49-F238E27FC236}">
                <a16:creationId xmlns="" xmlns:a16="http://schemas.microsoft.com/office/drawing/2014/main" id="{94D276B7-250B-4A30-B7F8-F5523BC6675C}"/>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03374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C33123-F482-4EB9-B06F-3B5432148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2C1BA99-CEBE-469D-AED9-13F65B12FB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436FF71-37DA-417F-A87B-8FDD038F1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95B5792-6C25-469F-BE0A-FE0DC2B9C17E}"/>
              </a:ext>
            </a:extLst>
          </p:cNvPr>
          <p:cNvSpPr>
            <a:spLocks noGrp="1"/>
          </p:cNvSpPr>
          <p:nvPr>
            <p:ph type="dt" sz="half" idx="10"/>
          </p:nvPr>
        </p:nvSpPr>
        <p:spPr/>
        <p:txBody>
          <a:bodyPr/>
          <a:lstStyle/>
          <a:p>
            <a:fld id="{20F8A7FA-E855-49A3-8782-6E761F3D02F4}" type="datetime1">
              <a:rPr lang="en-US" smtClean="0"/>
              <a:t>4/30/2024</a:t>
            </a:fld>
            <a:endParaRPr lang="en-US"/>
          </a:p>
        </p:txBody>
      </p:sp>
      <p:sp>
        <p:nvSpPr>
          <p:cNvPr id="6" name="Footer Placeholder 5">
            <a:extLst>
              <a:ext uri="{FF2B5EF4-FFF2-40B4-BE49-F238E27FC236}">
                <a16:creationId xmlns="" xmlns:a16="http://schemas.microsoft.com/office/drawing/2014/main" id="{EB3F4849-37D6-45AF-8EBC-A8BC911D2DA9}"/>
              </a:ext>
            </a:extLst>
          </p:cNvPr>
          <p:cNvSpPr>
            <a:spLocks noGrp="1"/>
          </p:cNvSpPr>
          <p:nvPr>
            <p:ph type="ftr" sz="quarter" idx="11"/>
          </p:nvPr>
        </p:nvSpPr>
        <p:spPr/>
        <p:txBody>
          <a:bodyPr/>
          <a:lstStyle/>
          <a:p>
            <a:r>
              <a:rPr lang="en-US"/>
              <a:t>aram.fattah@su.edu.krd</a:t>
            </a:r>
          </a:p>
        </p:txBody>
      </p:sp>
      <p:sp>
        <p:nvSpPr>
          <p:cNvPr id="7" name="Slide Number Placeholder 6">
            <a:extLst>
              <a:ext uri="{FF2B5EF4-FFF2-40B4-BE49-F238E27FC236}">
                <a16:creationId xmlns="" xmlns:a16="http://schemas.microsoft.com/office/drawing/2014/main" id="{CA4CEA37-A3F9-4FAB-88B0-E20F854B12E0}"/>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332181800"/>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824289-630F-4F69-A996-8F643E833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E67F2D9-11D1-4B27-8C15-3D524223A9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51AF1C6-7E21-4F52-9658-0B5F8ABE4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DC91999-5DDB-4BB5-8CFD-6ACAA893916B}"/>
              </a:ext>
            </a:extLst>
          </p:cNvPr>
          <p:cNvSpPr>
            <a:spLocks noGrp="1"/>
          </p:cNvSpPr>
          <p:nvPr>
            <p:ph type="dt" sz="half" idx="10"/>
          </p:nvPr>
        </p:nvSpPr>
        <p:spPr/>
        <p:txBody>
          <a:bodyPr/>
          <a:lstStyle/>
          <a:p>
            <a:fld id="{287ACE10-56F1-4D0C-9D37-57584F3BA8B2}" type="datetime1">
              <a:rPr lang="en-US" smtClean="0"/>
              <a:t>4/30/2024</a:t>
            </a:fld>
            <a:endParaRPr lang="en-US"/>
          </a:p>
        </p:txBody>
      </p:sp>
      <p:sp>
        <p:nvSpPr>
          <p:cNvPr id="6" name="Footer Placeholder 5">
            <a:extLst>
              <a:ext uri="{FF2B5EF4-FFF2-40B4-BE49-F238E27FC236}">
                <a16:creationId xmlns="" xmlns:a16="http://schemas.microsoft.com/office/drawing/2014/main" id="{9C803329-6564-4010-BD69-1F2ABD57D6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4D7072FA-2642-4C36-A77F-9E7E7491038F}"/>
              </a:ext>
            </a:extLst>
          </p:cNvPr>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31269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2EE44C7-1418-4C2A-9BA3-7D4A255C2D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61E1A9E-C3AF-44DB-94C0-B2A3FE8762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55CAEF7-2661-4B15-8BAD-DCB40211F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8A7FA-E855-49A3-8782-6E761F3D02F4}" type="datetime1">
              <a:rPr lang="en-US" smtClean="0"/>
              <a:t>4/30/2024</a:t>
            </a:fld>
            <a:endParaRPr lang="en-US"/>
          </a:p>
        </p:txBody>
      </p:sp>
      <p:sp>
        <p:nvSpPr>
          <p:cNvPr id="5" name="Footer Placeholder 4">
            <a:extLst>
              <a:ext uri="{FF2B5EF4-FFF2-40B4-BE49-F238E27FC236}">
                <a16:creationId xmlns="" xmlns:a16="http://schemas.microsoft.com/office/drawing/2014/main" id="{36B5D53A-725D-4E8C-965B-A7D6D8AD8E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aram.fattah@su.edu.krd</a:t>
            </a:r>
          </a:p>
        </p:txBody>
      </p:sp>
      <p:sp>
        <p:nvSpPr>
          <p:cNvPr id="6" name="Slide Number Placeholder 5">
            <a:extLst>
              <a:ext uri="{FF2B5EF4-FFF2-40B4-BE49-F238E27FC236}">
                <a16:creationId xmlns="" xmlns:a16="http://schemas.microsoft.com/office/drawing/2014/main" id="{D3914D38-50A8-40DC-AA36-6BF288C93F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A25E0-8A06-458C-A546-F52873CB3F3E}" type="slidenum">
              <a:rPr lang="en-US" smtClean="0"/>
              <a:t>‹#›</a:t>
            </a:fld>
            <a:endParaRPr lang="en-US"/>
          </a:p>
        </p:txBody>
      </p:sp>
    </p:spTree>
    <p:extLst>
      <p:ext uri="{BB962C8B-B14F-4D97-AF65-F5344CB8AC3E}">
        <p14:creationId xmlns:p14="http://schemas.microsoft.com/office/powerpoint/2010/main" val="2984135476"/>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nvestopedia.com/terms/b/bank.as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78E37C-52B8-4B7D-91A8-B43B5D15166E}"/>
              </a:ext>
            </a:extLst>
          </p:cNvPr>
          <p:cNvSpPr>
            <a:spLocks noGrp="1"/>
          </p:cNvSpPr>
          <p:nvPr>
            <p:ph type="ctrTitle"/>
          </p:nvPr>
        </p:nvSpPr>
        <p:spPr>
          <a:xfrm>
            <a:off x="1524000" y="310599"/>
            <a:ext cx="9144000" cy="2387600"/>
          </a:xfrm>
        </p:spPr>
        <p:txBody>
          <a:bodyPr/>
          <a:lstStyle/>
          <a:p>
            <a:r>
              <a:rPr lang="en-US" b="1" dirty="0">
                <a:solidFill>
                  <a:srgbClr val="FF0000"/>
                </a:solidFill>
              </a:rPr>
              <a:t>CREDIT AND COLLECTION</a:t>
            </a:r>
          </a:p>
        </p:txBody>
      </p:sp>
      <p:sp>
        <p:nvSpPr>
          <p:cNvPr id="3" name="Subtitle 2">
            <a:extLst>
              <a:ext uri="{FF2B5EF4-FFF2-40B4-BE49-F238E27FC236}">
                <a16:creationId xmlns="" xmlns:a16="http://schemas.microsoft.com/office/drawing/2014/main" id="{B0357823-B0C9-4F1B-8FBF-A73C5FDF115D}"/>
              </a:ext>
            </a:extLst>
          </p:cNvPr>
          <p:cNvSpPr>
            <a:spLocks noGrp="1"/>
          </p:cNvSpPr>
          <p:nvPr>
            <p:ph type="subTitle" idx="1"/>
          </p:nvPr>
        </p:nvSpPr>
        <p:spPr>
          <a:xfrm>
            <a:off x="1524000" y="3126176"/>
            <a:ext cx="9144000" cy="2472191"/>
          </a:xfrm>
        </p:spPr>
        <p:txBody>
          <a:bodyPr>
            <a:normAutofit fontScale="85000" lnSpcReduction="20000"/>
          </a:bodyPr>
          <a:lstStyle/>
          <a:p>
            <a:r>
              <a:rPr lang="en-US" b="1" dirty="0"/>
              <a:t>Chapter One</a:t>
            </a:r>
          </a:p>
          <a:p>
            <a:r>
              <a:rPr lang="en-US" dirty="0"/>
              <a:t>Credit And Types Of Credit</a:t>
            </a:r>
          </a:p>
          <a:p>
            <a:r>
              <a:rPr lang="en-US" dirty="0"/>
              <a:t>Finance And Banking Dept.</a:t>
            </a:r>
          </a:p>
          <a:p>
            <a:r>
              <a:rPr lang="en-US" dirty="0"/>
              <a:t>2</a:t>
            </a:r>
            <a:r>
              <a:rPr lang="en-US" baseline="30000" dirty="0"/>
              <a:t>nd</a:t>
            </a:r>
            <a:r>
              <a:rPr lang="en-US" dirty="0"/>
              <a:t> Stage </a:t>
            </a:r>
          </a:p>
          <a:p>
            <a:r>
              <a:rPr lang="en-US" dirty="0"/>
              <a:t>2</a:t>
            </a:r>
            <a:r>
              <a:rPr lang="en-US" baseline="30000" dirty="0"/>
              <a:t>nd</a:t>
            </a:r>
            <a:r>
              <a:rPr lang="en-US" dirty="0"/>
              <a:t> Semester</a:t>
            </a:r>
          </a:p>
          <a:p>
            <a:r>
              <a:rPr lang="en-US" smtClean="0"/>
              <a:t>2023-2024</a:t>
            </a:r>
            <a:endParaRPr lang="en-US" dirty="0"/>
          </a:p>
          <a:p>
            <a:r>
              <a:rPr lang="en-US" dirty="0" smtClean="0"/>
              <a:t>Ass. Lecture </a:t>
            </a:r>
            <a:r>
              <a:rPr lang="en-US" dirty="0" err="1" smtClean="0"/>
              <a:t>Aveen</a:t>
            </a:r>
            <a:r>
              <a:rPr lang="en-US" dirty="0" smtClean="0"/>
              <a:t> A. </a:t>
            </a:r>
            <a:r>
              <a:rPr lang="en-US" dirty="0" err="1" smtClean="0"/>
              <a:t>Majed</a:t>
            </a:r>
            <a:endParaRPr lang="en-US" dirty="0"/>
          </a:p>
          <a:p>
            <a:endParaRPr lang="en-US" dirty="0"/>
          </a:p>
          <a:p>
            <a:endParaRPr lang="en-US" dirty="0"/>
          </a:p>
        </p:txBody>
      </p:sp>
      <p:pic>
        <p:nvPicPr>
          <p:cNvPr id="13" name="Picture 12">
            <a:extLst>
              <a:ext uri="{FF2B5EF4-FFF2-40B4-BE49-F238E27FC236}">
                <a16:creationId xmlns="" xmlns:a16="http://schemas.microsoft.com/office/drawing/2014/main" id="{82ACB45C-2989-4418-A633-6430F715E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flipV="1">
            <a:off x="-470930" y="2883024"/>
            <a:ext cx="4177165" cy="4227895"/>
          </a:xfrm>
          <a:prstGeom prst="rect">
            <a:avLst/>
          </a:prstGeom>
        </p:spPr>
      </p:pic>
    </p:spTree>
    <p:extLst>
      <p:ext uri="{BB962C8B-B14F-4D97-AF65-F5344CB8AC3E}">
        <p14:creationId xmlns:p14="http://schemas.microsoft.com/office/powerpoint/2010/main" val="4216590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B74EFC-0DD9-40E2-BF60-C4A5AF6D9953}"/>
              </a:ext>
            </a:extLst>
          </p:cNvPr>
          <p:cNvSpPr>
            <a:spLocks noGrp="1"/>
          </p:cNvSpPr>
          <p:nvPr>
            <p:ph type="title"/>
          </p:nvPr>
        </p:nvSpPr>
        <p:spPr/>
        <p:txBody>
          <a:bodyPr/>
          <a:lstStyle/>
          <a:p>
            <a:pPr algn="ctr"/>
            <a:r>
              <a:rPr lang="en-US" b="1" dirty="0"/>
              <a:t>Good Credit &amp; Bad Credit</a:t>
            </a:r>
          </a:p>
        </p:txBody>
      </p:sp>
      <p:sp>
        <p:nvSpPr>
          <p:cNvPr id="3" name="Content Placeholder 2">
            <a:extLst>
              <a:ext uri="{FF2B5EF4-FFF2-40B4-BE49-F238E27FC236}">
                <a16:creationId xmlns="" xmlns:a16="http://schemas.microsoft.com/office/drawing/2014/main" id="{6BCECF1B-0C38-49C0-B034-124CA0AFF954}"/>
              </a:ext>
            </a:extLst>
          </p:cNvPr>
          <p:cNvSpPr>
            <a:spLocks noGrp="1"/>
          </p:cNvSpPr>
          <p:nvPr>
            <p:ph idx="1"/>
          </p:nvPr>
        </p:nvSpPr>
        <p:spPr/>
        <p:txBody>
          <a:bodyPr>
            <a:normAutofit/>
          </a:bodyPr>
          <a:lstStyle/>
          <a:p>
            <a:pPr algn="just"/>
            <a:r>
              <a:rPr lang="en-US" dirty="0"/>
              <a:t>Good credit means that your history of payments, employment and salary make you a good candidate for a loan, and creditors (those who lend money or services) will be more willing to work with you.</a:t>
            </a:r>
          </a:p>
          <a:p>
            <a:pPr algn="just"/>
            <a:r>
              <a:rPr lang="en-US" dirty="0"/>
              <a:t>Bad credit, however, can be a big problem. It usually results from making payments late or borrowing too much money, and it means that you might have trouble getting a car loan, a credit card, a place to live and, sometimes, a job.</a:t>
            </a:r>
          </a:p>
          <a:p>
            <a:pPr algn="just"/>
            <a:endParaRPr lang="en-US" b="1" i="1" u="sng" dirty="0"/>
          </a:p>
          <a:p>
            <a:pPr marL="0" indent="0" algn="ctr">
              <a:buNone/>
            </a:pPr>
            <a:r>
              <a:rPr lang="en-US" b="1" i="1" dirty="0"/>
              <a:t>Credit is more than just a plastic card used to buy things. It’s your financial trustworthiness. </a:t>
            </a:r>
          </a:p>
          <a:p>
            <a:pPr marL="0" indent="0" algn="ctr">
              <a:buNone/>
            </a:pPr>
            <a:endParaRPr lang="en-US" b="1" i="1" u="sng" dirty="0"/>
          </a:p>
        </p:txBody>
      </p:sp>
    </p:spTree>
    <p:extLst>
      <p:ext uri="{BB962C8B-B14F-4D97-AF65-F5344CB8AC3E}">
        <p14:creationId xmlns:p14="http://schemas.microsoft.com/office/powerpoint/2010/main" val="924427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3275A-93A6-4941-A805-4EF4B3ADBD0C}"/>
              </a:ext>
            </a:extLst>
          </p:cNvPr>
          <p:cNvSpPr>
            <a:spLocks noGrp="1"/>
          </p:cNvSpPr>
          <p:nvPr>
            <p:ph type="title"/>
          </p:nvPr>
        </p:nvSpPr>
        <p:spPr>
          <a:xfrm>
            <a:off x="3706585" y="136525"/>
            <a:ext cx="4778829" cy="791871"/>
          </a:xfrm>
        </p:spPr>
        <p:txBody>
          <a:bodyPr>
            <a:normAutofit fontScale="90000"/>
          </a:bodyPr>
          <a:lstStyle/>
          <a:p>
            <a:pPr algn="ctr"/>
            <a:r>
              <a:rPr lang="en-US" sz="3600" b="1" i="0" dirty="0">
                <a:solidFill>
                  <a:srgbClr val="151515"/>
                </a:solidFill>
                <a:effectLst/>
                <a:latin typeface="-apple-system"/>
              </a:rPr>
              <a:t>TYPES OF BANK CREDITS</a:t>
            </a:r>
            <a:endParaRPr lang="en-US" sz="3600" dirty="0"/>
          </a:p>
        </p:txBody>
      </p:sp>
      <p:sp>
        <p:nvSpPr>
          <p:cNvPr id="3" name="Content Placeholder 2">
            <a:extLst>
              <a:ext uri="{FF2B5EF4-FFF2-40B4-BE49-F238E27FC236}">
                <a16:creationId xmlns="" xmlns:a16="http://schemas.microsoft.com/office/drawing/2014/main" id="{B9161D14-6F5C-4EBA-AE42-0A9D5E31F1B2}"/>
              </a:ext>
            </a:extLst>
          </p:cNvPr>
          <p:cNvSpPr>
            <a:spLocks noGrp="1"/>
          </p:cNvSpPr>
          <p:nvPr>
            <p:ph idx="1"/>
          </p:nvPr>
        </p:nvSpPr>
        <p:spPr>
          <a:xfrm>
            <a:off x="662473" y="1119673"/>
            <a:ext cx="10776857" cy="5355772"/>
          </a:xfrm>
        </p:spPr>
        <p:txBody>
          <a:bodyPr>
            <a:normAutofit fontScale="92500" lnSpcReduction="10000"/>
          </a:bodyPr>
          <a:lstStyle/>
          <a:p>
            <a:pPr algn="just"/>
            <a:r>
              <a:rPr lang="en-US" sz="2000" b="0" i="0" dirty="0">
                <a:solidFill>
                  <a:srgbClr val="151515"/>
                </a:solidFill>
                <a:effectLst/>
              </a:rPr>
              <a:t>Bank credit can be classified into many sections on the various basis;</a:t>
            </a:r>
          </a:p>
          <a:p>
            <a:pPr algn="just"/>
            <a:r>
              <a:rPr lang="en-US" sz="2200" b="1" i="0" dirty="0">
                <a:solidFill>
                  <a:srgbClr val="151515"/>
                </a:solidFill>
                <a:effectLst/>
              </a:rPr>
              <a:t>1-</a:t>
            </a:r>
            <a:r>
              <a:rPr lang="en-US" sz="2000" b="1" i="0" dirty="0">
                <a:solidFill>
                  <a:srgbClr val="151515"/>
                </a:solidFill>
                <a:effectLst/>
              </a:rPr>
              <a:t> By Purpose of the Credit;</a:t>
            </a:r>
          </a:p>
          <a:p>
            <a:pPr algn="just"/>
            <a:r>
              <a:rPr lang="en-US" sz="2000" b="0" i="0" dirty="0">
                <a:solidFill>
                  <a:srgbClr val="151515"/>
                </a:solidFill>
                <a:effectLst/>
              </a:rPr>
              <a:t>Ruse and Hudgins have divided loans into seven broad categories, delineated by their purposes:</a:t>
            </a:r>
          </a:p>
          <a:p>
            <a:pPr marL="457200" indent="-457200" algn="just">
              <a:buFont typeface="+mj-lt"/>
              <a:buAutoNum type="alphaLcPeriod"/>
            </a:pPr>
            <a:r>
              <a:rPr lang="en-US" sz="2000" b="1" i="1" dirty="0">
                <a:solidFill>
                  <a:srgbClr val="151515"/>
                </a:solidFill>
                <a:effectLst/>
              </a:rPr>
              <a:t>Real estate loans </a:t>
            </a:r>
            <a:r>
              <a:rPr lang="en-US" sz="2000" b="0" i="0" dirty="0">
                <a:solidFill>
                  <a:srgbClr val="151515"/>
                </a:solidFill>
                <a:effectLst/>
              </a:rPr>
              <a:t>are secured by real property – land, buildings, and other structures – and include short-term loans for construction and land development and longer-term loans to finance the purchase of farmland, homes, apartments, commercial structures, and foreign properties.</a:t>
            </a:r>
          </a:p>
          <a:p>
            <a:pPr marL="457200" indent="-457200" algn="just">
              <a:buFont typeface="+mj-lt"/>
              <a:buAutoNum type="alphaLcPeriod"/>
            </a:pPr>
            <a:r>
              <a:rPr lang="en-US" sz="2000" b="1" i="1" dirty="0">
                <a:solidFill>
                  <a:srgbClr val="151515"/>
                </a:solidFill>
                <a:effectLst/>
              </a:rPr>
              <a:t>Financial institution loans </a:t>
            </a:r>
            <a:r>
              <a:rPr lang="en-US" sz="2000" b="0" i="0" dirty="0">
                <a:solidFill>
                  <a:srgbClr val="151515"/>
                </a:solidFill>
                <a:effectLst/>
              </a:rPr>
              <a:t>include credit to banks, insurance companies, finance companies, and other financial institutions.</a:t>
            </a:r>
          </a:p>
          <a:p>
            <a:pPr marL="457200" indent="-457200" algn="just">
              <a:buFont typeface="+mj-lt"/>
              <a:buAutoNum type="alphaLcPeriod"/>
            </a:pPr>
            <a:r>
              <a:rPr lang="en-US" sz="2000" b="1" i="1" dirty="0">
                <a:solidFill>
                  <a:srgbClr val="151515"/>
                </a:solidFill>
                <a:effectLst/>
              </a:rPr>
              <a:t>Agricultural loans </a:t>
            </a:r>
            <a:r>
              <a:rPr lang="en-US" sz="2000" b="0" i="0" dirty="0">
                <a:solidFill>
                  <a:srgbClr val="151515"/>
                </a:solidFill>
                <a:effectLst/>
              </a:rPr>
              <a:t>are extended to farms and ranches to assist in planting and harvesting crops and supporting the feeding and care of livestock.</a:t>
            </a:r>
          </a:p>
          <a:p>
            <a:pPr marL="457200" indent="-457200" algn="just">
              <a:buFont typeface="+mj-lt"/>
              <a:buAutoNum type="alphaLcPeriod"/>
            </a:pPr>
            <a:r>
              <a:rPr lang="en-US" sz="2000" b="1" i="1" dirty="0">
                <a:solidFill>
                  <a:srgbClr val="151515"/>
                </a:solidFill>
                <a:effectLst/>
              </a:rPr>
              <a:t>Commercial and industrial loans </a:t>
            </a:r>
            <a:r>
              <a:rPr lang="en-US" sz="2000" b="0" i="0" dirty="0">
                <a:solidFill>
                  <a:srgbClr val="151515"/>
                </a:solidFill>
                <a:effectLst/>
              </a:rPr>
              <a:t>are granted to businesses to cover purchasing inventories, paying taxes, and meeting payrolls.</a:t>
            </a:r>
          </a:p>
          <a:p>
            <a:pPr marL="457200" indent="-457200" algn="just">
              <a:buFont typeface="+mj-lt"/>
              <a:buAutoNum type="alphaLcPeriod"/>
            </a:pPr>
            <a:r>
              <a:rPr lang="en-US" sz="2000" b="1" i="1" dirty="0">
                <a:solidFill>
                  <a:srgbClr val="151515"/>
                </a:solidFill>
                <a:effectLst/>
              </a:rPr>
              <a:t>Loans to individuals </a:t>
            </a:r>
            <a:r>
              <a:rPr lang="en-US" sz="2000" b="0" i="0" dirty="0">
                <a:solidFill>
                  <a:srgbClr val="151515"/>
                </a:solidFill>
                <a:effectLst/>
              </a:rPr>
              <a:t>include credit to finance the purchase of automobiles, mobile homes, appliances, and other retail goods, to repair and modernize homes, and to cover the cost of medical care and other personal expenses, and are either extended directly to individuals or indirectly through retail dealers.</a:t>
            </a:r>
          </a:p>
          <a:p>
            <a:pPr marL="457200" indent="-457200" algn="just">
              <a:buFont typeface="+mj-lt"/>
              <a:buAutoNum type="alphaLcPeriod"/>
            </a:pPr>
            <a:r>
              <a:rPr lang="en-US" sz="2000" b="1" i="1" dirty="0">
                <a:solidFill>
                  <a:srgbClr val="151515"/>
                </a:solidFill>
                <a:effectLst/>
              </a:rPr>
              <a:t>Lease financing receivables,</a:t>
            </a:r>
            <a:r>
              <a:rPr lang="en-US" sz="2000" b="0" i="0" dirty="0">
                <a:solidFill>
                  <a:srgbClr val="151515"/>
                </a:solidFill>
                <a:effectLst/>
              </a:rPr>
              <a:t> where the lender buys equipment or vehicles and leases them to its customers.</a:t>
            </a:r>
          </a:p>
          <a:p>
            <a:pPr algn="just"/>
            <a:endParaRPr lang="en-US" sz="2000" dirty="0"/>
          </a:p>
        </p:txBody>
      </p:sp>
    </p:spTree>
    <p:extLst>
      <p:ext uri="{BB962C8B-B14F-4D97-AF65-F5344CB8AC3E}">
        <p14:creationId xmlns:p14="http://schemas.microsoft.com/office/powerpoint/2010/main" val="2456896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3275A-93A6-4941-A805-4EF4B3ADBD0C}"/>
              </a:ext>
            </a:extLst>
          </p:cNvPr>
          <p:cNvSpPr>
            <a:spLocks noGrp="1"/>
          </p:cNvSpPr>
          <p:nvPr>
            <p:ph type="title"/>
          </p:nvPr>
        </p:nvSpPr>
        <p:spPr>
          <a:xfrm>
            <a:off x="3706585" y="136525"/>
            <a:ext cx="4778829" cy="791871"/>
          </a:xfrm>
        </p:spPr>
        <p:txBody>
          <a:bodyPr>
            <a:normAutofit fontScale="90000"/>
          </a:bodyPr>
          <a:lstStyle/>
          <a:p>
            <a:pPr algn="ctr"/>
            <a:r>
              <a:rPr lang="en-US" sz="3600" b="1" i="0" dirty="0">
                <a:solidFill>
                  <a:srgbClr val="151515"/>
                </a:solidFill>
                <a:effectLst/>
                <a:latin typeface="-apple-system"/>
              </a:rPr>
              <a:t>TYPES OF BANK CREDITS</a:t>
            </a:r>
            <a:endParaRPr lang="en-US" sz="3600" dirty="0"/>
          </a:p>
        </p:txBody>
      </p:sp>
      <p:sp>
        <p:nvSpPr>
          <p:cNvPr id="3" name="Content Placeholder 2">
            <a:extLst>
              <a:ext uri="{FF2B5EF4-FFF2-40B4-BE49-F238E27FC236}">
                <a16:creationId xmlns="" xmlns:a16="http://schemas.microsoft.com/office/drawing/2014/main" id="{B9161D14-6F5C-4EBA-AE42-0A9D5E31F1B2}"/>
              </a:ext>
            </a:extLst>
          </p:cNvPr>
          <p:cNvSpPr>
            <a:spLocks noGrp="1"/>
          </p:cNvSpPr>
          <p:nvPr>
            <p:ph idx="1"/>
          </p:nvPr>
        </p:nvSpPr>
        <p:spPr>
          <a:xfrm>
            <a:off x="662473" y="1119673"/>
            <a:ext cx="10776857" cy="5355772"/>
          </a:xfrm>
        </p:spPr>
        <p:txBody>
          <a:bodyPr>
            <a:normAutofit lnSpcReduction="10000"/>
          </a:bodyPr>
          <a:lstStyle/>
          <a:p>
            <a:pPr algn="just"/>
            <a:r>
              <a:rPr lang="en-US" sz="3000" dirty="0"/>
              <a:t>2-</a:t>
            </a:r>
            <a:r>
              <a:rPr lang="en-US" sz="3600" dirty="0"/>
              <a:t> </a:t>
            </a:r>
            <a:r>
              <a:rPr lang="en-US" sz="2400" b="1" i="0" dirty="0">
                <a:solidFill>
                  <a:srgbClr val="151515"/>
                </a:solidFill>
                <a:effectLst/>
              </a:rPr>
              <a:t>By Duration of the Credit</a:t>
            </a:r>
          </a:p>
          <a:p>
            <a:pPr algn="just"/>
            <a:r>
              <a:rPr lang="en-US" sz="2400" b="0" i="0" dirty="0">
                <a:solidFill>
                  <a:srgbClr val="151515"/>
                </a:solidFill>
                <a:effectLst/>
              </a:rPr>
              <a:t>Depending on the duration for which loans are given loans can be classified into three categories:</a:t>
            </a:r>
          </a:p>
          <a:p>
            <a:pPr marL="342900" indent="-342900" algn="just">
              <a:buFont typeface="+mj-lt"/>
              <a:buAutoNum type="alphaLcPeriod"/>
            </a:pPr>
            <a:r>
              <a:rPr lang="en-US" sz="2400" b="1" i="1" dirty="0">
                <a:solidFill>
                  <a:srgbClr val="151515"/>
                </a:solidFill>
                <a:effectLst/>
              </a:rPr>
              <a:t>Short-term credits </a:t>
            </a:r>
            <a:r>
              <a:rPr lang="en-US" sz="2400" b="0" i="0" dirty="0">
                <a:solidFill>
                  <a:srgbClr val="151515"/>
                </a:solidFill>
                <a:effectLst/>
              </a:rPr>
              <a:t>are scheduled to be repaid within one year. Businesses take short-term loans to meet working capital needs. Short-term loans are usually given against inventory and accounts receivable. These loans can also be unsecured, such as a line of credit, revolving credit.</a:t>
            </a:r>
          </a:p>
          <a:p>
            <a:pPr marL="342900" indent="-342900" algn="just">
              <a:buFont typeface="+mj-lt"/>
              <a:buAutoNum type="alphaLcPeriod"/>
            </a:pPr>
            <a:r>
              <a:rPr lang="en-US" sz="2400" b="1" i="1" dirty="0">
                <a:solidFill>
                  <a:srgbClr val="151515"/>
                </a:solidFill>
                <a:effectLst/>
              </a:rPr>
              <a:t>Mid-term credits </a:t>
            </a:r>
            <a:r>
              <a:rPr lang="en-US" sz="2400" b="0" i="0" dirty="0">
                <a:solidFill>
                  <a:srgbClr val="151515"/>
                </a:solidFill>
                <a:effectLst/>
              </a:rPr>
              <a:t>are repaid over a period ranging from one year to five years. Banks customarily grant such loans against immovable properties. Interest rates on mid-term loans are higher than on short-term loans.</a:t>
            </a:r>
          </a:p>
          <a:p>
            <a:pPr marL="342900" indent="-342900" algn="just">
              <a:buFont typeface="+mj-lt"/>
              <a:buAutoNum type="alphaLcPeriod"/>
            </a:pPr>
            <a:r>
              <a:rPr lang="en-US" sz="2400" b="1" i="1" dirty="0">
                <a:solidFill>
                  <a:srgbClr val="151515"/>
                </a:solidFill>
                <a:effectLst/>
              </a:rPr>
              <a:t>Long-term credits </a:t>
            </a:r>
            <a:r>
              <a:rPr lang="en-US" sz="2400" b="0" i="0" dirty="0">
                <a:solidFill>
                  <a:srgbClr val="151515"/>
                </a:solidFill>
                <a:effectLst/>
              </a:rPr>
              <a:t>are the loans whose repayment period extends beyond five years. Long-term loans are used for constructing plants and factories, construction of a house, purchase of land, equipment, and machinery. Immovable properties are used as securities for such loans.</a:t>
            </a:r>
          </a:p>
          <a:p>
            <a:pPr algn="just"/>
            <a:endParaRPr lang="en-US" sz="3600" dirty="0"/>
          </a:p>
        </p:txBody>
      </p:sp>
    </p:spTree>
    <p:extLst>
      <p:ext uri="{BB962C8B-B14F-4D97-AF65-F5344CB8AC3E}">
        <p14:creationId xmlns:p14="http://schemas.microsoft.com/office/powerpoint/2010/main" val="3649909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3275A-93A6-4941-A805-4EF4B3ADBD0C}"/>
              </a:ext>
            </a:extLst>
          </p:cNvPr>
          <p:cNvSpPr>
            <a:spLocks noGrp="1"/>
          </p:cNvSpPr>
          <p:nvPr>
            <p:ph type="title"/>
          </p:nvPr>
        </p:nvSpPr>
        <p:spPr>
          <a:xfrm>
            <a:off x="3706585" y="136525"/>
            <a:ext cx="4778829" cy="791871"/>
          </a:xfrm>
        </p:spPr>
        <p:txBody>
          <a:bodyPr>
            <a:normAutofit fontScale="90000"/>
          </a:bodyPr>
          <a:lstStyle/>
          <a:p>
            <a:pPr algn="ctr"/>
            <a:r>
              <a:rPr lang="en-US" sz="3600" b="1" i="0" dirty="0">
                <a:solidFill>
                  <a:srgbClr val="151515"/>
                </a:solidFill>
                <a:effectLst/>
                <a:latin typeface="-apple-system"/>
              </a:rPr>
              <a:t>TYPES OF BANK CREDITS</a:t>
            </a:r>
            <a:endParaRPr lang="en-US" sz="3600" dirty="0"/>
          </a:p>
        </p:txBody>
      </p:sp>
      <p:sp>
        <p:nvSpPr>
          <p:cNvPr id="3" name="Content Placeholder 2">
            <a:extLst>
              <a:ext uri="{FF2B5EF4-FFF2-40B4-BE49-F238E27FC236}">
                <a16:creationId xmlns="" xmlns:a16="http://schemas.microsoft.com/office/drawing/2014/main" id="{B9161D14-6F5C-4EBA-AE42-0A9D5E31F1B2}"/>
              </a:ext>
            </a:extLst>
          </p:cNvPr>
          <p:cNvSpPr>
            <a:spLocks noGrp="1"/>
          </p:cNvSpPr>
          <p:nvPr>
            <p:ph idx="1"/>
          </p:nvPr>
        </p:nvSpPr>
        <p:spPr>
          <a:xfrm>
            <a:off x="662473" y="1119673"/>
            <a:ext cx="10776857" cy="5355772"/>
          </a:xfrm>
        </p:spPr>
        <p:txBody>
          <a:bodyPr>
            <a:normAutofit/>
          </a:bodyPr>
          <a:lstStyle/>
          <a:p>
            <a:pPr algn="just"/>
            <a:r>
              <a:rPr lang="en-US" sz="3000" dirty="0"/>
              <a:t>3-</a:t>
            </a:r>
            <a:r>
              <a:rPr lang="en-US" sz="5400" dirty="0"/>
              <a:t> </a:t>
            </a:r>
            <a:r>
              <a:rPr lang="en-US" b="1" i="0" dirty="0">
                <a:solidFill>
                  <a:srgbClr val="151515"/>
                </a:solidFill>
                <a:effectLst/>
                <a:latin typeface="-apple-system"/>
              </a:rPr>
              <a:t>By Nature of the Credit</a:t>
            </a:r>
          </a:p>
          <a:p>
            <a:pPr marL="342900" indent="-342900" algn="just">
              <a:buFont typeface="+mj-lt"/>
              <a:buAutoNum type="alphaLcPeriod"/>
            </a:pPr>
            <a:r>
              <a:rPr lang="en-US" b="1" i="1" dirty="0">
                <a:solidFill>
                  <a:srgbClr val="151515"/>
                </a:solidFill>
                <a:effectLst/>
                <a:latin typeface="-apple-system"/>
              </a:rPr>
              <a:t>Funded credits or non-documentary credits</a:t>
            </a:r>
            <a:r>
              <a:rPr lang="en-US" b="0" i="0" dirty="0">
                <a:solidFill>
                  <a:srgbClr val="151515"/>
                </a:solidFill>
                <a:effectLst/>
                <a:latin typeface="-apple-system"/>
              </a:rPr>
              <a:t> are given out of the bank’s funds to individuals and organizations through current accounts or loan accounts. Financed credits include loan, cash credit, and bank overdraft.</a:t>
            </a:r>
          </a:p>
          <a:p>
            <a:pPr marL="342900" indent="-342900" algn="just">
              <a:buFont typeface="+mj-lt"/>
              <a:buAutoNum type="alphaLcPeriod"/>
            </a:pPr>
            <a:r>
              <a:rPr lang="en-US" b="1" i="1" dirty="0">
                <a:solidFill>
                  <a:srgbClr val="151515"/>
                </a:solidFill>
                <a:latin typeface="-apple-system"/>
              </a:rPr>
              <a:t>N</a:t>
            </a:r>
            <a:r>
              <a:rPr lang="en-US" b="1" i="1" dirty="0" smtClean="0">
                <a:solidFill>
                  <a:srgbClr val="151515"/>
                </a:solidFill>
                <a:effectLst/>
                <a:latin typeface="-apple-system"/>
              </a:rPr>
              <a:t>on-funded </a:t>
            </a:r>
            <a:r>
              <a:rPr lang="en-US" b="1" i="1" dirty="0">
                <a:solidFill>
                  <a:srgbClr val="151515"/>
                </a:solidFill>
                <a:effectLst/>
                <a:latin typeface="-apple-system"/>
              </a:rPr>
              <a:t>credits or documentary credits </a:t>
            </a:r>
            <a:r>
              <a:rPr lang="en-US" b="0" i="0" dirty="0">
                <a:solidFill>
                  <a:srgbClr val="151515"/>
                </a:solidFill>
                <a:effectLst/>
                <a:latin typeface="-apple-system"/>
              </a:rPr>
              <a:t>are given through issuing various documents, this form of credit banks provide the loan by not extending cash but by lending their reputation and good names, Examples of non-funded credit include a letter of credit (LC), bank guarantee, etc.</a:t>
            </a:r>
          </a:p>
          <a:p>
            <a:pPr algn="just"/>
            <a:endParaRPr lang="en-US" sz="5400" dirty="0"/>
          </a:p>
        </p:txBody>
      </p:sp>
    </p:spTree>
    <p:extLst>
      <p:ext uri="{BB962C8B-B14F-4D97-AF65-F5344CB8AC3E}">
        <p14:creationId xmlns:p14="http://schemas.microsoft.com/office/powerpoint/2010/main" val="3734802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3275A-93A6-4941-A805-4EF4B3ADBD0C}"/>
              </a:ext>
            </a:extLst>
          </p:cNvPr>
          <p:cNvSpPr>
            <a:spLocks noGrp="1"/>
          </p:cNvSpPr>
          <p:nvPr>
            <p:ph type="title"/>
          </p:nvPr>
        </p:nvSpPr>
        <p:spPr>
          <a:xfrm>
            <a:off x="2633564" y="201840"/>
            <a:ext cx="6631733" cy="791871"/>
          </a:xfrm>
        </p:spPr>
        <p:txBody>
          <a:bodyPr>
            <a:normAutofit fontScale="90000"/>
          </a:bodyPr>
          <a:lstStyle/>
          <a:p>
            <a:pPr algn="ctr"/>
            <a:r>
              <a:rPr lang="en-US" sz="3600" b="1" i="0" dirty="0">
                <a:solidFill>
                  <a:srgbClr val="151515"/>
                </a:solidFill>
                <a:effectLst/>
                <a:latin typeface="-apple-system"/>
              </a:rPr>
              <a:t>FOUR COMMON FORMS OF CREDIT</a:t>
            </a:r>
            <a:endParaRPr lang="en-US" sz="3600" dirty="0"/>
          </a:p>
        </p:txBody>
      </p:sp>
      <p:sp>
        <p:nvSpPr>
          <p:cNvPr id="3" name="Content Placeholder 2">
            <a:extLst>
              <a:ext uri="{FF2B5EF4-FFF2-40B4-BE49-F238E27FC236}">
                <a16:creationId xmlns="" xmlns:a16="http://schemas.microsoft.com/office/drawing/2014/main" id="{B9161D14-6F5C-4EBA-AE42-0A9D5E31F1B2}"/>
              </a:ext>
            </a:extLst>
          </p:cNvPr>
          <p:cNvSpPr>
            <a:spLocks noGrp="1"/>
          </p:cNvSpPr>
          <p:nvPr>
            <p:ph idx="1"/>
          </p:nvPr>
        </p:nvSpPr>
        <p:spPr>
          <a:xfrm>
            <a:off x="662473" y="1119673"/>
            <a:ext cx="10776857" cy="5355772"/>
          </a:xfrm>
        </p:spPr>
        <p:txBody>
          <a:bodyPr>
            <a:normAutofit lnSpcReduction="10000"/>
          </a:bodyPr>
          <a:lstStyle/>
          <a:p>
            <a:pPr algn="just"/>
            <a:r>
              <a:rPr lang="en-US" b="1" u="sng" dirty="0"/>
              <a:t>1. Revolving Accounts</a:t>
            </a:r>
            <a:r>
              <a:rPr lang="en-US" dirty="0"/>
              <a:t> ; This form of credit allows you to borrow money up to a certain amount. The lending institution sets a credit limit, or the most you can borrow. In revolving credit, the borrower revolves the balance by rolling from month to month until it is paid in full. Interest charges typically occur for any revolving balance. As the money is paid back, the difference between the maximum credit limit and the current balance is available to be borrowed. This is the most common form of credit issued by credit cards, such as Visa, MasterCard, and store and gas cards. Credit cards are considered unsecure credit because there is no collateral securing the amount borrowed.</a:t>
            </a:r>
          </a:p>
          <a:p>
            <a:pPr algn="just"/>
            <a:r>
              <a:rPr lang="en-US" b="1" u="sng" dirty="0"/>
              <a:t>2. Charge Cards; </a:t>
            </a:r>
            <a:r>
              <a:rPr lang="en-US" dirty="0"/>
              <a:t>A charge card, different than a credit card, cannot carry a balance. This means it must be paid in full each month. If the balance is not paid on time and in full, penalty fees are often added. American Express is a company that mainly offers charge-cards (although they do offer credit cards now as well).</a:t>
            </a:r>
          </a:p>
          <a:p>
            <a:pPr algn="just"/>
            <a:endParaRPr lang="en-US" sz="2000" dirty="0"/>
          </a:p>
        </p:txBody>
      </p:sp>
    </p:spTree>
    <p:extLst>
      <p:ext uri="{BB962C8B-B14F-4D97-AF65-F5344CB8AC3E}">
        <p14:creationId xmlns:p14="http://schemas.microsoft.com/office/powerpoint/2010/main" val="2871243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3275A-93A6-4941-A805-4EF4B3ADBD0C}"/>
              </a:ext>
            </a:extLst>
          </p:cNvPr>
          <p:cNvSpPr>
            <a:spLocks noGrp="1"/>
          </p:cNvSpPr>
          <p:nvPr>
            <p:ph type="title"/>
          </p:nvPr>
        </p:nvSpPr>
        <p:spPr>
          <a:xfrm>
            <a:off x="2633564" y="201840"/>
            <a:ext cx="6631733" cy="791871"/>
          </a:xfrm>
        </p:spPr>
        <p:txBody>
          <a:bodyPr>
            <a:normAutofit fontScale="90000"/>
          </a:bodyPr>
          <a:lstStyle/>
          <a:p>
            <a:pPr algn="ctr"/>
            <a:r>
              <a:rPr lang="en-US" sz="3600" b="1" i="0" dirty="0">
                <a:solidFill>
                  <a:srgbClr val="151515"/>
                </a:solidFill>
                <a:effectLst/>
                <a:latin typeface="-apple-system"/>
              </a:rPr>
              <a:t>FOUR COMMON FORMS OF CREDIT</a:t>
            </a:r>
            <a:endParaRPr lang="en-US" sz="3600" dirty="0"/>
          </a:p>
        </p:txBody>
      </p:sp>
      <p:sp>
        <p:nvSpPr>
          <p:cNvPr id="3" name="Content Placeholder 2">
            <a:extLst>
              <a:ext uri="{FF2B5EF4-FFF2-40B4-BE49-F238E27FC236}">
                <a16:creationId xmlns="" xmlns:a16="http://schemas.microsoft.com/office/drawing/2014/main" id="{B9161D14-6F5C-4EBA-AE42-0A9D5E31F1B2}"/>
              </a:ext>
            </a:extLst>
          </p:cNvPr>
          <p:cNvSpPr>
            <a:spLocks noGrp="1"/>
          </p:cNvSpPr>
          <p:nvPr>
            <p:ph idx="1"/>
          </p:nvPr>
        </p:nvSpPr>
        <p:spPr>
          <a:xfrm>
            <a:off x="662473" y="1119673"/>
            <a:ext cx="10776857" cy="5355772"/>
          </a:xfrm>
        </p:spPr>
        <p:txBody>
          <a:bodyPr>
            <a:normAutofit/>
          </a:bodyPr>
          <a:lstStyle/>
          <a:p>
            <a:pPr algn="just"/>
            <a:r>
              <a:rPr lang="en-US" sz="2000" b="1" u="sng" dirty="0"/>
              <a:t>3. Installment Credit</a:t>
            </a:r>
          </a:p>
          <a:p>
            <a:pPr algn="just"/>
            <a:r>
              <a:rPr lang="en-US" sz="2000" dirty="0"/>
              <a:t>Installment credit involves a set amount borrowed, a set monthly payment and a set timeframe of repayment. Interest charges are pre-determined and calculated into the set monthly payments. Common forms of installment credit agreements are home mortgages and auto loans.</a:t>
            </a:r>
          </a:p>
          <a:p>
            <a:pPr algn="just"/>
            <a:r>
              <a:rPr lang="en-US" sz="2000" dirty="0"/>
              <a:t>Installment credit is also typically secure. Secure credit requires security for the lender. The borrower must provide collateral, something of value pledge in order to guarantee loan repayment. If the borrower fails to repay, or defaults on the loan, the lender may confiscate the collateral. A home is an example of collateral on a mortgage, and a vehicle on an auto loan. If the borrower were to default, the home or vehicle would be repossessed.</a:t>
            </a:r>
          </a:p>
          <a:p>
            <a:pPr algn="just"/>
            <a:r>
              <a:rPr lang="en-US" sz="2000" b="1" u="sng" dirty="0"/>
              <a:t>4. Non-Installment or Service Credit</a:t>
            </a:r>
          </a:p>
          <a:p>
            <a:pPr algn="just"/>
            <a:r>
              <a:rPr lang="en-US" sz="2000" dirty="0"/>
              <a:t>This form of credit allows the borrower to pay for a service, membership, etc. at a later date. Generally, payment is due the month following the service, and unpaid balances will incur a fee, interest, and/or penalty charges. Continued non-payment will result in service cancellation and can be reported to the credit bureau, affecting your credit score. Service or non-installment agreements are very common in our everyday life. Cell phone, gas and electricity, water and garbage are all examples of service credit.</a:t>
            </a:r>
          </a:p>
          <a:p>
            <a:pPr algn="just"/>
            <a:endParaRPr lang="en-US" sz="2000" dirty="0"/>
          </a:p>
          <a:p>
            <a:pPr algn="just"/>
            <a:endParaRPr lang="en-US" sz="2000" dirty="0"/>
          </a:p>
          <a:p>
            <a:pPr algn="just"/>
            <a:endParaRPr lang="en-US" sz="2000" dirty="0"/>
          </a:p>
        </p:txBody>
      </p:sp>
    </p:spTree>
    <p:extLst>
      <p:ext uri="{BB962C8B-B14F-4D97-AF65-F5344CB8AC3E}">
        <p14:creationId xmlns:p14="http://schemas.microsoft.com/office/powerpoint/2010/main" val="4362320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DD3948-1648-4579-B698-C65B970E76D8}"/>
              </a:ext>
            </a:extLst>
          </p:cNvPr>
          <p:cNvSpPr>
            <a:spLocks noGrp="1"/>
          </p:cNvSpPr>
          <p:nvPr>
            <p:ph type="title"/>
          </p:nvPr>
        </p:nvSpPr>
        <p:spPr/>
        <p:txBody>
          <a:bodyPr>
            <a:normAutofit/>
          </a:bodyPr>
          <a:lstStyle/>
          <a:p>
            <a:pPr algn="ctr"/>
            <a:r>
              <a:rPr lang="en-US" b="1" i="0" dirty="0">
                <a:solidFill>
                  <a:srgbClr val="00204F"/>
                </a:solidFill>
                <a:effectLst/>
                <a:latin typeface="Museo-Sans"/>
              </a:rPr>
              <a:t>Secured vs. Unsecured Credit</a:t>
            </a:r>
            <a:br>
              <a:rPr lang="en-US" b="1" i="0" dirty="0">
                <a:solidFill>
                  <a:srgbClr val="00204F"/>
                </a:solidFill>
                <a:effectLst/>
                <a:latin typeface="Museo-Sans"/>
              </a:rPr>
            </a:br>
            <a:endParaRPr lang="en-US" b="1" dirty="0"/>
          </a:p>
        </p:txBody>
      </p:sp>
      <p:sp>
        <p:nvSpPr>
          <p:cNvPr id="3" name="Content Placeholder 2">
            <a:extLst>
              <a:ext uri="{FF2B5EF4-FFF2-40B4-BE49-F238E27FC236}">
                <a16:creationId xmlns="" xmlns:a16="http://schemas.microsoft.com/office/drawing/2014/main" id="{E461ED28-B011-4D1F-8EC6-FFB27C2E4A9B}"/>
              </a:ext>
            </a:extLst>
          </p:cNvPr>
          <p:cNvSpPr>
            <a:spLocks noGrp="1"/>
          </p:cNvSpPr>
          <p:nvPr>
            <p:ph idx="1"/>
          </p:nvPr>
        </p:nvSpPr>
        <p:spPr>
          <a:xfrm>
            <a:off x="931506" y="1508384"/>
            <a:ext cx="10515600" cy="4351338"/>
          </a:xfrm>
        </p:spPr>
        <p:txBody>
          <a:bodyPr/>
          <a:lstStyle/>
          <a:p>
            <a:pPr algn="just"/>
            <a:r>
              <a:rPr lang="en-US" sz="3600" b="0" i="0" dirty="0">
                <a:solidFill>
                  <a:srgbClr val="00204F"/>
                </a:solidFill>
                <a:effectLst/>
                <a:latin typeface="acumin-pro"/>
              </a:rPr>
              <a:t>It’s important to distinguish between two different types of credit: secured and </a:t>
            </a:r>
            <a:r>
              <a:rPr lang="en-US" sz="3600" b="0" i="0" dirty="0" smtClean="0">
                <a:solidFill>
                  <a:srgbClr val="00204F"/>
                </a:solidFill>
                <a:effectLst/>
                <a:latin typeface="acumin-pro"/>
              </a:rPr>
              <a:t>unsecured.1- </a:t>
            </a:r>
            <a:r>
              <a:rPr lang="en-US" sz="3600" b="0" i="0" u="sng" dirty="0">
                <a:solidFill>
                  <a:srgbClr val="00204F"/>
                </a:solidFill>
                <a:effectLst/>
                <a:latin typeface="acumin-pro"/>
              </a:rPr>
              <a:t>Secured credit</a:t>
            </a:r>
            <a:r>
              <a:rPr lang="en-US" sz="3600" b="0" i="0" dirty="0">
                <a:solidFill>
                  <a:srgbClr val="00204F"/>
                </a:solidFill>
                <a:effectLst/>
                <a:latin typeface="acumin-pro"/>
              </a:rPr>
              <a:t> describes an exchange where a loan is </a:t>
            </a:r>
            <a:r>
              <a:rPr lang="en-US" sz="3600" b="0" i="0" u="sng" dirty="0">
                <a:solidFill>
                  <a:srgbClr val="00204F"/>
                </a:solidFill>
                <a:effectLst/>
                <a:latin typeface="acumin-pro"/>
              </a:rPr>
              <a:t>attached to some type of asset or collateral</a:t>
            </a:r>
            <a:r>
              <a:rPr lang="en-US" sz="3600" b="0" i="0" dirty="0">
                <a:solidFill>
                  <a:srgbClr val="00204F"/>
                </a:solidFill>
                <a:effectLst/>
                <a:latin typeface="acumin-pro"/>
              </a:rPr>
              <a:t>, </a:t>
            </a:r>
            <a:r>
              <a:rPr lang="en-US" sz="3600" b="0" i="0" u="sng" dirty="0">
                <a:solidFill>
                  <a:srgbClr val="00204F"/>
                </a:solidFill>
                <a:effectLst/>
                <a:latin typeface="acumin-pro"/>
              </a:rPr>
              <a:t>such as a home or an automobile</a:t>
            </a:r>
            <a:r>
              <a:rPr lang="en-US" sz="3600" b="0" i="0" dirty="0" smtClean="0">
                <a:solidFill>
                  <a:srgbClr val="00204F"/>
                </a:solidFill>
                <a:effectLst/>
                <a:latin typeface="acumin-pro"/>
              </a:rPr>
              <a:t>.</a:t>
            </a:r>
          </a:p>
          <a:p>
            <a:pPr algn="just"/>
            <a:r>
              <a:rPr lang="en-US" sz="3600" b="0" i="0" dirty="0" smtClean="0">
                <a:solidFill>
                  <a:srgbClr val="00204F"/>
                </a:solidFill>
                <a:effectLst/>
                <a:latin typeface="acumin-pro"/>
              </a:rPr>
              <a:t> 2-</a:t>
            </a:r>
            <a:r>
              <a:rPr lang="en-US" sz="3600" b="0" i="0" u="sng" dirty="0" smtClean="0">
                <a:solidFill>
                  <a:srgbClr val="00204F"/>
                </a:solidFill>
                <a:effectLst/>
                <a:latin typeface="acumin-pro"/>
              </a:rPr>
              <a:t>Unsecured</a:t>
            </a:r>
            <a:r>
              <a:rPr lang="en-US" sz="3600" b="0" i="0" dirty="0" smtClean="0">
                <a:solidFill>
                  <a:srgbClr val="00204F"/>
                </a:solidFill>
                <a:effectLst/>
                <a:latin typeface="acumin-pro"/>
              </a:rPr>
              <a:t> </a:t>
            </a:r>
            <a:r>
              <a:rPr lang="en-US" sz="3600" b="0" i="0" dirty="0">
                <a:solidFill>
                  <a:srgbClr val="00204F"/>
                </a:solidFill>
                <a:effectLst/>
                <a:latin typeface="acumin-pro"/>
              </a:rPr>
              <a:t>credit, on the other hand, </a:t>
            </a:r>
            <a:r>
              <a:rPr lang="en-US" sz="3600" b="0" i="0" u="sng" dirty="0">
                <a:solidFill>
                  <a:srgbClr val="00204F"/>
                </a:solidFill>
                <a:effectLst/>
                <a:latin typeface="acumin-pro"/>
              </a:rPr>
              <a:t>is not attached to collateral</a:t>
            </a:r>
            <a:r>
              <a:rPr lang="en-US" sz="3600" b="0" i="0" dirty="0">
                <a:solidFill>
                  <a:srgbClr val="00204F"/>
                </a:solidFill>
                <a:effectLst/>
                <a:latin typeface="acumin-pro"/>
              </a:rPr>
              <a:t>. This type of credit </a:t>
            </a:r>
            <a:r>
              <a:rPr lang="en-US" sz="3600" b="0" i="0" u="sng" dirty="0">
                <a:solidFill>
                  <a:srgbClr val="00204F"/>
                </a:solidFill>
                <a:effectLst/>
                <a:latin typeface="acumin-pro"/>
              </a:rPr>
              <a:t>includes credit cards and charge cards.</a:t>
            </a:r>
          </a:p>
          <a:p>
            <a:endParaRPr lang="en-US" dirty="0"/>
          </a:p>
        </p:txBody>
      </p:sp>
    </p:spTree>
    <p:extLst>
      <p:ext uri="{BB962C8B-B14F-4D97-AF65-F5344CB8AC3E}">
        <p14:creationId xmlns:p14="http://schemas.microsoft.com/office/powerpoint/2010/main" val="3447298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1431" y="587826"/>
            <a:ext cx="3694924" cy="461665"/>
          </a:xfrm>
          <a:prstGeom prst="rect">
            <a:avLst/>
          </a:prstGeom>
          <a:noFill/>
        </p:spPr>
        <p:txBody>
          <a:bodyPr wrap="square" rtlCol="0">
            <a:spAutoFit/>
          </a:bodyPr>
          <a:lstStyle/>
          <a:p>
            <a:r>
              <a:rPr lang="en-US" sz="2400" dirty="0" smtClean="0"/>
              <a:t>Classification of Credit Cards</a:t>
            </a:r>
            <a:endParaRPr lang="en-US" sz="2400" dirty="0"/>
          </a:p>
        </p:txBody>
      </p:sp>
      <p:cxnSp>
        <p:nvCxnSpPr>
          <p:cNvPr id="7" name="Straight Connector 6"/>
          <p:cNvCxnSpPr/>
          <p:nvPr/>
        </p:nvCxnSpPr>
        <p:spPr>
          <a:xfrm flipH="1">
            <a:off x="6046237" y="1198782"/>
            <a:ext cx="1" cy="23813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1324947" y="1436914"/>
            <a:ext cx="4721289"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6046237" y="1436914"/>
            <a:ext cx="5010539"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1324947" y="1436914"/>
            <a:ext cx="0" cy="2519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788229" y="1436914"/>
            <a:ext cx="0" cy="2519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6046237" y="1436914"/>
            <a:ext cx="0" cy="2519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8826759" y="1436914"/>
            <a:ext cx="0" cy="2519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11056776" y="1436914"/>
            <a:ext cx="0" cy="2519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3060441" y="1688841"/>
            <a:ext cx="1716832" cy="646331"/>
          </a:xfrm>
          <a:prstGeom prst="rect">
            <a:avLst/>
          </a:prstGeom>
          <a:noFill/>
        </p:spPr>
        <p:txBody>
          <a:bodyPr wrap="square" rtlCol="0">
            <a:spAutoFit/>
          </a:bodyPr>
          <a:lstStyle/>
          <a:p>
            <a:r>
              <a:rPr lang="en-US" dirty="0" smtClean="0"/>
              <a:t>Based on status of Credit Card</a:t>
            </a:r>
            <a:endParaRPr lang="en-US" dirty="0"/>
          </a:p>
        </p:txBody>
      </p:sp>
      <p:sp>
        <p:nvSpPr>
          <p:cNvPr id="31" name="TextBox 30"/>
          <p:cNvSpPr txBox="1"/>
          <p:nvPr/>
        </p:nvSpPr>
        <p:spPr>
          <a:xfrm>
            <a:off x="391886" y="1754155"/>
            <a:ext cx="1950098" cy="646331"/>
          </a:xfrm>
          <a:prstGeom prst="rect">
            <a:avLst/>
          </a:prstGeom>
          <a:noFill/>
        </p:spPr>
        <p:txBody>
          <a:bodyPr wrap="square" rtlCol="0">
            <a:spAutoFit/>
          </a:bodyPr>
          <a:lstStyle/>
          <a:p>
            <a:r>
              <a:rPr lang="en-US" dirty="0" smtClean="0"/>
              <a:t>Based on mode of Credit recovery</a:t>
            </a:r>
            <a:endParaRPr lang="en-US" dirty="0"/>
          </a:p>
        </p:txBody>
      </p:sp>
      <p:sp>
        <p:nvSpPr>
          <p:cNvPr id="32" name="TextBox 31"/>
          <p:cNvSpPr txBox="1"/>
          <p:nvPr/>
        </p:nvSpPr>
        <p:spPr>
          <a:xfrm>
            <a:off x="5421086" y="1754155"/>
            <a:ext cx="1511559" cy="923330"/>
          </a:xfrm>
          <a:prstGeom prst="rect">
            <a:avLst/>
          </a:prstGeom>
          <a:noFill/>
        </p:spPr>
        <p:txBody>
          <a:bodyPr wrap="square" rtlCol="0">
            <a:spAutoFit/>
          </a:bodyPr>
          <a:lstStyle/>
          <a:p>
            <a:r>
              <a:rPr lang="en-US" dirty="0" smtClean="0"/>
              <a:t>Based on Geographical validity</a:t>
            </a:r>
            <a:endParaRPr lang="en-US" dirty="0"/>
          </a:p>
        </p:txBody>
      </p:sp>
      <p:sp>
        <p:nvSpPr>
          <p:cNvPr id="34" name="TextBox 33"/>
          <p:cNvSpPr txBox="1"/>
          <p:nvPr/>
        </p:nvSpPr>
        <p:spPr>
          <a:xfrm>
            <a:off x="7926355" y="1754155"/>
            <a:ext cx="1800807" cy="646331"/>
          </a:xfrm>
          <a:prstGeom prst="rect">
            <a:avLst/>
          </a:prstGeom>
          <a:noFill/>
        </p:spPr>
        <p:txBody>
          <a:bodyPr wrap="square" rtlCol="0">
            <a:spAutoFit/>
          </a:bodyPr>
          <a:lstStyle/>
          <a:p>
            <a:r>
              <a:rPr lang="en-US" dirty="0" smtClean="0"/>
              <a:t>Based on franchise /Tie-up</a:t>
            </a:r>
            <a:endParaRPr lang="en-US" dirty="0"/>
          </a:p>
        </p:txBody>
      </p:sp>
      <p:sp>
        <p:nvSpPr>
          <p:cNvPr id="38" name="TextBox 37"/>
          <p:cNvSpPr txBox="1"/>
          <p:nvPr/>
        </p:nvSpPr>
        <p:spPr>
          <a:xfrm>
            <a:off x="10226352" y="1688841"/>
            <a:ext cx="1698170" cy="646331"/>
          </a:xfrm>
          <a:prstGeom prst="rect">
            <a:avLst/>
          </a:prstGeom>
          <a:noFill/>
        </p:spPr>
        <p:txBody>
          <a:bodyPr wrap="square" rtlCol="0">
            <a:spAutoFit/>
          </a:bodyPr>
          <a:lstStyle/>
          <a:p>
            <a:r>
              <a:rPr lang="en-US" dirty="0" smtClean="0"/>
              <a:t>Based on issuer Category</a:t>
            </a:r>
            <a:endParaRPr lang="en-US" dirty="0"/>
          </a:p>
        </p:txBody>
      </p:sp>
      <p:cxnSp>
        <p:nvCxnSpPr>
          <p:cNvPr id="40" name="Straight Connector 39"/>
          <p:cNvCxnSpPr/>
          <p:nvPr/>
        </p:nvCxnSpPr>
        <p:spPr>
          <a:xfrm>
            <a:off x="11075437" y="2400486"/>
            <a:ext cx="0" cy="361375"/>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flipH="1">
            <a:off x="10105053" y="2761861"/>
            <a:ext cx="1623528" cy="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a:off x="10105053" y="2761861"/>
            <a:ext cx="0" cy="3638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a:off x="11728580" y="2761861"/>
            <a:ext cx="0" cy="3638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9451909" y="3228392"/>
            <a:ext cx="1175657" cy="646331"/>
          </a:xfrm>
          <a:prstGeom prst="rect">
            <a:avLst/>
          </a:prstGeom>
          <a:noFill/>
        </p:spPr>
        <p:txBody>
          <a:bodyPr wrap="square" rtlCol="0">
            <a:spAutoFit/>
          </a:bodyPr>
          <a:lstStyle/>
          <a:p>
            <a:r>
              <a:rPr lang="en-US" dirty="0" smtClean="0"/>
              <a:t>Individual Cards</a:t>
            </a:r>
            <a:endParaRPr lang="en-US" dirty="0"/>
          </a:p>
        </p:txBody>
      </p:sp>
      <p:sp>
        <p:nvSpPr>
          <p:cNvPr id="52" name="TextBox 51"/>
          <p:cNvSpPr txBox="1"/>
          <p:nvPr/>
        </p:nvSpPr>
        <p:spPr>
          <a:xfrm>
            <a:off x="10832841" y="3125755"/>
            <a:ext cx="1212979" cy="646331"/>
          </a:xfrm>
          <a:prstGeom prst="rect">
            <a:avLst/>
          </a:prstGeom>
          <a:noFill/>
        </p:spPr>
        <p:txBody>
          <a:bodyPr wrap="square" rtlCol="0">
            <a:spAutoFit/>
          </a:bodyPr>
          <a:lstStyle/>
          <a:p>
            <a:r>
              <a:rPr lang="en-US" dirty="0" smtClean="0"/>
              <a:t>Corporate Cards</a:t>
            </a:r>
            <a:endParaRPr lang="en-US" dirty="0"/>
          </a:p>
        </p:txBody>
      </p:sp>
      <p:cxnSp>
        <p:nvCxnSpPr>
          <p:cNvPr id="54" name="Straight Connector 53"/>
          <p:cNvCxnSpPr/>
          <p:nvPr/>
        </p:nvCxnSpPr>
        <p:spPr>
          <a:xfrm>
            <a:off x="8551506" y="2500604"/>
            <a:ext cx="44320" cy="2313992"/>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6046237" y="2761861"/>
            <a:ext cx="0" cy="466531"/>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flipH="1">
            <a:off x="5178490" y="3228392"/>
            <a:ext cx="1754155" cy="0"/>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Arrow Connector 62"/>
          <p:cNvCxnSpPr/>
          <p:nvPr/>
        </p:nvCxnSpPr>
        <p:spPr>
          <a:xfrm>
            <a:off x="6932645" y="3228392"/>
            <a:ext cx="0" cy="3231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p:nvPr/>
        </p:nvCxnSpPr>
        <p:spPr>
          <a:xfrm>
            <a:off x="5178490" y="3228392"/>
            <a:ext cx="0" cy="3231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6" name="TextBox 65"/>
          <p:cNvSpPr txBox="1"/>
          <p:nvPr/>
        </p:nvSpPr>
        <p:spPr>
          <a:xfrm>
            <a:off x="4520681" y="3648269"/>
            <a:ext cx="1315617" cy="646331"/>
          </a:xfrm>
          <a:prstGeom prst="rect">
            <a:avLst/>
          </a:prstGeom>
          <a:noFill/>
        </p:spPr>
        <p:txBody>
          <a:bodyPr wrap="square" rtlCol="0">
            <a:spAutoFit/>
          </a:bodyPr>
          <a:lstStyle/>
          <a:p>
            <a:r>
              <a:rPr lang="en-US" dirty="0" smtClean="0"/>
              <a:t>Domestic Card</a:t>
            </a:r>
            <a:endParaRPr lang="en-US" dirty="0"/>
          </a:p>
        </p:txBody>
      </p:sp>
      <p:sp>
        <p:nvSpPr>
          <p:cNvPr id="67" name="TextBox 66"/>
          <p:cNvSpPr txBox="1"/>
          <p:nvPr/>
        </p:nvSpPr>
        <p:spPr>
          <a:xfrm>
            <a:off x="6251510" y="3657600"/>
            <a:ext cx="1474237" cy="646331"/>
          </a:xfrm>
          <a:prstGeom prst="rect">
            <a:avLst/>
          </a:prstGeom>
          <a:noFill/>
        </p:spPr>
        <p:txBody>
          <a:bodyPr wrap="square" rtlCol="0">
            <a:spAutoFit/>
          </a:bodyPr>
          <a:lstStyle/>
          <a:p>
            <a:r>
              <a:rPr lang="en-US" dirty="0" smtClean="0"/>
              <a:t>International Card</a:t>
            </a:r>
            <a:endParaRPr lang="en-US" dirty="0"/>
          </a:p>
        </p:txBody>
      </p:sp>
      <p:cxnSp>
        <p:nvCxnSpPr>
          <p:cNvPr id="69" name="Straight Connector 68"/>
          <p:cNvCxnSpPr/>
          <p:nvPr/>
        </p:nvCxnSpPr>
        <p:spPr>
          <a:xfrm>
            <a:off x="3918857" y="2500604"/>
            <a:ext cx="0" cy="2239347"/>
          </a:xfrm>
          <a:prstGeom prst="line">
            <a:avLst/>
          </a:prstGeom>
        </p:spPr>
        <p:style>
          <a:lnRef idx="1">
            <a:schemeClr val="dk1"/>
          </a:lnRef>
          <a:fillRef idx="0">
            <a:schemeClr val="dk1"/>
          </a:fillRef>
          <a:effectRef idx="0">
            <a:schemeClr val="dk1"/>
          </a:effectRef>
          <a:fontRef idx="minor">
            <a:schemeClr val="tx1"/>
          </a:fontRef>
        </p:style>
      </p:cxnSp>
      <p:cxnSp>
        <p:nvCxnSpPr>
          <p:cNvPr id="73" name="Straight Connector 72"/>
          <p:cNvCxnSpPr/>
          <p:nvPr/>
        </p:nvCxnSpPr>
        <p:spPr>
          <a:xfrm>
            <a:off x="1324947" y="2581173"/>
            <a:ext cx="0" cy="362635"/>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a:xfrm flipH="1">
            <a:off x="550506" y="2943808"/>
            <a:ext cx="1604865" cy="0"/>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Arrow Connector 76"/>
          <p:cNvCxnSpPr/>
          <p:nvPr/>
        </p:nvCxnSpPr>
        <p:spPr>
          <a:xfrm>
            <a:off x="550506" y="2943808"/>
            <a:ext cx="0" cy="2845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9" name="Straight Arrow Connector 78"/>
          <p:cNvCxnSpPr/>
          <p:nvPr/>
        </p:nvCxnSpPr>
        <p:spPr>
          <a:xfrm>
            <a:off x="2155371" y="2943808"/>
            <a:ext cx="0" cy="2845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0" name="TextBox 79"/>
          <p:cNvSpPr txBox="1"/>
          <p:nvPr/>
        </p:nvSpPr>
        <p:spPr>
          <a:xfrm>
            <a:off x="167951" y="3228392"/>
            <a:ext cx="923731" cy="646331"/>
          </a:xfrm>
          <a:prstGeom prst="rect">
            <a:avLst/>
          </a:prstGeom>
          <a:noFill/>
        </p:spPr>
        <p:txBody>
          <a:bodyPr wrap="square" rtlCol="0">
            <a:spAutoFit/>
          </a:bodyPr>
          <a:lstStyle/>
          <a:p>
            <a:r>
              <a:rPr lang="en-US" dirty="0" smtClean="0"/>
              <a:t>Charge Card</a:t>
            </a:r>
            <a:endParaRPr lang="en-US" dirty="0"/>
          </a:p>
        </p:txBody>
      </p:sp>
      <p:sp>
        <p:nvSpPr>
          <p:cNvPr id="81" name="TextBox 80"/>
          <p:cNvSpPr txBox="1"/>
          <p:nvPr/>
        </p:nvSpPr>
        <p:spPr>
          <a:xfrm>
            <a:off x="1446245" y="3228392"/>
            <a:ext cx="1390261" cy="646331"/>
          </a:xfrm>
          <a:prstGeom prst="rect">
            <a:avLst/>
          </a:prstGeom>
          <a:noFill/>
        </p:spPr>
        <p:txBody>
          <a:bodyPr wrap="square" rtlCol="0">
            <a:spAutoFit/>
          </a:bodyPr>
          <a:lstStyle/>
          <a:p>
            <a:r>
              <a:rPr lang="en-US" dirty="0" smtClean="0"/>
              <a:t>Revolving Credit Card</a:t>
            </a:r>
            <a:endParaRPr lang="en-US" dirty="0"/>
          </a:p>
        </p:txBody>
      </p:sp>
      <p:cxnSp>
        <p:nvCxnSpPr>
          <p:cNvPr id="83" name="Straight Connector 82"/>
          <p:cNvCxnSpPr/>
          <p:nvPr/>
        </p:nvCxnSpPr>
        <p:spPr>
          <a:xfrm flipH="1">
            <a:off x="1184989" y="4739951"/>
            <a:ext cx="3993501" cy="0"/>
          </a:xfrm>
          <a:prstGeom prst="line">
            <a:avLst/>
          </a:prstGeom>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5178490" y="4739951"/>
            <a:ext cx="0" cy="3452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8" name="Straight Arrow Connector 87"/>
          <p:cNvCxnSpPr/>
          <p:nvPr/>
        </p:nvCxnSpPr>
        <p:spPr>
          <a:xfrm>
            <a:off x="3321698" y="4739951"/>
            <a:ext cx="9331" cy="3452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0" name="Straight Arrow Connector 89"/>
          <p:cNvCxnSpPr/>
          <p:nvPr/>
        </p:nvCxnSpPr>
        <p:spPr>
          <a:xfrm>
            <a:off x="1184989" y="4739951"/>
            <a:ext cx="0" cy="3452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1" name="TextBox 90"/>
          <p:cNvSpPr txBox="1"/>
          <p:nvPr/>
        </p:nvSpPr>
        <p:spPr>
          <a:xfrm>
            <a:off x="4492689" y="5085184"/>
            <a:ext cx="1371600" cy="369332"/>
          </a:xfrm>
          <a:prstGeom prst="rect">
            <a:avLst/>
          </a:prstGeom>
          <a:noFill/>
        </p:spPr>
        <p:txBody>
          <a:bodyPr wrap="square" rtlCol="0">
            <a:spAutoFit/>
          </a:bodyPr>
          <a:lstStyle/>
          <a:p>
            <a:r>
              <a:rPr lang="en-US" dirty="0" smtClean="0"/>
              <a:t>Gold Card</a:t>
            </a:r>
            <a:endParaRPr lang="en-US" dirty="0"/>
          </a:p>
        </p:txBody>
      </p:sp>
      <p:sp>
        <p:nvSpPr>
          <p:cNvPr id="92" name="TextBox 91"/>
          <p:cNvSpPr txBox="1"/>
          <p:nvPr/>
        </p:nvSpPr>
        <p:spPr>
          <a:xfrm>
            <a:off x="2481943" y="5085184"/>
            <a:ext cx="1749487" cy="369332"/>
          </a:xfrm>
          <a:prstGeom prst="rect">
            <a:avLst/>
          </a:prstGeom>
          <a:noFill/>
        </p:spPr>
        <p:txBody>
          <a:bodyPr wrap="square" rtlCol="0">
            <a:spAutoFit/>
          </a:bodyPr>
          <a:lstStyle/>
          <a:p>
            <a:r>
              <a:rPr lang="en-US" dirty="0" smtClean="0"/>
              <a:t>Business Card</a:t>
            </a:r>
            <a:endParaRPr lang="en-US" dirty="0"/>
          </a:p>
        </p:txBody>
      </p:sp>
      <p:sp>
        <p:nvSpPr>
          <p:cNvPr id="93" name="TextBox 92"/>
          <p:cNvSpPr txBox="1"/>
          <p:nvPr/>
        </p:nvSpPr>
        <p:spPr>
          <a:xfrm>
            <a:off x="391885" y="5094515"/>
            <a:ext cx="1749489" cy="369332"/>
          </a:xfrm>
          <a:prstGeom prst="rect">
            <a:avLst/>
          </a:prstGeom>
          <a:noFill/>
        </p:spPr>
        <p:txBody>
          <a:bodyPr wrap="square" rtlCol="0">
            <a:spAutoFit/>
          </a:bodyPr>
          <a:lstStyle/>
          <a:p>
            <a:r>
              <a:rPr lang="en-US" dirty="0" smtClean="0"/>
              <a:t>Standard Card</a:t>
            </a:r>
            <a:endParaRPr lang="en-US" dirty="0"/>
          </a:p>
        </p:txBody>
      </p:sp>
      <p:cxnSp>
        <p:nvCxnSpPr>
          <p:cNvPr id="95" name="Straight Connector 94"/>
          <p:cNvCxnSpPr/>
          <p:nvPr/>
        </p:nvCxnSpPr>
        <p:spPr>
          <a:xfrm flipH="1">
            <a:off x="6559420" y="4828592"/>
            <a:ext cx="4795935" cy="0"/>
          </a:xfrm>
          <a:prstGeom prst="line">
            <a:avLst/>
          </a:prstGeom>
        </p:spPr>
        <p:style>
          <a:lnRef idx="1">
            <a:schemeClr val="dk1"/>
          </a:lnRef>
          <a:fillRef idx="0">
            <a:schemeClr val="dk1"/>
          </a:fillRef>
          <a:effectRef idx="0">
            <a:schemeClr val="dk1"/>
          </a:effectRef>
          <a:fontRef idx="minor">
            <a:schemeClr val="tx1"/>
          </a:fontRef>
        </p:style>
      </p:cxnSp>
      <p:cxnSp>
        <p:nvCxnSpPr>
          <p:cNvPr id="97" name="Straight Arrow Connector 96"/>
          <p:cNvCxnSpPr/>
          <p:nvPr/>
        </p:nvCxnSpPr>
        <p:spPr>
          <a:xfrm>
            <a:off x="6559420" y="4828592"/>
            <a:ext cx="0" cy="2659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9" name="Straight Arrow Connector 98"/>
          <p:cNvCxnSpPr/>
          <p:nvPr/>
        </p:nvCxnSpPr>
        <p:spPr>
          <a:xfrm>
            <a:off x="8294914" y="4828592"/>
            <a:ext cx="0" cy="2565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 name="Straight Arrow Connector 101"/>
          <p:cNvCxnSpPr/>
          <p:nvPr/>
        </p:nvCxnSpPr>
        <p:spPr>
          <a:xfrm>
            <a:off x="9899780" y="4828592"/>
            <a:ext cx="0" cy="2565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4" name="Straight Arrow Connector 103"/>
          <p:cNvCxnSpPr/>
          <p:nvPr/>
        </p:nvCxnSpPr>
        <p:spPr>
          <a:xfrm>
            <a:off x="11355355" y="4828592"/>
            <a:ext cx="0" cy="2659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5" name="TextBox 104"/>
          <p:cNvSpPr txBox="1"/>
          <p:nvPr/>
        </p:nvSpPr>
        <p:spPr>
          <a:xfrm>
            <a:off x="5962261" y="5269850"/>
            <a:ext cx="1399592" cy="646331"/>
          </a:xfrm>
          <a:prstGeom prst="rect">
            <a:avLst/>
          </a:prstGeom>
          <a:noFill/>
        </p:spPr>
        <p:txBody>
          <a:bodyPr wrap="square" rtlCol="0">
            <a:spAutoFit/>
          </a:bodyPr>
          <a:lstStyle/>
          <a:p>
            <a:r>
              <a:rPr lang="en-US" dirty="0" smtClean="0"/>
              <a:t>Proprietary Card</a:t>
            </a:r>
            <a:endParaRPr lang="en-US" dirty="0"/>
          </a:p>
        </p:txBody>
      </p:sp>
      <p:sp>
        <p:nvSpPr>
          <p:cNvPr id="106" name="TextBox 105"/>
          <p:cNvSpPr txBox="1"/>
          <p:nvPr/>
        </p:nvSpPr>
        <p:spPr>
          <a:xfrm>
            <a:off x="7725746" y="5269850"/>
            <a:ext cx="1296955" cy="646331"/>
          </a:xfrm>
          <a:prstGeom prst="rect">
            <a:avLst/>
          </a:prstGeom>
          <a:noFill/>
        </p:spPr>
        <p:txBody>
          <a:bodyPr wrap="square" rtlCol="0">
            <a:spAutoFit/>
          </a:bodyPr>
          <a:lstStyle/>
          <a:p>
            <a:r>
              <a:rPr lang="en-US" dirty="0" smtClean="0"/>
              <a:t>Master Card</a:t>
            </a:r>
            <a:endParaRPr lang="en-US" dirty="0"/>
          </a:p>
        </p:txBody>
      </p:sp>
      <p:sp>
        <p:nvSpPr>
          <p:cNvPr id="107" name="TextBox 106"/>
          <p:cNvSpPr txBox="1"/>
          <p:nvPr/>
        </p:nvSpPr>
        <p:spPr>
          <a:xfrm>
            <a:off x="9358604" y="5269850"/>
            <a:ext cx="1026367" cy="646331"/>
          </a:xfrm>
          <a:prstGeom prst="rect">
            <a:avLst/>
          </a:prstGeom>
          <a:noFill/>
        </p:spPr>
        <p:txBody>
          <a:bodyPr wrap="square" rtlCol="0">
            <a:spAutoFit/>
          </a:bodyPr>
          <a:lstStyle/>
          <a:p>
            <a:r>
              <a:rPr lang="en-US" dirty="0" smtClean="0"/>
              <a:t>Visa Card</a:t>
            </a:r>
            <a:endParaRPr lang="en-US" dirty="0"/>
          </a:p>
        </p:txBody>
      </p:sp>
      <p:sp>
        <p:nvSpPr>
          <p:cNvPr id="108" name="TextBox 107"/>
          <p:cNvSpPr txBox="1"/>
          <p:nvPr/>
        </p:nvSpPr>
        <p:spPr>
          <a:xfrm>
            <a:off x="10916817" y="5197151"/>
            <a:ext cx="1129003" cy="923330"/>
          </a:xfrm>
          <a:prstGeom prst="rect">
            <a:avLst/>
          </a:prstGeom>
          <a:noFill/>
        </p:spPr>
        <p:txBody>
          <a:bodyPr wrap="square" rtlCol="0">
            <a:spAutoFit/>
          </a:bodyPr>
          <a:lstStyle/>
          <a:p>
            <a:r>
              <a:rPr lang="en-US" dirty="0" smtClean="0"/>
              <a:t>Domestic Tie-up Card</a:t>
            </a:r>
            <a:endParaRPr lang="en-US" dirty="0"/>
          </a:p>
        </p:txBody>
      </p:sp>
    </p:spTree>
    <p:extLst>
      <p:ext uri="{BB962C8B-B14F-4D97-AF65-F5344CB8AC3E}">
        <p14:creationId xmlns:p14="http://schemas.microsoft.com/office/powerpoint/2010/main" val="448044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7D15084-2087-47AF-96C9-D0F3574A8A81}"/>
              </a:ext>
            </a:extLst>
          </p:cNvPr>
          <p:cNvSpPr>
            <a:spLocks noGrp="1"/>
          </p:cNvSpPr>
          <p:nvPr>
            <p:ph idx="1"/>
          </p:nvPr>
        </p:nvSpPr>
        <p:spPr/>
        <p:txBody>
          <a:bodyPr/>
          <a:lstStyle/>
          <a:p>
            <a:r>
              <a:rPr lang="en-US" sz="4000" dirty="0"/>
              <a:t>Creditors have better memories than debtors. </a:t>
            </a:r>
          </a:p>
          <a:p>
            <a:pPr algn="r" rtl="1"/>
            <a:r>
              <a:rPr lang="en-US" dirty="0"/>
              <a:t>—Benjamin Franklin </a:t>
            </a:r>
          </a:p>
        </p:txBody>
      </p:sp>
    </p:spTree>
    <p:extLst>
      <p:ext uri="{BB962C8B-B14F-4D97-AF65-F5344CB8AC3E}">
        <p14:creationId xmlns:p14="http://schemas.microsoft.com/office/powerpoint/2010/main" val="3536502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C3657-0606-437B-BA83-14256D1C7611}"/>
              </a:ext>
            </a:extLst>
          </p:cNvPr>
          <p:cNvSpPr>
            <a:spLocks noGrp="1"/>
          </p:cNvSpPr>
          <p:nvPr>
            <p:ph type="title"/>
          </p:nvPr>
        </p:nvSpPr>
        <p:spPr/>
        <p:txBody>
          <a:bodyPr/>
          <a:lstStyle/>
          <a:p>
            <a:r>
              <a:rPr lang="en-US" b="1" i="0" u="none" strike="noStrike" dirty="0">
                <a:solidFill>
                  <a:srgbClr val="0B0B0B"/>
                </a:solidFill>
                <a:effectLst/>
              </a:rPr>
              <a:t>Chapter Outlines</a:t>
            </a:r>
            <a:endParaRPr lang="en-US" b="1" dirty="0"/>
          </a:p>
        </p:txBody>
      </p:sp>
      <p:sp>
        <p:nvSpPr>
          <p:cNvPr id="3" name="Content Placeholder 2">
            <a:extLst>
              <a:ext uri="{FF2B5EF4-FFF2-40B4-BE49-F238E27FC236}">
                <a16:creationId xmlns="" xmlns:a16="http://schemas.microsoft.com/office/drawing/2014/main" id="{22B24B31-D5FD-4A83-9340-E0C85BF18B99}"/>
              </a:ext>
            </a:extLst>
          </p:cNvPr>
          <p:cNvSpPr>
            <a:spLocks noGrp="1"/>
          </p:cNvSpPr>
          <p:nvPr>
            <p:ph idx="1"/>
          </p:nvPr>
        </p:nvSpPr>
        <p:spPr/>
        <p:txBody>
          <a:bodyPr/>
          <a:lstStyle/>
          <a:p>
            <a:r>
              <a:rPr lang="en-US" dirty="0"/>
              <a:t>What is Credit? </a:t>
            </a:r>
          </a:p>
          <a:p>
            <a:r>
              <a:rPr lang="en-US" dirty="0"/>
              <a:t>The cost of credit? </a:t>
            </a:r>
          </a:p>
          <a:p>
            <a:r>
              <a:rPr lang="en-US" dirty="0"/>
              <a:t>Elements of Credit Who uses credit? </a:t>
            </a:r>
          </a:p>
          <a:p>
            <a:r>
              <a:rPr lang="en-US" dirty="0"/>
              <a:t>Advantages and disadvantages of Credit </a:t>
            </a:r>
          </a:p>
          <a:p>
            <a:r>
              <a:rPr lang="en-US" dirty="0"/>
              <a:t>Types of Credit</a:t>
            </a:r>
          </a:p>
          <a:p>
            <a:endParaRPr lang="en-US" dirty="0"/>
          </a:p>
        </p:txBody>
      </p:sp>
      <p:pic>
        <p:nvPicPr>
          <p:cNvPr id="8" name="Picture 7">
            <a:extLst>
              <a:ext uri="{FF2B5EF4-FFF2-40B4-BE49-F238E27FC236}">
                <a16:creationId xmlns="" xmlns:a16="http://schemas.microsoft.com/office/drawing/2014/main" id="{96470F65-B06A-4E1D-A60E-E8D03BCCDD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flipH="1">
            <a:off x="-335157" y="-51688"/>
            <a:ext cx="1941176" cy="1376852"/>
          </a:xfrm>
          <a:prstGeom prst="rect">
            <a:avLst/>
          </a:prstGeom>
        </p:spPr>
      </p:pic>
      <p:pic>
        <p:nvPicPr>
          <p:cNvPr id="9" name="Picture 8">
            <a:extLst>
              <a:ext uri="{FF2B5EF4-FFF2-40B4-BE49-F238E27FC236}">
                <a16:creationId xmlns="" xmlns:a16="http://schemas.microsoft.com/office/drawing/2014/main" id="{5EEB1598-0F4B-4C68-8D38-3E33EF6799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flipV="1">
            <a:off x="10485794" y="5431732"/>
            <a:ext cx="2094819" cy="1432093"/>
          </a:xfrm>
          <a:prstGeom prst="rect">
            <a:avLst/>
          </a:prstGeom>
        </p:spPr>
      </p:pic>
    </p:spTree>
    <p:extLst>
      <p:ext uri="{BB962C8B-B14F-4D97-AF65-F5344CB8AC3E}">
        <p14:creationId xmlns:p14="http://schemas.microsoft.com/office/powerpoint/2010/main" val="2455908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AE4F56-C345-4490-94BB-1673A7FEF0C0}"/>
              </a:ext>
            </a:extLst>
          </p:cNvPr>
          <p:cNvSpPr>
            <a:spLocks noGrp="1"/>
          </p:cNvSpPr>
          <p:nvPr>
            <p:ph type="title"/>
          </p:nvPr>
        </p:nvSpPr>
        <p:spPr>
          <a:xfrm>
            <a:off x="3058108" y="206505"/>
            <a:ext cx="6075784" cy="894508"/>
          </a:xfrm>
        </p:spPr>
        <p:txBody>
          <a:bodyPr/>
          <a:lstStyle/>
          <a:p>
            <a:pPr algn="ctr"/>
            <a:r>
              <a:rPr lang="en-US" b="1" dirty="0"/>
              <a:t>WHAT IS CREDIT?</a:t>
            </a:r>
          </a:p>
        </p:txBody>
      </p:sp>
      <p:sp>
        <p:nvSpPr>
          <p:cNvPr id="3" name="Content Placeholder 2">
            <a:extLst>
              <a:ext uri="{FF2B5EF4-FFF2-40B4-BE49-F238E27FC236}">
                <a16:creationId xmlns="" xmlns:a16="http://schemas.microsoft.com/office/drawing/2014/main" id="{04891DFE-01EA-4E8E-AC08-83B42B5BFDA6}"/>
              </a:ext>
            </a:extLst>
          </p:cNvPr>
          <p:cNvSpPr>
            <a:spLocks noGrp="1"/>
          </p:cNvSpPr>
          <p:nvPr>
            <p:ph idx="1"/>
          </p:nvPr>
        </p:nvSpPr>
        <p:spPr>
          <a:xfrm>
            <a:off x="811763" y="1017037"/>
            <a:ext cx="10226351" cy="5262465"/>
          </a:xfrm>
        </p:spPr>
        <p:txBody>
          <a:bodyPr>
            <a:noAutofit/>
          </a:bodyPr>
          <a:lstStyle/>
          <a:p>
            <a:pPr algn="just">
              <a:buFont typeface="Arial" panose="020B0604020202020204" pitchFamily="34" charset="0"/>
              <a:buChar char="•"/>
            </a:pPr>
            <a:r>
              <a:rPr lang="en-US" sz="2000" dirty="0"/>
              <a:t>Credit is issued to people who want to obtain something now, but who can’t or don’t want to necessarily pay for it now, based on that person’s ability to pay for it later. Credit can be used to purchase new property or to take out a loan, and a person’s </a:t>
            </a:r>
            <a:r>
              <a:rPr lang="en-US" sz="2000" b="1" dirty="0"/>
              <a:t>creditworthiness </a:t>
            </a:r>
            <a:r>
              <a:rPr lang="en-US" sz="2000" dirty="0"/>
              <a:t>is represented in different ways.</a:t>
            </a:r>
          </a:p>
          <a:p>
            <a:pPr algn="just">
              <a:buFont typeface="Arial" panose="020B0604020202020204" pitchFamily="34" charset="0"/>
              <a:buChar char="•"/>
            </a:pPr>
            <a:r>
              <a:rPr lang="en-US" sz="2000" dirty="0"/>
              <a:t>Credit is the </a:t>
            </a:r>
            <a:r>
              <a:rPr lang="en-US" sz="2000" b="1" dirty="0"/>
              <a:t>measure of </a:t>
            </a:r>
            <a:r>
              <a:rPr lang="en-US" sz="2000" b="1" u="sng" dirty="0"/>
              <a:t>trust</a:t>
            </a:r>
            <a:r>
              <a:rPr lang="en-US" sz="2000" b="1" dirty="0"/>
              <a:t> </a:t>
            </a:r>
            <a:r>
              <a:rPr lang="en-US" sz="2000" dirty="0"/>
              <a:t>one party has in another party’s ability to receive some kind of resource now and pay for it at a designated point in the future. In most cases, that means a person in relation to her/his bank. </a:t>
            </a:r>
          </a:p>
          <a:p>
            <a:pPr algn="just">
              <a:buFont typeface="Arial" panose="020B0604020202020204" pitchFamily="34" charset="0"/>
              <a:buChar char="•"/>
            </a:pPr>
            <a:r>
              <a:rPr lang="en-US" sz="2000" dirty="0"/>
              <a:t>Generally </a:t>
            </a:r>
            <a:r>
              <a:rPr lang="en-US" sz="2000" b="1" i="1" u="sng" dirty="0"/>
              <a:t>“Credit” </a:t>
            </a:r>
            <a:r>
              <a:rPr lang="en-US" sz="2000" dirty="0"/>
              <a:t>means; an agreement to get money, goods, services now in exchange for a promise to pay in the future.</a:t>
            </a:r>
          </a:p>
          <a:p>
            <a:pPr algn="just">
              <a:buFont typeface="Arial" panose="020B0604020202020204" pitchFamily="34" charset="0"/>
              <a:buChar char="•"/>
            </a:pPr>
            <a:r>
              <a:rPr lang="en-US" sz="2000" dirty="0"/>
              <a:t>But the term of </a:t>
            </a:r>
            <a:r>
              <a:rPr lang="en-US" sz="2000" b="1" i="1" u="sng" dirty="0"/>
              <a:t>“Bank Credit” </a:t>
            </a:r>
            <a:r>
              <a:rPr lang="en-US" sz="2000" dirty="0"/>
              <a:t>refers to; the amount of credit available to a business or individual from a banking institution in the form of loans. Bank credit, therefore, is the total amount of money a person or business can borrow from a </a:t>
            </a:r>
            <a:r>
              <a:rPr lang="en-US" sz="2000" dirty="0">
                <a:hlinkClick r:id="rId3">
                  <a:extLst>
                    <a:ext uri="{A12FA001-AC4F-418D-AE19-62706E023703}">
                      <ahyp:hlinkClr xmlns:ahyp="http://schemas.microsoft.com/office/drawing/2018/hyperlinkcolor" xmlns="" val="tx"/>
                    </a:ext>
                  </a:extLst>
                </a:hlinkClick>
              </a:rPr>
              <a:t>bank</a:t>
            </a:r>
            <a:r>
              <a:rPr lang="en-US" sz="2000" dirty="0"/>
              <a:t>. A borrower's bank credit depends on their ability to repay any loans and the total amount of credit available to lend by the banking institution.</a:t>
            </a:r>
          </a:p>
        </p:txBody>
      </p:sp>
    </p:spTree>
    <p:extLst>
      <p:ext uri="{BB962C8B-B14F-4D97-AF65-F5344CB8AC3E}">
        <p14:creationId xmlns:p14="http://schemas.microsoft.com/office/powerpoint/2010/main" val="536877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AE4F56-C345-4490-94BB-1673A7FEF0C0}"/>
              </a:ext>
            </a:extLst>
          </p:cNvPr>
          <p:cNvSpPr>
            <a:spLocks noGrp="1"/>
          </p:cNvSpPr>
          <p:nvPr>
            <p:ph type="title"/>
          </p:nvPr>
        </p:nvSpPr>
        <p:spPr>
          <a:xfrm>
            <a:off x="3058108" y="206505"/>
            <a:ext cx="6075784" cy="894508"/>
          </a:xfrm>
        </p:spPr>
        <p:txBody>
          <a:bodyPr>
            <a:normAutofit/>
          </a:bodyPr>
          <a:lstStyle/>
          <a:p>
            <a:pPr algn="ctr"/>
            <a:r>
              <a:rPr lang="en-US" b="1" dirty="0"/>
              <a:t>THE COST OF CREDIT</a:t>
            </a:r>
          </a:p>
        </p:txBody>
      </p:sp>
      <p:sp>
        <p:nvSpPr>
          <p:cNvPr id="3" name="Content Placeholder 2">
            <a:extLst>
              <a:ext uri="{FF2B5EF4-FFF2-40B4-BE49-F238E27FC236}">
                <a16:creationId xmlns="" xmlns:a16="http://schemas.microsoft.com/office/drawing/2014/main" id="{04891DFE-01EA-4E8E-AC08-83B42B5BFDA6}"/>
              </a:ext>
            </a:extLst>
          </p:cNvPr>
          <p:cNvSpPr>
            <a:spLocks noGrp="1"/>
          </p:cNvSpPr>
          <p:nvPr>
            <p:ph idx="1"/>
          </p:nvPr>
        </p:nvSpPr>
        <p:spPr>
          <a:xfrm>
            <a:off x="1274562" y="1194337"/>
            <a:ext cx="9343675" cy="5542365"/>
          </a:xfrm>
        </p:spPr>
        <p:txBody>
          <a:bodyPr>
            <a:noAutofit/>
          </a:bodyPr>
          <a:lstStyle/>
          <a:p>
            <a:pPr algn="just">
              <a:buFont typeface="Arial" panose="020B0604020202020204" pitchFamily="34" charset="0"/>
              <a:buChar char="•"/>
            </a:pPr>
            <a:r>
              <a:rPr lang="en-US" sz="2400" dirty="0"/>
              <a:t>To cover the risk and costs associated with extending credit, a lender will charge the borrower interest or service charges depending on the agreement. These extra charges - the cost of credit - consist of any amount that exceeds the amount borrowed (the principal).</a:t>
            </a:r>
          </a:p>
          <a:p>
            <a:pPr algn="just">
              <a:buFont typeface="Arial" panose="020B0604020202020204" pitchFamily="34" charset="0"/>
              <a:buChar char="•"/>
            </a:pPr>
            <a:r>
              <a:rPr lang="en-US" sz="2400" dirty="0"/>
              <a:t>The amount of interest you are charged by a lender is determined by several factors. </a:t>
            </a:r>
            <a:r>
              <a:rPr lang="en-US" sz="2400" u="sng" dirty="0"/>
              <a:t>These include the Credit Score</a:t>
            </a:r>
            <a:r>
              <a:rPr lang="en-US" sz="2400" dirty="0"/>
              <a:t>, </a:t>
            </a:r>
            <a:r>
              <a:rPr lang="en-US" sz="2400" u="sng" dirty="0"/>
              <a:t>Credit History</a:t>
            </a:r>
            <a:r>
              <a:rPr lang="en-US" sz="2400" dirty="0"/>
              <a:t>, </a:t>
            </a:r>
            <a:r>
              <a:rPr lang="en-US" sz="2400" u="sng" dirty="0"/>
              <a:t>Employment Type and Income</a:t>
            </a:r>
            <a:r>
              <a:rPr lang="en-US" sz="2400" dirty="0"/>
              <a:t>, </a:t>
            </a:r>
            <a:r>
              <a:rPr lang="en-US" sz="2400" u="sng" dirty="0"/>
              <a:t>Loan Size, Length of Term, collateral..</a:t>
            </a:r>
            <a:r>
              <a:rPr lang="en-US" sz="2400" u="sng" dirty="0" err="1"/>
              <a:t>etc</a:t>
            </a:r>
            <a:r>
              <a:rPr lang="en-US" sz="2400" dirty="0"/>
              <a:t>. </a:t>
            </a:r>
          </a:p>
          <a:p>
            <a:pPr algn="just">
              <a:buFont typeface="Arial" panose="020B0604020202020204" pitchFamily="34" charset="0"/>
              <a:buChar char="•"/>
            </a:pPr>
            <a:r>
              <a:rPr lang="en-US" sz="2400" dirty="0"/>
              <a:t>Of primary concern to a lender however, is your "creditworthiness" or ability to repay the loan. Before extending any kind of credit, a lender will carefully consider your income, the amount of debt you already have and your repayment history.</a:t>
            </a:r>
          </a:p>
        </p:txBody>
      </p:sp>
    </p:spTree>
    <p:extLst>
      <p:ext uri="{BB962C8B-B14F-4D97-AF65-F5344CB8AC3E}">
        <p14:creationId xmlns:p14="http://schemas.microsoft.com/office/powerpoint/2010/main" val="4283968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6540B6-C3A9-442B-886E-F23660679D60}"/>
              </a:ext>
            </a:extLst>
          </p:cNvPr>
          <p:cNvSpPr>
            <a:spLocks noGrp="1"/>
          </p:cNvSpPr>
          <p:nvPr>
            <p:ph type="title"/>
          </p:nvPr>
        </p:nvSpPr>
        <p:spPr/>
        <p:txBody>
          <a:bodyPr/>
          <a:lstStyle/>
          <a:p>
            <a:pPr algn="ctr"/>
            <a:r>
              <a:rPr lang="en-US" b="1" dirty="0"/>
              <a:t>ELEMENTS OF CREDIT</a:t>
            </a:r>
          </a:p>
        </p:txBody>
      </p:sp>
      <p:sp>
        <p:nvSpPr>
          <p:cNvPr id="3" name="Content Placeholder 2">
            <a:extLst>
              <a:ext uri="{FF2B5EF4-FFF2-40B4-BE49-F238E27FC236}">
                <a16:creationId xmlns="" xmlns:a16="http://schemas.microsoft.com/office/drawing/2014/main" id="{5800F794-B0E2-4518-9E9B-510E14E772BF}"/>
              </a:ext>
            </a:extLst>
          </p:cNvPr>
          <p:cNvSpPr>
            <a:spLocks noGrp="1"/>
          </p:cNvSpPr>
          <p:nvPr>
            <p:ph idx="1"/>
          </p:nvPr>
        </p:nvSpPr>
        <p:spPr/>
        <p:txBody>
          <a:bodyPr>
            <a:normAutofit/>
          </a:bodyPr>
          <a:lstStyle/>
          <a:p>
            <a:r>
              <a:rPr lang="en-US" dirty="0"/>
              <a:t>One who lends money/provides credit – creditor </a:t>
            </a:r>
          </a:p>
          <a:p>
            <a:r>
              <a:rPr lang="en-US" dirty="0"/>
              <a:t>One who borrows money/uses credit - debtor </a:t>
            </a:r>
          </a:p>
          <a:p>
            <a:r>
              <a:rPr lang="en-US" dirty="0"/>
              <a:t>Creditors charge a fee for using their money – interest</a:t>
            </a:r>
          </a:p>
          <a:p>
            <a:pPr marL="0" indent="0">
              <a:buNone/>
            </a:pPr>
            <a:endParaRPr lang="en-US" b="1" i="1" u="sng" dirty="0"/>
          </a:p>
          <a:p>
            <a:pPr marL="0" indent="0">
              <a:buNone/>
            </a:pPr>
            <a:endParaRPr lang="en-US" b="1" i="1" u="sng" dirty="0"/>
          </a:p>
          <a:p>
            <a:pPr marL="0" indent="0">
              <a:buNone/>
            </a:pPr>
            <a:endParaRPr lang="en-US" b="1" i="1" u="sng" dirty="0"/>
          </a:p>
          <a:p>
            <a:pPr marL="0" indent="0" algn="ctr">
              <a:buNone/>
            </a:pPr>
            <a:r>
              <a:rPr lang="en-US" b="1" i="1" u="sng" dirty="0"/>
              <a:t>“Credit is your financial trustworthiness” </a:t>
            </a:r>
          </a:p>
        </p:txBody>
      </p:sp>
    </p:spTree>
    <p:extLst>
      <p:ext uri="{BB962C8B-B14F-4D97-AF65-F5344CB8AC3E}">
        <p14:creationId xmlns:p14="http://schemas.microsoft.com/office/powerpoint/2010/main" val="2854967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10A9DC-8A53-428A-BEEF-BF20C99C8347}"/>
              </a:ext>
            </a:extLst>
          </p:cNvPr>
          <p:cNvSpPr>
            <a:spLocks noGrp="1"/>
          </p:cNvSpPr>
          <p:nvPr>
            <p:ph type="title"/>
          </p:nvPr>
        </p:nvSpPr>
        <p:spPr/>
        <p:txBody>
          <a:bodyPr/>
          <a:lstStyle/>
          <a:p>
            <a:pPr algn="ctr"/>
            <a:r>
              <a:rPr lang="en-US" b="1" dirty="0"/>
              <a:t>Who Uses Credit?</a:t>
            </a:r>
          </a:p>
        </p:txBody>
      </p:sp>
      <p:sp>
        <p:nvSpPr>
          <p:cNvPr id="3" name="Content Placeholder 2">
            <a:extLst>
              <a:ext uri="{FF2B5EF4-FFF2-40B4-BE49-F238E27FC236}">
                <a16:creationId xmlns="" xmlns:a16="http://schemas.microsoft.com/office/drawing/2014/main" id="{EF23B878-44EB-4FE4-A765-6D5C02CC8E35}"/>
              </a:ext>
            </a:extLst>
          </p:cNvPr>
          <p:cNvSpPr>
            <a:spLocks noGrp="1"/>
          </p:cNvSpPr>
          <p:nvPr>
            <p:ph idx="1"/>
          </p:nvPr>
        </p:nvSpPr>
        <p:spPr/>
        <p:txBody>
          <a:bodyPr/>
          <a:lstStyle/>
          <a:p>
            <a:r>
              <a:rPr lang="en-US" b="1" u="sng" dirty="0"/>
              <a:t>Consumer credit </a:t>
            </a:r>
            <a:r>
              <a:rPr lang="en-US" dirty="0"/>
              <a:t>– credit used by people for personal reasons</a:t>
            </a:r>
          </a:p>
          <a:p>
            <a:r>
              <a:rPr lang="en-US" b="1" u="sng" dirty="0"/>
              <a:t>Commercial credit </a:t>
            </a:r>
            <a:r>
              <a:rPr lang="en-US" dirty="0"/>
              <a:t>– credit used by businesses </a:t>
            </a:r>
          </a:p>
          <a:p>
            <a:r>
              <a:rPr lang="en-US" dirty="0"/>
              <a:t>Federal, state and local governments also uses credit to fund programs and projects.</a:t>
            </a:r>
          </a:p>
        </p:txBody>
      </p:sp>
    </p:spTree>
    <p:extLst>
      <p:ext uri="{BB962C8B-B14F-4D97-AF65-F5344CB8AC3E}">
        <p14:creationId xmlns:p14="http://schemas.microsoft.com/office/powerpoint/2010/main" val="1469825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B74EFC-0DD9-40E2-BF60-C4A5AF6D9953}"/>
              </a:ext>
            </a:extLst>
          </p:cNvPr>
          <p:cNvSpPr>
            <a:spLocks noGrp="1"/>
          </p:cNvSpPr>
          <p:nvPr>
            <p:ph type="title"/>
          </p:nvPr>
        </p:nvSpPr>
        <p:spPr/>
        <p:txBody>
          <a:bodyPr/>
          <a:lstStyle/>
          <a:p>
            <a:pPr algn="ctr"/>
            <a:r>
              <a:rPr lang="en-US" b="1" dirty="0"/>
              <a:t>ADVANTAGES OF CREDIT: </a:t>
            </a:r>
          </a:p>
        </p:txBody>
      </p:sp>
      <p:sp>
        <p:nvSpPr>
          <p:cNvPr id="3" name="Content Placeholder 2">
            <a:extLst>
              <a:ext uri="{FF2B5EF4-FFF2-40B4-BE49-F238E27FC236}">
                <a16:creationId xmlns="" xmlns:a16="http://schemas.microsoft.com/office/drawing/2014/main" id="{6BCECF1B-0C38-49C0-B034-124CA0AFF954}"/>
              </a:ext>
            </a:extLst>
          </p:cNvPr>
          <p:cNvSpPr>
            <a:spLocks noGrp="1"/>
          </p:cNvSpPr>
          <p:nvPr>
            <p:ph idx="1"/>
          </p:nvPr>
        </p:nvSpPr>
        <p:spPr/>
        <p:txBody>
          <a:bodyPr>
            <a:normAutofit/>
          </a:bodyPr>
          <a:lstStyle/>
          <a:p>
            <a:r>
              <a:rPr lang="en-US" dirty="0"/>
              <a:t>Convenience; Don’t have to carry cash &amp; worry about it getting lost or stolen.</a:t>
            </a:r>
          </a:p>
          <a:p>
            <a:r>
              <a:rPr lang="en-US" dirty="0"/>
              <a:t> Don’t have to save for expensive items </a:t>
            </a:r>
          </a:p>
          <a:p>
            <a:r>
              <a:rPr lang="en-US" dirty="0"/>
              <a:t>Useful for emergencies </a:t>
            </a:r>
          </a:p>
          <a:p>
            <a:r>
              <a:rPr lang="en-US" dirty="0"/>
              <a:t>Pay for things over the phone/internet </a:t>
            </a:r>
          </a:p>
          <a:p>
            <a:r>
              <a:rPr lang="en-US" dirty="0"/>
              <a:t>Allows you to establish a credit rating – measure of person’s ability and willingness to pay debts on time </a:t>
            </a:r>
          </a:p>
          <a:p>
            <a:r>
              <a:rPr lang="en-US" dirty="0"/>
              <a:t>Helps you keep track of your spending </a:t>
            </a:r>
          </a:p>
          <a:p>
            <a:r>
              <a:rPr lang="en-US" b="1" dirty="0"/>
              <a:t>Contributes to the growth of our economy</a:t>
            </a:r>
          </a:p>
        </p:txBody>
      </p:sp>
    </p:spTree>
    <p:extLst>
      <p:ext uri="{BB962C8B-B14F-4D97-AF65-F5344CB8AC3E}">
        <p14:creationId xmlns:p14="http://schemas.microsoft.com/office/powerpoint/2010/main" val="1947554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B74EFC-0DD9-40E2-BF60-C4A5AF6D9953}"/>
              </a:ext>
            </a:extLst>
          </p:cNvPr>
          <p:cNvSpPr>
            <a:spLocks noGrp="1"/>
          </p:cNvSpPr>
          <p:nvPr>
            <p:ph type="title"/>
          </p:nvPr>
        </p:nvSpPr>
        <p:spPr>
          <a:xfrm>
            <a:off x="399663" y="287253"/>
            <a:ext cx="5948263" cy="1131569"/>
          </a:xfrm>
        </p:spPr>
        <p:txBody>
          <a:bodyPr>
            <a:normAutofit/>
          </a:bodyPr>
          <a:lstStyle/>
          <a:p>
            <a:pPr algn="ctr"/>
            <a:r>
              <a:rPr lang="en-US" sz="3200" b="1" dirty="0"/>
              <a:t>ADVANTAGES OF CREDIT: </a:t>
            </a:r>
          </a:p>
        </p:txBody>
      </p:sp>
      <p:sp>
        <p:nvSpPr>
          <p:cNvPr id="3" name="Content Placeholder 2">
            <a:extLst>
              <a:ext uri="{FF2B5EF4-FFF2-40B4-BE49-F238E27FC236}">
                <a16:creationId xmlns="" xmlns:a16="http://schemas.microsoft.com/office/drawing/2014/main" id="{6BCECF1B-0C38-49C0-B034-124CA0AFF954}"/>
              </a:ext>
            </a:extLst>
          </p:cNvPr>
          <p:cNvSpPr>
            <a:spLocks noGrp="1"/>
          </p:cNvSpPr>
          <p:nvPr>
            <p:ph idx="1"/>
          </p:nvPr>
        </p:nvSpPr>
        <p:spPr>
          <a:xfrm>
            <a:off x="884853" y="2311919"/>
            <a:ext cx="4386943" cy="3558138"/>
          </a:xfrm>
        </p:spPr>
        <p:txBody>
          <a:bodyPr>
            <a:normAutofit/>
          </a:bodyPr>
          <a:lstStyle/>
          <a:p>
            <a:r>
              <a:rPr lang="en-US" b="1" dirty="0"/>
              <a:t>Contributes to the growth of our economy;</a:t>
            </a:r>
          </a:p>
          <a:p>
            <a:endParaRPr lang="en-US" b="1" dirty="0"/>
          </a:p>
        </p:txBody>
      </p:sp>
      <p:pic>
        <p:nvPicPr>
          <p:cNvPr id="6" name="Picture 5">
            <a:extLst>
              <a:ext uri="{FF2B5EF4-FFF2-40B4-BE49-F238E27FC236}">
                <a16:creationId xmlns="" xmlns:a16="http://schemas.microsoft.com/office/drawing/2014/main" id="{477A1725-48DC-498A-A7C3-9AF60E0B14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4989" y="287254"/>
            <a:ext cx="6291035" cy="6150868"/>
          </a:xfrm>
          <a:prstGeom prst="rect">
            <a:avLst/>
          </a:prstGeom>
        </p:spPr>
      </p:pic>
    </p:spTree>
    <p:extLst>
      <p:ext uri="{BB962C8B-B14F-4D97-AF65-F5344CB8AC3E}">
        <p14:creationId xmlns:p14="http://schemas.microsoft.com/office/powerpoint/2010/main" val="3343427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B74EFC-0DD9-40E2-BF60-C4A5AF6D9953}"/>
              </a:ext>
            </a:extLst>
          </p:cNvPr>
          <p:cNvSpPr>
            <a:spLocks noGrp="1"/>
          </p:cNvSpPr>
          <p:nvPr>
            <p:ph type="title"/>
          </p:nvPr>
        </p:nvSpPr>
        <p:spPr/>
        <p:txBody>
          <a:bodyPr/>
          <a:lstStyle/>
          <a:p>
            <a:pPr algn="ctr"/>
            <a:r>
              <a:rPr lang="en-US" dirty="0"/>
              <a:t>DISADVANTAGES OF CREDIT: </a:t>
            </a:r>
          </a:p>
        </p:txBody>
      </p:sp>
      <p:sp>
        <p:nvSpPr>
          <p:cNvPr id="3" name="Content Placeholder 2">
            <a:extLst>
              <a:ext uri="{FF2B5EF4-FFF2-40B4-BE49-F238E27FC236}">
                <a16:creationId xmlns="" xmlns:a16="http://schemas.microsoft.com/office/drawing/2014/main" id="{6BCECF1B-0C38-49C0-B034-124CA0AFF954}"/>
              </a:ext>
            </a:extLst>
          </p:cNvPr>
          <p:cNvSpPr>
            <a:spLocks noGrp="1"/>
          </p:cNvSpPr>
          <p:nvPr>
            <p:ph idx="1"/>
          </p:nvPr>
        </p:nvSpPr>
        <p:spPr/>
        <p:txBody>
          <a:bodyPr>
            <a:normAutofit/>
          </a:bodyPr>
          <a:lstStyle/>
          <a:p>
            <a:r>
              <a:rPr lang="en-US" dirty="0"/>
              <a:t>Easy to misuse </a:t>
            </a:r>
          </a:p>
          <a:p>
            <a:r>
              <a:rPr lang="en-US" dirty="0"/>
              <a:t>Tempting to buy things you can’t afford </a:t>
            </a:r>
          </a:p>
          <a:p>
            <a:r>
              <a:rPr lang="en-US" dirty="0"/>
              <a:t>Items cost more on credit because of interest </a:t>
            </a:r>
          </a:p>
          <a:p>
            <a:r>
              <a:rPr lang="en-US" dirty="0"/>
              <a:t>Credit limits </a:t>
            </a:r>
          </a:p>
          <a:p>
            <a:r>
              <a:rPr lang="en-US" dirty="0"/>
              <a:t>Late/missed payments lower credit rating </a:t>
            </a:r>
          </a:p>
          <a:p>
            <a:pPr marL="0" indent="0">
              <a:buNone/>
            </a:pPr>
            <a:endParaRPr lang="en-US" dirty="0"/>
          </a:p>
          <a:p>
            <a:pPr marL="0" indent="0" algn="ctr">
              <a:buNone/>
            </a:pPr>
            <a:r>
              <a:rPr lang="en-US" b="1" i="1" u="sng" dirty="0"/>
              <a:t>“Credit is money you owe, not own!”</a:t>
            </a:r>
          </a:p>
        </p:txBody>
      </p:sp>
    </p:spTree>
    <p:extLst>
      <p:ext uri="{BB962C8B-B14F-4D97-AF65-F5344CB8AC3E}">
        <p14:creationId xmlns:p14="http://schemas.microsoft.com/office/powerpoint/2010/main" val="2612608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1354</TotalTime>
  <Words>1442</Words>
  <Application>Microsoft Office PowerPoint</Application>
  <PresentationFormat>Custom</PresentationFormat>
  <Paragraphs>123</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CREDIT AND COLLECTION</vt:lpstr>
      <vt:lpstr>Chapter Outlines</vt:lpstr>
      <vt:lpstr>WHAT IS CREDIT?</vt:lpstr>
      <vt:lpstr>THE COST OF CREDIT</vt:lpstr>
      <vt:lpstr>ELEMENTS OF CREDIT</vt:lpstr>
      <vt:lpstr>Who Uses Credit?</vt:lpstr>
      <vt:lpstr>ADVANTAGES OF CREDIT: </vt:lpstr>
      <vt:lpstr>ADVANTAGES OF CREDIT: </vt:lpstr>
      <vt:lpstr>DISADVANTAGES OF CREDIT: </vt:lpstr>
      <vt:lpstr>Good Credit &amp; Bad Credit</vt:lpstr>
      <vt:lpstr>TYPES OF BANK CREDITS</vt:lpstr>
      <vt:lpstr>TYPES OF BANK CREDITS</vt:lpstr>
      <vt:lpstr>TYPES OF BANK CREDITS</vt:lpstr>
      <vt:lpstr>FOUR COMMON FORMS OF CREDIT</vt:lpstr>
      <vt:lpstr>FOUR COMMON FORMS OF CREDIT</vt:lpstr>
      <vt:lpstr>Secured vs. Unsecured Credit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aramfinans@outlook.com</dc:creator>
  <cp:lastModifiedBy>lenovo</cp:lastModifiedBy>
  <cp:revision>49</cp:revision>
  <dcterms:created xsi:type="dcterms:W3CDTF">2021-03-03T15:28:25Z</dcterms:created>
  <dcterms:modified xsi:type="dcterms:W3CDTF">2024-04-29T21:39:58Z</dcterms:modified>
</cp:coreProperties>
</file>