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notesMasterIdLst>
    <p:notesMasterId r:id="rId21"/>
  </p:notesMasterIdLst>
  <p:sldIdLst>
    <p:sldId id="256" r:id="rId2"/>
    <p:sldId id="257" r:id="rId3"/>
    <p:sldId id="258" r:id="rId4"/>
    <p:sldId id="259" r:id="rId5"/>
    <p:sldId id="260" r:id="rId6"/>
    <p:sldId id="269" r:id="rId7"/>
    <p:sldId id="270" r:id="rId8"/>
    <p:sldId id="271" r:id="rId9"/>
    <p:sldId id="272" r:id="rId10"/>
    <p:sldId id="273" r:id="rId11"/>
    <p:sldId id="274" r:id="rId12"/>
    <p:sldId id="261" r:id="rId13"/>
    <p:sldId id="262" r:id="rId14"/>
    <p:sldId id="263" r:id="rId15"/>
    <p:sldId id="264" r:id="rId16"/>
    <p:sldId id="265" r:id="rId17"/>
    <p:sldId id="266" r:id="rId18"/>
    <p:sldId id="267"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9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amfinans@outlook.com" userId="9b6c087700270dfd" providerId="LiveId" clId="{EE45EC59-C788-4007-B83C-F5C2AC9884F8}"/>
    <pc:docChg chg="undo redo custSel addSld modSld sldOrd">
      <pc:chgData name="aramfinans@outlook.com" userId="9b6c087700270dfd" providerId="LiveId" clId="{EE45EC59-C788-4007-B83C-F5C2AC9884F8}" dt="2021-03-03T20:41:16.871" v="1044" actId="27636"/>
      <pc:docMkLst>
        <pc:docMk/>
      </pc:docMkLst>
      <pc:sldChg chg="addSp delSp modSp new mod">
        <pc:chgData name="aramfinans@outlook.com" userId="9b6c087700270dfd" providerId="LiveId" clId="{EE45EC59-C788-4007-B83C-F5C2AC9884F8}" dt="2021-03-03T20:32:34.197" v="993" actId="1076"/>
        <pc:sldMkLst>
          <pc:docMk/>
          <pc:sldMk cId="4216590228" sldId="256"/>
        </pc:sldMkLst>
        <pc:spChg chg="mod">
          <ac:chgData name="aramfinans@outlook.com" userId="9b6c087700270dfd" providerId="LiveId" clId="{EE45EC59-C788-4007-B83C-F5C2AC9884F8}" dt="2021-03-03T20:32:24.535" v="991" actId="1076"/>
          <ac:spMkLst>
            <pc:docMk/>
            <pc:sldMk cId="4216590228" sldId="256"/>
            <ac:spMk id="2" creationId="{B778E37C-52B8-4B7D-91A8-B43B5D15166E}"/>
          </ac:spMkLst>
        </pc:spChg>
        <pc:spChg chg="mod">
          <ac:chgData name="aramfinans@outlook.com" userId="9b6c087700270dfd" providerId="LiveId" clId="{EE45EC59-C788-4007-B83C-F5C2AC9884F8}" dt="2021-03-03T20:32:29.051" v="992" actId="1076"/>
          <ac:spMkLst>
            <pc:docMk/>
            <pc:sldMk cId="4216590228" sldId="256"/>
            <ac:spMk id="3" creationId="{B0357823-B0C9-4F1B-8FBF-A73C5FDF115D}"/>
          </ac:spMkLst>
        </pc:spChg>
        <pc:spChg chg="add del mod">
          <ac:chgData name="aramfinans@outlook.com" userId="9b6c087700270dfd" providerId="LiveId" clId="{EE45EC59-C788-4007-B83C-F5C2AC9884F8}" dt="2021-03-03T20:32:34.197" v="993" actId="1076"/>
          <ac:spMkLst>
            <pc:docMk/>
            <pc:sldMk cId="4216590228" sldId="256"/>
            <ac:spMk id="4" creationId="{6831FED2-19C0-4626-B867-986903536EAA}"/>
          </ac:spMkLst>
        </pc:spChg>
      </pc:sldChg>
      <pc:sldChg chg="addSp delSp modSp new mod">
        <pc:chgData name="aramfinans@outlook.com" userId="9b6c087700270dfd" providerId="LiveId" clId="{EE45EC59-C788-4007-B83C-F5C2AC9884F8}" dt="2021-03-03T16:13:58.598" v="785" actId="14100"/>
        <pc:sldMkLst>
          <pc:docMk/>
          <pc:sldMk cId="536877147" sldId="257"/>
        </pc:sldMkLst>
        <pc:spChg chg="mod">
          <ac:chgData name="aramfinans@outlook.com" userId="9b6c087700270dfd" providerId="LiveId" clId="{EE45EC59-C788-4007-B83C-F5C2AC9884F8}" dt="2021-03-03T15:50:17.597" v="169" actId="1076"/>
          <ac:spMkLst>
            <pc:docMk/>
            <pc:sldMk cId="536877147" sldId="257"/>
            <ac:spMk id="2" creationId="{8BAE4F56-C345-4490-94BB-1673A7FEF0C0}"/>
          </ac:spMkLst>
        </pc:spChg>
        <pc:spChg chg="mod">
          <ac:chgData name="aramfinans@outlook.com" userId="9b6c087700270dfd" providerId="LiveId" clId="{EE45EC59-C788-4007-B83C-F5C2AC9884F8}" dt="2021-03-03T16:13:58.598" v="785" actId="14100"/>
          <ac:spMkLst>
            <pc:docMk/>
            <pc:sldMk cId="536877147" sldId="257"/>
            <ac:spMk id="3" creationId="{04891DFE-01EA-4E8E-AC08-83B42B5BFDA6}"/>
          </ac:spMkLst>
        </pc:spChg>
        <pc:spChg chg="add del mod">
          <ac:chgData name="aramfinans@outlook.com" userId="9b6c087700270dfd" providerId="LiveId" clId="{EE45EC59-C788-4007-B83C-F5C2AC9884F8}" dt="2021-03-03T16:04:07.087" v="422" actId="1076"/>
          <ac:spMkLst>
            <pc:docMk/>
            <pc:sldMk cId="536877147" sldId="257"/>
            <ac:spMk id="4" creationId="{2CF5EF03-C41C-419E-BEBE-E852E3BDD5DA}"/>
          </ac:spMkLst>
        </pc:spChg>
      </pc:sldChg>
      <pc:sldChg chg="addSp delSp modSp add mod">
        <pc:chgData name="aramfinans@outlook.com" userId="9b6c087700270dfd" providerId="LiveId" clId="{EE45EC59-C788-4007-B83C-F5C2AC9884F8}" dt="2021-03-03T16:04:13.667" v="423" actId="1076"/>
        <pc:sldMkLst>
          <pc:docMk/>
          <pc:sldMk cId="4283968447" sldId="258"/>
        </pc:sldMkLst>
        <pc:spChg chg="mod">
          <ac:chgData name="aramfinans@outlook.com" userId="9b6c087700270dfd" providerId="LiveId" clId="{EE45EC59-C788-4007-B83C-F5C2AC9884F8}" dt="2021-03-03T15:52:34.289" v="178" actId="113"/>
          <ac:spMkLst>
            <pc:docMk/>
            <pc:sldMk cId="4283968447" sldId="258"/>
            <ac:spMk id="2" creationId="{8BAE4F56-C345-4490-94BB-1673A7FEF0C0}"/>
          </ac:spMkLst>
        </pc:spChg>
        <pc:spChg chg="mod">
          <ac:chgData name="aramfinans@outlook.com" userId="9b6c087700270dfd" providerId="LiveId" clId="{EE45EC59-C788-4007-B83C-F5C2AC9884F8}" dt="2021-03-03T15:52:52.316" v="186" actId="404"/>
          <ac:spMkLst>
            <pc:docMk/>
            <pc:sldMk cId="4283968447" sldId="258"/>
            <ac:spMk id="3" creationId="{04891DFE-01EA-4E8E-AC08-83B42B5BFDA6}"/>
          </ac:spMkLst>
        </pc:spChg>
        <pc:spChg chg="add del mod">
          <ac:chgData name="aramfinans@outlook.com" userId="9b6c087700270dfd" providerId="LiveId" clId="{EE45EC59-C788-4007-B83C-F5C2AC9884F8}" dt="2021-03-03T16:04:13.667" v="423" actId="1076"/>
          <ac:spMkLst>
            <pc:docMk/>
            <pc:sldMk cId="4283968447" sldId="258"/>
            <ac:spMk id="4" creationId="{651F981E-39A7-4742-8AEC-73004C4ABA6F}"/>
          </ac:spMkLst>
        </pc:spChg>
      </pc:sldChg>
      <pc:sldChg chg="addSp delSp modSp new mod">
        <pc:chgData name="aramfinans@outlook.com" userId="9b6c087700270dfd" providerId="LiveId" clId="{EE45EC59-C788-4007-B83C-F5C2AC9884F8}" dt="2021-03-03T20:36:56.555" v="1013" actId="122"/>
        <pc:sldMkLst>
          <pc:docMk/>
          <pc:sldMk cId="2854967863" sldId="259"/>
        </pc:sldMkLst>
        <pc:spChg chg="mod">
          <ac:chgData name="aramfinans@outlook.com" userId="9b6c087700270dfd" providerId="LiveId" clId="{EE45EC59-C788-4007-B83C-F5C2AC9884F8}" dt="2021-03-03T20:36:56.555" v="1013" actId="122"/>
          <ac:spMkLst>
            <pc:docMk/>
            <pc:sldMk cId="2854967863" sldId="259"/>
            <ac:spMk id="2" creationId="{A86540B6-C3A9-442B-886E-F23660679D60}"/>
          </ac:spMkLst>
        </pc:spChg>
        <pc:spChg chg="mod">
          <ac:chgData name="aramfinans@outlook.com" userId="9b6c087700270dfd" providerId="LiveId" clId="{EE45EC59-C788-4007-B83C-F5C2AC9884F8}" dt="2021-03-03T16:03:58.919" v="419"/>
          <ac:spMkLst>
            <pc:docMk/>
            <pc:sldMk cId="2854967863" sldId="259"/>
            <ac:spMk id="3" creationId="{5800F794-B0E2-4518-9E9B-510E14E772BF}"/>
          </ac:spMkLst>
        </pc:spChg>
        <pc:spChg chg="add del mod">
          <ac:chgData name="aramfinans@outlook.com" userId="9b6c087700270dfd" providerId="LiveId" clId="{EE45EC59-C788-4007-B83C-F5C2AC9884F8}" dt="2021-03-03T16:04:18.454" v="424" actId="1076"/>
          <ac:spMkLst>
            <pc:docMk/>
            <pc:sldMk cId="2854967863" sldId="259"/>
            <ac:spMk id="4" creationId="{EB0D6DB1-8F35-408B-9350-6F8B4979DE8D}"/>
          </ac:spMkLst>
        </pc:spChg>
      </pc:sldChg>
      <pc:sldChg chg="addSp delSp modSp new mod">
        <pc:chgData name="aramfinans@outlook.com" userId="9b6c087700270dfd" providerId="LiveId" clId="{EE45EC59-C788-4007-B83C-F5C2AC9884F8}" dt="2021-03-03T20:37:40.777" v="1014" actId="20577"/>
        <pc:sldMkLst>
          <pc:docMk/>
          <pc:sldMk cId="1469825669" sldId="260"/>
        </pc:sldMkLst>
        <pc:spChg chg="mod">
          <ac:chgData name="aramfinans@outlook.com" userId="9b6c087700270dfd" providerId="LiveId" clId="{EE45EC59-C788-4007-B83C-F5C2AC9884F8}" dt="2021-03-03T16:03:58.919" v="419"/>
          <ac:spMkLst>
            <pc:docMk/>
            <pc:sldMk cId="1469825669" sldId="260"/>
            <ac:spMk id="2" creationId="{E410A9DC-8A53-428A-BEEF-BF20C99C8347}"/>
          </ac:spMkLst>
        </pc:spChg>
        <pc:spChg chg="mod">
          <ac:chgData name="aramfinans@outlook.com" userId="9b6c087700270dfd" providerId="LiveId" clId="{EE45EC59-C788-4007-B83C-F5C2AC9884F8}" dt="2021-03-03T20:37:40.777" v="1014" actId="20577"/>
          <ac:spMkLst>
            <pc:docMk/>
            <pc:sldMk cId="1469825669" sldId="260"/>
            <ac:spMk id="3" creationId="{EF23B878-44EB-4FE4-A765-6D5C02CC8E35}"/>
          </ac:spMkLst>
        </pc:spChg>
        <pc:spChg chg="add del mod">
          <ac:chgData name="aramfinans@outlook.com" userId="9b6c087700270dfd" providerId="LiveId" clId="{EE45EC59-C788-4007-B83C-F5C2AC9884F8}" dt="2021-03-03T16:04:22.534" v="425" actId="1076"/>
          <ac:spMkLst>
            <pc:docMk/>
            <pc:sldMk cId="1469825669" sldId="260"/>
            <ac:spMk id="4" creationId="{92FE1576-B4BB-4FB0-90BD-FE982A4D56D5}"/>
          </ac:spMkLst>
        </pc:spChg>
      </pc:sldChg>
      <pc:sldChg chg="modSp new mod">
        <pc:chgData name="aramfinans@outlook.com" userId="9b6c087700270dfd" providerId="LiveId" clId="{EE45EC59-C788-4007-B83C-F5C2AC9884F8}" dt="2021-03-03T20:37:51.416" v="1015" actId="113"/>
        <pc:sldMkLst>
          <pc:docMk/>
          <pc:sldMk cId="1947554368" sldId="261"/>
        </pc:sldMkLst>
        <pc:spChg chg="mod">
          <ac:chgData name="aramfinans@outlook.com" userId="9b6c087700270dfd" providerId="LiveId" clId="{EE45EC59-C788-4007-B83C-F5C2AC9884F8}" dt="2021-03-03T20:37:51.416" v="1015" actId="113"/>
          <ac:spMkLst>
            <pc:docMk/>
            <pc:sldMk cId="1947554368" sldId="261"/>
            <ac:spMk id="2" creationId="{C3B74EFC-0DD9-40E2-BF60-C4A5AF6D9953}"/>
          </ac:spMkLst>
        </pc:spChg>
        <pc:spChg chg="mod">
          <ac:chgData name="aramfinans@outlook.com" userId="9b6c087700270dfd" providerId="LiveId" clId="{EE45EC59-C788-4007-B83C-F5C2AC9884F8}" dt="2021-03-03T16:24:02.914" v="925" actId="113"/>
          <ac:spMkLst>
            <pc:docMk/>
            <pc:sldMk cId="1947554368" sldId="261"/>
            <ac:spMk id="3" creationId="{6BCECF1B-0C38-49C0-B034-124CA0AFF954}"/>
          </ac:spMkLst>
        </pc:spChg>
      </pc:sldChg>
      <pc:sldChg chg="modSp add mod ord">
        <pc:chgData name="aramfinans@outlook.com" userId="9b6c087700270dfd" providerId="LiveId" clId="{EE45EC59-C788-4007-B83C-F5C2AC9884F8}" dt="2021-03-03T16:25:33.865" v="965" actId="114"/>
        <pc:sldMkLst>
          <pc:docMk/>
          <pc:sldMk cId="2612608093" sldId="262"/>
        </pc:sldMkLst>
        <pc:spChg chg="mod">
          <ac:chgData name="aramfinans@outlook.com" userId="9b6c087700270dfd" providerId="LiveId" clId="{EE45EC59-C788-4007-B83C-F5C2AC9884F8}" dt="2021-03-03T16:16:27.234" v="791" actId="20577"/>
          <ac:spMkLst>
            <pc:docMk/>
            <pc:sldMk cId="2612608093" sldId="262"/>
            <ac:spMk id="2" creationId="{C3B74EFC-0DD9-40E2-BF60-C4A5AF6D9953}"/>
          </ac:spMkLst>
        </pc:spChg>
        <pc:spChg chg="mod">
          <ac:chgData name="aramfinans@outlook.com" userId="9b6c087700270dfd" providerId="LiveId" clId="{EE45EC59-C788-4007-B83C-F5C2AC9884F8}" dt="2021-03-03T16:25:33.865" v="965" actId="114"/>
          <ac:spMkLst>
            <pc:docMk/>
            <pc:sldMk cId="2612608093" sldId="262"/>
            <ac:spMk id="3" creationId="{6BCECF1B-0C38-49C0-B034-124CA0AFF954}"/>
          </ac:spMkLst>
        </pc:spChg>
      </pc:sldChg>
      <pc:sldChg chg="modSp new mod">
        <pc:chgData name="aramfinans@outlook.com" userId="9b6c087700270dfd" providerId="LiveId" clId="{EE45EC59-C788-4007-B83C-F5C2AC9884F8}" dt="2021-03-03T20:41:16.871" v="1044" actId="27636"/>
        <pc:sldMkLst>
          <pc:docMk/>
          <pc:sldMk cId="2456896777" sldId="263"/>
        </pc:sldMkLst>
        <pc:spChg chg="mod">
          <ac:chgData name="aramfinans@outlook.com" userId="9b6c087700270dfd" providerId="LiveId" clId="{EE45EC59-C788-4007-B83C-F5C2AC9884F8}" dt="2021-03-03T16:18:30.700" v="821" actId="1076"/>
          <ac:spMkLst>
            <pc:docMk/>
            <pc:sldMk cId="2456896777" sldId="263"/>
            <ac:spMk id="2" creationId="{82B3275A-93A6-4941-A805-4EF4B3ADBD0C}"/>
          </ac:spMkLst>
        </pc:spChg>
        <pc:spChg chg="mod">
          <ac:chgData name="aramfinans@outlook.com" userId="9b6c087700270dfd" providerId="LiveId" clId="{EE45EC59-C788-4007-B83C-F5C2AC9884F8}" dt="2021-03-03T20:41:16.871" v="1044" actId="27636"/>
          <ac:spMkLst>
            <pc:docMk/>
            <pc:sldMk cId="2456896777" sldId="263"/>
            <ac:spMk id="3" creationId="{B9161D14-6F5C-4EBA-AE42-0A9D5E31F1B2}"/>
          </ac:spMkLst>
        </pc:spChg>
        <pc:spChg chg="mod">
          <ac:chgData name="aramfinans@outlook.com" userId="9b6c087700270dfd" providerId="LiveId" clId="{EE45EC59-C788-4007-B83C-F5C2AC9884F8}" dt="2021-03-03T16:18:53.612" v="830" actId="1076"/>
          <ac:spMkLst>
            <pc:docMk/>
            <pc:sldMk cId="2456896777" sldId="263"/>
            <ac:spMk id="4" creationId="{8E69E144-8A5F-49F7-8906-5B342CD2C846}"/>
          </ac:spMkLst>
        </pc:spChg>
      </pc:sldChg>
      <pc:sldChg chg="modSp add mod">
        <pc:chgData name="aramfinans@outlook.com" userId="9b6c087700270dfd" providerId="LiveId" clId="{EE45EC59-C788-4007-B83C-F5C2AC9884F8}" dt="2021-03-03T16:21:21.131" v="896" actId="255"/>
        <pc:sldMkLst>
          <pc:docMk/>
          <pc:sldMk cId="3649909970" sldId="264"/>
        </pc:sldMkLst>
        <pc:spChg chg="mod">
          <ac:chgData name="aramfinans@outlook.com" userId="9b6c087700270dfd" providerId="LiveId" clId="{EE45EC59-C788-4007-B83C-F5C2AC9884F8}" dt="2021-03-03T16:21:21.131" v="896" actId="255"/>
          <ac:spMkLst>
            <pc:docMk/>
            <pc:sldMk cId="3649909970" sldId="264"/>
            <ac:spMk id="3" creationId="{B9161D14-6F5C-4EBA-AE42-0A9D5E31F1B2}"/>
          </ac:spMkLst>
        </pc:spChg>
      </pc:sldChg>
      <pc:sldChg chg="modSp add mod">
        <pc:chgData name="aramfinans@outlook.com" userId="9b6c087700270dfd" providerId="LiveId" clId="{EE45EC59-C788-4007-B83C-F5C2AC9884F8}" dt="2021-03-03T16:21:15.633" v="895" actId="255"/>
        <pc:sldMkLst>
          <pc:docMk/>
          <pc:sldMk cId="3734802306" sldId="265"/>
        </pc:sldMkLst>
        <pc:spChg chg="mod">
          <ac:chgData name="aramfinans@outlook.com" userId="9b6c087700270dfd" providerId="LiveId" clId="{EE45EC59-C788-4007-B83C-F5C2AC9884F8}" dt="2021-03-03T16:21:15.633" v="895" actId="255"/>
          <ac:spMkLst>
            <pc:docMk/>
            <pc:sldMk cId="3734802306" sldId="265"/>
            <ac:spMk id="3" creationId="{B9161D14-6F5C-4EBA-AE42-0A9D5E31F1B2}"/>
          </ac:spMkLst>
        </pc:spChg>
      </pc:sldChg>
      <pc:sldChg chg="addSp modSp add mod">
        <pc:chgData name="aramfinans@outlook.com" userId="9b6c087700270dfd" providerId="LiveId" clId="{EE45EC59-C788-4007-B83C-F5C2AC9884F8}" dt="2021-03-03T20:38:42.805" v="1016" actId="14100"/>
        <pc:sldMkLst>
          <pc:docMk/>
          <pc:sldMk cId="3343427826" sldId="266"/>
        </pc:sldMkLst>
        <pc:spChg chg="mod">
          <ac:chgData name="aramfinans@outlook.com" userId="9b6c087700270dfd" providerId="LiveId" clId="{EE45EC59-C788-4007-B83C-F5C2AC9884F8}" dt="2021-03-03T16:24:46.065" v="942" actId="1076"/>
          <ac:spMkLst>
            <pc:docMk/>
            <pc:sldMk cId="3343427826" sldId="266"/>
            <ac:spMk id="2" creationId="{C3B74EFC-0DD9-40E2-BF60-C4A5AF6D9953}"/>
          </ac:spMkLst>
        </pc:spChg>
        <pc:spChg chg="mod">
          <ac:chgData name="aramfinans@outlook.com" userId="9b6c087700270dfd" providerId="LiveId" clId="{EE45EC59-C788-4007-B83C-F5C2AC9884F8}" dt="2021-03-03T16:24:51.274" v="944" actId="1076"/>
          <ac:spMkLst>
            <pc:docMk/>
            <pc:sldMk cId="3343427826" sldId="266"/>
            <ac:spMk id="3" creationId="{6BCECF1B-0C38-49C0-B034-124CA0AFF954}"/>
          </ac:spMkLst>
        </pc:spChg>
        <pc:picChg chg="add mod">
          <ac:chgData name="aramfinans@outlook.com" userId="9b6c087700270dfd" providerId="LiveId" clId="{EE45EC59-C788-4007-B83C-F5C2AC9884F8}" dt="2021-03-03T20:38:42.805" v="1016" actId="14100"/>
          <ac:picMkLst>
            <pc:docMk/>
            <pc:sldMk cId="3343427826" sldId="266"/>
            <ac:picMk id="6" creationId="{477A1725-48DC-498A-A7C3-9AF60E0B1434}"/>
          </ac:picMkLst>
        </pc:picChg>
      </pc:sldChg>
      <pc:sldChg chg="modSp add mod">
        <pc:chgData name="aramfinans@outlook.com" userId="9b6c087700270dfd" providerId="LiveId" clId="{EE45EC59-C788-4007-B83C-F5C2AC9884F8}" dt="2021-03-03T20:40:48.337" v="1040" actId="20577"/>
        <pc:sldMkLst>
          <pc:docMk/>
          <pc:sldMk cId="924427601" sldId="267"/>
        </pc:sldMkLst>
        <pc:spChg chg="mod">
          <ac:chgData name="aramfinans@outlook.com" userId="9b6c087700270dfd" providerId="LiveId" clId="{EE45EC59-C788-4007-B83C-F5C2AC9884F8}" dt="2021-03-03T20:40:48.337" v="1040" actId="20577"/>
          <ac:spMkLst>
            <pc:docMk/>
            <pc:sldMk cId="924427601" sldId="267"/>
            <ac:spMk id="2" creationId="{C3B74EFC-0DD9-40E2-BF60-C4A5AF6D9953}"/>
          </ac:spMkLst>
        </pc:spChg>
        <pc:spChg chg="mod">
          <ac:chgData name="aramfinans@outlook.com" userId="9b6c087700270dfd" providerId="LiveId" clId="{EE45EC59-C788-4007-B83C-F5C2AC9884F8}" dt="2021-03-03T20:40:02.548" v="1020" actId="27636"/>
          <ac:spMkLst>
            <pc:docMk/>
            <pc:sldMk cId="924427601" sldId="267"/>
            <ac:spMk id="3" creationId="{6BCECF1B-0C38-49C0-B034-124CA0AFF954}"/>
          </ac:spMkLst>
        </pc:spChg>
      </pc:sldChg>
      <pc:sldChg chg="modSp add mod">
        <pc:chgData name="aramfinans@outlook.com" userId="9b6c087700270dfd" providerId="LiveId" clId="{EE45EC59-C788-4007-B83C-F5C2AC9884F8}" dt="2021-03-03T16:27:22.041" v="990" actId="115"/>
        <pc:sldMkLst>
          <pc:docMk/>
          <pc:sldMk cId="2871243844" sldId="268"/>
        </pc:sldMkLst>
        <pc:spChg chg="mod">
          <ac:chgData name="aramfinans@outlook.com" userId="9b6c087700270dfd" providerId="LiveId" clId="{EE45EC59-C788-4007-B83C-F5C2AC9884F8}" dt="2021-03-03T16:26:49.876" v="978"/>
          <ac:spMkLst>
            <pc:docMk/>
            <pc:sldMk cId="2871243844" sldId="268"/>
            <ac:spMk id="2" creationId="{82B3275A-93A6-4941-A805-4EF4B3ADBD0C}"/>
          </ac:spMkLst>
        </pc:spChg>
        <pc:spChg chg="mod">
          <ac:chgData name="aramfinans@outlook.com" userId="9b6c087700270dfd" providerId="LiveId" clId="{EE45EC59-C788-4007-B83C-F5C2AC9884F8}" dt="2021-03-03T16:27:22.041" v="990" actId="115"/>
          <ac:spMkLst>
            <pc:docMk/>
            <pc:sldMk cId="2871243844" sldId="268"/>
            <ac:spMk id="3" creationId="{B9161D14-6F5C-4EBA-AE42-0A9D5E31F1B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E7277-ACA5-49E5-A89A-1CAC8A397D8A}" type="datetimeFigureOut">
              <a:rPr lang="en-US" smtClean="0"/>
              <a:t>4/30/2024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26F412-7F69-4215-AAEA-D944529B8115}" type="slidenum">
              <a:rPr lang="en-US" smtClean="0"/>
              <a:t>‹#›</a:t>
            </a:fld>
            <a:endParaRPr lang="en-US"/>
          </a:p>
        </p:txBody>
      </p:sp>
    </p:spTree>
    <p:extLst>
      <p:ext uri="{BB962C8B-B14F-4D97-AF65-F5344CB8AC3E}">
        <p14:creationId xmlns:p14="http://schemas.microsoft.com/office/powerpoint/2010/main" val="234755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Expansion; </a:t>
            </a:r>
            <a:r>
              <a:rPr lang="ku-Arab-IQ" dirty="0"/>
              <a:t>توسیع</a:t>
            </a:r>
          </a:p>
          <a:p>
            <a:r>
              <a:rPr lang="en-US" dirty="0"/>
              <a:t>Contraction: </a:t>
            </a:r>
            <a:r>
              <a:rPr lang="ku-Arab-IQ" dirty="0"/>
              <a:t>انکماش</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5</a:t>
            </a:fld>
            <a:endParaRPr lang="en-US"/>
          </a:p>
        </p:txBody>
      </p:sp>
    </p:spTree>
    <p:extLst>
      <p:ext uri="{BB962C8B-B14F-4D97-AF65-F5344CB8AC3E}">
        <p14:creationId xmlns:p14="http://schemas.microsoft.com/office/powerpoint/2010/main" val="4028148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Jeopardy= </a:t>
            </a:r>
            <a:r>
              <a:rPr lang="en-US" dirty="0" err="1"/>
              <a:t>je+p</a:t>
            </a:r>
            <a:r>
              <a:rPr lang="tr-TR" dirty="0"/>
              <a:t>ö</a:t>
            </a:r>
            <a:r>
              <a:rPr lang="en-US" dirty="0" err="1"/>
              <a:t>rdy</a:t>
            </a:r>
            <a:r>
              <a:rPr lang="tr-TR" dirty="0"/>
              <a:t>- risk</a:t>
            </a:r>
          </a:p>
          <a:p>
            <a:r>
              <a:rPr lang="en-US" dirty="0"/>
              <a:t>unproductive= </a:t>
            </a:r>
            <a:r>
              <a:rPr lang="ku-Arab-IQ" dirty="0">
                <a:solidFill>
                  <a:srgbClr val="000000"/>
                </a:solidFill>
                <a:effectLst/>
              </a:rPr>
              <a:t>غير مثمر</a:t>
            </a:r>
            <a:endParaRPr lang="en-US" dirty="0">
              <a:solidFill>
                <a:srgbClr val="000000"/>
              </a:solidFill>
              <a:effectLst/>
            </a:endParaRPr>
          </a:p>
          <a:p>
            <a:r>
              <a:rPr lang="en-US" dirty="0">
                <a:solidFill>
                  <a:srgbClr val="000000"/>
                </a:solidFill>
                <a:effectLst/>
              </a:rPr>
              <a:t>Speculative= </a:t>
            </a:r>
            <a:r>
              <a:rPr lang="ku-Arab-IQ" dirty="0">
                <a:solidFill>
                  <a:srgbClr val="000000"/>
                </a:solidFill>
                <a:effectLst/>
              </a:rPr>
              <a:t>مضاربة</a:t>
            </a:r>
          </a:p>
          <a:p>
            <a:r>
              <a:rPr lang="en-US" dirty="0">
                <a:solidFill>
                  <a:srgbClr val="000000"/>
                </a:solidFill>
                <a:effectLst/>
              </a:rPr>
              <a:t>Venture= Project</a:t>
            </a:r>
          </a:p>
          <a:p>
            <a:r>
              <a:rPr lang="en-US" dirty="0">
                <a:solidFill>
                  <a:srgbClr val="000000"/>
                </a:solidFill>
                <a:effectLst/>
              </a:rPr>
              <a:t>Incompetence= </a:t>
            </a:r>
            <a:r>
              <a:rPr lang="ku-Arab-IQ" dirty="0">
                <a:solidFill>
                  <a:srgbClr val="000000"/>
                </a:solidFill>
                <a:effectLst/>
              </a:rPr>
              <a:t>غیر کفؤ</a:t>
            </a:r>
            <a:endParaRPr lang="ku-Arab-IQ" dirty="0">
              <a:effectLst/>
            </a:endParaRPr>
          </a:p>
        </p:txBody>
      </p:sp>
      <p:sp>
        <p:nvSpPr>
          <p:cNvPr id="4" name="Slide Number Placeholder 3"/>
          <p:cNvSpPr>
            <a:spLocks noGrp="1"/>
          </p:cNvSpPr>
          <p:nvPr>
            <p:ph type="sldNum" sz="quarter" idx="5"/>
          </p:nvPr>
        </p:nvSpPr>
        <p:spPr/>
        <p:txBody>
          <a:bodyPr/>
          <a:lstStyle/>
          <a:p>
            <a:fld id="{3526F412-7F69-4215-AAEA-D944529B8115}" type="slidenum">
              <a:rPr lang="en-US" smtClean="0"/>
              <a:t>6</a:t>
            </a:fld>
            <a:endParaRPr lang="en-US"/>
          </a:p>
        </p:txBody>
      </p:sp>
    </p:spTree>
    <p:extLst>
      <p:ext uri="{BB962C8B-B14F-4D97-AF65-F5344CB8AC3E}">
        <p14:creationId xmlns:p14="http://schemas.microsoft.com/office/powerpoint/2010/main" val="1202355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Definite</a:t>
            </a:r>
            <a:r>
              <a:rPr lang="ku-Arab-IQ" dirty="0"/>
              <a:t>محدد=دیاری کراو=</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7</a:t>
            </a:fld>
            <a:endParaRPr lang="en-US"/>
          </a:p>
        </p:txBody>
      </p:sp>
    </p:spTree>
    <p:extLst>
      <p:ext uri="{BB962C8B-B14F-4D97-AF65-F5344CB8AC3E}">
        <p14:creationId xmlns:p14="http://schemas.microsoft.com/office/powerpoint/2010/main" val="3387354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Imperative= </a:t>
            </a:r>
            <a:r>
              <a:rPr lang="en-US" dirty="0" err="1"/>
              <a:t>im+peredif</a:t>
            </a:r>
            <a:r>
              <a:rPr lang="en-US" dirty="0"/>
              <a:t>= obligation= necessity = urgency</a:t>
            </a:r>
          </a:p>
          <a:p>
            <a:r>
              <a:rPr lang="en-US" dirty="0"/>
              <a:t>Strive= </a:t>
            </a:r>
            <a:r>
              <a:rPr lang="en-US" dirty="0" err="1"/>
              <a:t>stra+yve</a:t>
            </a:r>
            <a:r>
              <a:rPr lang="en-US" dirty="0"/>
              <a:t> = </a:t>
            </a:r>
            <a:r>
              <a:rPr lang="ku-Arab-IQ" dirty="0"/>
              <a:t>هەوڵدان+کۆشش کردن</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9</a:t>
            </a:fld>
            <a:endParaRPr lang="en-US"/>
          </a:p>
        </p:txBody>
      </p:sp>
    </p:spTree>
    <p:extLst>
      <p:ext uri="{BB962C8B-B14F-4D97-AF65-F5344CB8AC3E}">
        <p14:creationId xmlns:p14="http://schemas.microsoft.com/office/powerpoint/2010/main" val="1192287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Intended= </a:t>
            </a:r>
            <a:r>
              <a:rPr lang="ku-Arab-IQ" dirty="0"/>
              <a:t>مقصود</a:t>
            </a:r>
            <a:r>
              <a:rPr lang="tr-TR" dirty="0"/>
              <a:t>-amaçlanan</a:t>
            </a:r>
          </a:p>
          <a:p>
            <a:r>
              <a:rPr lang="en-US" dirty="0"/>
              <a:t>definite</a:t>
            </a:r>
            <a:r>
              <a:rPr lang="tr-TR" dirty="0"/>
              <a:t>-</a:t>
            </a:r>
            <a:r>
              <a:rPr lang="en-US" dirty="0"/>
              <a:t>= </a:t>
            </a:r>
            <a:r>
              <a:rPr lang="en-US" dirty="0" err="1"/>
              <a:t>defened</a:t>
            </a:r>
            <a:r>
              <a:rPr lang="en-US" dirty="0"/>
              <a:t>= </a:t>
            </a:r>
            <a:r>
              <a:rPr lang="en-US"/>
              <a:t>belirlenmis</a:t>
            </a:r>
            <a:endParaRPr lang="en-US" dirty="0"/>
          </a:p>
        </p:txBody>
      </p:sp>
      <p:sp>
        <p:nvSpPr>
          <p:cNvPr id="4" name="Slide Number Placeholder 3"/>
          <p:cNvSpPr>
            <a:spLocks noGrp="1"/>
          </p:cNvSpPr>
          <p:nvPr>
            <p:ph type="sldNum" sz="quarter" idx="5"/>
          </p:nvPr>
        </p:nvSpPr>
        <p:spPr/>
        <p:txBody>
          <a:bodyPr/>
          <a:lstStyle/>
          <a:p>
            <a:fld id="{3526F412-7F69-4215-AAEA-D944529B8115}" type="slidenum">
              <a:rPr lang="en-US" smtClean="0"/>
              <a:t>11</a:t>
            </a:fld>
            <a:endParaRPr lang="en-US"/>
          </a:p>
        </p:txBody>
      </p:sp>
    </p:spTree>
    <p:extLst>
      <p:ext uri="{BB962C8B-B14F-4D97-AF65-F5344CB8AC3E}">
        <p14:creationId xmlns:p14="http://schemas.microsoft.com/office/powerpoint/2010/main" val="1466221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DE0321-9BEF-4C94-81FF-1911F9406433}" type="datetime1">
              <a:rPr lang="en-US" smtClean="0"/>
              <a:t>4/30/2024</a:t>
            </a:fld>
            <a:endParaRPr lang="en-US"/>
          </a:p>
        </p:txBody>
      </p:sp>
      <p:sp>
        <p:nvSpPr>
          <p:cNvPr id="5" name="Footer Placeholder 4"/>
          <p:cNvSpPr>
            <a:spLocks noGrp="1"/>
          </p:cNvSpPr>
          <p:nvPr>
            <p:ph type="ftr" sz="quarter" idx="11"/>
          </p:nvPr>
        </p:nvSpPr>
        <p:spPr/>
        <p:txBody>
          <a:bodyPr/>
          <a:lstStyle/>
          <a:p>
            <a:r>
              <a:rPr lang="en-US" smtClean="0"/>
              <a:t>aram.fattah@su.edu.krd</a:t>
            </a:r>
            <a:endParaRPr lang="en-US"/>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741936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5912E-8CED-42FD-A229-DB74D957B0FF}" type="datetime1">
              <a:rPr lang="en-US" smtClean="0"/>
              <a:t>4/30/2024</a:t>
            </a:fld>
            <a:endParaRPr lang="en-US"/>
          </a:p>
        </p:txBody>
      </p:sp>
      <p:sp>
        <p:nvSpPr>
          <p:cNvPr id="5" name="Footer Placeholder 4"/>
          <p:cNvSpPr>
            <a:spLocks noGrp="1"/>
          </p:cNvSpPr>
          <p:nvPr>
            <p:ph type="ftr" sz="quarter" idx="11"/>
          </p:nvPr>
        </p:nvSpPr>
        <p:spPr/>
        <p:txBody>
          <a:bodyPr/>
          <a:lstStyle/>
          <a:p>
            <a:r>
              <a:rPr lang="en-US" smtClean="0"/>
              <a:t>aram.fattah@su.edu.krd</a:t>
            </a:r>
            <a:endParaRPr lang="en-US"/>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071703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6A2078-88D9-4A2A-A611-5C52A9CD92E6}" type="datetime1">
              <a:rPr lang="en-US" smtClean="0"/>
              <a:t>4/30/2024</a:t>
            </a:fld>
            <a:endParaRPr lang="en-US"/>
          </a:p>
        </p:txBody>
      </p:sp>
      <p:sp>
        <p:nvSpPr>
          <p:cNvPr id="5" name="Footer Placeholder 4"/>
          <p:cNvSpPr>
            <a:spLocks noGrp="1"/>
          </p:cNvSpPr>
          <p:nvPr>
            <p:ph type="ftr" sz="quarter" idx="11"/>
          </p:nvPr>
        </p:nvSpPr>
        <p:spPr/>
        <p:txBody>
          <a:bodyPr/>
          <a:lstStyle/>
          <a:p>
            <a:r>
              <a:rPr lang="en-US" smtClean="0"/>
              <a:t>aram.fattah@su.edu.krd</a:t>
            </a:r>
            <a:endParaRPr lang="en-US"/>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96630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32768-312D-41C3-BEE2-74A5D479EA78}" type="datetime1">
              <a:rPr lang="en-US" smtClean="0"/>
              <a:t>4/30/2024</a:t>
            </a:fld>
            <a:endParaRPr lang="en-US"/>
          </a:p>
        </p:txBody>
      </p:sp>
      <p:sp>
        <p:nvSpPr>
          <p:cNvPr id="5" name="Footer Placeholder 4"/>
          <p:cNvSpPr>
            <a:spLocks noGrp="1"/>
          </p:cNvSpPr>
          <p:nvPr>
            <p:ph type="ftr" sz="quarter" idx="11"/>
          </p:nvPr>
        </p:nvSpPr>
        <p:spPr/>
        <p:txBody>
          <a:bodyPr/>
          <a:lstStyle/>
          <a:p>
            <a:r>
              <a:rPr lang="en-US" smtClean="0"/>
              <a:t>aram.fattah@su.edu.krd</a:t>
            </a:r>
            <a:endParaRPr lang="en-US"/>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598334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7347AA-80FD-406D-9BE8-DC7C49D52B91}" type="datetime1">
              <a:rPr lang="en-US" smtClean="0"/>
              <a:t>4/30/2024</a:t>
            </a:fld>
            <a:endParaRPr lang="en-US"/>
          </a:p>
        </p:txBody>
      </p:sp>
      <p:sp>
        <p:nvSpPr>
          <p:cNvPr id="5" name="Footer Placeholder 4"/>
          <p:cNvSpPr>
            <a:spLocks noGrp="1"/>
          </p:cNvSpPr>
          <p:nvPr>
            <p:ph type="ftr" sz="quarter" idx="11"/>
          </p:nvPr>
        </p:nvSpPr>
        <p:spPr/>
        <p:txBody>
          <a:bodyPr/>
          <a:lstStyle/>
          <a:p>
            <a:r>
              <a:rPr lang="en-US" smtClean="0"/>
              <a:t>aram.fattah@su.edu.krd</a:t>
            </a:r>
            <a:endParaRPr lang="en-US"/>
          </a:p>
        </p:txBody>
      </p:sp>
      <p:sp>
        <p:nvSpPr>
          <p:cNvPr id="6" name="Slide Number Placeholder 5"/>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2791310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C3C2AE-E62D-4185-B853-F63183E1D20B}" type="datetime1">
              <a:rPr lang="en-US" smtClean="0"/>
              <a:t>4/30/2024</a:t>
            </a:fld>
            <a:endParaRPr lang="en-US"/>
          </a:p>
        </p:txBody>
      </p:sp>
      <p:sp>
        <p:nvSpPr>
          <p:cNvPr id="6" name="Footer Placeholder 5"/>
          <p:cNvSpPr>
            <a:spLocks noGrp="1"/>
          </p:cNvSpPr>
          <p:nvPr>
            <p:ph type="ftr" sz="quarter" idx="11"/>
          </p:nvPr>
        </p:nvSpPr>
        <p:spPr/>
        <p:txBody>
          <a:bodyPr/>
          <a:lstStyle/>
          <a:p>
            <a:r>
              <a:rPr lang="en-US" smtClean="0"/>
              <a:t>aram.fattah@su.edu.krd</a:t>
            </a:r>
            <a:endParaRPr lang="en-US"/>
          </a:p>
        </p:txBody>
      </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83079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CA8D65-6C40-4623-981B-C08594A5345D}" type="datetime1">
              <a:rPr lang="en-US" smtClean="0"/>
              <a:t>4/30/2024</a:t>
            </a:fld>
            <a:endParaRPr lang="en-US"/>
          </a:p>
        </p:txBody>
      </p:sp>
      <p:sp>
        <p:nvSpPr>
          <p:cNvPr id="8" name="Footer Placeholder 7"/>
          <p:cNvSpPr>
            <a:spLocks noGrp="1"/>
          </p:cNvSpPr>
          <p:nvPr>
            <p:ph type="ftr" sz="quarter" idx="11"/>
          </p:nvPr>
        </p:nvSpPr>
        <p:spPr/>
        <p:txBody>
          <a:bodyPr/>
          <a:lstStyle/>
          <a:p>
            <a:r>
              <a:rPr lang="en-US" smtClean="0"/>
              <a:t>aram.fattah@su.edu.krd</a:t>
            </a:r>
            <a:endParaRPr lang="en-US"/>
          </a:p>
        </p:txBody>
      </p:sp>
      <p:sp>
        <p:nvSpPr>
          <p:cNvPr id="9" name="Slide Number Placeholder 8"/>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401073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125B5C-2784-4426-8985-286E4DC9D250}" type="datetime1">
              <a:rPr lang="en-US" smtClean="0"/>
              <a:t>4/30/2024</a:t>
            </a:fld>
            <a:endParaRPr lang="en-US"/>
          </a:p>
        </p:txBody>
      </p:sp>
      <p:sp>
        <p:nvSpPr>
          <p:cNvPr id="4" name="Footer Placeholder 3"/>
          <p:cNvSpPr>
            <a:spLocks noGrp="1"/>
          </p:cNvSpPr>
          <p:nvPr>
            <p:ph type="ftr" sz="quarter" idx="11"/>
          </p:nvPr>
        </p:nvSpPr>
        <p:spPr/>
        <p:txBody>
          <a:bodyPr/>
          <a:lstStyle/>
          <a:p>
            <a:r>
              <a:rPr lang="en-US" smtClean="0"/>
              <a:t>aram.fattah@su.edu.krd</a:t>
            </a:r>
            <a:endParaRPr lang="en-US"/>
          </a:p>
        </p:txBody>
      </p:sp>
      <p:sp>
        <p:nvSpPr>
          <p:cNvPr id="5" name="Slide Number Placeholder 4"/>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679924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796B0-D41B-4867-9EEB-2F2B3786FBCF}" type="datetime1">
              <a:rPr lang="en-US" smtClean="0"/>
              <a:t>4/30/2024</a:t>
            </a:fld>
            <a:endParaRPr lang="en-US"/>
          </a:p>
        </p:txBody>
      </p:sp>
      <p:sp>
        <p:nvSpPr>
          <p:cNvPr id="3" name="Footer Placeholder 2"/>
          <p:cNvSpPr>
            <a:spLocks noGrp="1"/>
          </p:cNvSpPr>
          <p:nvPr>
            <p:ph type="ftr" sz="quarter" idx="11"/>
          </p:nvPr>
        </p:nvSpPr>
        <p:spPr/>
        <p:txBody>
          <a:bodyPr/>
          <a:lstStyle/>
          <a:p>
            <a:r>
              <a:rPr lang="en-US" smtClean="0"/>
              <a:t>aram.fattah@su.edu.krd</a:t>
            </a:r>
            <a:endParaRPr lang="en-US"/>
          </a:p>
        </p:txBody>
      </p:sp>
      <p:sp>
        <p:nvSpPr>
          <p:cNvPr id="4" name="Slide Number Placeholder 3"/>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058117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A5FB3C-A300-46BC-BC4B-47473E7A6D34}" type="datetime1">
              <a:rPr lang="en-US" smtClean="0"/>
              <a:t>4/30/2024</a:t>
            </a:fld>
            <a:endParaRPr lang="en-US"/>
          </a:p>
        </p:txBody>
      </p:sp>
      <p:sp>
        <p:nvSpPr>
          <p:cNvPr id="6" name="Footer Placeholder 5"/>
          <p:cNvSpPr>
            <a:spLocks noGrp="1"/>
          </p:cNvSpPr>
          <p:nvPr>
            <p:ph type="ftr" sz="quarter" idx="11"/>
          </p:nvPr>
        </p:nvSpPr>
        <p:spPr/>
        <p:txBody>
          <a:bodyPr/>
          <a:lstStyle/>
          <a:p>
            <a:r>
              <a:rPr lang="en-US" smtClean="0"/>
              <a:t>aram.fattah@su.edu.krd</a:t>
            </a:r>
            <a:endParaRPr lang="en-US"/>
          </a:p>
        </p:txBody>
      </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3049462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ACE10-56F1-4D0C-9D37-57584F3BA8B2}" type="datetime1">
              <a:rPr lang="en-US" smtClean="0"/>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A25E0-8A06-458C-A546-F52873CB3F3E}" type="slidenum">
              <a:rPr lang="en-US" smtClean="0"/>
              <a:t>‹#›</a:t>
            </a:fld>
            <a:endParaRPr lang="en-US"/>
          </a:p>
        </p:txBody>
      </p:sp>
    </p:spTree>
    <p:extLst>
      <p:ext uri="{BB962C8B-B14F-4D97-AF65-F5344CB8AC3E}">
        <p14:creationId xmlns:p14="http://schemas.microsoft.com/office/powerpoint/2010/main" val="1488592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8A7FA-E855-49A3-8782-6E761F3D02F4}" type="datetime1">
              <a:rPr lang="en-US" smtClean="0"/>
              <a:t>4/30/2024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aram.fattah@su.edu.krd</a:t>
            </a: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A25E0-8A06-458C-A546-F52873CB3F3E}" type="slidenum">
              <a:rPr lang="en-US" smtClean="0"/>
              <a:t>‹#›</a:t>
            </a:fld>
            <a:endParaRPr lang="en-US"/>
          </a:p>
        </p:txBody>
      </p:sp>
    </p:spTree>
    <p:extLst>
      <p:ext uri="{BB962C8B-B14F-4D97-AF65-F5344CB8AC3E}">
        <p14:creationId xmlns:p14="http://schemas.microsoft.com/office/powerpoint/2010/main" val="1417047423"/>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78E37C-52B8-4B7D-91A8-B43B5D15166E}"/>
              </a:ext>
            </a:extLst>
          </p:cNvPr>
          <p:cNvSpPr>
            <a:spLocks noGrp="1"/>
          </p:cNvSpPr>
          <p:nvPr>
            <p:ph type="ctrTitle"/>
          </p:nvPr>
        </p:nvSpPr>
        <p:spPr>
          <a:xfrm>
            <a:off x="1327355" y="1352819"/>
            <a:ext cx="9144000" cy="2387600"/>
          </a:xfrm>
        </p:spPr>
        <p:txBody>
          <a:bodyPr/>
          <a:lstStyle/>
          <a:p>
            <a:r>
              <a:rPr lang="en-US" b="1" dirty="0">
                <a:solidFill>
                  <a:srgbClr val="FF0000"/>
                </a:solidFill>
              </a:rPr>
              <a:t>BANK LENDING</a:t>
            </a:r>
          </a:p>
        </p:txBody>
      </p:sp>
      <p:sp>
        <p:nvSpPr>
          <p:cNvPr id="3" name="Subtitle 2">
            <a:extLst>
              <a:ext uri="{FF2B5EF4-FFF2-40B4-BE49-F238E27FC236}">
                <a16:creationId xmlns="" xmlns:a16="http://schemas.microsoft.com/office/drawing/2014/main" id="{B0357823-B0C9-4F1B-8FBF-A73C5FDF115D}"/>
              </a:ext>
            </a:extLst>
          </p:cNvPr>
          <p:cNvSpPr>
            <a:spLocks noGrp="1"/>
          </p:cNvSpPr>
          <p:nvPr>
            <p:ph type="subTitle" idx="1"/>
          </p:nvPr>
        </p:nvSpPr>
        <p:spPr>
          <a:xfrm>
            <a:off x="1130559" y="3891287"/>
            <a:ext cx="9144000" cy="2472191"/>
          </a:xfrm>
        </p:spPr>
        <p:txBody>
          <a:bodyPr>
            <a:normAutofit fontScale="77500" lnSpcReduction="20000"/>
          </a:bodyPr>
          <a:lstStyle/>
          <a:p>
            <a:r>
              <a:rPr lang="en-US" b="1" dirty="0">
                <a:solidFill>
                  <a:schemeClr val="tx1"/>
                </a:solidFill>
              </a:rPr>
              <a:t>Chapter Two</a:t>
            </a:r>
          </a:p>
          <a:p>
            <a:r>
              <a:rPr lang="en-US" dirty="0">
                <a:solidFill>
                  <a:schemeClr val="tx1"/>
                </a:solidFill>
              </a:rPr>
              <a:t>Finance And Banking Dept.</a:t>
            </a:r>
          </a:p>
          <a:p>
            <a:r>
              <a:rPr lang="en-US" dirty="0">
                <a:solidFill>
                  <a:schemeClr val="tx1"/>
                </a:solidFill>
              </a:rPr>
              <a:t>2</a:t>
            </a:r>
            <a:r>
              <a:rPr lang="en-US" baseline="30000" dirty="0">
                <a:solidFill>
                  <a:schemeClr val="tx1"/>
                </a:solidFill>
              </a:rPr>
              <a:t>nd</a:t>
            </a:r>
            <a:r>
              <a:rPr lang="en-US" dirty="0">
                <a:solidFill>
                  <a:schemeClr val="tx1"/>
                </a:solidFill>
              </a:rPr>
              <a:t> Stage </a:t>
            </a:r>
          </a:p>
          <a:p>
            <a:r>
              <a:rPr lang="en-US" dirty="0">
                <a:solidFill>
                  <a:schemeClr val="tx1"/>
                </a:solidFill>
              </a:rPr>
              <a:t>2</a:t>
            </a:r>
            <a:r>
              <a:rPr lang="en-US" baseline="30000" dirty="0">
                <a:solidFill>
                  <a:schemeClr val="tx1"/>
                </a:solidFill>
              </a:rPr>
              <a:t>nd</a:t>
            </a:r>
            <a:r>
              <a:rPr lang="en-US" dirty="0">
                <a:solidFill>
                  <a:schemeClr val="tx1"/>
                </a:solidFill>
              </a:rPr>
              <a:t> Semester</a:t>
            </a:r>
          </a:p>
          <a:p>
            <a:r>
              <a:rPr lang="en-US" dirty="0" smtClean="0">
                <a:solidFill>
                  <a:schemeClr val="tx1"/>
                </a:solidFill>
              </a:rPr>
              <a:t>2023-2024</a:t>
            </a:r>
            <a:endParaRPr lang="en-US" dirty="0">
              <a:solidFill>
                <a:schemeClr val="tx1"/>
              </a:solidFill>
            </a:endParaRPr>
          </a:p>
          <a:p>
            <a:r>
              <a:rPr lang="en-US" dirty="0" smtClean="0">
                <a:solidFill>
                  <a:schemeClr val="tx1"/>
                </a:solidFill>
              </a:rPr>
              <a:t>Ass. Lecture </a:t>
            </a:r>
            <a:r>
              <a:rPr lang="en-US" dirty="0" err="1" smtClean="0">
                <a:solidFill>
                  <a:schemeClr val="tx1"/>
                </a:solidFill>
              </a:rPr>
              <a:t>Aveen</a:t>
            </a:r>
            <a:r>
              <a:rPr lang="en-US" dirty="0" smtClean="0">
                <a:solidFill>
                  <a:schemeClr val="tx1"/>
                </a:solidFill>
              </a:rPr>
              <a:t> A. </a:t>
            </a:r>
            <a:r>
              <a:rPr lang="en-US" dirty="0" err="1" smtClean="0">
                <a:solidFill>
                  <a:schemeClr val="tx1"/>
                </a:solidFill>
              </a:rPr>
              <a:t>Majed</a:t>
            </a:r>
            <a:endParaRPr lang="en-US" dirty="0">
              <a:solidFill>
                <a:schemeClr val="tx1"/>
              </a:solidFill>
            </a:endParaRPr>
          </a:p>
          <a:p>
            <a:endParaRPr lang="en-US" dirty="0"/>
          </a:p>
          <a:p>
            <a:endParaRPr lang="en-US" dirty="0"/>
          </a:p>
        </p:txBody>
      </p:sp>
      <p:pic>
        <p:nvPicPr>
          <p:cNvPr id="4" name="Picture 3">
            <a:extLst>
              <a:ext uri="{FF2B5EF4-FFF2-40B4-BE49-F238E27FC236}">
                <a16:creationId xmlns="" xmlns:a16="http://schemas.microsoft.com/office/drawing/2014/main" id="{82ACB45C-2989-4418-A633-6430F715E1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flipV="1">
            <a:off x="-470930" y="2883024"/>
            <a:ext cx="4177165" cy="4227895"/>
          </a:xfrm>
          <a:prstGeom prst="rect">
            <a:avLst/>
          </a:prstGeom>
        </p:spPr>
      </p:pic>
    </p:spTree>
    <p:extLst>
      <p:ext uri="{BB962C8B-B14F-4D97-AF65-F5344CB8AC3E}">
        <p14:creationId xmlns:p14="http://schemas.microsoft.com/office/powerpoint/2010/main" val="4216590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295400" y="-54307"/>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77500" lnSpcReduction="20000"/>
          </a:bodyPr>
          <a:lstStyle/>
          <a:p>
            <a:pPr marL="514350" indent="-514350" algn="just">
              <a:buFont typeface="+mj-lt"/>
              <a:buAutoNum type="alphaLcPeriod" startAt="5"/>
            </a:pPr>
            <a:r>
              <a:rPr lang="en-US" b="1" dirty="0"/>
              <a:t>Stability</a:t>
            </a:r>
            <a:r>
              <a:rPr lang="en-US" dirty="0"/>
              <a:t>: Commercial banks only advance loans to customers whose businesses generate stable incomes. For instance, a customer who applies for a loan facility should have his project or business evaluated to determine the possibility of such ventures generating constant income with which to serve the loan and make repayment on regular basis. </a:t>
            </a:r>
            <a:endParaRPr lang="ku-Arab-IQ" dirty="0"/>
          </a:p>
          <a:p>
            <a:pPr marL="274320" lvl="1" indent="0" algn="just">
              <a:buNone/>
            </a:pPr>
            <a:r>
              <a:rPr lang="ku-Arab-IQ" b="1" dirty="0"/>
              <a:t>)</a:t>
            </a:r>
            <a:r>
              <a:rPr lang="en-US" b="1" dirty="0"/>
              <a:t>A)</a:t>
            </a:r>
            <a:r>
              <a:rPr lang="en-US" dirty="0"/>
              <a:t> Therefore, </a:t>
            </a:r>
            <a:r>
              <a:rPr lang="en-US" i="1" dirty="0"/>
              <a:t>for a new project </a:t>
            </a:r>
            <a:r>
              <a:rPr lang="en-US" dirty="0"/>
              <a:t>the </a:t>
            </a:r>
            <a:r>
              <a:rPr lang="en-US" b="1" u="sng" dirty="0"/>
              <a:t>technical feasibility</a:t>
            </a:r>
            <a:r>
              <a:rPr lang="en-US" dirty="0"/>
              <a:t> and </a:t>
            </a:r>
            <a:r>
              <a:rPr lang="en-US" b="1" u="sng" dirty="0"/>
              <a:t>economic viability</a:t>
            </a:r>
            <a:r>
              <a:rPr lang="en-US" dirty="0"/>
              <a:t> report will be evaluated to determine the nature of cash inflows in terms of stability of earnings, which will be used for repaying the loan and servicing it. The regularity of the earnings is very important and this will depend on the prudent management of the project. </a:t>
            </a:r>
            <a:endParaRPr lang="ku-Arab-IQ" dirty="0"/>
          </a:p>
          <a:p>
            <a:pPr marL="274320" lvl="1" indent="0" algn="just">
              <a:buNone/>
            </a:pPr>
            <a:r>
              <a:rPr lang="en-US" b="1" dirty="0"/>
              <a:t>(B)</a:t>
            </a:r>
            <a:r>
              <a:rPr lang="en-US" dirty="0"/>
              <a:t> </a:t>
            </a:r>
            <a:r>
              <a:rPr lang="en-US" i="1" dirty="0"/>
              <a:t>In the case of existing business</a:t>
            </a:r>
            <a:r>
              <a:rPr lang="en-US" dirty="0"/>
              <a:t>, the financial reports for a period of not less than five years on consecutive basis will be evaluated to determine the regularity and quantum of earnings. Such assessment is used to evaluate the stability of such earnings towards definite repayment of loan facility.</a:t>
            </a:r>
          </a:p>
        </p:txBody>
      </p:sp>
    </p:spTree>
    <p:extLst>
      <p:ext uri="{BB962C8B-B14F-4D97-AF65-F5344CB8AC3E}">
        <p14:creationId xmlns:p14="http://schemas.microsoft.com/office/powerpoint/2010/main" val="389053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295400" y="150335"/>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a:bodyPr>
          <a:lstStyle/>
          <a:p>
            <a:pPr marL="514350" indent="-514350" algn="just">
              <a:buFont typeface="+mj-lt"/>
              <a:buAutoNum type="alphaLcPeriod" startAt="6"/>
            </a:pPr>
            <a:r>
              <a:rPr lang="en-US" b="1" dirty="0"/>
              <a:t>Purpose</a:t>
            </a:r>
            <a:r>
              <a:rPr lang="en-US" dirty="0"/>
              <a:t>: The purpose should be productive so that the lending would not only remain safe but would provide definite source for repayment. It would be important if the purpose is short and the risk is small and the money be applied for the purpose intended. </a:t>
            </a:r>
          </a:p>
        </p:txBody>
      </p:sp>
    </p:spTree>
    <p:extLst>
      <p:ext uri="{BB962C8B-B14F-4D97-AF65-F5344CB8AC3E}">
        <p14:creationId xmlns:p14="http://schemas.microsoft.com/office/powerpoint/2010/main" val="1676951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p:txBody>
          <a:bodyPr>
            <a:normAutofit/>
          </a:bodyPr>
          <a:lstStyle/>
          <a:p>
            <a:pPr algn="ctr"/>
            <a:r>
              <a:rPr lang="en-US" sz="4000" b="1" dirty="0"/>
              <a:t>LENDING PROCEDURE 1/8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lnSpcReduction="10000"/>
          </a:bodyPr>
          <a:lstStyle/>
          <a:p>
            <a:pPr algn="just"/>
            <a:r>
              <a:rPr lang="en-US" dirty="0"/>
              <a:t>The lending of loans and advances to the customers of banks goes through a rigorous events. Such events or procedures are normally initiated by both the bank and the customers who are seeking for credits with which to run their business operations. The process involves contact between the bank and the applicant for loan, during which the bank would initiate necessary actions to conduct a thorough investigation on the loan applicant and his business or the project for which the funds would be utilized.</a:t>
            </a:r>
          </a:p>
        </p:txBody>
      </p:sp>
    </p:spTree>
    <p:extLst>
      <p:ext uri="{BB962C8B-B14F-4D97-AF65-F5344CB8AC3E}">
        <p14:creationId xmlns:p14="http://schemas.microsoft.com/office/powerpoint/2010/main" val="217170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65126"/>
            <a:ext cx="10515600" cy="444344"/>
          </a:xfrm>
        </p:spPr>
        <p:txBody>
          <a:bodyPr>
            <a:normAutofit fontScale="90000"/>
          </a:bodyPr>
          <a:lstStyle/>
          <a:p>
            <a:pPr algn="ctr"/>
            <a:r>
              <a:rPr lang="en-US" sz="4000" b="1" dirty="0"/>
              <a:t>LENDING PROCEDURE 2/8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1019330" y="1079292"/>
            <a:ext cx="10334469" cy="5413582"/>
          </a:xfrm>
        </p:spPr>
        <p:txBody>
          <a:bodyPr>
            <a:normAutofit fontScale="92500" lnSpcReduction="20000"/>
          </a:bodyPr>
          <a:lstStyle/>
          <a:p>
            <a:pPr marL="514350" indent="-514350" algn="just">
              <a:buFont typeface="+mj-lt"/>
              <a:buAutoNum type="arabicPeriod"/>
            </a:pPr>
            <a:r>
              <a:rPr lang="en-US" b="1" dirty="0"/>
              <a:t>Loan Request from Customer: </a:t>
            </a:r>
            <a:r>
              <a:rPr lang="en-US" dirty="0"/>
              <a:t>In the process of lending of credits, it is the normal practice that a request be put forward by an applicant who is customer of the bank for a credit facility for the operations of a business entity or to prosecute a certain project which is expected to be self-liquidating. Nevertheless, some customers of the bank may be approached by the bank managers or credit officials of the bank to convince them to apply for credit facilities. The bank officials normally take into consideration certain factors before initiating the move in drawing the attention of some customers that they are entitled and qualified for credit facilities. Such move by the bank officials is normally based on the following considerations:</a:t>
            </a:r>
          </a:p>
        </p:txBody>
      </p:sp>
    </p:spTree>
    <p:extLst>
      <p:ext uri="{BB962C8B-B14F-4D97-AF65-F5344CB8AC3E}">
        <p14:creationId xmlns:p14="http://schemas.microsoft.com/office/powerpoint/2010/main" val="2664144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65126"/>
            <a:ext cx="10515600" cy="429354"/>
          </a:xfrm>
        </p:spPr>
        <p:txBody>
          <a:bodyPr>
            <a:normAutofit fontScale="90000"/>
          </a:bodyPr>
          <a:lstStyle/>
          <a:p>
            <a:pPr algn="ctr"/>
            <a:r>
              <a:rPr lang="en-US" sz="4000" b="1" dirty="0"/>
              <a:t>LENDING PROCEDURE 3/8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a:bodyPr>
          <a:lstStyle/>
          <a:p>
            <a:pPr algn="just"/>
            <a:r>
              <a:rPr lang="en-US" b="1" dirty="0"/>
              <a:t>Loan Request from Customer:</a:t>
            </a:r>
          </a:p>
          <a:p>
            <a:pPr marL="514350" indent="-514350" algn="just">
              <a:buAutoNum type="alphaLcParenR"/>
            </a:pPr>
            <a:r>
              <a:rPr lang="en-US" dirty="0"/>
              <a:t>performance of such customers in the operations of their bank accounts; </a:t>
            </a:r>
          </a:p>
          <a:p>
            <a:pPr marL="514350" indent="-514350" algn="just">
              <a:buAutoNum type="alphaLcParenR"/>
            </a:pPr>
            <a:r>
              <a:rPr lang="en-US" dirty="0"/>
              <a:t>the size of their business undertakings; </a:t>
            </a:r>
          </a:p>
          <a:p>
            <a:pPr marL="514350" indent="-514350" algn="just">
              <a:buAutoNum type="alphaLcParenR"/>
            </a:pPr>
            <a:r>
              <a:rPr lang="en-US" dirty="0"/>
              <a:t>the nature of their business operations; </a:t>
            </a:r>
          </a:p>
          <a:p>
            <a:pPr marL="514350" indent="-514350" algn="just">
              <a:buAutoNum type="alphaLcParenR"/>
            </a:pPr>
            <a:r>
              <a:rPr lang="en-US" dirty="0"/>
              <a:t>their market share in the industry; </a:t>
            </a:r>
          </a:p>
          <a:p>
            <a:pPr marL="514350" indent="-514350" algn="just">
              <a:buAutoNum type="alphaLcParenR"/>
            </a:pPr>
            <a:r>
              <a:rPr lang="en-US" dirty="0"/>
              <a:t>the personal integrity of the customers; </a:t>
            </a:r>
          </a:p>
          <a:p>
            <a:pPr marL="514350" indent="-514350" algn="just">
              <a:buAutoNum type="alphaLcParenR"/>
            </a:pPr>
            <a:r>
              <a:rPr lang="en-US" dirty="0"/>
              <a:t>level of liquidity of the bank; </a:t>
            </a:r>
          </a:p>
        </p:txBody>
      </p:sp>
    </p:spTree>
    <p:extLst>
      <p:ext uri="{BB962C8B-B14F-4D97-AF65-F5344CB8AC3E}">
        <p14:creationId xmlns:p14="http://schemas.microsoft.com/office/powerpoint/2010/main" val="1892562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65126"/>
            <a:ext cx="10515600" cy="204042"/>
          </a:xfrm>
        </p:spPr>
        <p:txBody>
          <a:bodyPr>
            <a:normAutofit fontScale="90000"/>
          </a:bodyPr>
          <a:lstStyle/>
          <a:p>
            <a:pPr algn="ctr"/>
            <a:r>
              <a:rPr lang="en-US" sz="4000" b="1" dirty="0"/>
              <a:t>LENDING PROCEDURE 4/8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959370"/>
            <a:ext cx="10515600" cy="5329463"/>
          </a:xfrm>
        </p:spPr>
        <p:txBody>
          <a:bodyPr>
            <a:noAutofit/>
          </a:bodyPr>
          <a:lstStyle/>
          <a:p>
            <a:pPr marL="514350" indent="-514350" algn="just">
              <a:buFont typeface="+mj-lt"/>
              <a:buAutoNum type="arabicPeriod" startAt="2"/>
            </a:pPr>
            <a:r>
              <a:rPr lang="en-US" sz="2800" b="1" dirty="0"/>
              <a:t>Interview with Loan Officer: </a:t>
            </a:r>
            <a:r>
              <a:rPr lang="en-US" sz="2800" dirty="0"/>
              <a:t>The scheduled interview of personal interaction between the loan officer and the applicant for loan facility is considered necessary in lending procedure. The interview is very critical in view of the fact that there is need to confirm the necessary claims by the customer who is seeking for the credit facility. The interview is normally conducted on the strength of the loan form filled and the analysis of same by the loan officer or loan committee as the case may be. The loan interview is desirable because it can be used to extract some additional information from the loan applicant, which can go a long way to help in giving favorable consideration, or otherwise, to the loan request. The loan interview provides an opportunity for the bank’s loan officer to assess:</a:t>
            </a:r>
          </a:p>
        </p:txBody>
      </p:sp>
    </p:spTree>
    <p:extLst>
      <p:ext uri="{BB962C8B-B14F-4D97-AF65-F5344CB8AC3E}">
        <p14:creationId xmlns:p14="http://schemas.microsoft.com/office/powerpoint/2010/main" val="86780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65125"/>
            <a:ext cx="10515600" cy="519295"/>
          </a:xfrm>
        </p:spPr>
        <p:txBody>
          <a:bodyPr>
            <a:normAutofit fontScale="90000"/>
          </a:bodyPr>
          <a:lstStyle/>
          <a:p>
            <a:pPr algn="ctr"/>
            <a:r>
              <a:rPr lang="en-US" sz="4000" b="1" dirty="0"/>
              <a:t>LENDING PROCEDURE 5/8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019331"/>
            <a:ext cx="10515600" cy="5473544"/>
          </a:xfrm>
        </p:spPr>
        <p:txBody>
          <a:bodyPr>
            <a:normAutofit/>
          </a:bodyPr>
          <a:lstStyle/>
          <a:p>
            <a:pPr algn="just"/>
            <a:r>
              <a:rPr lang="en-US" b="1" dirty="0"/>
              <a:t>Interview with Loan Officer:</a:t>
            </a:r>
          </a:p>
          <a:p>
            <a:pPr marL="514350" indent="-514350" algn="just">
              <a:buAutoNum type="alphaLcParenR"/>
            </a:pPr>
            <a:r>
              <a:rPr lang="en-US" dirty="0"/>
              <a:t>the customer’s character and sincerity of purpose; </a:t>
            </a:r>
          </a:p>
          <a:p>
            <a:pPr marL="514350" indent="-514350" algn="just">
              <a:buAutoNum type="alphaLcParenR"/>
            </a:pPr>
            <a:r>
              <a:rPr lang="en-US" dirty="0"/>
              <a:t>planned utilization of the funds; </a:t>
            </a:r>
          </a:p>
          <a:p>
            <a:pPr marL="514350" indent="-514350" algn="just">
              <a:buAutoNum type="alphaLcParenR"/>
            </a:pPr>
            <a:r>
              <a:rPr lang="en-US" dirty="0"/>
              <a:t>actual amount of funds sufficient for the project involved; </a:t>
            </a:r>
          </a:p>
          <a:p>
            <a:pPr marL="514350" indent="-514350" algn="just">
              <a:buAutoNum type="alphaLcParenR"/>
            </a:pPr>
            <a:r>
              <a:rPr lang="en-US" dirty="0"/>
              <a:t>applicant’s business acumen in utilization of the funds; </a:t>
            </a:r>
          </a:p>
          <a:p>
            <a:pPr marL="514350" indent="-514350" algn="just">
              <a:buAutoNum type="alphaLcParenR"/>
            </a:pPr>
            <a:r>
              <a:rPr lang="en-US" dirty="0"/>
              <a:t>nature of applicant’s business operation; </a:t>
            </a:r>
          </a:p>
          <a:p>
            <a:pPr marL="514350" indent="-514350" algn="just">
              <a:buAutoNum type="alphaLcParenR"/>
            </a:pPr>
            <a:r>
              <a:rPr lang="en-US" dirty="0"/>
              <a:t>means of ensuring prompt repayment of the loan; and </a:t>
            </a:r>
          </a:p>
          <a:p>
            <a:pPr marL="514350" indent="-514350" algn="just">
              <a:buAutoNum type="alphaLcParenR"/>
            </a:pPr>
            <a:r>
              <a:rPr lang="en-US" dirty="0"/>
              <a:t> applicant’s understanding of the implications of loan obligations. </a:t>
            </a:r>
          </a:p>
        </p:txBody>
      </p:sp>
    </p:spTree>
    <p:extLst>
      <p:ext uri="{BB962C8B-B14F-4D97-AF65-F5344CB8AC3E}">
        <p14:creationId xmlns:p14="http://schemas.microsoft.com/office/powerpoint/2010/main" val="1114904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05528"/>
            <a:ext cx="10515600" cy="527277"/>
          </a:xfrm>
        </p:spPr>
        <p:txBody>
          <a:bodyPr>
            <a:normAutofit fontScale="90000"/>
          </a:bodyPr>
          <a:lstStyle/>
          <a:p>
            <a:pPr algn="ctr"/>
            <a:r>
              <a:rPr lang="en-US" sz="4000" b="1" dirty="0"/>
              <a:t>LENDING PROCEDURE 6/8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539646" y="1020389"/>
            <a:ext cx="10972800" cy="5456028"/>
          </a:xfrm>
        </p:spPr>
        <p:txBody>
          <a:bodyPr>
            <a:normAutofit fontScale="77500" lnSpcReduction="20000"/>
          </a:bodyPr>
          <a:lstStyle/>
          <a:p>
            <a:pPr marL="0" indent="0" algn="just">
              <a:lnSpc>
                <a:spcPct val="100000"/>
              </a:lnSpc>
              <a:spcBef>
                <a:spcPts val="600"/>
              </a:spcBef>
              <a:spcAft>
                <a:spcPts val="600"/>
              </a:spcAft>
              <a:buFont typeface="+mj-lt"/>
              <a:buAutoNum type="arabicPeriod" startAt="3"/>
            </a:pPr>
            <a:r>
              <a:rPr lang="en-US" sz="3600" b="1" dirty="0"/>
              <a:t>Site Visit by Bank Officials:</a:t>
            </a:r>
            <a:r>
              <a:rPr lang="en-US" sz="3600" dirty="0"/>
              <a:t> </a:t>
            </a:r>
            <a:r>
              <a:rPr lang="en-US" sz="3300" dirty="0"/>
              <a:t>It is desirable that the bank officials, and not only the loan officer, pay schedule visit to the business premises of the loan applicant. The visit of a team of bank officers to the customer’s business is imperative because the applicant for the loan facility may not supply the necessary information upon which a decision will be taken. The visit to the customer’s business becomes inevitable for the following reasons: </a:t>
            </a:r>
          </a:p>
          <a:p>
            <a:pPr marL="514350" indent="-514350" algn="just">
              <a:lnSpc>
                <a:spcPct val="100000"/>
              </a:lnSpc>
              <a:spcBef>
                <a:spcPts val="600"/>
              </a:spcBef>
              <a:spcAft>
                <a:spcPts val="600"/>
              </a:spcAft>
              <a:buFont typeface="+mj-lt"/>
              <a:buAutoNum type="alphaLcParenR"/>
            </a:pPr>
            <a:r>
              <a:rPr lang="en-US" sz="3400" dirty="0"/>
              <a:t>If a business loan or mortgage loan is applied for; </a:t>
            </a:r>
          </a:p>
          <a:p>
            <a:pPr marL="514350" indent="-514350" algn="just">
              <a:lnSpc>
                <a:spcPct val="100000"/>
              </a:lnSpc>
              <a:spcBef>
                <a:spcPts val="0"/>
              </a:spcBef>
              <a:spcAft>
                <a:spcPts val="600"/>
              </a:spcAft>
              <a:buFont typeface="+mj-lt"/>
              <a:buAutoNum type="alphaLcParenR"/>
            </a:pPr>
            <a:r>
              <a:rPr lang="en-US" sz="3400" dirty="0"/>
              <a:t>When a mortgage loan is involved; </a:t>
            </a:r>
          </a:p>
          <a:p>
            <a:pPr marL="514350" indent="-514350" algn="just">
              <a:lnSpc>
                <a:spcPct val="100000"/>
              </a:lnSpc>
              <a:spcBef>
                <a:spcPts val="0"/>
              </a:spcBef>
              <a:spcAft>
                <a:spcPts val="600"/>
              </a:spcAft>
              <a:buFont typeface="+mj-lt"/>
              <a:buAutoNum type="alphaLcParenR"/>
            </a:pPr>
            <a:r>
              <a:rPr lang="en-US" sz="3400" dirty="0"/>
              <a:t>To verify the claims of the customer; </a:t>
            </a:r>
          </a:p>
          <a:p>
            <a:pPr marL="514350" indent="-514350" algn="just">
              <a:lnSpc>
                <a:spcPct val="100000"/>
              </a:lnSpc>
              <a:spcBef>
                <a:spcPts val="0"/>
              </a:spcBef>
              <a:spcAft>
                <a:spcPts val="600"/>
              </a:spcAft>
              <a:buFont typeface="+mj-lt"/>
              <a:buAutoNum type="alphaLcParenR"/>
            </a:pPr>
            <a:r>
              <a:rPr lang="en-US" sz="3400" dirty="0"/>
              <a:t>To assess personally the nature of customer’s business </a:t>
            </a:r>
          </a:p>
          <a:p>
            <a:pPr marL="514350" indent="-514350" algn="just">
              <a:lnSpc>
                <a:spcPct val="100000"/>
              </a:lnSpc>
              <a:spcBef>
                <a:spcPts val="0"/>
              </a:spcBef>
              <a:spcAft>
                <a:spcPts val="600"/>
              </a:spcAft>
              <a:buFont typeface="+mj-lt"/>
              <a:buAutoNum type="alphaLcParenR"/>
            </a:pPr>
            <a:r>
              <a:rPr lang="en-US" sz="3400" dirty="0"/>
              <a:t>To determine the actual scale of the customer’s operations; </a:t>
            </a:r>
          </a:p>
          <a:p>
            <a:pPr marL="514350" indent="-514350" algn="just">
              <a:lnSpc>
                <a:spcPct val="100000"/>
              </a:lnSpc>
              <a:spcBef>
                <a:spcPts val="0"/>
              </a:spcBef>
              <a:spcAft>
                <a:spcPts val="600"/>
              </a:spcAft>
              <a:buFont typeface="+mj-lt"/>
              <a:buAutoNum type="alphaLcParenR"/>
            </a:pPr>
            <a:r>
              <a:rPr lang="en-US" sz="3400" dirty="0"/>
              <a:t>Assessment of the location of landed property for security;</a:t>
            </a:r>
          </a:p>
          <a:p>
            <a:pPr marL="514350" indent="-514350" algn="just">
              <a:lnSpc>
                <a:spcPct val="100000"/>
              </a:lnSpc>
              <a:spcBef>
                <a:spcPts val="0"/>
              </a:spcBef>
              <a:spcAft>
                <a:spcPts val="600"/>
              </a:spcAft>
              <a:buFont typeface="+mj-lt"/>
              <a:buAutoNum type="alphaLcParenR"/>
            </a:pPr>
            <a:r>
              <a:rPr lang="en-US" sz="3400" dirty="0"/>
              <a:t>Assessment of organizational setup of the customer’s business; and </a:t>
            </a:r>
          </a:p>
          <a:p>
            <a:pPr marL="514350" indent="-514350" algn="just">
              <a:lnSpc>
                <a:spcPct val="100000"/>
              </a:lnSpc>
              <a:spcBef>
                <a:spcPts val="0"/>
              </a:spcBef>
              <a:spcAft>
                <a:spcPts val="600"/>
              </a:spcAft>
              <a:buFont typeface="+mj-lt"/>
              <a:buAutoNum type="alphaLcParenR"/>
            </a:pPr>
            <a:r>
              <a:rPr lang="en-US" sz="3400" dirty="0"/>
              <a:t>Determine supplementary information for decision on the request.</a:t>
            </a:r>
          </a:p>
          <a:p>
            <a:pPr marL="514350" indent="-514350" algn="just">
              <a:buFont typeface="+mj-lt"/>
              <a:buAutoNum type="alphaLcParenR"/>
            </a:pPr>
            <a:endParaRPr lang="en-US" dirty="0"/>
          </a:p>
        </p:txBody>
      </p:sp>
    </p:spTree>
    <p:extLst>
      <p:ext uri="{BB962C8B-B14F-4D97-AF65-F5344CB8AC3E}">
        <p14:creationId xmlns:p14="http://schemas.microsoft.com/office/powerpoint/2010/main" val="3870815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05528"/>
            <a:ext cx="10515600" cy="527277"/>
          </a:xfrm>
        </p:spPr>
        <p:txBody>
          <a:bodyPr>
            <a:normAutofit fontScale="90000"/>
          </a:bodyPr>
          <a:lstStyle/>
          <a:p>
            <a:pPr algn="ctr"/>
            <a:r>
              <a:rPr lang="en-US" sz="4000" b="1" dirty="0"/>
              <a:t>LENDING PROCEDURE 7/8</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539646" y="1020389"/>
            <a:ext cx="10972800" cy="5456028"/>
          </a:xfrm>
        </p:spPr>
        <p:txBody>
          <a:bodyPr>
            <a:normAutofit lnSpcReduction="10000"/>
          </a:bodyPr>
          <a:lstStyle/>
          <a:p>
            <a:pPr marL="514350" indent="-514350" algn="just">
              <a:lnSpc>
                <a:spcPct val="100000"/>
              </a:lnSpc>
              <a:spcBef>
                <a:spcPts val="600"/>
              </a:spcBef>
              <a:spcAft>
                <a:spcPts val="600"/>
              </a:spcAft>
              <a:buFont typeface="+mj-lt"/>
              <a:buAutoNum type="arabicPeriod" startAt="4"/>
            </a:pPr>
            <a:r>
              <a:rPr lang="en-US" b="1" dirty="0"/>
              <a:t>Preparing A Loan Agreement: </a:t>
            </a:r>
            <a:r>
              <a:rPr lang="en-US" dirty="0"/>
              <a:t>Once the loan and the proposed collateral are satisfied after the evaluation, the necessary loan agreement form and other documents that make up the agreement are prepared. The documents are both signed by the loan officer of the bank and the customer who benefits the loan facility. There is also the need for the guarantors to sign the documents before the final seal. The necessary documents, such as financial statements, security agreements, etc., that must accompany each loan application, must be kept in the bank’s credit files with loan agreement and guarantors’ forms signed by them. The principal components of a loan agreement include the following:</a:t>
            </a:r>
          </a:p>
        </p:txBody>
      </p:sp>
    </p:spTree>
    <p:extLst>
      <p:ext uri="{BB962C8B-B14F-4D97-AF65-F5344CB8AC3E}">
        <p14:creationId xmlns:p14="http://schemas.microsoft.com/office/powerpoint/2010/main" val="394809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838200" y="305528"/>
            <a:ext cx="10515600" cy="527277"/>
          </a:xfrm>
        </p:spPr>
        <p:txBody>
          <a:bodyPr>
            <a:normAutofit fontScale="90000"/>
          </a:bodyPr>
          <a:lstStyle/>
          <a:p>
            <a:pPr algn="ctr"/>
            <a:r>
              <a:rPr lang="en-US" sz="4000" b="1" dirty="0"/>
              <a:t>LENDING </a:t>
            </a:r>
            <a:r>
              <a:rPr lang="en-US" sz="4000" b="1"/>
              <a:t>PROCEDURE 8/8</a:t>
            </a:r>
            <a:endParaRPr lang="en-US" sz="4000" b="1" dirty="0"/>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539646" y="1020389"/>
            <a:ext cx="10972800" cy="5456028"/>
          </a:xfrm>
        </p:spPr>
        <p:txBody>
          <a:bodyPr>
            <a:normAutofit fontScale="77500" lnSpcReduction="20000"/>
          </a:bodyPr>
          <a:lstStyle/>
          <a:p>
            <a:pPr algn="just">
              <a:lnSpc>
                <a:spcPct val="100000"/>
              </a:lnSpc>
              <a:spcBef>
                <a:spcPts val="600"/>
              </a:spcBef>
              <a:spcAft>
                <a:spcPts val="600"/>
              </a:spcAft>
            </a:pPr>
            <a:r>
              <a:rPr lang="en-US" b="1" dirty="0"/>
              <a:t>Preparing A Loan Agreement:</a:t>
            </a:r>
          </a:p>
          <a:p>
            <a:pPr marL="514350" indent="-514350" algn="just">
              <a:lnSpc>
                <a:spcPct val="100000"/>
              </a:lnSpc>
              <a:spcBef>
                <a:spcPts val="600"/>
              </a:spcBef>
              <a:spcAft>
                <a:spcPts val="600"/>
              </a:spcAft>
              <a:buAutoNum type="alphaLcParenR"/>
            </a:pPr>
            <a:r>
              <a:rPr lang="en-US" b="1" dirty="0"/>
              <a:t>Loan Commitment Agreement: </a:t>
            </a:r>
            <a:r>
              <a:rPr lang="en-US" dirty="0"/>
              <a:t>This refers to pledges entered into by the bank as lender to make credit available to borrowers in the future for a stipulated time under specific terms. </a:t>
            </a:r>
          </a:p>
          <a:p>
            <a:pPr marL="514350" indent="-514350" algn="just">
              <a:lnSpc>
                <a:spcPct val="100000"/>
              </a:lnSpc>
              <a:spcBef>
                <a:spcPts val="600"/>
              </a:spcBef>
              <a:spcAft>
                <a:spcPts val="600"/>
              </a:spcAft>
              <a:buAutoNum type="alphaLcParenR"/>
            </a:pPr>
            <a:r>
              <a:rPr lang="en-US" b="1" dirty="0"/>
              <a:t>Collateral Security:</a:t>
            </a:r>
            <a:r>
              <a:rPr lang="en-US" dirty="0"/>
              <a:t> This refers to the assets or pledges of value that can be turned into cash to support the repayment of a loan. </a:t>
            </a:r>
          </a:p>
          <a:p>
            <a:pPr marL="514350" indent="-514350" algn="just">
              <a:lnSpc>
                <a:spcPct val="100000"/>
              </a:lnSpc>
              <a:spcBef>
                <a:spcPts val="600"/>
              </a:spcBef>
              <a:spcAft>
                <a:spcPts val="600"/>
              </a:spcAft>
              <a:buAutoNum type="alphaLcParenR"/>
            </a:pPr>
            <a:r>
              <a:rPr lang="en-US" b="1" dirty="0"/>
              <a:t>Covenants:</a:t>
            </a:r>
            <a:r>
              <a:rPr lang="en-US" dirty="0"/>
              <a:t> These are restrictions in the loan agreement that require a borrower to do or not do certain things while the loan agreement is in force without first receiving lender approval. </a:t>
            </a:r>
          </a:p>
          <a:p>
            <a:pPr marL="514350" indent="-514350" algn="just">
              <a:lnSpc>
                <a:spcPct val="100000"/>
              </a:lnSpc>
              <a:spcBef>
                <a:spcPts val="600"/>
              </a:spcBef>
              <a:spcAft>
                <a:spcPts val="600"/>
              </a:spcAft>
              <a:buAutoNum type="alphaLcParenR"/>
            </a:pPr>
            <a:r>
              <a:rPr lang="en-US" b="1" dirty="0"/>
              <a:t>Warranty:</a:t>
            </a:r>
            <a:r>
              <a:rPr lang="en-US" dirty="0"/>
              <a:t> It refers to a written stipulation or assurance by a borrower that information supplied in a loan application is true. </a:t>
            </a:r>
          </a:p>
          <a:p>
            <a:pPr marL="514350" indent="-514350" algn="just">
              <a:lnSpc>
                <a:spcPct val="100000"/>
              </a:lnSpc>
              <a:spcBef>
                <a:spcPts val="600"/>
              </a:spcBef>
              <a:spcAft>
                <a:spcPts val="600"/>
              </a:spcAft>
              <a:buAutoNum type="alphaLcParenR"/>
            </a:pPr>
            <a:r>
              <a:rPr lang="en-US" b="1" dirty="0"/>
              <a:t>Events of Default: </a:t>
            </a:r>
            <a:r>
              <a:rPr lang="en-US" dirty="0"/>
              <a:t>There is always a portion of a loan agreement which describes or spells out what action or inaction by a borrower would violate the terms of a loan.</a:t>
            </a:r>
          </a:p>
        </p:txBody>
      </p:sp>
    </p:spTree>
    <p:extLst>
      <p:ext uri="{BB962C8B-B14F-4D97-AF65-F5344CB8AC3E}">
        <p14:creationId xmlns:p14="http://schemas.microsoft.com/office/powerpoint/2010/main" val="316837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AE4F56-C345-4490-94BB-1673A7FEF0C0}"/>
              </a:ext>
            </a:extLst>
          </p:cNvPr>
          <p:cNvSpPr>
            <a:spLocks noGrp="1"/>
          </p:cNvSpPr>
          <p:nvPr>
            <p:ph type="title"/>
          </p:nvPr>
        </p:nvSpPr>
        <p:spPr>
          <a:xfrm>
            <a:off x="1331706" y="196813"/>
            <a:ext cx="9528586" cy="894508"/>
          </a:xfrm>
        </p:spPr>
        <p:txBody>
          <a:bodyPr>
            <a:noAutofit/>
          </a:bodyPr>
          <a:lstStyle/>
          <a:p>
            <a:pPr algn="ctr"/>
            <a:r>
              <a:rPr lang="en-US" sz="3500" b="1" dirty="0"/>
              <a:t>INTRODUCTION TO BANK LENDING </a:t>
            </a:r>
          </a:p>
        </p:txBody>
      </p:sp>
      <p:sp>
        <p:nvSpPr>
          <p:cNvPr id="3" name="Content Placeholder 2">
            <a:extLst>
              <a:ext uri="{FF2B5EF4-FFF2-40B4-BE49-F238E27FC236}">
                <a16:creationId xmlns="" xmlns:a16="http://schemas.microsoft.com/office/drawing/2014/main" id="{04891DFE-01EA-4E8E-AC08-83B42B5BFDA6}"/>
              </a:ext>
            </a:extLst>
          </p:cNvPr>
          <p:cNvSpPr>
            <a:spLocks noGrp="1"/>
          </p:cNvSpPr>
          <p:nvPr>
            <p:ph idx="1"/>
          </p:nvPr>
        </p:nvSpPr>
        <p:spPr>
          <a:xfrm>
            <a:off x="527154" y="1156836"/>
            <a:ext cx="11137691" cy="5178650"/>
          </a:xfrm>
        </p:spPr>
        <p:txBody>
          <a:bodyPr>
            <a:noAutofit/>
          </a:bodyPr>
          <a:lstStyle/>
          <a:p>
            <a:pPr algn="just">
              <a:buFont typeface="Arial" panose="020B0604020202020204" pitchFamily="34" charset="0"/>
              <a:buChar char="•"/>
            </a:pPr>
            <a:r>
              <a:rPr lang="en-US" sz="2400" dirty="0"/>
              <a:t>In 1906, Italian economist Vilfredo Pareto created a mathematical formula to describe the unequal distribution of wealth in his country, observing that twenty percent (20%) of the people owned eighty percent (80%) of the wealth. This principles of 80/20, later came to be known as Pareto principles. Uneven distribution of wealth in the society necessitated the need for banks to intermediate between the surplus and deficit units for economic growth and development. </a:t>
            </a:r>
          </a:p>
          <a:p>
            <a:pPr algn="just">
              <a:buFont typeface="Arial" panose="020B0604020202020204" pitchFamily="34" charset="0"/>
              <a:buChar char="•"/>
            </a:pPr>
            <a:r>
              <a:rPr lang="en-US" sz="2400" dirty="0"/>
              <a:t>Lending is thus central and fundamental to the financial intermediation role of banks, making banks to granting different types of loans, with different periods of moratorium, rate of interest and repayment terms to their customers. The lending function of banks is equally ingrained in the need to generate maximum return for the shareholders and maximum liquidity for the investors, as well as achieve their objectives.</a:t>
            </a:r>
          </a:p>
        </p:txBody>
      </p:sp>
    </p:spTree>
    <p:extLst>
      <p:ext uri="{BB962C8B-B14F-4D97-AF65-F5344CB8AC3E}">
        <p14:creationId xmlns:p14="http://schemas.microsoft.com/office/powerpoint/2010/main" val="536877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992155" y="54683"/>
            <a:ext cx="10058400" cy="1609344"/>
          </a:xfrm>
        </p:spPr>
        <p:txBody>
          <a:bodyPr>
            <a:normAutofit/>
          </a:bodyPr>
          <a:lstStyle/>
          <a:p>
            <a:pPr algn="ctr"/>
            <a:r>
              <a:rPr lang="en-US" sz="4000" b="1" dirty="0"/>
              <a:t> THE CONCEPT OF BANK LENDING</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a:bodyPr>
          <a:lstStyle/>
          <a:p>
            <a:pPr algn="just"/>
            <a:r>
              <a:rPr lang="en-US" sz="3600" dirty="0"/>
              <a:t>Bank lending is the granting of credit facilities to borrowers (individuals, companies and organizations) at an interest rate, based on collateral security to be repaid after a period of time. An effective lending therefore is one that maximized profit to shareholders and liquidly to investors, as well as, ensure societal economic development.</a:t>
            </a:r>
          </a:p>
        </p:txBody>
      </p:sp>
    </p:spTree>
    <p:extLst>
      <p:ext uri="{BB962C8B-B14F-4D97-AF65-F5344CB8AC3E}">
        <p14:creationId xmlns:p14="http://schemas.microsoft.com/office/powerpoint/2010/main" val="3767552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20838"/>
            <a:ext cx="10058400" cy="1609344"/>
          </a:xfrm>
        </p:spPr>
        <p:txBody>
          <a:bodyPr>
            <a:normAutofit/>
          </a:bodyPr>
          <a:lstStyle/>
          <a:p>
            <a:pPr algn="ctr"/>
            <a:r>
              <a:rPr lang="en-US" sz="4000" b="1" dirty="0"/>
              <a:t>OBJECTIVES OF BANK LENDING</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85000" lnSpcReduction="20000"/>
          </a:bodyPr>
          <a:lstStyle/>
          <a:p>
            <a:pPr algn="just"/>
            <a:r>
              <a:rPr lang="en-US" dirty="0"/>
              <a:t>The </a:t>
            </a:r>
            <a:r>
              <a:rPr lang="en-US" b="1" u="sng" dirty="0"/>
              <a:t>Objectives</a:t>
            </a:r>
            <a:r>
              <a:rPr lang="en-US" dirty="0"/>
              <a:t> of bank lending include:</a:t>
            </a:r>
          </a:p>
          <a:p>
            <a:pPr marL="514350" indent="-514350" algn="just">
              <a:buFont typeface="+mj-lt"/>
              <a:buAutoNum type="alphaLcPeriod"/>
            </a:pPr>
            <a:r>
              <a:rPr lang="en-US" b="1" dirty="0"/>
              <a:t>Stimulate economic growth and development:</a:t>
            </a:r>
            <a:r>
              <a:rPr lang="en-US" dirty="0"/>
              <a:t> This is done by lending money to businesses to purchase the assets (e.g.; raw material or a machine and vehicle etc..) with that will grow their business, which will in turn produce more goods, create more sales, and stimulate the economy, while at the same time making enough profit off of the new assets to be able to pay the money back at the maturity with interest thereby making the bank to earn profits and deliver returns to its shareholders.</a:t>
            </a:r>
          </a:p>
          <a:p>
            <a:pPr marL="514350" indent="-514350" algn="just">
              <a:buFont typeface="+mj-lt"/>
              <a:buAutoNum type="alphaLcPeriod"/>
            </a:pPr>
            <a:r>
              <a:rPr lang="en-US" b="1" dirty="0"/>
              <a:t>Encourage savings and investment: </a:t>
            </a:r>
            <a:r>
              <a:rPr lang="en-US" dirty="0"/>
              <a:t>Bank lending encourage savings by individuals, business and organizations which are taking to the bank for safe keeping or eventually give the money as loans and overdrafts to their customers.</a:t>
            </a:r>
          </a:p>
        </p:txBody>
      </p:sp>
    </p:spTree>
    <p:extLst>
      <p:ext uri="{BB962C8B-B14F-4D97-AF65-F5344CB8AC3E}">
        <p14:creationId xmlns:p14="http://schemas.microsoft.com/office/powerpoint/2010/main" val="195252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9848" y="2849"/>
            <a:ext cx="10058400" cy="1609344"/>
          </a:xfrm>
        </p:spPr>
        <p:txBody>
          <a:bodyPr>
            <a:normAutofit/>
          </a:bodyPr>
          <a:lstStyle/>
          <a:p>
            <a:pPr algn="ctr"/>
            <a:r>
              <a:rPr lang="en-US" sz="4000" b="1" dirty="0"/>
              <a:t>OBJECTIVES OF BANK LENDING</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92500" lnSpcReduction="10000"/>
          </a:bodyPr>
          <a:lstStyle/>
          <a:p>
            <a:pPr marL="514350" indent="-514350" algn="just">
              <a:buFont typeface="+mj-lt"/>
              <a:buAutoNum type="alphaLcPeriod" startAt="3"/>
            </a:pPr>
            <a:r>
              <a:rPr lang="en-US" b="1" dirty="0"/>
              <a:t>Maintain maximum profitability to shareholders and liquidity to investors: </a:t>
            </a:r>
            <a:r>
              <a:rPr lang="en-US" dirty="0"/>
              <a:t>Bank lending enable banks to earn profit through the difference between the interests paid on savings and fixed deposits and that charged on loans and overdrafts. Part of the profit earned is given as dividend to shareholders while the remaining part is retain in the bank to enhance liquidity and provide for expansion and growth in the business.</a:t>
            </a:r>
          </a:p>
          <a:p>
            <a:pPr marL="514350" indent="-514350" algn="just">
              <a:buFont typeface="+mj-lt"/>
              <a:buAutoNum type="alphaLcPeriod" startAt="3"/>
            </a:pPr>
            <a:r>
              <a:rPr lang="en-US" b="1" dirty="0"/>
              <a:t>Realize government policy objectives: </a:t>
            </a:r>
            <a:r>
              <a:rPr lang="en-US" dirty="0"/>
              <a:t>Bank lending is used as a vehicle/tool for driving government monetary policy through </a:t>
            </a:r>
            <a:r>
              <a:rPr lang="en-US" u="sng" dirty="0"/>
              <a:t>expansion and contraction </a:t>
            </a:r>
            <a:r>
              <a:rPr lang="en-US" dirty="0"/>
              <a:t>in the amount of credit facilities due to the economic situation of a country.</a:t>
            </a:r>
          </a:p>
        </p:txBody>
      </p:sp>
    </p:spTree>
    <p:extLst>
      <p:ext uri="{BB962C8B-B14F-4D97-AF65-F5344CB8AC3E}">
        <p14:creationId xmlns:p14="http://schemas.microsoft.com/office/powerpoint/2010/main" val="192055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16458"/>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77500" lnSpcReduction="20000"/>
          </a:bodyPr>
          <a:lstStyle/>
          <a:p>
            <a:pPr marL="0" indent="0" algn="just">
              <a:buNone/>
            </a:pPr>
            <a:r>
              <a:rPr lang="en-US" dirty="0"/>
              <a:t>There are basic principles which normally come into play when the commercial banks consider the establishment of lending policies for their operations. Such principles of bank lending are as identified and discussed below.</a:t>
            </a:r>
          </a:p>
          <a:p>
            <a:pPr marL="514350" indent="-514350" algn="just">
              <a:buFont typeface="+mj-lt"/>
              <a:buAutoNum type="alphaLcPeriod"/>
            </a:pPr>
            <a:r>
              <a:rPr lang="en-US" b="1" dirty="0"/>
              <a:t>Safety: </a:t>
            </a:r>
            <a:r>
              <a:rPr lang="en-US" dirty="0"/>
              <a:t>This is the most important principle of good lending. When a banker lends that the borrower is going to repay. If for example the borrower invest the money in unproductive and speculative venture (project) or the borrower himself is dishonest the advance would be in jeopardy. Similarly if the borrower or suffer losses in his business due to incompetence the recovery would be difficult. The bank ensures that the money advanced by him goes to the right type of borrower and is utilized in such a way that it will not only be safe at the time of lending but remain so throughout the period, and after serving a useful interest purpose in the trade or industry where it is employed to repaid with interest.</a:t>
            </a:r>
          </a:p>
          <a:p>
            <a:pPr marL="514350" indent="-514350" algn="just">
              <a:buFont typeface="+mj-lt"/>
              <a:buAutoNum type="alphaLcPeriod"/>
            </a:pPr>
            <a:endParaRPr lang="en-US" dirty="0"/>
          </a:p>
        </p:txBody>
      </p:sp>
    </p:spTree>
    <p:extLst>
      <p:ext uri="{BB962C8B-B14F-4D97-AF65-F5344CB8AC3E}">
        <p14:creationId xmlns:p14="http://schemas.microsoft.com/office/powerpoint/2010/main" val="2390210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84180"/>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lnSpcReduction="10000"/>
          </a:bodyPr>
          <a:lstStyle/>
          <a:p>
            <a:pPr marL="514350" indent="-514350" algn="just">
              <a:buFont typeface="+mj-lt"/>
              <a:buAutoNum type="alphaLcPeriod" startAt="2"/>
            </a:pPr>
            <a:r>
              <a:rPr lang="en-US" b="1" dirty="0"/>
              <a:t>Liquidity</a:t>
            </a:r>
            <a:r>
              <a:rPr lang="en-US" dirty="0"/>
              <a:t>: It is not enough that the money will be repaid back, it is also necessary that it must be repaid back on demand or in accordance with agreed terms of repayment. The borrower must be in position to repay within a reasonable time after demand for repayment is made and the source of repayment must be definite. This is because bulk of the bank deposits are repayable on demand or short notice and liquidity of the borrower can affect the ability of the bank to repay its depositors on demand in spite of the safety.</a:t>
            </a:r>
          </a:p>
        </p:txBody>
      </p:sp>
    </p:spTree>
    <p:extLst>
      <p:ext uri="{BB962C8B-B14F-4D97-AF65-F5344CB8AC3E}">
        <p14:creationId xmlns:p14="http://schemas.microsoft.com/office/powerpoint/2010/main" val="3580395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219161"/>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92500" lnSpcReduction="20000"/>
          </a:bodyPr>
          <a:lstStyle/>
          <a:p>
            <a:pPr marL="514350" indent="-514350" algn="just">
              <a:buFont typeface="+mj-lt"/>
              <a:buAutoNum type="alphaLcPeriod" startAt="3"/>
            </a:pPr>
            <a:r>
              <a:rPr lang="en-US" b="1" dirty="0"/>
              <a:t>Profitability</a:t>
            </a:r>
            <a:r>
              <a:rPr lang="en-US" dirty="0"/>
              <a:t>: Loans and advances are not just granted customers for the fun of it. They are usually granted with the intention of earning some income for the banks. This income can only be earned by the bank through the interest charges being made from the loans granted to customers. The interest on loans from the banks to customers are normally established taking into consideration the valid market rate and the established bank rate by the apex bank (Central Bank) in the economy, which is called the monetary policy rate.</a:t>
            </a:r>
            <a:endParaRPr lang="ku-Arab-IQ" dirty="0"/>
          </a:p>
          <a:p>
            <a:pPr marL="274320" lvl="1" indent="0" algn="just">
              <a:buNone/>
            </a:pPr>
            <a:r>
              <a:rPr lang="en-US" dirty="0"/>
              <a:t>The interest rate being charged on loans by the commercial banks is normally higher than the bank rate being charged by the apex bank, and building into it other charges as may be determined by the banks. </a:t>
            </a:r>
          </a:p>
        </p:txBody>
      </p:sp>
    </p:spTree>
    <p:extLst>
      <p:ext uri="{BB962C8B-B14F-4D97-AF65-F5344CB8AC3E}">
        <p14:creationId xmlns:p14="http://schemas.microsoft.com/office/powerpoint/2010/main" val="1184582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E1676E-EB89-4851-8C96-B739019656A8}"/>
              </a:ext>
            </a:extLst>
          </p:cNvPr>
          <p:cNvSpPr>
            <a:spLocks noGrp="1"/>
          </p:cNvSpPr>
          <p:nvPr>
            <p:ph type="title"/>
          </p:nvPr>
        </p:nvSpPr>
        <p:spPr>
          <a:xfrm>
            <a:off x="1066800" y="74348"/>
            <a:ext cx="10058400" cy="1609344"/>
          </a:xfrm>
        </p:spPr>
        <p:txBody>
          <a:bodyPr>
            <a:normAutofit/>
          </a:bodyPr>
          <a:lstStyle/>
          <a:p>
            <a:pPr algn="ctr"/>
            <a:r>
              <a:rPr lang="en-US" sz="4000" b="1" dirty="0"/>
              <a:t>Principles of Bank Lending Policies</a:t>
            </a:r>
          </a:p>
        </p:txBody>
      </p:sp>
      <p:sp>
        <p:nvSpPr>
          <p:cNvPr id="3" name="Content Placeholder 2">
            <a:extLst>
              <a:ext uri="{FF2B5EF4-FFF2-40B4-BE49-F238E27FC236}">
                <a16:creationId xmlns="" xmlns:a16="http://schemas.microsoft.com/office/drawing/2014/main" id="{36881B74-1283-459A-BACF-AA510CD715FB}"/>
              </a:ext>
            </a:extLst>
          </p:cNvPr>
          <p:cNvSpPr>
            <a:spLocks noGrp="1"/>
          </p:cNvSpPr>
          <p:nvPr>
            <p:ph idx="1"/>
          </p:nvPr>
        </p:nvSpPr>
        <p:spPr>
          <a:xfrm>
            <a:off x="838200" y="1555037"/>
            <a:ext cx="10515600" cy="4733796"/>
          </a:xfrm>
        </p:spPr>
        <p:txBody>
          <a:bodyPr>
            <a:normAutofit fontScale="85000" lnSpcReduction="10000"/>
          </a:bodyPr>
          <a:lstStyle/>
          <a:p>
            <a:pPr marL="514350" indent="-514350" algn="just">
              <a:buFont typeface="+mj-lt"/>
              <a:buAutoNum type="alphaLcPeriod" startAt="4"/>
            </a:pPr>
            <a:r>
              <a:rPr lang="en-US" b="1" dirty="0"/>
              <a:t>Diversification</a:t>
            </a:r>
            <a:r>
              <a:rPr lang="en-US" dirty="0"/>
              <a:t>: In the process of granting loans to customers, the banks consider the composition of the loan portfolio so as to strike the desired diversity of the investment. The loans being granted to customers are not normally concentrated in a particular type of sector but in different types of sectors, which will have to conform to the policy of sectorial distribution of loans as demanded by the apex bank (central bank). The distribution of the loan portfolio is also imperative towards minimizing risks that are always inherent in lending of funds. The principle of diversity is also applicable to spreading loans to various industries, firms, businesses and trades. Hence, commercial banks do strive to spread of risks of investment in loan portfolio by giving out credits to various trades and industries.</a:t>
            </a:r>
          </a:p>
        </p:txBody>
      </p:sp>
    </p:spTree>
    <p:extLst>
      <p:ext uri="{BB962C8B-B14F-4D97-AF65-F5344CB8AC3E}">
        <p14:creationId xmlns:p14="http://schemas.microsoft.com/office/powerpoint/2010/main" val="1326028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1282</TotalTime>
  <Words>2292</Words>
  <Application>Microsoft Office PowerPoint</Application>
  <PresentationFormat>Custom</PresentationFormat>
  <Paragraphs>94</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BANK LENDING</vt:lpstr>
      <vt:lpstr>INTRODUCTION TO BANK LENDING </vt:lpstr>
      <vt:lpstr> THE CONCEPT OF BANK LENDING</vt:lpstr>
      <vt:lpstr>OBJECTIVES OF BANK LENDING</vt:lpstr>
      <vt:lpstr>OBJECTIVES OF BANK LENDING</vt:lpstr>
      <vt:lpstr>Principles of Bank Lending Policies</vt:lpstr>
      <vt:lpstr>Principles of Bank Lending Policies</vt:lpstr>
      <vt:lpstr>Principles of Bank Lending Policies</vt:lpstr>
      <vt:lpstr>Principles of Bank Lending Policies</vt:lpstr>
      <vt:lpstr>Principles of Bank Lending Policies</vt:lpstr>
      <vt:lpstr>Principles of Bank Lending Policies</vt:lpstr>
      <vt:lpstr>LENDING PROCEDURE 1/8</vt:lpstr>
      <vt:lpstr>LENDING PROCEDURE 2/8</vt:lpstr>
      <vt:lpstr>LENDING PROCEDURE 3/8</vt:lpstr>
      <vt:lpstr>LENDING PROCEDURE 4/8</vt:lpstr>
      <vt:lpstr>LENDING PROCEDURE 5/8</vt:lpstr>
      <vt:lpstr>LENDING PROCEDURE 6/8</vt:lpstr>
      <vt:lpstr>LENDING PROCEDURE 7/8</vt:lpstr>
      <vt:lpstr>LENDING PROCEDURE 8/8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aramfinans@outlook.com</dc:creator>
  <cp:lastModifiedBy>lenovo</cp:lastModifiedBy>
  <cp:revision>61</cp:revision>
  <dcterms:created xsi:type="dcterms:W3CDTF">2021-03-03T15:28:25Z</dcterms:created>
  <dcterms:modified xsi:type="dcterms:W3CDTF">2024-04-29T21:24:58Z</dcterms:modified>
</cp:coreProperties>
</file>