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7" r:id="rId2"/>
    <p:sldId id="256" r:id="rId3"/>
    <p:sldId id="263" r:id="rId4"/>
    <p:sldId id="264" r:id="rId5"/>
    <p:sldId id="261" r:id="rId6"/>
    <p:sldId id="257" r:id="rId7"/>
    <p:sldId id="258" r:id="rId8"/>
    <p:sldId id="266" r:id="rId9"/>
    <p:sldId id="259"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05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6" d="100"/>
          <a:sy n="56" d="100"/>
        </p:scale>
        <p:origin x="-96" y="-1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6-12-05T06:13:06.547"/>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26,'0'-26,"0"26,25 0,-1 0,-24 0,25 0,0 0,0 0,-25 0,25 0,-1 0,1 0,0 0,0 0,25 0,-26 0,26 0,0 0,24 0,-24 0,-26 0,26 0,-25 0,24 0,-24 0,0 0,25 0,-26 0,26 0,0 0,-1 0,1 0,-25 0,24 0,-49 0,25 0,-25 0,25 0,0 0,-25 0,24 0,-24 0,25 0,0 0,-25 0,25 0,-25 0,25 0,-25 0,24 0,1 0,-25 0,25 0,0 0,0 0,0 0,-25 0,24 0,-24 0,0 0</inkml:trace>
</inkml:ink>
</file>

<file path=ppt/ink/ink2.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6-12-05T06:13:09.792"/>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1441 251,'-25'0,"25"0,-24 0,-1-24,25 24,-25 0,25 0,-25 0,25 0,-25 0,0 0,0 0,25 0,-24 0,-1 0,0 0,25 0,-25 0,0 0,25 0,-25 0,-24 0,24 0,-25-49,-25 25,26 24,-1 0,0-25,1 1,24-1,0 25,25 0,-25 0,25 0,-25 0,0 0,0 0,1 0,-1 0,-25 25,25-25,0 0,0 0,1 0,24 0,-25 24,25-24,-25 25,25-25,-25 0,0 0,25 0,-25 0,25 0,-25 0,1 0,-1 0,25 0,-25 0,0 0,0 0,0 0,1 0,24 0,-25 0,25 0,0 0,0 0,25 0,-1 0,1 0,0 0,0 0,0 0,0 0,-25 0,24 0,1 0,0 0,-25 0,25 0,-25 0,25 0,-25 0,25 0,0 0,-25 0,24 0,1 0,0 0,0 0,-25 0,50 0,-50 0,49 0,-24 0,0 0,0 0,25 0,-25 0,-1 0,1 0,0 24,0-24,-25 24,25-24,0 0,-25 0,49 0,-49 0,50 0,-25 0,25 0,-50 0,25 0,-25 0,24 0,1 0,-25 0,25 0,-25 25,25-25,0 0,-25 0,25 0,-25 0,25 0,-25 0,49-25,-49 25,25 0,0 0,-25 0,25 0,-25 0,25 0,-25 0,25 0,-25-24,0 24,-25 0,25 0,-25 0,25 0,-25 0,25-24,-25 24,25 0,-25 0,25 0,-25 0,1 0,24-25,-25 1,25 24,-25 0,25 0,-25 0,0 0,25 0,-25 0,25-25,-25 25,1 0,24 0,-25 0,25 0,-25-24,0 24,0 0,25 0,-25-25,25 25,-49 0,-1 0,25 0,-25 0,1 0,49 0,-50 0,25 0,0 0,0 0,-24-24,49 24,-50 0,25 0,0 0,0 0,25 0,-49 0,49 0,-25 0,0 24,0-24,25 25,-25-25,25 0,-50 0,50 0,-24 24,-1-24,0 0,25 0,0 25,-25-25,25 24,0-24,0 25,0-25,0 24</inkml:trace>
</inkml:ink>
</file>

<file path=ppt/ink/ink3.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6-12-05T06:13:17.982"/>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424 0,'0'0,"-25"0,25 0,-25 0,0 0,25 0,0 0,0 25,-25-25,25 0,0 25,-24-25,-1 24,25-24,0 0,-25 0,25 25,-25-25,0 25,0-25,25 25,0-25,0 0,-25 0,25 0,0 25,-25-25,0 0,25 0,0 0,0 24,-25-24,25 0,0 0,25 0,0 0,-25 0,25 0,-25 0,25 0,-25 0,25 0,0 0,-25 0,25 0,-25 0,25 0,0 0,-25 25,24-25,1 0,-25 0,50 0,-50 0,0 0,25 0,-25 25,0-25,0 25,25-25,0 0,0 0,-25 0,0 0,0 24,-50-24,50 25,-25-25,0 0,0 25,0-25,0 25,1-25,24 0,-25 0,0 25,25-25,-25 0,25 0,-25 24,25 1,-25-25,0 0,25 25,-25-25,25 25,-25-25,0 24,25 1,-25-25,50 0,-25 0,25 0,-25 0,25 0,-25 0,25 0,0 25,0-25,-25 0,50 0,-50 0,25 0,0 25,-1-25,-24 25,25-25,-25 0,0 0,25 24,0-24,-25 0,25 0,-25 0,0 25,0 0,-25 0,-25-1,1 1,-1 25,0-50,25 25,-25-1,50-24,0 0,25 0,0 0,0 0,0 0,-25 0,0-24,25 24,0 0,-25 0,25 0,-25 0,24 0,-24 0,0 0,0 24,0-24,-24 0,-1 0,0 0,0 0,0 25,0-25,25 0,-25 0,0 25,25-25,0 25,-25-25,25 0,0 0,0 0,25 0,0 0,0 0,-25 0,50 0,-25 0,0 0,24 0,-49 0,50-25,-50 25,25 0,-25 0,25 0,-25 0,25 0,0 0,-25 0,25 0,0 0,-25 0,0 0,0 25,-25-1,25-24,0 25,-25-25,25 0,0 25,-25-25,0 25,25-25,-25 25,25-25,-25 24,0-24,25 0,0 25,-25-25,25 25,0-25,-24 0,24 25,0-25,-25 24,0-24,25 25,0-25,0 25,0-25,-25 0,25 25,0-25,-25 25,25-1,0-24,0 25,0-25,-25 25,25-25,0 25,-25-1,25-24,-25 0,25 0,-25 0,0 0,25 0,0 25,-25-25,25 0,-25 25,0 0,25-25,0 0,0 0,0 0,25 0,-25 0,25 0,0 0,0 0,-25 0,25 0,-25 0,25 0,0 0,-25 0,25 0,-25 0,25 0,-25 0,25 0,0 0,-25 0,25 0,-25 0,24 0,1 0,-25 0,25 0,-25 0,25 0,-25 0,0 0,25 0,0 0,-50 0,0 25,-25 24,25-49,1 0,-1 25,25-25,-25 0,0 25,25-1,-25-24,25 25,-25 0,0-25,25 25,0-25,0 0,-25 25,25-25,0 24,-25-24,25 25,-25-25,25 25,0-25,-25 0,25 0,-25 25,25-25,0 0,0 24,0-24,0 0,25 0,0 0,0 0,-25 0,0 0,25 0,0 0,-25 0,25 0,-25-24,25 24,-25 0,25 0,0-25,-25 25,25 0,-25 0,25 0,-25-25,24 0,-24 25,0 0,25 0,-25-24,0-1,25 0,-25 25,0-25,0 25,0-25,0 1,0-1,0 0,0 0,0 1,0-1,0 0,0 25,0-25,0 0,0 25,-25 0,0 0,1 0,24 0,-50 0,25 0,0 0,25 0,-25 0,25-24,-25 24,25 0,0-25,0 0,-25 25,25 0,0-25,0 25,-25-24,25 24,0-25,0 0,0 25,0-25,0 25,0 0,0-25,0 25,0-49,0-1,25 1,-25-1,25-24,-25 49,0 0,0 25,0 25,0 25,0 49,25 0,0 50,-25-50,0 0,0-25,0-24,0-26,0 1,0-25,0 25,0-25,0 25,25 0,-25 24,25-24,-25 0,0-1,0 1,0-25,0 25,25-25,0 0,-25 0,24 0,-24 0,0 0,0 0,0-25,25 25,-25-25,0 25,25 0,-25-24,0 24,25 0,-25-25,0 25,25 0,-25 0,25 0,0 0,-25-25,0 0</inkml:trace>
</inkml:ink>
</file>

<file path=ppt/ink/ink4.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6-12-05T06:13:54.863"/>
    </inkml:context>
    <inkml:brush xml:id="br0">
      <inkml:brushProperty name="width" value="0.08819" units="cm"/>
      <inkml:brushProperty name="height" value="0.35278" units="cm"/>
      <inkml:brushProperty name="color" value="#FFFF00"/>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23,'0'0,"0"25,0-25,25 24,-25-24,25 0,1 0,-26 0,25 0,-25 0,25 0,0 0,0 0,0 0,0 0,0 0,1 0,-1 0,25-24,0 24,-25 0,51 0,-26 0,0 0,-25 0,26 0,-1 0,-25 0,25 24,-25-24,-25 0,51 0,-26 0,0 0,0 25,0-25,0 0,0 0,1 0,24 0,-25 0,0 0,25-25,-50 25,26 0,-26-24,25 24,-25 0,25 0,-25 0,25 0,25 0,0 0,26 0,-26-25,51 1,-51 24,0 0,0 0,-25 0,1 0,-1 0,0 0,-25 0,25 0,0 0,-25 0,0 0,25 0,-25 0,0 0,-25 0,0 0,0 0,25 0,-50 24,-1-24,1 0,0 25,0-25,-26 0,1 0,25 0,-1 0,1-25,0 25,-26 0,51 0,-25 0,25 0,0 0,0 0,-26 0,26 0,0 0,-25 0,25 0,25 0,-25 25,-1-25,1 24,0-24,0 0,0 0,0 0,-25 0,50 0,-26 0,-24 0,25 0,0 25,0-25,0 0,0 24,25-24,-26 0,26 25,-25-25,25 0,-25 24,25-24,-25 25,0-25,25 0,-25 0,25 0,-25 0,25 0,-26 24,1-24,25 0,-25 0,25 0,-25 0,0 0,25 0,0 0,25 0,-25 0,25 0,-25 0,50 0,-50 0,51 0,-51 0,25 0,25 0,-25 0,26 0,-1 0,0 0,-25 0,25 25,1-25,-26 0,0 0,25 24,-25-24,0 0,26 0,-1 0,-25 0,0 0,51-24,-51 24,0 0,50 0,-50 0,1 0,-1 0,0 0,0 0,25-25,-50 25,50 0,-24-24,-1 24,0 0,-25 0,50 0,-50 0,25 0,0-25,0 25,1 0,-26 0,25 0,0 0,0 0,0 0,0 0,0-24,0 24,-25-25,26 25,-26 0,0 0,25 0,-25 0,0-24,0 24,0 0,-25 0,-1 0,1 0,25 0,-25 0,0 0,0 0,-25 0,-1 0,1-25,-25 1,-1 24,26 0,0 0,0 0,-1 0,-24 0,25 0,-1 0,1 0,25 0,-50 0,50 0,-1 24,-24-24,25 0,0 0,0 25,0-25,25 0,-25 0,-1 0,1 0,25 0,-25 0,0 0,0 0,0 0,25 0,-50 0,50 0,-26 0,-24 0,25 0,0 0,-25 0,50 0,-51 0,51 0,-25 0,25 0,0-25,-25 25,0 0,25 0,0 0,-25 0,25 0,0 0,0 25,-25-25,25 24,0-24,0 25,0-25,0 24,0-24,0 25,25-25,-25 0,25 0,0 0,-25 0,25 0,-25 0,25 0,0 0,1 0,-26 0,50 0,-25 0,0 0,-25 0,25 0,-25 0,25 0,-25 0,26 0,-1 0,25 0,-25 0,25 0,1-25,-1 1,-25 24,25-25,-25 25,-25 0,51 0,-26 0,0 0,-25 0,25-24,25 24,-50 0,50 0,-24 0,-1 0,0 0,0 0,0-25,-25 25,25 0,-25 0,25 0,1 0,-26 0,25 0,0 0,0 0,25 0,-25 0,0 0,1 0,-26 0,25 0,0 0,0-24,-25 24,50 0,-50 0,25 0,-25 0,25 0,1 0,-26 0,25 0,0 24,25 25,-50-49,0 25,0-1,25-24,-25 25,0-25,0 24,0-24,0 25,0-1,0-24,0 0,0 25,-25-25,25 0,-25 0,25 0,-25 0,25 0,-25 0,25 0,-25 0,-1 0,1 0,25 0,-25 0,0 0,-25 0,50 0,-25 0,-26 0,26 0,0 0,-25 0,25 0,0 0,0 0,-26 0,1 0,0 0,-1 0,1 0,25 0,-25 0,0 0,-26 0,51 24,-25-24,25 0,-26 0,26 0,0 0,0 0,0 0,0 0,25 0,-25 0,0 0,25 0,-26 0,1 0,0 0,0 25,25-25,-25 0,0 0,25 0,-25 0,25 0,-26 0,26 0,-25 0,0 0,0 0,25-25,-25 1,0 24,25 0,-25 0,25 0,0-25,-25 25,-1 0,1 0,25 0,-25 0,25 0,0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6.emf"/><Relationship Id="rId5" Type="http://schemas.openxmlformats.org/officeDocument/2006/relationships/customXml" Target="../ink/ink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2438400"/>
          </a:xfrm>
        </p:spPr>
        <p:txBody>
          <a:bodyPr>
            <a:normAutofit fontScale="90000"/>
          </a:bodyPr>
          <a:lstStyle/>
          <a:p>
            <a:r>
              <a:rPr lang="en-US" b="1" dirty="0"/>
              <a:t>Experiment - </a:t>
            </a:r>
            <a:r>
              <a:rPr lang="en-US" b="1" dirty="0" smtClean="0">
                <a:solidFill>
                  <a:srgbClr val="FF0000"/>
                </a:solidFill>
              </a:rPr>
              <a:t>3                                         </a:t>
            </a:r>
            <a:r>
              <a:rPr lang="en-US" b="1" dirty="0" smtClean="0">
                <a:solidFill>
                  <a:srgbClr val="7030A0"/>
                </a:solidFill>
              </a:rPr>
              <a:t>Uv</a:t>
            </a:r>
            <a:r>
              <a:rPr lang="en-US" dirty="0" smtClean="0"/>
              <a:t> </a:t>
            </a:r>
            <a:r>
              <a:rPr lang="en-US" dirty="0"/>
              <a:t>- </a:t>
            </a:r>
            <a:r>
              <a:rPr lang="en-US" b="1" dirty="0">
                <a:solidFill>
                  <a:srgbClr val="FF0000"/>
                </a:solidFill>
              </a:rPr>
              <a:t>Spectrophotometric</a:t>
            </a:r>
            <a:r>
              <a:rPr lang="en-US" dirty="0"/>
              <a:t> </a:t>
            </a:r>
            <a:br>
              <a:rPr lang="en-US" dirty="0"/>
            </a:br>
            <a:r>
              <a:rPr lang="en-US" dirty="0"/>
              <a:t>Determination of </a:t>
            </a:r>
            <a:r>
              <a:rPr lang="en-US" b="1" dirty="0" smtClean="0">
                <a:solidFill>
                  <a:srgbClr val="00B050"/>
                </a:solidFill>
              </a:rPr>
              <a:t>Aspirin</a:t>
            </a:r>
            <a:br>
              <a:rPr lang="en-US" b="1" dirty="0" smtClean="0">
                <a:solidFill>
                  <a:srgbClr val="00B050"/>
                </a:solidFill>
              </a:rPr>
            </a:br>
            <a:endParaRPr lang="ar-IQ" b="1" dirty="0">
              <a:solidFill>
                <a:srgbClr val="00B050"/>
              </a:solidFill>
            </a:endParaRPr>
          </a:p>
        </p:txBody>
      </p:sp>
      <p:sp>
        <p:nvSpPr>
          <p:cNvPr id="4" name="Title 3"/>
          <p:cNvSpPr>
            <a:spLocks noGrp="1"/>
          </p:cNvSpPr>
          <p:nvPr>
            <p:ph idx="1"/>
          </p:nvPr>
        </p:nvSpPr>
        <p:spPr>
          <a:xfrm>
            <a:off x="457200" y="1219200"/>
            <a:ext cx="8229600" cy="4906963"/>
          </a:xfrm>
        </p:spPr>
        <p:txBody>
          <a:bodyPr>
            <a:normAutofit fontScale="97500"/>
          </a:bodyPr>
          <a:lstStyle/>
          <a:p>
            <a:pPr marL="0" indent="0" algn="ctr">
              <a:buNone/>
            </a:pPr>
            <a:r>
              <a:rPr lang="en-US" sz="3600" b="1" dirty="0" smtClean="0"/>
              <a:t/>
            </a:r>
            <a:br>
              <a:rPr lang="en-US" sz="3600" b="1" dirty="0" smtClean="0"/>
            </a:br>
            <a:r>
              <a:rPr lang="en-US" sz="3600" b="1" dirty="0" smtClean="0"/>
              <a:t/>
            </a:r>
            <a:br>
              <a:rPr lang="en-US" sz="3600" b="1" dirty="0" smtClean="0"/>
            </a:br>
            <a:r>
              <a:rPr lang="en-US" dirty="0" smtClean="0"/>
              <a:t/>
            </a:r>
            <a:br>
              <a:rPr lang="en-US" dirty="0" smtClean="0"/>
            </a:br>
            <a:r>
              <a:rPr lang="en-US" dirty="0" smtClean="0"/>
              <a:t> </a:t>
            </a:r>
            <a:br>
              <a:rPr lang="en-US" dirty="0" smtClean="0"/>
            </a:br>
            <a:endParaRPr lang="ar-IQ" dirty="0"/>
          </a:p>
        </p:txBody>
      </p:sp>
    </p:spTree>
    <p:extLst>
      <p:ext uri="{BB962C8B-B14F-4D97-AF65-F5344CB8AC3E}">
        <p14:creationId xmlns:p14="http://schemas.microsoft.com/office/powerpoint/2010/main" val="4292437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
            </a:r>
            <a:br>
              <a:rPr lang="en-US" b="1" dirty="0" smtClean="0"/>
            </a:br>
            <a:r>
              <a:rPr lang="en-US" b="1" dirty="0" smtClean="0">
                <a:solidFill>
                  <a:srgbClr val="FF0000"/>
                </a:solidFill>
              </a:rPr>
              <a:t>Calculations</a:t>
            </a:r>
            <a:r>
              <a:rPr lang="en-US" dirty="0" smtClean="0">
                <a:solidFill>
                  <a:srgbClr val="FF0000"/>
                </a:solidFill>
              </a:rPr>
              <a:t/>
            </a:r>
            <a:br>
              <a:rPr lang="en-US" dirty="0" smtClean="0">
                <a:solidFill>
                  <a:srgbClr val="FF0000"/>
                </a:solidFill>
              </a:rPr>
            </a:br>
            <a:endParaRPr lang="ar-IQ" dirty="0">
              <a:solidFill>
                <a:srgbClr val="FF0000"/>
              </a:solidFill>
            </a:endParaRPr>
          </a:p>
        </p:txBody>
      </p:sp>
      <p:sp>
        <p:nvSpPr>
          <p:cNvPr id="3" name="Content Placeholder 2"/>
          <p:cNvSpPr>
            <a:spLocks noGrp="1"/>
          </p:cNvSpPr>
          <p:nvPr>
            <p:ph idx="1"/>
          </p:nvPr>
        </p:nvSpPr>
        <p:spPr>
          <a:xfrm>
            <a:off x="457200" y="1524000"/>
            <a:ext cx="8229600" cy="4800600"/>
          </a:xfrm>
        </p:spPr>
        <p:txBody>
          <a:bodyPr>
            <a:normAutofit/>
          </a:bodyPr>
          <a:lstStyle/>
          <a:p>
            <a:r>
              <a:rPr lang="en-US" dirty="0" smtClean="0"/>
              <a:t>Prepare a Beer’s law plot ( </a:t>
            </a:r>
            <a:r>
              <a:rPr lang="en-US" dirty="0" smtClean="0">
                <a:solidFill>
                  <a:srgbClr val="00B0F0"/>
                </a:solidFill>
              </a:rPr>
              <a:t>Graph</a:t>
            </a:r>
            <a:r>
              <a:rPr lang="en-US" dirty="0" smtClean="0"/>
              <a:t>).</a:t>
            </a:r>
          </a:p>
          <a:p>
            <a:r>
              <a:rPr lang="en-US" dirty="0" smtClean="0"/>
              <a:t>From Least Squares regression,   </a:t>
            </a:r>
            <a:r>
              <a:rPr lang="en-US" b="1" dirty="0" smtClean="0">
                <a:solidFill>
                  <a:srgbClr val="FF0000"/>
                </a:solidFill>
              </a:rPr>
              <a:t>Y = a +  b X</a:t>
            </a:r>
            <a:r>
              <a:rPr lang="en-US" dirty="0" smtClean="0"/>
              <a:t>                    determine the concentration of aspirin in the final diluted unknown .</a:t>
            </a:r>
          </a:p>
          <a:p>
            <a:r>
              <a:rPr lang="en-US" dirty="0" smtClean="0"/>
              <a:t>Calculate the weight </a:t>
            </a:r>
            <a:r>
              <a:rPr lang="en-US" dirty="0" smtClean="0">
                <a:solidFill>
                  <a:srgbClr val="FF0000"/>
                </a:solidFill>
              </a:rPr>
              <a:t>( mg )</a:t>
            </a:r>
            <a:r>
              <a:rPr lang="en-US" dirty="0" smtClean="0"/>
              <a:t> of acetylsalicylic acid (ASA) in the aspirin tablet considering the dilutions involved.</a:t>
            </a:r>
          </a:p>
          <a:p>
            <a:pPr>
              <a:buNone/>
            </a:pPr>
            <a:endParaRPr lang="en-US" dirty="0" smtClean="0"/>
          </a:p>
          <a:p>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45831" y="609600"/>
            <a:ext cx="8229600" cy="5410200"/>
          </a:xfrm>
        </p:spPr>
        <p:txBody>
          <a:bodyPr>
            <a:normAutofit fontScale="85000" lnSpcReduction="10000"/>
          </a:bodyPr>
          <a:lstStyle/>
          <a:p>
            <a:pPr>
              <a:buNone/>
            </a:pPr>
            <a:r>
              <a:rPr lang="en-US" sz="3000" b="1" u="sng" dirty="0" smtClean="0"/>
              <a:t>Aspirin</a:t>
            </a:r>
            <a:r>
              <a:rPr lang="en-US" sz="3000" b="1" dirty="0" smtClean="0"/>
              <a:t>   (A.S.A)</a:t>
            </a:r>
            <a:r>
              <a:rPr lang="en-US" sz="3000" dirty="0" smtClean="0"/>
              <a:t>   acetylsalicylic acid hydrolyzes to </a:t>
            </a:r>
            <a:r>
              <a:rPr lang="en-US" sz="3000" b="1" dirty="0" smtClean="0"/>
              <a:t>salicylic acid( S.A )</a:t>
            </a:r>
            <a:r>
              <a:rPr lang="en-US" sz="3000" dirty="0" smtClean="0"/>
              <a:t>when treated with alkaline solution.</a:t>
            </a:r>
          </a:p>
          <a:p>
            <a:endParaRPr lang="en-US" sz="3000" dirty="0" smtClean="0"/>
          </a:p>
          <a:p>
            <a:endParaRPr lang="en-US" dirty="0" smtClean="0"/>
          </a:p>
          <a:p>
            <a:endParaRPr lang="en-US" dirty="0" smtClean="0"/>
          </a:p>
          <a:p>
            <a:endParaRPr lang="en-US" dirty="0" smtClean="0"/>
          </a:p>
          <a:p>
            <a:pPr>
              <a:buNone/>
            </a:pPr>
            <a:r>
              <a:rPr lang="en-US" dirty="0" smtClean="0"/>
              <a:t>                                              </a:t>
            </a:r>
            <a:r>
              <a:rPr lang="en-US" b="1" i="1" dirty="0" smtClean="0">
                <a:solidFill>
                  <a:srgbClr val="FF0000"/>
                </a:solidFill>
              </a:rPr>
              <a:t>Colorless</a:t>
            </a:r>
          </a:p>
          <a:p>
            <a:endParaRPr lang="en-US" dirty="0" smtClean="0"/>
          </a:p>
          <a:p>
            <a:endParaRPr lang="en-US" dirty="0"/>
          </a:p>
          <a:p>
            <a:endParaRPr lang="en-US" dirty="0" smtClean="0"/>
          </a:p>
          <a:p>
            <a:r>
              <a:rPr lang="en-US" dirty="0" smtClean="0"/>
              <a:t>Some </a:t>
            </a:r>
            <a:r>
              <a:rPr lang="en-US" b="1" dirty="0">
                <a:solidFill>
                  <a:srgbClr val="FF00FF"/>
                </a:solidFill>
              </a:rPr>
              <a:t>colorless compounds </a:t>
            </a:r>
            <a:r>
              <a:rPr lang="en-US" dirty="0"/>
              <a:t>contain </a:t>
            </a:r>
            <a:r>
              <a:rPr lang="en-US" b="1" dirty="0">
                <a:solidFill>
                  <a:srgbClr val="0070C0"/>
                </a:solidFill>
              </a:rPr>
              <a:t>functional groups </a:t>
            </a:r>
            <a:r>
              <a:rPr lang="en-US" b="1" dirty="0">
                <a:solidFill>
                  <a:srgbClr val="00B050"/>
                </a:solidFill>
              </a:rPr>
              <a:t>absorb radiation </a:t>
            </a:r>
            <a:r>
              <a:rPr lang="en-US" dirty="0"/>
              <a:t>wave length in the </a:t>
            </a:r>
            <a:r>
              <a:rPr lang="en-US" b="1" u="sng" dirty="0">
                <a:solidFill>
                  <a:srgbClr val="7030A0"/>
                </a:solidFill>
              </a:rPr>
              <a:t>UV </a:t>
            </a:r>
            <a:r>
              <a:rPr lang="en-US" b="1" u="sng" dirty="0" smtClean="0">
                <a:solidFill>
                  <a:srgbClr val="7030A0"/>
                </a:solidFill>
              </a:rPr>
              <a:t>region</a:t>
            </a:r>
            <a:endParaRPr lang="en-US" dirty="0"/>
          </a:p>
        </p:txBody>
      </p:sp>
      <p:pic>
        <p:nvPicPr>
          <p:cNvPr id="6" name="Picture 5"/>
          <p:cNvPicPr/>
          <p:nvPr/>
        </p:nvPicPr>
        <p:blipFill>
          <a:blip r:embed="rId2" cstate="print">
            <a:lum bright="-20000" contrast="40000"/>
          </a:blip>
          <a:srcRect t="8466" b="4689"/>
          <a:stretch>
            <a:fillRect/>
          </a:stretch>
        </p:blipFill>
        <p:spPr bwMode="auto">
          <a:xfrm>
            <a:off x="620486" y="2133600"/>
            <a:ext cx="7848600" cy="2286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0000"/>
                </a:solidFill>
                <a:latin typeface="Adobe Fan Heiti Std B" pitchFamily="34" charset="-128"/>
                <a:ea typeface="Adobe Fan Heiti Std B" pitchFamily="34" charset="-128"/>
              </a:rPr>
              <a:t>Electronic excitation</a:t>
            </a:r>
            <a:endParaRPr lang="ar-IQ" i="1" dirty="0">
              <a:solidFill>
                <a:srgbClr val="FF0000"/>
              </a:solidFill>
              <a:latin typeface="Adobe Fan Heiti Std B" pitchFamily="34" charset="-128"/>
              <a:ea typeface="Adobe Fan Heiti Std B" pitchFamily="34" charset="-128"/>
            </a:endParaRPr>
          </a:p>
        </p:txBody>
      </p:sp>
      <p:pic>
        <p:nvPicPr>
          <p:cNvPr id="3075" name="Picture 3" descr="C:\Users\MiQDAD\Desktop\Untitled.png"/>
          <p:cNvPicPr>
            <a:picLocks noGrp="1" noChangeAspect="1" noChangeArrowheads="1"/>
          </p:cNvPicPr>
          <p:nvPr>
            <p:ph idx="1"/>
          </p:nvPr>
        </p:nvPicPr>
        <p:blipFill>
          <a:blip r:embed="rId2"/>
          <a:srcRect l="17593" r="51852" b="16550"/>
          <a:stretch>
            <a:fillRect/>
          </a:stretch>
        </p:blipFill>
        <p:spPr bwMode="auto">
          <a:xfrm>
            <a:off x="1905000" y="1524001"/>
            <a:ext cx="2514600" cy="4191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Apparatus</a:t>
            </a:r>
            <a:endParaRPr lang="ar-IQ" b="1" dirty="0">
              <a:solidFill>
                <a:srgbClr val="7030A0"/>
              </a:solidFill>
            </a:endParaRPr>
          </a:p>
        </p:txBody>
      </p:sp>
      <p:sp>
        <p:nvSpPr>
          <p:cNvPr id="3" name="Content Placeholder 2"/>
          <p:cNvSpPr>
            <a:spLocks noGrp="1"/>
          </p:cNvSpPr>
          <p:nvPr>
            <p:ph idx="1"/>
          </p:nvPr>
        </p:nvSpPr>
        <p:spPr/>
        <p:txBody>
          <a:bodyPr>
            <a:normAutofit/>
          </a:bodyPr>
          <a:lstStyle/>
          <a:p>
            <a:pPr>
              <a:buNone/>
            </a:pPr>
            <a:r>
              <a:rPr lang="en-US" sz="6000" b="1" dirty="0" smtClean="0">
                <a:solidFill>
                  <a:srgbClr val="FF0000"/>
                </a:solidFill>
                <a:latin typeface="ABDUL" pitchFamily="2" charset="2"/>
              </a:rPr>
              <a:t>      Quartz</a:t>
            </a:r>
            <a:r>
              <a:rPr lang="en-US" sz="6000" b="1" dirty="0" smtClean="0"/>
              <a:t>  </a:t>
            </a:r>
            <a:r>
              <a:rPr lang="en-US" sz="6000" b="1" dirty="0" smtClean="0">
                <a:solidFill>
                  <a:srgbClr val="00B0F0"/>
                </a:solidFill>
                <a:latin typeface="ABDUL" pitchFamily="2" charset="2"/>
              </a:rPr>
              <a:t>Cell  </a:t>
            </a:r>
            <a:r>
              <a:rPr lang="en-US" sz="6000" b="1" i="1" dirty="0" smtClean="0">
                <a:latin typeface="Palace Script MT" pitchFamily="66" charset="0"/>
                <a:cs typeface="+mj-cs"/>
              </a:rPr>
              <a:t>( </a:t>
            </a:r>
            <a:r>
              <a:rPr lang="en-US" sz="7200" b="1" i="1" dirty="0" err="1" smtClean="0">
                <a:solidFill>
                  <a:srgbClr val="7030A0"/>
                </a:solidFill>
                <a:latin typeface="Palace Script MT" pitchFamily="66" charset="0"/>
                <a:cs typeface="+mj-cs"/>
              </a:rPr>
              <a:t>uv</a:t>
            </a:r>
            <a:r>
              <a:rPr lang="en-US" sz="6000" b="1" i="1" dirty="0" smtClean="0">
                <a:latin typeface="Palace Script MT" pitchFamily="66" charset="0"/>
                <a:cs typeface="+mj-cs"/>
              </a:rPr>
              <a:t> –region)</a:t>
            </a:r>
            <a:endParaRPr lang="ar-IQ" sz="6000" b="1" i="1" dirty="0">
              <a:latin typeface="Palace Script MT" pitchFamily="66" charset="0"/>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838200" y="762000"/>
            <a:ext cx="7543800" cy="2971800"/>
          </a:xfrm>
          <a:prstGeom prst="rect">
            <a:avLst/>
          </a:prstGeom>
          <a:noFill/>
          <a:ln w="9525">
            <a:noFill/>
            <a:miter lim="800000"/>
            <a:headEnd/>
            <a:tailEnd/>
          </a:ln>
          <a:effectLst/>
        </p:spPr>
      </p:pic>
      <mc:AlternateContent xmlns:mc="http://schemas.openxmlformats.org/markup-compatibility/2006" xmlns:p14="http://schemas.microsoft.com/office/powerpoint/2010/main">
        <mc:Choice Requires="p14">
          <p:contentPart p14:bwMode="auto" r:id="rId3">
            <p14:nvContentPartPr>
              <p14:cNvPr id="1027" name="Ink 3"/>
              <p14:cNvContentPartPr>
                <a14:cpLocks xmlns:a14="http://schemas.microsoft.com/office/drawing/2010/main" noRot="1" noChangeAspect="1" noEditPoints="1" noChangeArrowheads="1" noChangeShapeType="1"/>
              </p14:cNvContentPartPr>
              <p14:nvPr/>
            </p14:nvContentPartPr>
            <p14:xfrm>
              <a:off x="2751138" y="1258888"/>
              <a:ext cx="527050" cy="9525"/>
            </p14:xfrm>
          </p:contentPart>
        </mc:Choice>
        <mc:Fallback xmlns="">
          <p:pic>
            <p:nvPicPr>
              <p:cNvPr id="1027" name="Ink 3"/>
              <p:cNvPicPr>
                <a:picLocks noRot="1" noChangeAspect="1" noEditPoints="1" noChangeArrowheads="1" noChangeShapeType="1"/>
              </p:cNvPicPr>
              <p:nvPr/>
            </p:nvPicPr>
            <p:blipFill>
              <a:blip r:embed="rId4"/>
              <a:stretch>
                <a:fillRect/>
              </a:stretch>
            </p:blipFill>
            <p:spPr>
              <a:xfrm>
                <a:off x="2735298" y="1194411"/>
                <a:ext cx="558731" cy="138845"/>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028" name="Ink 4"/>
              <p14:cNvContentPartPr>
                <a14:cpLocks xmlns:a14="http://schemas.microsoft.com/office/drawing/2010/main" noRot="1" noChangeAspect="1" noEditPoints="1" noChangeArrowheads="1" noChangeShapeType="1"/>
              </p14:cNvContentPartPr>
              <p14:nvPr/>
            </p14:nvContentPartPr>
            <p14:xfrm>
              <a:off x="2759075" y="1133475"/>
              <a:ext cx="519113" cy="90488"/>
            </p14:xfrm>
          </p:contentPart>
        </mc:Choice>
        <mc:Fallback xmlns="">
          <p:pic>
            <p:nvPicPr>
              <p:cNvPr id="1028" name="Ink 4"/>
              <p:cNvPicPr>
                <a:picLocks noRot="1" noChangeAspect="1" noEditPoints="1" noChangeArrowheads="1" noChangeShapeType="1"/>
              </p:cNvPicPr>
              <p:nvPr/>
            </p:nvPicPr>
            <p:blipFill>
              <a:blip r:embed="rId6"/>
              <a:stretch>
                <a:fillRect/>
              </a:stretch>
            </p:blipFill>
            <p:spPr>
              <a:xfrm>
                <a:off x="2743235" y="1070025"/>
                <a:ext cx="550793" cy="217748"/>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029" name="Ink 5"/>
              <p14:cNvContentPartPr>
                <a14:cpLocks xmlns:a14="http://schemas.microsoft.com/office/drawing/2010/main" noRot="1" noChangeAspect="1" noEditPoints="1" noChangeArrowheads="1" noChangeShapeType="1"/>
              </p14:cNvContentPartPr>
              <p14:nvPr/>
            </p14:nvContentPartPr>
            <p14:xfrm>
              <a:off x="2963863" y="2009775"/>
              <a:ext cx="188912" cy="687388"/>
            </p14:xfrm>
          </p:contentPart>
        </mc:Choice>
        <mc:Fallback xmlns="">
          <p:pic>
            <p:nvPicPr>
              <p:cNvPr id="1029" name="Ink 5"/>
              <p:cNvPicPr>
                <a:picLocks noRot="1" noChangeAspect="1" noEditPoints="1" noChangeArrowheads="1" noChangeShapeType="1"/>
              </p:cNvPicPr>
              <p:nvPr/>
            </p:nvPicPr>
            <p:blipFill>
              <a:blip r:embed="rId8"/>
              <a:stretch>
                <a:fillRect/>
              </a:stretch>
            </p:blipFill>
            <p:spPr>
              <a:xfrm>
                <a:off x="2948030" y="1946401"/>
                <a:ext cx="220577" cy="814135"/>
              </a:xfrm>
              <a:prstGeom prst="rect">
                <a:avLst/>
              </a:prstGeom>
            </p:spPr>
          </p:pic>
        </mc:Fallback>
      </mc:AlternateContent>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r>
              <a:rPr lang="en-US" dirty="0" smtClean="0"/>
              <a:t>The </a:t>
            </a:r>
            <a:r>
              <a:rPr lang="en-US" dirty="0" err="1" smtClean="0"/>
              <a:t>salicylate</a:t>
            </a:r>
            <a:r>
              <a:rPr lang="en-US" dirty="0" smtClean="0"/>
              <a:t> ions will absorb </a:t>
            </a:r>
            <a:r>
              <a:rPr lang="en-US" b="1" dirty="0" smtClean="0">
                <a:solidFill>
                  <a:srgbClr val="7030A0"/>
                </a:solidFill>
              </a:rPr>
              <a:t>UV light</a:t>
            </a:r>
            <a:r>
              <a:rPr lang="en-US" dirty="0" smtClean="0"/>
              <a:t>. The wavelength of light which is most strongly absorbed </a:t>
            </a:r>
            <a:r>
              <a:rPr lang="en-US" b="1" dirty="0" smtClean="0">
                <a:solidFill>
                  <a:srgbClr val="7030A0"/>
                </a:solidFill>
              </a:rPr>
              <a:t>( </a:t>
            </a:r>
            <a:r>
              <a:rPr lang="en-US" b="1" dirty="0" err="1" smtClean="0">
                <a:solidFill>
                  <a:srgbClr val="0070C0"/>
                </a:solidFill>
              </a:rPr>
              <a:t>λ</a:t>
            </a:r>
            <a:r>
              <a:rPr lang="en-US" b="1" baseline="-25000" dirty="0" err="1" smtClean="0">
                <a:solidFill>
                  <a:srgbClr val="0070C0"/>
                </a:solidFill>
              </a:rPr>
              <a:t>max</a:t>
            </a:r>
            <a:r>
              <a:rPr lang="en-US" dirty="0" smtClean="0"/>
              <a:t> = </a:t>
            </a:r>
            <a:r>
              <a:rPr lang="en-US" b="1" dirty="0" smtClean="0">
                <a:solidFill>
                  <a:srgbClr val="7030A0"/>
                </a:solidFill>
              </a:rPr>
              <a:t>297 nm)</a:t>
            </a:r>
            <a:r>
              <a:rPr lang="en-US" dirty="0" smtClean="0"/>
              <a:t>.</a:t>
            </a:r>
          </a:p>
          <a:p>
            <a:r>
              <a:rPr lang="en-US" dirty="0" smtClean="0"/>
              <a:t>Series of </a:t>
            </a:r>
            <a:r>
              <a:rPr lang="en-US" b="1" dirty="0" err="1" smtClean="0"/>
              <a:t>salicylate</a:t>
            </a:r>
            <a:r>
              <a:rPr lang="en-US" dirty="0" smtClean="0"/>
              <a:t> </a:t>
            </a:r>
            <a:r>
              <a:rPr lang="en-US" b="1" dirty="0" smtClean="0">
                <a:solidFill>
                  <a:srgbClr val="FF0000"/>
                </a:solidFill>
              </a:rPr>
              <a:t>standards</a:t>
            </a:r>
            <a:r>
              <a:rPr lang="en-US" dirty="0" smtClean="0"/>
              <a:t> is measured at this wavelength and a calibration plot of </a:t>
            </a:r>
            <a:r>
              <a:rPr lang="en-US" b="1" dirty="0" smtClean="0"/>
              <a:t>absorbance vs. concentration </a:t>
            </a:r>
            <a:r>
              <a:rPr lang="en-US" dirty="0" smtClean="0"/>
              <a:t>is prepared</a:t>
            </a:r>
          </a:p>
          <a:p>
            <a:endParaRPr lang="en-US" dirty="0" smtClean="0"/>
          </a:p>
          <a:p>
            <a:r>
              <a:rPr lang="en-US" dirty="0" smtClean="0"/>
              <a:t>The absorbance of the </a:t>
            </a:r>
            <a:r>
              <a:rPr lang="en-US" b="1" dirty="0" smtClean="0">
                <a:solidFill>
                  <a:srgbClr val="FF0000"/>
                </a:solidFill>
              </a:rPr>
              <a:t>unknown sample </a:t>
            </a:r>
            <a:r>
              <a:rPr lang="en-US" dirty="0" smtClean="0"/>
              <a:t>is measured and the calibration curve is used to calculate the concentration of aspirin present in the tablet. </a:t>
            </a:r>
            <a:endParaRPr lang="ar-IQ" dirty="0"/>
          </a:p>
        </p:txBody>
      </p:sp>
      <mc:AlternateContent xmlns:mc="http://schemas.openxmlformats.org/markup-compatibility/2006" xmlns:p14="http://schemas.microsoft.com/office/powerpoint/2010/main">
        <mc:Choice Requires="p14">
          <p:contentPart p14:bwMode="auto" r:id="rId2">
            <p14:nvContentPartPr>
              <p14:cNvPr id="4098" name="Ink 2"/>
              <p14:cNvContentPartPr>
                <a14:cpLocks xmlns:a14="http://schemas.microsoft.com/office/drawing/2010/main" noRot="1" noChangeAspect="1" noEditPoints="1" noChangeArrowheads="1" noChangeShapeType="1"/>
              </p14:cNvContentPartPr>
              <p14:nvPr/>
            </p14:nvContentPartPr>
            <p14:xfrm>
              <a:off x="3786188" y="1758950"/>
              <a:ext cx="696912" cy="125413"/>
            </p14:xfrm>
          </p:contentPart>
        </mc:Choice>
        <mc:Fallback xmlns="">
          <p:pic>
            <p:nvPicPr>
              <p:cNvPr id="4098" name="Ink 2"/>
              <p:cNvPicPr>
                <a:picLocks noRot="1" noChangeAspect="1" noEditPoints="1" noChangeArrowheads="1" noChangeShapeType="1"/>
              </p:cNvPicPr>
              <p:nvPr/>
            </p:nvPicPr>
            <p:blipFill>
              <a:blip r:embed="rId3"/>
              <a:stretch>
                <a:fillRect/>
              </a:stretch>
            </p:blipFill>
            <p:spPr>
              <a:xfrm>
                <a:off x="3770349" y="1695162"/>
                <a:ext cx="728590" cy="252628"/>
              </a:xfrm>
              <a:prstGeom prst="rect">
                <a:avLst/>
              </a:prstGeom>
            </p:spPr>
          </p:pic>
        </mc:Fallback>
      </mc:AlternateContent>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rPr>
              <a:t>Reagents</a:t>
            </a:r>
            <a:r>
              <a:rPr lang="en-US" dirty="0" smtClean="0"/>
              <a:t/>
            </a:r>
            <a:br>
              <a:rPr lang="en-US" dirty="0" smtClean="0"/>
            </a:br>
            <a:endParaRPr lang="ar-IQ" dirty="0"/>
          </a:p>
        </p:txBody>
      </p:sp>
      <p:sp>
        <p:nvSpPr>
          <p:cNvPr id="3" name="Content Placeholder 2"/>
          <p:cNvSpPr>
            <a:spLocks noGrp="1"/>
          </p:cNvSpPr>
          <p:nvPr>
            <p:ph idx="1"/>
          </p:nvPr>
        </p:nvSpPr>
        <p:spPr>
          <a:xfrm>
            <a:off x="609600" y="1066800"/>
            <a:ext cx="8077200" cy="5486400"/>
          </a:xfrm>
        </p:spPr>
        <p:txBody>
          <a:bodyPr>
            <a:normAutofit fontScale="77500" lnSpcReduction="20000"/>
          </a:bodyPr>
          <a:lstStyle/>
          <a:p>
            <a:pPr lvl="0"/>
            <a:r>
              <a:rPr lang="en-US" dirty="0" smtClean="0"/>
              <a:t>  </a:t>
            </a:r>
            <a:r>
              <a:rPr lang="en-US" sz="3600" b="1" dirty="0" smtClean="0">
                <a:solidFill>
                  <a:srgbClr val="7030A0"/>
                </a:solidFill>
              </a:rPr>
              <a:t>5 M</a:t>
            </a:r>
            <a:r>
              <a:rPr lang="en-US" sz="3600" b="1" dirty="0" smtClean="0">
                <a:solidFill>
                  <a:srgbClr val="0070C0"/>
                </a:solidFill>
              </a:rPr>
              <a:t>  </a:t>
            </a:r>
            <a:r>
              <a:rPr lang="en-US" sz="3600" b="1" dirty="0" err="1" smtClean="0">
                <a:solidFill>
                  <a:srgbClr val="0070C0"/>
                </a:solidFill>
              </a:rPr>
              <a:t>NaOH</a:t>
            </a:r>
            <a:r>
              <a:rPr lang="en-US" sz="3600" b="1" dirty="0" smtClean="0">
                <a:solidFill>
                  <a:srgbClr val="0070C0"/>
                </a:solidFill>
              </a:rPr>
              <a:t> ( ? g  in 250 ml D.W.)</a:t>
            </a:r>
          </a:p>
          <a:p>
            <a:pPr lvl="0"/>
            <a:r>
              <a:rPr lang="en-US" sz="3600" b="1" dirty="0" smtClean="0">
                <a:solidFill>
                  <a:srgbClr val="0070C0"/>
                </a:solidFill>
              </a:rPr>
              <a:t> </a:t>
            </a:r>
            <a:r>
              <a:rPr lang="en-US" sz="3600" b="1" dirty="0" smtClean="0">
                <a:solidFill>
                  <a:srgbClr val="7030A0"/>
                </a:solidFill>
              </a:rPr>
              <a:t>1 M</a:t>
            </a:r>
            <a:r>
              <a:rPr lang="en-US" sz="3600" b="1" dirty="0" smtClean="0">
                <a:solidFill>
                  <a:srgbClr val="0070C0"/>
                </a:solidFill>
              </a:rPr>
              <a:t>  </a:t>
            </a:r>
            <a:r>
              <a:rPr lang="en-US" sz="3600" b="1" dirty="0" err="1" smtClean="0">
                <a:solidFill>
                  <a:srgbClr val="0070C0"/>
                </a:solidFill>
              </a:rPr>
              <a:t>NaOH</a:t>
            </a:r>
            <a:r>
              <a:rPr lang="en-US" sz="3600" b="1" dirty="0" smtClean="0">
                <a:solidFill>
                  <a:srgbClr val="0070C0"/>
                </a:solidFill>
              </a:rPr>
              <a:t> (</a:t>
            </a:r>
            <a:r>
              <a:rPr lang="en-US" sz="3600" b="1" dirty="0" smtClean="0"/>
              <a:t>prepared</a:t>
            </a:r>
            <a:r>
              <a:rPr lang="en-US" sz="3600" b="1" dirty="0" smtClean="0">
                <a:solidFill>
                  <a:srgbClr val="0070C0"/>
                </a:solidFill>
              </a:rPr>
              <a:t> </a:t>
            </a:r>
            <a:r>
              <a:rPr lang="en-US" sz="3600" b="1" dirty="0" smtClean="0"/>
              <a:t>by</a:t>
            </a:r>
            <a:r>
              <a:rPr lang="en-US" sz="2800" b="1" dirty="0" smtClean="0">
                <a:solidFill>
                  <a:srgbClr val="00B0F0"/>
                </a:solidFill>
              </a:rPr>
              <a:t> </a:t>
            </a:r>
            <a:r>
              <a:rPr lang="en-US" sz="3600" b="1" dirty="0" smtClean="0"/>
              <a:t>dilution to </a:t>
            </a:r>
            <a:r>
              <a:rPr lang="en-US" sz="3600" b="1" dirty="0" smtClean="0">
                <a:solidFill>
                  <a:srgbClr val="FF0000"/>
                </a:solidFill>
              </a:rPr>
              <a:t>25</a:t>
            </a:r>
            <a:r>
              <a:rPr lang="en-US" sz="3600" b="1" dirty="0" smtClean="0">
                <a:solidFill>
                  <a:srgbClr val="00B0F0"/>
                </a:solidFill>
              </a:rPr>
              <a:t>mL</a:t>
            </a:r>
            <a:r>
              <a:rPr lang="en-US" sz="3600" b="1" dirty="0" smtClean="0"/>
              <a:t>)</a:t>
            </a:r>
          </a:p>
          <a:p>
            <a:pPr lvl="0"/>
            <a:r>
              <a:rPr lang="en-US" sz="3600" b="1" dirty="0" smtClean="0">
                <a:solidFill>
                  <a:srgbClr val="7030A0"/>
                </a:solidFill>
              </a:rPr>
              <a:t>0.02M</a:t>
            </a:r>
            <a:r>
              <a:rPr lang="en-US" sz="3600" b="1" dirty="0" smtClean="0"/>
              <a:t> </a:t>
            </a:r>
            <a:r>
              <a:rPr lang="en-US" sz="3600" b="1" dirty="0" err="1" smtClean="0">
                <a:solidFill>
                  <a:srgbClr val="0070C0"/>
                </a:solidFill>
              </a:rPr>
              <a:t>NaOH</a:t>
            </a:r>
            <a:r>
              <a:rPr lang="en-US" sz="3600" b="1" dirty="0" smtClean="0">
                <a:solidFill>
                  <a:srgbClr val="0070C0"/>
                </a:solidFill>
              </a:rPr>
              <a:t> (</a:t>
            </a:r>
            <a:r>
              <a:rPr lang="en-US" sz="3600" b="1" dirty="0" smtClean="0"/>
              <a:t>prepared</a:t>
            </a:r>
            <a:r>
              <a:rPr lang="en-US" sz="3600" b="1" dirty="0" smtClean="0">
                <a:solidFill>
                  <a:srgbClr val="0070C0"/>
                </a:solidFill>
              </a:rPr>
              <a:t> </a:t>
            </a:r>
            <a:r>
              <a:rPr lang="en-US" sz="3600" b="1" dirty="0" smtClean="0"/>
              <a:t>by</a:t>
            </a:r>
            <a:r>
              <a:rPr lang="en-US" sz="2800" b="1" dirty="0" smtClean="0">
                <a:solidFill>
                  <a:srgbClr val="00B0F0"/>
                </a:solidFill>
              </a:rPr>
              <a:t> </a:t>
            </a:r>
            <a:r>
              <a:rPr lang="en-US" sz="3600" b="1" dirty="0" smtClean="0"/>
              <a:t>dilution to </a:t>
            </a:r>
            <a:r>
              <a:rPr lang="en-US" sz="3600" b="1" dirty="0" smtClean="0">
                <a:solidFill>
                  <a:srgbClr val="FF0000"/>
                </a:solidFill>
              </a:rPr>
              <a:t>500</a:t>
            </a:r>
            <a:r>
              <a:rPr lang="en-US" sz="3600" b="1" dirty="0" smtClean="0">
                <a:solidFill>
                  <a:srgbClr val="00B0F0"/>
                </a:solidFill>
              </a:rPr>
              <a:t>mL</a:t>
            </a:r>
            <a:r>
              <a:rPr lang="en-US" sz="3600" b="1" dirty="0" smtClean="0"/>
              <a:t>)</a:t>
            </a:r>
          </a:p>
          <a:p>
            <a:pPr marL="0" lvl="0" indent="0">
              <a:buNone/>
            </a:pPr>
            <a:endParaRPr lang="en-US" sz="4100" b="1" dirty="0" smtClean="0">
              <a:solidFill>
                <a:srgbClr val="FF0000"/>
              </a:solidFill>
            </a:endParaRPr>
          </a:p>
          <a:p>
            <a:pPr lvl="0"/>
            <a:r>
              <a:rPr lang="en-US" sz="4100" b="1" dirty="0" smtClean="0">
                <a:solidFill>
                  <a:srgbClr val="FF0000"/>
                </a:solidFill>
              </a:rPr>
              <a:t>Unknown</a:t>
            </a:r>
            <a:r>
              <a:rPr lang="en-US" dirty="0" smtClean="0"/>
              <a:t>  </a:t>
            </a:r>
            <a:r>
              <a:rPr lang="en-US" dirty="0" smtClean="0"/>
              <a:t>:  </a:t>
            </a:r>
            <a:r>
              <a:rPr lang="en-US" sz="3600" dirty="0" smtClean="0"/>
              <a:t>Weigh </a:t>
            </a:r>
            <a:r>
              <a:rPr lang="en-US" sz="3600" dirty="0" smtClean="0"/>
              <a:t>an </a:t>
            </a:r>
            <a:r>
              <a:rPr lang="en-US" sz="3600" b="1" dirty="0" smtClean="0">
                <a:solidFill>
                  <a:srgbClr val="FF0000"/>
                </a:solidFill>
              </a:rPr>
              <a:t>aspirin tablet </a:t>
            </a:r>
            <a:r>
              <a:rPr lang="en-US" sz="3600" dirty="0" smtClean="0"/>
              <a:t>on an analytical balance. Place it   in a clean 100 </a:t>
            </a:r>
            <a:r>
              <a:rPr lang="en-US" sz="3600" dirty="0" err="1" smtClean="0"/>
              <a:t>mL</a:t>
            </a:r>
            <a:r>
              <a:rPr lang="en-US" sz="3600" dirty="0" smtClean="0"/>
              <a:t> beaker and add 10 </a:t>
            </a:r>
            <a:r>
              <a:rPr lang="en-US" sz="3600" dirty="0" err="1" smtClean="0"/>
              <a:t>mL</a:t>
            </a:r>
            <a:r>
              <a:rPr lang="en-US" sz="3600" dirty="0" smtClean="0"/>
              <a:t> of </a:t>
            </a:r>
            <a:r>
              <a:rPr lang="en-US" sz="3600" b="1" dirty="0" smtClean="0">
                <a:solidFill>
                  <a:srgbClr val="0070C0"/>
                </a:solidFill>
              </a:rPr>
              <a:t>5.0 M </a:t>
            </a:r>
            <a:r>
              <a:rPr lang="en-US" sz="3600" b="1" dirty="0" err="1" smtClean="0">
                <a:solidFill>
                  <a:srgbClr val="0070C0"/>
                </a:solidFill>
              </a:rPr>
              <a:t>NaOH</a:t>
            </a:r>
            <a:r>
              <a:rPr lang="en-US" sz="3600" dirty="0" smtClean="0"/>
              <a:t>.    Heat the mixture to boiling. Boil for five minutes and     avoid splattering, washing down the sides of the flask with distilled water as needed. Cool and quantitatively transfer this solution to a </a:t>
            </a:r>
            <a:r>
              <a:rPr lang="en-US" sz="3600" b="1" dirty="0" smtClean="0">
                <a:solidFill>
                  <a:srgbClr val="00B0F0"/>
                </a:solidFill>
              </a:rPr>
              <a:t>500-mL </a:t>
            </a:r>
            <a:r>
              <a:rPr lang="en-US" sz="3600" dirty="0" smtClean="0"/>
              <a:t>volumetric flask, and dilute to the mark with water.</a:t>
            </a:r>
          </a:p>
          <a:p>
            <a:pPr lvl="0">
              <a:buNone/>
            </a:pPr>
            <a:r>
              <a:rPr lang="en-US" dirty="0" smtClean="0"/>
              <a:t> </a:t>
            </a:r>
          </a:p>
          <a:p>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90600"/>
            <a:ext cx="8001000" cy="4525963"/>
          </a:xfrm>
        </p:spPr>
        <p:txBody>
          <a:bodyPr>
            <a:normAutofit fontScale="92500" lnSpcReduction="10000"/>
          </a:bodyPr>
          <a:lstStyle/>
          <a:p>
            <a:pPr lvl="0"/>
            <a:r>
              <a:rPr lang="en-US" sz="3600" b="1" dirty="0" smtClean="0">
                <a:solidFill>
                  <a:srgbClr val="00B050"/>
                </a:solidFill>
              </a:rPr>
              <a:t>Stock </a:t>
            </a:r>
            <a:r>
              <a:rPr lang="en-US" sz="3600" b="1" dirty="0" err="1" smtClean="0">
                <a:solidFill>
                  <a:srgbClr val="00B050"/>
                </a:solidFill>
              </a:rPr>
              <a:t>salicylate</a:t>
            </a:r>
            <a:r>
              <a:rPr lang="en-US" sz="3600" b="1" dirty="0" smtClean="0">
                <a:solidFill>
                  <a:srgbClr val="00B050"/>
                </a:solidFill>
              </a:rPr>
              <a:t> solution</a:t>
            </a:r>
            <a:r>
              <a:rPr lang="en-US" dirty="0" smtClean="0"/>
              <a:t>. Weigh </a:t>
            </a:r>
            <a:r>
              <a:rPr lang="en-US" b="1" dirty="0" smtClean="0">
                <a:solidFill>
                  <a:srgbClr val="00B0F0"/>
                </a:solidFill>
              </a:rPr>
              <a:t>0.4 g</a:t>
            </a:r>
            <a:r>
              <a:rPr lang="en-US" dirty="0" smtClean="0"/>
              <a:t> of </a:t>
            </a:r>
            <a:r>
              <a:rPr lang="en-US" b="1" dirty="0" smtClean="0">
                <a:solidFill>
                  <a:srgbClr val="00B050"/>
                </a:solidFill>
              </a:rPr>
              <a:t>salicylic acid </a:t>
            </a:r>
            <a:r>
              <a:rPr lang="en-US" dirty="0" smtClean="0"/>
              <a:t>and place it into a 125-mL Erlenmeyer flask. Add 10 </a:t>
            </a:r>
            <a:r>
              <a:rPr lang="en-US" dirty="0" err="1" smtClean="0"/>
              <a:t>mL</a:t>
            </a:r>
            <a:r>
              <a:rPr lang="en-US" dirty="0" smtClean="0"/>
              <a:t> of </a:t>
            </a:r>
            <a:r>
              <a:rPr lang="en-US" b="1" dirty="0" smtClean="0">
                <a:solidFill>
                  <a:srgbClr val="7030A0"/>
                </a:solidFill>
              </a:rPr>
              <a:t>1 M </a:t>
            </a:r>
            <a:r>
              <a:rPr lang="en-US" b="1" dirty="0" err="1" smtClean="0">
                <a:solidFill>
                  <a:srgbClr val="7030A0"/>
                </a:solidFill>
              </a:rPr>
              <a:t>NaOH</a:t>
            </a:r>
            <a:r>
              <a:rPr lang="en-US" b="1" dirty="0" smtClean="0">
                <a:solidFill>
                  <a:srgbClr val="7030A0"/>
                </a:solidFill>
              </a:rPr>
              <a:t> </a:t>
            </a:r>
            <a:r>
              <a:rPr lang="en-US" dirty="0" smtClean="0"/>
              <a:t>and heat the mixture until it dissolve. Cool and quantitatively transfer this solution to a </a:t>
            </a:r>
            <a:r>
              <a:rPr lang="en-US" b="1" dirty="0" smtClean="0">
                <a:solidFill>
                  <a:srgbClr val="00B0F0"/>
                </a:solidFill>
              </a:rPr>
              <a:t>500-mL </a:t>
            </a:r>
            <a:r>
              <a:rPr lang="en-US" dirty="0" smtClean="0"/>
              <a:t>volumetric flask, and dilute to the mark with water.</a:t>
            </a:r>
          </a:p>
          <a:p>
            <a:pPr lvl="0"/>
            <a:r>
              <a:rPr lang="en-US" sz="3600" b="1" dirty="0" smtClean="0">
                <a:solidFill>
                  <a:srgbClr val="00B050"/>
                </a:solidFill>
              </a:rPr>
              <a:t>Working solution  ( </a:t>
            </a:r>
            <a:r>
              <a:rPr lang="en-US" sz="3600" b="1" dirty="0" smtClean="0">
                <a:solidFill>
                  <a:srgbClr val="FF0000"/>
                </a:solidFill>
              </a:rPr>
              <a:t>1x10</a:t>
            </a:r>
            <a:r>
              <a:rPr lang="en-US" sz="3600" b="1" baseline="30000" dirty="0" smtClean="0">
                <a:solidFill>
                  <a:srgbClr val="FF0000"/>
                </a:solidFill>
              </a:rPr>
              <a:t>-3</a:t>
            </a:r>
            <a:r>
              <a:rPr lang="en-US" sz="3600" b="1" dirty="0">
                <a:solidFill>
                  <a:srgbClr val="FF0000"/>
                </a:solidFill>
              </a:rPr>
              <a:t>M</a:t>
            </a:r>
            <a:r>
              <a:rPr lang="en-US" sz="3600" b="1" dirty="0" smtClean="0">
                <a:solidFill>
                  <a:srgbClr val="00B050"/>
                </a:solidFill>
              </a:rPr>
              <a:t>)    </a:t>
            </a:r>
            <a:r>
              <a:rPr lang="en-US" sz="3600" b="1" dirty="0" smtClean="0">
                <a:solidFill>
                  <a:srgbClr val="00B050"/>
                </a:solidFill>
              </a:rPr>
              <a:t>in 25ml </a:t>
            </a:r>
            <a:r>
              <a:rPr lang="en-US" sz="3600" dirty="0" smtClean="0"/>
              <a:t>volumetric flask, and dilute to the mark with</a:t>
            </a:r>
            <a:r>
              <a:rPr lang="en-US" sz="3600" b="1" dirty="0" smtClean="0">
                <a:solidFill>
                  <a:srgbClr val="FF0000"/>
                </a:solidFill>
              </a:rPr>
              <a:t> 0.02 M NaOH </a:t>
            </a:r>
            <a:endParaRPr lang="en-US" sz="3600" b="1" dirty="0" smtClean="0">
              <a:solidFill>
                <a:srgbClr val="00B050"/>
              </a:solidFill>
            </a:endParaRPr>
          </a:p>
          <a:p>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u="sng" dirty="0" smtClean="0">
                <a:solidFill>
                  <a:srgbClr val="FF0000"/>
                </a:solidFill>
              </a:rPr>
              <a:t/>
            </a:r>
            <a:br>
              <a:rPr lang="en-US" b="1" u="sng" dirty="0" smtClean="0">
                <a:solidFill>
                  <a:srgbClr val="FF0000"/>
                </a:solidFill>
              </a:rPr>
            </a:br>
            <a:r>
              <a:rPr lang="en-US" b="1" u="sng" dirty="0" smtClean="0">
                <a:solidFill>
                  <a:srgbClr val="FF0000"/>
                </a:solidFill>
              </a:rPr>
              <a:t>Procedure</a:t>
            </a:r>
            <a:r>
              <a:rPr lang="en-US" dirty="0" smtClean="0">
                <a:solidFill>
                  <a:srgbClr val="FF0000"/>
                </a:solidFill>
              </a:rPr>
              <a:t/>
            </a:r>
            <a:br>
              <a:rPr lang="en-US" dirty="0" smtClean="0">
                <a:solidFill>
                  <a:srgbClr val="FF0000"/>
                </a:solidFill>
              </a:rPr>
            </a:br>
            <a:endParaRPr lang="ar-IQ" dirty="0">
              <a:solidFill>
                <a:srgbClr val="FF0000"/>
              </a:solidFill>
            </a:endParaRPr>
          </a:p>
        </p:txBody>
      </p:sp>
      <p:sp>
        <p:nvSpPr>
          <p:cNvPr id="3" name="Content Placeholder 2"/>
          <p:cNvSpPr>
            <a:spLocks noGrp="1"/>
          </p:cNvSpPr>
          <p:nvPr>
            <p:ph idx="1"/>
          </p:nvPr>
        </p:nvSpPr>
        <p:spPr>
          <a:xfrm>
            <a:off x="457200" y="1143000"/>
            <a:ext cx="8229600" cy="5334000"/>
          </a:xfrm>
        </p:spPr>
        <p:txBody>
          <a:bodyPr>
            <a:normAutofit lnSpcReduction="10000"/>
          </a:bodyPr>
          <a:lstStyle/>
          <a:p>
            <a:pPr lvl="0"/>
            <a:r>
              <a:rPr lang="en-US" dirty="0" smtClean="0"/>
              <a:t> Prepare series standard solutions of </a:t>
            </a:r>
            <a:r>
              <a:rPr lang="en-US" dirty="0" err="1" smtClean="0"/>
              <a:t>salcylate</a:t>
            </a:r>
            <a:r>
              <a:rPr lang="en-US" dirty="0" smtClean="0"/>
              <a:t> from the stock solution as show below:                                             ( </a:t>
            </a:r>
            <a:r>
              <a:rPr lang="en-US" b="1" dirty="0" smtClean="0">
                <a:solidFill>
                  <a:srgbClr val="00B0F0"/>
                </a:solidFill>
              </a:rPr>
              <a:t>0.2 </a:t>
            </a:r>
            <a:r>
              <a:rPr lang="en-US" b="1" dirty="0" smtClean="0">
                <a:solidFill>
                  <a:srgbClr val="00B0F0"/>
                </a:solidFill>
              </a:rPr>
              <a:t>, </a:t>
            </a:r>
            <a:r>
              <a:rPr lang="en-US" b="1" dirty="0" smtClean="0">
                <a:solidFill>
                  <a:srgbClr val="00B0F0"/>
                </a:solidFill>
              </a:rPr>
              <a:t>0.4 </a:t>
            </a:r>
            <a:r>
              <a:rPr lang="en-US" b="1" dirty="0" smtClean="0">
                <a:solidFill>
                  <a:srgbClr val="00B0F0"/>
                </a:solidFill>
              </a:rPr>
              <a:t>,</a:t>
            </a:r>
            <a:r>
              <a:rPr lang="en-US" dirty="0" smtClean="0"/>
              <a:t> </a:t>
            </a:r>
            <a:r>
              <a:rPr lang="en-US" b="1" dirty="0" smtClean="0">
                <a:solidFill>
                  <a:srgbClr val="00B0F0"/>
                </a:solidFill>
              </a:rPr>
              <a:t>0.6 </a:t>
            </a:r>
            <a:r>
              <a:rPr lang="en-US" b="1" dirty="0" smtClean="0">
                <a:solidFill>
                  <a:srgbClr val="00B0F0"/>
                </a:solidFill>
              </a:rPr>
              <a:t>, </a:t>
            </a:r>
            <a:r>
              <a:rPr lang="en-US" b="1" dirty="0" smtClean="0">
                <a:solidFill>
                  <a:srgbClr val="00B0F0"/>
                </a:solidFill>
              </a:rPr>
              <a:t>0.8 </a:t>
            </a:r>
            <a:r>
              <a:rPr lang="en-US" b="1" dirty="0" smtClean="0">
                <a:solidFill>
                  <a:srgbClr val="00B0F0"/>
                </a:solidFill>
              </a:rPr>
              <a:t>, </a:t>
            </a:r>
            <a:r>
              <a:rPr lang="en-US" b="1" dirty="0" smtClean="0">
                <a:solidFill>
                  <a:srgbClr val="00B0F0"/>
                </a:solidFill>
              </a:rPr>
              <a:t>1.0 </a:t>
            </a:r>
            <a:r>
              <a:rPr lang="en-US" b="1" dirty="0" smtClean="0">
                <a:solidFill>
                  <a:srgbClr val="00B0F0"/>
                </a:solidFill>
              </a:rPr>
              <a:t>, </a:t>
            </a:r>
            <a:r>
              <a:rPr lang="en-US" b="1" dirty="0" smtClean="0">
                <a:solidFill>
                  <a:srgbClr val="00B0F0"/>
                </a:solidFill>
              </a:rPr>
              <a:t>1.2 </a:t>
            </a:r>
            <a:r>
              <a:rPr lang="en-US" dirty="0" smtClean="0"/>
              <a:t>)</a:t>
            </a:r>
            <a:r>
              <a:rPr lang="en-US" b="1" dirty="0" smtClean="0">
                <a:solidFill>
                  <a:srgbClr val="00B0F0"/>
                </a:solidFill>
              </a:rPr>
              <a:t> </a:t>
            </a:r>
            <a:r>
              <a:rPr lang="en-US" sz="2800" dirty="0" smtClean="0"/>
              <a:t>x</a:t>
            </a:r>
            <a:r>
              <a:rPr lang="en-US" b="1" dirty="0" smtClean="0"/>
              <a:t>  10</a:t>
            </a:r>
            <a:r>
              <a:rPr lang="en-US" b="1" baseline="30000" dirty="0" smtClean="0"/>
              <a:t>-4</a:t>
            </a:r>
            <a:r>
              <a:rPr lang="en-US" b="1" dirty="0" smtClean="0"/>
              <a:t>   </a:t>
            </a:r>
            <a:r>
              <a:rPr lang="en-US" b="1" dirty="0" smtClean="0">
                <a:solidFill>
                  <a:srgbClr val="00B0F0"/>
                </a:solidFill>
              </a:rPr>
              <a:t>M</a:t>
            </a:r>
            <a:endParaRPr lang="en-US" dirty="0" smtClean="0"/>
          </a:p>
          <a:p>
            <a:pPr lvl="0"/>
            <a:r>
              <a:rPr lang="en-US" dirty="0" smtClean="0"/>
              <a:t>(  dilute to the mark </a:t>
            </a:r>
            <a:r>
              <a:rPr lang="en-US" b="1" dirty="0" smtClean="0">
                <a:solidFill>
                  <a:srgbClr val="FF0000"/>
                </a:solidFill>
              </a:rPr>
              <a:t>with 0.02 M </a:t>
            </a:r>
            <a:r>
              <a:rPr lang="en-US" b="1" dirty="0" err="1" smtClean="0">
                <a:solidFill>
                  <a:srgbClr val="FF0000"/>
                </a:solidFill>
              </a:rPr>
              <a:t>NaOH</a:t>
            </a:r>
            <a:r>
              <a:rPr lang="en-US" b="1" dirty="0" smtClean="0">
                <a:solidFill>
                  <a:srgbClr val="FF0000"/>
                </a:solidFill>
              </a:rPr>
              <a:t>  </a:t>
            </a:r>
            <a:r>
              <a:rPr lang="en-US" dirty="0" smtClean="0"/>
              <a:t>)</a:t>
            </a:r>
          </a:p>
          <a:p>
            <a:r>
              <a:rPr lang="en-US" dirty="0" smtClean="0"/>
              <a:t>use </a:t>
            </a:r>
            <a:r>
              <a:rPr lang="en-US" b="1" dirty="0" smtClean="0">
                <a:solidFill>
                  <a:srgbClr val="FF0000"/>
                </a:solidFill>
              </a:rPr>
              <a:t>0.02 M </a:t>
            </a:r>
            <a:r>
              <a:rPr lang="en-US" b="1" dirty="0" err="1" smtClean="0">
                <a:solidFill>
                  <a:srgbClr val="FF0000"/>
                </a:solidFill>
              </a:rPr>
              <a:t>NaOH</a:t>
            </a:r>
            <a:r>
              <a:rPr lang="en-US" dirty="0" smtClean="0"/>
              <a:t> as the </a:t>
            </a:r>
            <a:r>
              <a:rPr lang="en-US" b="1" dirty="0" smtClean="0">
                <a:solidFill>
                  <a:srgbClr val="FF0000"/>
                </a:solidFill>
              </a:rPr>
              <a:t>blank</a:t>
            </a:r>
            <a:r>
              <a:rPr lang="en-US" dirty="0" smtClean="0"/>
              <a:t> solution.</a:t>
            </a:r>
          </a:p>
          <a:p>
            <a:pPr lvl="0"/>
            <a:r>
              <a:rPr lang="en-US" dirty="0" smtClean="0"/>
              <a:t>Measure the absorbance</a:t>
            </a:r>
            <a:r>
              <a:rPr lang="en-US" b="1" dirty="0" smtClean="0"/>
              <a:t> </a:t>
            </a:r>
            <a:r>
              <a:rPr lang="en-US" dirty="0" smtClean="0"/>
              <a:t>of each standard solution at ( </a:t>
            </a:r>
            <a:r>
              <a:rPr lang="en-US" b="1" dirty="0" err="1" smtClean="0">
                <a:solidFill>
                  <a:srgbClr val="EB05F0"/>
                </a:solidFill>
              </a:rPr>
              <a:t>λ</a:t>
            </a:r>
            <a:r>
              <a:rPr lang="en-US" b="1" baseline="-25000" dirty="0" err="1" smtClean="0">
                <a:solidFill>
                  <a:srgbClr val="EB05F0"/>
                </a:solidFill>
              </a:rPr>
              <a:t>max</a:t>
            </a:r>
            <a:r>
              <a:rPr lang="en-US" b="1" baseline="-25000" dirty="0" smtClean="0">
                <a:solidFill>
                  <a:srgbClr val="EB05F0"/>
                </a:solidFill>
              </a:rPr>
              <a:t> </a:t>
            </a:r>
            <a:r>
              <a:rPr lang="en-US" b="1" dirty="0" smtClean="0">
                <a:solidFill>
                  <a:srgbClr val="EB05F0"/>
                </a:solidFill>
              </a:rPr>
              <a:t>= 297nm</a:t>
            </a:r>
            <a:r>
              <a:rPr lang="en-US" dirty="0" smtClean="0"/>
              <a:t>)  </a:t>
            </a:r>
          </a:p>
          <a:p>
            <a:r>
              <a:rPr lang="en-US" dirty="0" smtClean="0"/>
              <a:t>Dilute the </a:t>
            </a:r>
            <a:r>
              <a:rPr lang="en-US" dirty="0" smtClean="0">
                <a:solidFill>
                  <a:srgbClr val="00B050"/>
                </a:solidFill>
              </a:rPr>
              <a:t>unknown</a:t>
            </a:r>
            <a:r>
              <a:rPr lang="en-US" dirty="0" smtClean="0"/>
              <a:t> solution </a:t>
            </a:r>
            <a:r>
              <a:rPr lang="en-US" b="1" dirty="0" smtClean="0">
                <a:solidFill>
                  <a:srgbClr val="00B0F0"/>
                </a:solidFill>
              </a:rPr>
              <a:t>1 to 25 </a:t>
            </a:r>
            <a:r>
              <a:rPr lang="en-US" dirty="0" smtClean="0"/>
              <a:t>with</a:t>
            </a:r>
            <a:r>
              <a:rPr lang="en-US" b="1" dirty="0" smtClean="0">
                <a:solidFill>
                  <a:srgbClr val="00B0F0"/>
                </a:solidFill>
              </a:rPr>
              <a:t>   </a:t>
            </a:r>
            <a:r>
              <a:rPr lang="en-US" b="1" dirty="0" smtClean="0">
                <a:solidFill>
                  <a:srgbClr val="FF0000"/>
                </a:solidFill>
              </a:rPr>
              <a:t>0.02 M </a:t>
            </a:r>
            <a:r>
              <a:rPr lang="en-US" b="1" dirty="0" err="1" smtClean="0">
                <a:solidFill>
                  <a:srgbClr val="FF0000"/>
                </a:solidFill>
              </a:rPr>
              <a:t>NaOH</a:t>
            </a:r>
            <a:r>
              <a:rPr lang="en-US" b="1" dirty="0" smtClean="0">
                <a:solidFill>
                  <a:srgbClr val="FF0000"/>
                </a:solidFill>
              </a:rPr>
              <a:t> </a:t>
            </a:r>
            <a:r>
              <a:rPr lang="en-US" dirty="0" smtClean="0"/>
              <a:t>and measure the absorbance     of the solution</a:t>
            </a:r>
            <a:endParaRPr lang="ar-IQ"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418</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Experiment - 3                                         Uv - Spectrophotometric  Determination of Aspirin </vt:lpstr>
      <vt:lpstr>PowerPoint Presentation</vt:lpstr>
      <vt:lpstr>Electronic excitation</vt:lpstr>
      <vt:lpstr>Apparatus</vt:lpstr>
      <vt:lpstr>PowerPoint Presentation</vt:lpstr>
      <vt:lpstr>PowerPoint Presentation</vt:lpstr>
      <vt:lpstr>Reagents </vt:lpstr>
      <vt:lpstr>PowerPoint Presentation</vt:lpstr>
      <vt:lpstr> Procedure </vt:lpstr>
      <vt:lpstr> Calculations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Experiment 7 :    UV - Spectrophotometric Determination of Aspirin   </dc:title>
  <dc:creator>MiQDAD</dc:creator>
  <cp:lastModifiedBy>sirwan</cp:lastModifiedBy>
  <cp:revision>36</cp:revision>
  <dcterms:created xsi:type="dcterms:W3CDTF">2006-08-16T00:00:00Z</dcterms:created>
  <dcterms:modified xsi:type="dcterms:W3CDTF">2021-09-25T02:31:29Z</dcterms:modified>
</cp:coreProperties>
</file>