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notesSlides/notesSlide1.xml" ContentType="application/vnd.openxmlformats-officedocument.presentationml.notesSlide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1" r:id="rId3"/>
    <p:sldId id="259" r:id="rId4"/>
    <p:sldId id="258" r:id="rId5"/>
    <p:sldId id="260" r:id="rId6"/>
    <p:sldId id="264" r:id="rId7"/>
    <p:sldId id="265" r:id="rId8"/>
    <p:sldId id="266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21-09-25T02:10:28.08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10195 5556,'25'0,"-25"-25,0 25,0 0,0 25,0-25,25 0,-25 0,24 0,-24 0,25 0,0 0,-25 25,25-25,-25 0,50 25,-50 0,24-25,-24 0,25 0,-25 0,25 0,0 0,-25 0,25 0,-25 0,24 0,1 0,-25 0,25 0,-25 0,25 0,-25 0,25 0,-1 0,-24-25,25 25,-25 0,25 0,0 0,-25 0,25 0,-25 0,0-25,24 25,-24 0,0 0,0-25,0 25,0-25,0 1,-49 24,24 0,0-25,-24 0,24 25,-25 0,1 0,49 0,-25 0,0 0,0 0,25 0,0 0,25 0,25 0,-26 0,1-25,0 25,0 0,0 0,-25 0,24 0,1 0,-25 0,25 25,-25-25,25 25,-25-25,25 0,-1 0,-24 25,0-25,25 24,-25-24,25 0,0 0,-25 25,25-25,-25 0,0 0,0 25,0-25,0 25,0-25,-25 25,0-25,0 24,25-24,-49 25,49-25,-25 0,0 25,25-25,-25 0,25 0,-25 0,1 0,-1 0,0 0,0 0,0 0,25 0,0 0,0 0,25 0,0 0,0 25,-25-25,49 0,-49 0,25 0,25 25,-25-25,-1 0,-24 0,50 24,-50-24,25 0,-25 0,25 0,-1 0,-24 0,25 0,0 0,0 0,-25 0,25 0,-25 0,0 25,24-25,-24 0,0 0,0 0,-24 0,24 25,-25-25,0 0,-25 0,50 0,-24 0,-26 0,25 0,-24-25,-1 25,25-25,-24 1,49 24,-25 0,25 0,-25 0,0 0,25 0,-25 0,25 0,-24 0,24 0,-25 0,0 0,25 0,-25 0,25 0,-25 0,25-25,25 0,0 0,0 25,0 0,-25 0,24 0,-24 0,25 0,0 0,-25 0,25 0,24 0,-49 0,25 0,0 0,0 0,0 0,-25 0,49 0,-49 0,25 0,0 0,-25 25,25-25,-25 0,24 0,-24 0,0 0,0 0,0-25,25 25,-25-25,25 25,-25-24,0 24,0-25,0 25,0-25,0 25,0-25,0 0,25 25,0 0,24 0,-49 0,25 0,-25 0,25 0,-25 0,0 0,0 0,0 0,-25 0,25 0,-25 0,0 0,25-24,-24 24,24-25,0 0,-25 25,25 0,-25 0,25-25,0 25,-25 0,25-25,-25 1,25 24,-24 0,-1 0,25 0,-25 0,0 0,0 0,25 0,-24 0,24 0,-25-25,0 25,25 0,-25 0,25 0,-25 0,25 0,-24 0,-1 0,25 0,-25 0,25 0,0 0,-25 0,0 0,25 0,0 25,-24-25,24 0,-25 24,25-24,-25 0,25 0,-25 0,25 0,-25 0,25 25,0-25,0 0,-24 25,24 0,0-25,0 25,0-25,-25 0,25 24,0-24,0 25,0-25,49 25,-24-25,25 0,-1 50,51-1,-26-24,0 25,26-26,-26-24,0 25,1-25,-1 0,1 0,-1-25,-24 25,24 0,1 0,-51 25,26 0,0 0,-26-25,26 0,-25 0,0 25,24-25,-24 0,-25 0,25 0,0 0,-25-25,0-25,0 25,-25-24,25-1,0 50,0-25,-25 1,25 24,-25 0,25 0,-25-25,25 25,-24 0,-1-25,0 25,0 0,0-25,25 25,-24 0,24-25,0 25,-25 0,25 0,-25-24,0 24,0 0,1 0,24 0,-25 0,0-25,0 25,25 0,-25 0,1 0,-1 0,0 0,0 0,0 0,0 0,1 0,-1 0,25 0,25 0,24 0,-24 0,25 0,-25 0,-1 0,1 0,25 0,-50 0,49 0,-49 0,25 0,-25 0,25 0,0 0,-25 0,25 0,-25 0,24 0,-24 0,25 0,0 0,-25 0,-25 0,25 0,-25 0,25 25,0-25,-24 24,-1-24,0 0,0 0,-24 0,-1 0,-24 0,24 0,0 0,1 0,24 0,-50 0,26 0,24 0,-25 25,26-25,-1 25,0-25,25 0,-25 0,0 0,25 0,-24 0,24 25,0 0,-25-25,0 0,25 24,0-24,-25 50,25-50,-25 25,1 24,24-49,-50 25,50 0,0-25,-25 0,0 25,1-25,-1 0,25 0,0 25,-25-25,25 25,-25-25,0 24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4-10-28T21:58:38.96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0-2,'0'0,"0"0,0 0,25 0,-25 0,25 0,-25 0,25 0,0 0,-25 0,25 0,-25 0,25 0,-25 0,25 0,0 0,-25 0,25 0,-25 0,0 0,25 0,-25 24,25-24,-25 0,25 0,-25 0,0 24,25-24,-25 0,0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4-10-28T21:58:41.63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0 229,'0'0,"25"0,-25 0,24 0,1 0,-25 0,25 0,-25 0,25 0,-1 0,-24 25,25-25,-25 0,50 0,-50 0,24 0,-24 0,25 0,-25 0,50 0,-50 0,24 0,-24 0,50 0,-50 0,24 0,-24 0,25 0,0 0,-25 0,25 0,-25 24,0-24,24 0,-24 0,25 0,0 0,-25 0,25 0,-25 24,0-24,0 24,0-24,0 24,-25 1,0-25,-24 24,24 0,0-24,-24 24,49 0,-25-24,0 0,1 0,-1 0,0 0,25 0,-49 0,49 25,0-25,-25 0,0 0,0 0,25 0,-24 0,24 0,0 24,-25-24,25 0,-25 0,25 0,-25 0,25 0,0-24,0-25,0 49,0-24,0 24,0-24,0 0,0-25,0 25,0 0,0 0,0 24,0-25,0 1,25 24,-25-24,0 24,0 0,25 0,-25 0,25 0,-1-24,-24 24,25 0,-25 0,25 0,-25 0,25-24,-1 24,-24 0,25 0,-25 0,25 0,0 0,-25 0,24 0,-24 0,25 0,-25 0,25 0,-1 0,-24 0,25 0,-25 0,25 0,-25 0,25 0,-1 0,-24 0,25 0,-25 0,25 0,0 0,-25-25,24 25,-24 0,0-24,25 24,-25 0,25 0,-25 0,0 0,-25 0,25 0,-25 0,1 0,-1 0,25-24,-50 0,50 24,-24 0,24 0,-25 0,25 0,-25 0,0 0,25 0,-24 0,24 0,-50 0,50-24,0 24,-24 0,24 0,-25 0,0 0,25 0,-25 0,25 0,-24 0,24 0,-25 0,0 0,25 0,-25 0,25 0,0 0,-24 0,24 0,-25 48,25-48,0 24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4-10-28T21:58:49.67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497-1,'-49'0,"24"0,0 25,25-25,-25 26,25-26,-50 0,50 0,-25 0,25 0,-24 0,-1 0,0 0,25 0,-25 0,0 0,25 0,-25 0,25 0,-24 0,24 0,-50 24,50-24,-25 0,25 26,-25-26,0 26,25-26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28.34025" units="1/cm"/>
          <inkml:channelProperty channel="Y" name="resolution" value="28.33948" units="1/cm"/>
        </inkml:channelProperties>
      </inkml:inkSource>
      <inkml:timestamp xml:id="ts0" timeString="2014-10-28T21:58:51.72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347-2,'0'0,"-50"26,25-26,1 0,24 0,-50 0,0 0,50 0,-24 0,24 0,-25 0,25 0,-25 0,0 0,25 0,-25 0,25 0,-24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3DEE74B-EB12-4D34-9066-E096C08DA8E1}" type="datetimeFigureOut">
              <a:rPr lang="ar-IQ" smtClean="0"/>
              <a:pPr/>
              <a:t>18/02/1443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7B40EE4-6933-4603-A308-5455CF56B120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35443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B40EE4-6933-4603-A308-5455CF56B120}" type="slidenum">
              <a:rPr lang="ar-IQ" smtClean="0"/>
              <a:pPr/>
              <a:t>6</a:t>
            </a:fld>
            <a:endParaRPr lang="ar-IQ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customXml" Target="../ink/ink2.xml"/><Relationship Id="rId7" Type="http://schemas.openxmlformats.org/officeDocument/2006/relationships/customXml" Target="../ink/ink4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emf"/><Relationship Id="rId5" Type="http://schemas.openxmlformats.org/officeDocument/2006/relationships/customXml" Target="../ink/ink3.xml"/><Relationship Id="rId10" Type="http://schemas.openxmlformats.org/officeDocument/2006/relationships/image" Target="../media/image12.emf"/><Relationship Id="rId4" Type="http://schemas.openxmlformats.org/officeDocument/2006/relationships/image" Target="../media/image9.emf"/><Relationship Id="rId9" Type="http://schemas.openxmlformats.org/officeDocument/2006/relationships/customXml" Target="../ink/ink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981200"/>
            <a:ext cx="8305800" cy="1752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Experiment- </a:t>
            </a:r>
            <a:r>
              <a:rPr lang="en-US" b="1" dirty="0" smtClean="0">
                <a:solidFill>
                  <a:srgbClr val="FF0000"/>
                </a:solidFill>
              </a:rPr>
              <a:t>2 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/>
              <a:t>Visible Spectrophotometric Determination of </a:t>
            </a:r>
            <a:r>
              <a:rPr lang="en-US" b="1" dirty="0" smtClean="0">
                <a:solidFill>
                  <a:srgbClr val="FF0000"/>
                </a:solidFill>
              </a:rPr>
              <a:t>Aspirin</a:t>
            </a:r>
            <a:endParaRPr lang="ar-IQ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4"/>
          <p:cNvSpPr txBox="1">
            <a:spLocks/>
          </p:cNvSpPr>
          <p:nvPr/>
        </p:nvSpPr>
        <p:spPr>
          <a:xfrm>
            <a:off x="456406" y="2514600"/>
            <a:ext cx="8229600" cy="3962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The salicylate ions will form an intensely colored complex with the ferric ion in acidic solution.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wavelength of maximum absorption for this complex is   </a:t>
            </a:r>
            <a:r>
              <a:rPr lang="en-US" b="1" dirty="0" smtClean="0">
                <a:solidFill>
                  <a:srgbClr val="FF00FF"/>
                </a:solidFill>
              </a:rPr>
              <a:t>530 nm</a:t>
            </a:r>
          </a:p>
          <a:p>
            <a:endParaRPr lang="ar-IQ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648" y="3810000"/>
            <a:ext cx="8039101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/>
          <p:nvPr/>
        </p:nvPicPr>
        <p:blipFill>
          <a:blip r:embed="rId4" cstate="print">
            <a:lum bright="-20000" contrast="40000"/>
          </a:blip>
          <a:srcRect t="8466" b="4689"/>
          <a:stretch>
            <a:fillRect/>
          </a:stretch>
        </p:blipFill>
        <p:spPr bwMode="auto">
          <a:xfrm>
            <a:off x="646905" y="228600"/>
            <a:ext cx="7848600" cy="2209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486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Stock </a:t>
            </a:r>
            <a:r>
              <a:rPr lang="en-US" dirty="0" smtClean="0"/>
              <a:t>salicylate solution. Weigh </a:t>
            </a:r>
            <a:r>
              <a:rPr lang="en-US" b="1" dirty="0" smtClean="0">
                <a:solidFill>
                  <a:srgbClr val="0070C0"/>
                </a:solidFill>
              </a:rPr>
              <a:t>0.4 </a:t>
            </a:r>
            <a:r>
              <a:rPr lang="en-US" b="1" dirty="0" smtClean="0">
                <a:solidFill>
                  <a:srgbClr val="0070C0"/>
                </a:solidFill>
              </a:rPr>
              <a:t>g </a:t>
            </a:r>
            <a:r>
              <a:rPr lang="en-US" dirty="0" smtClean="0"/>
              <a:t>of </a:t>
            </a:r>
            <a:r>
              <a:rPr lang="en-US" dirty="0" smtClean="0">
                <a:solidFill>
                  <a:srgbClr val="00B0F0"/>
                </a:solidFill>
              </a:rPr>
              <a:t>salicylic acid </a:t>
            </a:r>
            <a:r>
              <a:rPr lang="en-US" dirty="0" smtClean="0"/>
              <a:t>and place it into a </a:t>
            </a:r>
            <a:r>
              <a:rPr lang="en-US" dirty="0" smtClean="0"/>
              <a:t>beaker.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Add </a:t>
            </a:r>
            <a:r>
              <a:rPr lang="en-US" dirty="0" smtClean="0"/>
              <a:t>10 mL of 1.0 M NaOH and heat the mixture until it dissolve. Cool and quantitatively transfer this solution to a 500-mL volumetric flask, and dilute to the mark with water.</a:t>
            </a:r>
          </a:p>
          <a:p>
            <a:pPr lvl="0"/>
            <a:r>
              <a:rPr lang="en-US" sz="3600" b="1" dirty="0" smtClean="0">
                <a:solidFill>
                  <a:srgbClr val="FF00FF"/>
                </a:solidFill>
              </a:rPr>
              <a:t>A- </a:t>
            </a:r>
            <a:r>
              <a:rPr lang="en-US" sz="3600" b="1" dirty="0" smtClean="0">
                <a:solidFill>
                  <a:srgbClr val="00B050"/>
                </a:solidFill>
              </a:rPr>
              <a:t>Working </a:t>
            </a:r>
            <a:r>
              <a:rPr lang="en-US" sz="3600" b="1" dirty="0">
                <a:solidFill>
                  <a:srgbClr val="00B050"/>
                </a:solidFill>
              </a:rPr>
              <a:t>solution  ( </a:t>
            </a:r>
            <a:r>
              <a:rPr lang="en-US" sz="3600" b="1" dirty="0" smtClean="0">
                <a:solidFill>
                  <a:srgbClr val="FF0000"/>
                </a:solidFill>
              </a:rPr>
              <a:t>100ppm</a:t>
            </a:r>
            <a:r>
              <a:rPr lang="en-US" sz="3600" b="1" dirty="0" smtClean="0">
                <a:solidFill>
                  <a:srgbClr val="00B050"/>
                </a:solidFill>
              </a:rPr>
              <a:t>)    </a:t>
            </a:r>
            <a:r>
              <a:rPr lang="en-US" sz="3600" b="1" dirty="0">
                <a:solidFill>
                  <a:srgbClr val="00B050"/>
                </a:solidFill>
              </a:rPr>
              <a:t>in 25ml </a:t>
            </a:r>
            <a:r>
              <a:rPr lang="en-US" sz="3600" dirty="0"/>
              <a:t>volumetric flask, and dilute to the mark with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D.water</a:t>
            </a:r>
            <a:endParaRPr lang="en-US" sz="3600" b="1" dirty="0">
              <a:solidFill>
                <a:srgbClr val="00B050"/>
              </a:solidFill>
            </a:endParaRPr>
          </a:p>
          <a:p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en-US" b="1" dirty="0" smtClean="0">
                <a:solidFill>
                  <a:srgbClr val="FF00FF"/>
                </a:solidFill>
              </a:rPr>
              <a:t>C-</a:t>
            </a:r>
            <a:r>
              <a:rPr lang="en-US" dirty="0" smtClean="0"/>
              <a:t> Preparation of unknown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Tablet Aspirin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7030A0"/>
                </a:solidFill>
              </a:rPr>
              <a:t>Weigh</a:t>
            </a:r>
            <a:r>
              <a:rPr lang="en-US" dirty="0" smtClean="0"/>
              <a:t> an aspirin tablet on an analytical balance. </a:t>
            </a:r>
          </a:p>
          <a:p>
            <a:r>
              <a:rPr lang="en-US" dirty="0" smtClean="0"/>
              <a:t>Place it in a clean 50 mL beaker and add </a:t>
            </a:r>
            <a:r>
              <a:rPr lang="en-US" dirty="0" smtClean="0">
                <a:solidFill>
                  <a:srgbClr val="00B0F0"/>
                </a:solidFill>
              </a:rPr>
              <a:t>10 mL 0f       1.0 M NaOH.  </a:t>
            </a:r>
          </a:p>
          <a:p>
            <a:r>
              <a:rPr lang="en-US" dirty="0" smtClean="0"/>
              <a:t>Carefully </a:t>
            </a:r>
            <a:r>
              <a:rPr lang="en-US" dirty="0" smtClean="0">
                <a:solidFill>
                  <a:srgbClr val="00B050"/>
                </a:solidFill>
              </a:rPr>
              <a:t>crush</a:t>
            </a:r>
            <a:r>
              <a:rPr lang="en-US" dirty="0" smtClean="0"/>
              <a:t> the tablet with a stirring rod.  Dissolve as much of the tablet as possible.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Heat</a:t>
            </a:r>
            <a:r>
              <a:rPr lang="en-US" dirty="0" smtClean="0"/>
              <a:t> the mixture to boiling.</a:t>
            </a:r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Boil for five minutes </a:t>
            </a:r>
            <a:r>
              <a:rPr lang="en-US" dirty="0" smtClean="0"/>
              <a:t>and avoid splattering, washing down the sides of the flask with distilled water as needed. 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Cool</a:t>
            </a:r>
            <a:r>
              <a:rPr lang="en-US" dirty="0" smtClean="0"/>
              <a:t> and quantitatively transfer this solution to a 500-mL volumetric flask, and dilute to the mark with D. water.</a:t>
            </a:r>
          </a:p>
          <a:p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r="2041" b="4211"/>
          <a:stretch>
            <a:fillRect/>
          </a:stretch>
        </p:blipFill>
        <p:spPr bwMode="auto">
          <a:xfrm>
            <a:off x="629280" y="2667000"/>
            <a:ext cx="73152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399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b="1" dirty="0" smtClean="0">
                <a:solidFill>
                  <a:srgbClr val="FF00FF"/>
                </a:solidFill>
              </a:rPr>
              <a:t/>
            </a:r>
            <a:br>
              <a:rPr lang="en-US" sz="3200" b="1" dirty="0" smtClean="0">
                <a:solidFill>
                  <a:srgbClr val="FF00FF"/>
                </a:solidFill>
              </a:rPr>
            </a:br>
            <a:r>
              <a:rPr lang="en-US" sz="3100" b="1" dirty="0" smtClean="0">
                <a:solidFill>
                  <a:srgbClr val="FF00FF"/>
                </a:solidFill>
              </a:rPr>
              <a:t>B-</a:t>
            </a:r>
            <a:r>
              <a:rPr lang="en-US" sz="3100" dirty="0" smtClean="0"/>
              <a:t>     </a:t>
            </a:r>
            <a:r>
              <a:rPr lang="en-US" sz="3100" b="1" dirty="0" smtClean="0">
                <a:solidFill>
                  <a:srgbClr val="FF0000"/>
                </a:solidFill>
              </a:rPr>
              <a:t>Fe</a:t>
            </a:r>
            <a:r>
              <a:rPr lang="en-US" sz="3100" b="1" baseline="30000" dirty="0" smtClean="0">
                <a:solidFill>
                  <a:srgbClr val="FF0000"/>
                </a:solidFill>
              </a:rPr>
              <a:t>3</a:t>
            </a:r>
            <a:r>
              <a:rPr lang="en-US" sz="3100" b="1" baseline="30000" dirty="0">
                <a:solidFill>
                  <a:srgbClr val="FF0000"/>
                </a:solidFill>
              </a:rPr>
              <a:t>+</a:t>
            </a:r>
            <a:r>
              <a:rPr lang="en-US" sz="3100" dirty="0"/>
              <a:t> (</a:t>
            </a:r>
            <a:r>
              <a:rPr lang="en-US" sz="3100" dirty="0">
                <a:solidFill>
                  <a:srgbClr val="FF0000"/>
                </a:solidFill>
              </a:rPr>
              <a:t>reagent</a:t>
            </a:r>
            <a:r>
              <a:rPr lang="en-US" sz="3100" dirty="0"/>
              <a:t>): </a:t>
            </a:r>
            <a:br>
              <a:rPr lang="en-US" sz="3100" dirty="0"/>
            </a:br>
            <a:r>
              <a:rPr lang="en-US" sz="2700" dirty="0"/>
              <a:t>Add 6.8 g FeCl</a:t>
            </a:r>
            <a:r>
              <a:rPr lang="en-US" sz="2700" baseline="-25000" dirty="0"/>
              <a:t>3</a:t>
            </a:r>
            <a:r>
              <a:rPr lang="en-US" sz="2700" dirty="0"/>
              <a:t>.6H</a:t>
            </a:r>
            <a:r>
              <a:rPr lang="en-US" sz="2700" baseline="-25000" dirty="0"/>
              <a:t>2</a:t>
            </a:r>
            <a:r>
              <a:rPr lang="en-US" sz="2700" dirty="0"/>
              <a:t>O to 100 mL deionized water in a 250-mL beaker.  Add 3.0 mL of concentrated HCl and 12.0 g of </a:t>
            </a:r>
            <a:r>
              <a:rPr lang="en-US" sz="2700" dirty="0" err="1"/>
              <a:t>KCl</a:t>
            </a:r>
            <a:r>
              <a:rPr lang="en-US" sz="2700" dirty="0"/>
              <a:t>.  Dissolve and dilute to 1.0 L with deionized water.</a:t>
            </a:r>
            <a:br>
              <a:rPr lang="en-US" sz="2700" dirty="0"/>
            </a:br>
            <a:r>
              <a:rPr lang="en-US" sz="2700" dirty="0" smtClean="0"/>
              <a:t/>
            </a:r>
            <a:br>
              <a:rPr lang="en-US" sz="2700" dirty="0" smtClean="0"/>
            </a:br>
            <a:endParaRPr lang="ar-IQ" sz="27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3378000" y="2743200"/>
              <a:ext cx="616680" cy="20556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362160" y="2679840"/>
                <a:ext cx="648360" cy="3322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ChangeArrowheads="1"/>
          </p:cNvSpPr>
          <p:nvPr/>
        </p:nvSpPr>
        <p:spPr bwMode="auto">
          <a:xfrm>
            <a:off x="2690446" y="436565"/>
            <a:ext cx="4800600" cy="352583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7749" tIns="43874" rIns="87749" bIns="43874" anchor="ctr"/>
          <a:lstStyle/>
          <a:p>
            <a:pPr defTabSz="877888" eaLnBrk="0" hangingPunct="0"/>
            <a:endParaRPr lang="ar-IQ" sz="1800">
              <a:latin typeface="Arial" pitchFamily="34" charset="0"/>
            </a:endParaRPr>
          </a:p>
        </p:txBody>
      </p:sp>
      <p:pic>
        <p:nvPicPr>
          <p:cNvPr id="68612" name="Picture 4"/>
          <p:cNvPicPr>
            <a:picLocks noChangeAspect="1" noChangeArrowheads="1"/>
          </p:cNvPicPr>
          <p:nvPr/>
        </p:nvPicPr>
        <p:blipFill>
          <a:blip r:embed="rId3" cstate="print"/>
          <a:srcRect t="14569"/>
          <a:stretch>
            <a:fillRect/>
          </a:stretch>
        </p:blipFill>
        <p:spPr bwMode="auto">
          <a:xfrm>
            <a:off x="2686817" y="484982"/>
            <a:ext cx="4800600" cy="3429000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</p:pic>
      <p:sp>
        <p:nvSpPr>
          <p:cNvPr id="68613" name="Text Box 5"/>
          <p:cNvSpPr txBox="1">
            <a:spLocks noChangeArrowheads="1"/>
          </p:cNvSpPr>
          <p:nvPr/>
        </p:nvSpPr>
        <p:spPr bwMode="auto">
          <a:xfrm>
            <a:off x="152400" y="4191000"/>
            <a:ext cx="8610600" cy="1750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7749" tIns="43874" rIns="87749" bIns="43874">
            <a:spAutoFit/>
          </a:bodyPr>
          <a:lstStyle/>
          <a:p>
            <a:pPr defTabSz="877888">
              <a:spcBef>
                <a:spcPct val="50000"/>
              </a:spcBef>
            </a:pPr>
            <a:r>
              <a:rPr lang="en-US" sz="2000" dirty="0">
                <a:latin typeface="Arial" pitchFamily="34" charset="0"/>
                <a:cs typeface="Times New Roman" pitchFamily="18" charset="0"/>
              </a:rPr>
              <a:t>There is some 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Times New Roman" pitchFamily="18" charset="0"/>
              </a:rPr>
              <a:t>Abs.</a:t>
            </a:r>
            <a:r>
              <a:rPr lang="en-US" sz="2000" dirty="0" smtClean="0">
                <a:latin typeface="Arial" pitchFamily="34" charset="0"/>
                <a:cs typeface="Times New Roman" pitchFamily="18" charset="0"/>
              </a:rPr>
              <a:t>  </a:t>
            </a:r>
            <a:r>
              <a:rPr lang="en-US" sz="2000" dirty="0">
                <a:latin typeface="Arial" pitchFamily="34" charset="0"/>
                <a:cs typeface="Times New Roman" pitchFamily="18" charset="0"/>
              </a:rPr>
              <a:t>vs. </a:t>
            </a:r>
            <a:r>
              <a:rPr lang="en-US" sz="2000" dirty="0">
                <a:solidFill>
                  <a:srgbClr val="FF0000"/>
                </a:solidFill>
                <a:latin typeface="Arial" pitchFamily="34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Times New Roman" pitchFamily="18" charset="0"/>
              </a:rPr>
              <a:t>Conc.</a:t>
            </a:r>
            <a:r>
              <a:rPr lang="en-US" sz="2000" b="1" dirty="0" smtClean="0">
                <a:latin typeface="Arial" pitchFamily="34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Arial" pitchFamily="34" charset="0"/>
                <a:cs typeface="Times New Roman" pitchFamily="18" charset="0"/>
              </a:rPr>
              <a:t> </a:t>
            </a:r>
            <a:r>
              <a:rPr lang="en-US" sz="2000" dirty="0">
                <a:latin typeface="Arial" pitchFamily="34" charset="0"/>
                <a:cs typeface="Times New Roman" pitchFamily="18" charset="0"/>
              </a:rPr>
              <a:t>where graph is </a:t>
            </a:r>
            <a:r>
              <a:rPr lang="en-US" sz="2400" b="1" dirty="0">
                <a:solidFill>
                  <a:srgbClr val="00B050"/>
                </a:solidFill>
                <a:latin typeface="Arial" pitchFamily="34" charset="0"/>
                <a:cs typeface="Times New Roman" pitchFamily="18" charset="0"/>
              </a:rPr>
              <a:t>linear</a:t>
            </a:r>
            <a:r>
              <a:rPr lang="en-US" sz="2400" b="1" dirty="0" smtClean="0">
                <a:solidFill>
                  <a:srgbClr val="00B050"/>
                </a:solidFill>
                <a:latin typeface="Arial" pitchFamily="34" charset="0"/>
                <a:cs typeface="Times New Roman" pitchFamily="18" charset="0"/>
              </a:rPr>
              <a:t>.</a:t>
            </a:r>
            <a:endParaRPr lang="en-US" sz="2000" b="1" dirty="0" smtClean="0">
              <a:solidFill>
                <a:srgbClr val="00B050"/>
              </a:solidFill>
              <a:latin typeface="Arial" pitchFamily="34" charset="0"/>
              <a:cs typeface="Times New Roman" pitchFamily="18" charset="0"/>
            </a:endParaRPr>
          </a:p>
          <a:p>
            <a:pPr defTabSz="877888">
              <a:spcBef>
                <a:spcPct val="50000"/>
              </a:spcBef>
            </a:pPr>
            <a:r>
              <a:rPr lang="en-US" sz="2000" dirty="0" smtClean="0">
                <a:latin typeface="Arial" pitchFamily="34" charset="0"/>
                <a:cs typeface="Times New Roman" pitchFamily="18" charset="0"/>
              </a:rPr>
              <a:t>Avoid very high or low absorbencies when drawing a standard curve.      The best results are obtained with  </a:t>
            </a:r>
            <a:r>
              <a:rPr lang="en-US" sz="2400" b="1" dirty="0" smtClean="0">
                <a:solidFill>
                  <a:srgbClr val="00B050"/>
                </a:solidFill>
                <a:latin typeface="Arial" pitchFamily="34" charset="0"/>
                <a:cs typeface="Times New Roman" pitchFamily="18" charset="0"/>
              </a:rPr>
              <a:t>0.1 &lt; A &lt; 1  </a:t>
            </a:r>
          </a:p>
          <a:p>
            <a:pPr defTabSz="877888">
              <a:spcBef>
                <a:spcPct val="50000"/>
              </a:spcBef>
            </a:pPr>
            <a:r>
              <a:rPr lang="en-US" sz="2000" dirty="0" smtClean="0">
                <a:latin typeface="Arial" pitchFamily="34" charset="0"/>
                <a:cs typeface="Times New Roman" pitchFamily="18" charset="0"/>
              </a:rPr>
              <a:t>NEVER </a:t>
            </a:r>
            <a:r>
              <a:rPr lang="en-US" sz="2000" dirty="0">
                <a:latin typeface="Arial" pitchFamily="34" charset="0"/>
                <a:cs typeface="Times New Roman" pitchFamily="18" charset="0"/>
              </a:rPr>
              <a:t>extrapolate beyond point known where </a:t>
            </a:r>
            <a:r>
              <a:rPr lang="en-US" sz="2000" dirty="0" smtClean="0">
                <a:latin typeface="Arial" pitchFamily="34" charset="0"/>
                <a:cs typeface="Times New Roman" pitchFamily="18" charset="0"/>
              </a:rPr>
              <a:t>becomes  </a:t>
            </a:r>
            <a:r>
              <a:rPr lang="en-US" sz="2000" dirty="0">
                <a:latin typeface="Arial" pitchFamily="34" charset="0"/>
                <a:cs typeface="Times New Roman" pitchFamily="18" charset="0"/>
              </a:rPr>
              <a:t>non-linear.</a:t>
            </a:r>
            <a:r>
              <a:rPr lang="en-US" sz="2000" dirty="0"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SpectroPhot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685800" y="762000"/>
            <a:ext cx="7983538" cy="1639887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304800" y="2971800"/>
            <a:ext cx="8382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877888">
              <a:spcBef>
                <a:spcPct val="50000"/>
              </a:spcBef>
            </a:pPr>
            <a:r>
              <a:rPr lang="en-US" sz="2400" dirty="0" smtClean="0">
                <a:latin typeface="Arial" pitchFamily="34" charset="0"/>
                <a:cs typeface="Times New Roman" pitchFamily="18" charset="0"/>
              </a:rPr>
              <a:t>Avoid very high or low absorbencies when drawing a standard curve.  </a:t>
            </a:r>
          </a:p>
          <a:p>
            <a:pPr defTabSz="877888">
              <a:spcBef>
                <a:spcPct val="50000"/>
              </a:spcBef>
            </a:pPr>
            <a:r>
              <a:rPr lang="en-US" sz="2400" dirty="0" smtClean="0">
                <a:latin typeface="Arial" pitchFamily="34" charset="0"/>
                <a:cs typeface="Times New Roman" pitchFamily="18" charset="0"/>
              </a:rPr>
              <a:t>The best results are obtained with 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Times New Roman" pitchFamily="18" charset="0"/>
              </a:rPr>
              <a:t>0.1 &lt; A &lt; 1</a:t>
            </a:r>
            <a:r>
              <a:rPr lang="en-US" sz="2400" dirty="0" smtClean="0">
                <a:latin typeface="Arial" pitchFamily="34" charset="0"/>
                <a:cs typeface="Times New Roman" pitchFamily="18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ChangeArrowheads="1"/>
          </p:cNvSpPr>
          <p:nvPr/>
        </p:nvSpPr>
        <p:spPr bwMode="auto">
          <a:xfrm>
            <a:off x="-13189" y="2319339"/>
            <a:ext cx="9144001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7749" tIns="43874" rIns="87749" bIns="43874">
            <a:spAutoFit/>
          </a:bodyPr>
          <a:lstStyle/>
          <a:p>
            <a:pPr defTabSz="877888" eaLnBrk="0" hangingPunct="0"/>
            <a:endParaRPr lang="ar-IQ" sz="1800">
              <a:latin typeface="Arial" pitchFamily="34" charset="0"/>
            </a:endParaRPr>
          </a:p>
        </p:txBody>
      </p:sp>
      <p:pic>
        <p:nvPicPr>
          <p:cNvPr id="72707" name="Picture 3" descr="Dilution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52400"/>
            <a:ext cx="86868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609600" y="5197475"/>
            <a:ext cx="7971692" cy="45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7749" tIns="43874" rIns="87749" bIns="43874">
            <a:spAutoFit/>
          </a:bodyPr>
          <a:lstStyle/>
          <a:p>
            <a:pPr defTabSz="877888"/>
            <a:r>
              <a:rPr lang="en-US" sz="2400" dirty="0">
                <a:latin typeface="Arial" pitchFamily="34" charset="0"/>
                <a:cs typeface="Times New Roman" pitchFamily="18" charset="0"/>
              </a:rPr>
              <a:t>What concentration do you think the unknown sample is?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026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589713" y="571500"/>
              <a:ext cx="117475" cy="17463"/>
            </p14:xfrm>
          </p:contentPart>
        </mc:Choice>
        <mc:Fallback xmlns="">
          <p:pic>
            <p:nvPicPr>
              <p:cNvPr id="1026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573857" y="507469"/>
                <a:ext cx="149186" cy="14588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027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348288" y="509588"/>
              <a:ext cx="242887" cy="187325"/>
            </p14:xfrm>
          </p:contentPart>
        </mc:Choice>
        <mc:Fallback xmlns="">
          <p:pic>
            <p:nvPicPr>
              <p:cNvPr id="1027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332455" y="445825"/>
                <a:ext cx="274552" cy="31449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028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527800" y="473075"/>
              <a:ext cx="179388" cy="46038"/>
            </p14:xfrm>
          </p:contentPart>
        </mc:Choice>
        <mc:Fallback xmlns="">
          <p:pic>
            <p:nvPicPr>
              <p:cNvPr id="1028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6511950" y="409413"/>
                <a:ext cx="211087" cy="17300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029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554788" y="660400"/>
              <a:ext cx="125412" cy="9525"/>
            </p14:xfrm>
          </p:contentPart>
        </mc:Choice>
        <mc:Fallback xmlns="">
          <p:pic>
            <p:nvPicPr>
              <p:cNvPr id="1029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6538931" y="595923"/>
                <a:ext cx="157125" cy="138845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Calculate the weight of acetylsalicylic acid (ASA) in the aspirin tablet applying the appropriate </a:t>
            </a:r>
            <a:r>
              <a:rPr lang="en-US" dirty="0" err="1" smtClean="0"/>
              <a:t>stochiometric</a:t>
            </a:r>
            <a:r>
              <a:rPr lang="en-US" dirty="0" smtClean="0"/>
              <a:t> factors and considering the dilutions involved.</a:t>
            </a:r>
          </a:p>
          <a:p>
            <a:r>
              <a:rPr lang="en-US" dirty="0" smtClean="0"/>
              <a:t>4. Calculate the percentage (</a:t>
            </a:r>
            <a:r>
              <a:rPr lang="en-US" dirty="0" smtClean="0">
                <a:solidFill>
                  <a:srgbClr val="FF0000"/>
                </a:solidFill>
              </a:rPr>
              <a:t>w/w</a:t>
            </a:r>
            <a:r>
              <a:rPr lang="en-US" dirty="0" smtClean="0"/>
              <a:t>) of acetyl salicylic acid in aspirin tablet.</a:t>
            </a:r>
          </a:p>
          <a:p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320</Words>
  <Application>Microsoft Office PowerPoint</Application>
  <PresentationFormat>On-screen Show (4:3)</PresentationFormat>
  <Paragraphs>26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Experiment- 2  Visible Spectrophotometric Determination of Aspirin</vt:lpstr>
      <vt:lpstr>PowerPoint Presentation</vt:lpstr>
      <vt:lpstr>PowerPoint Presentation</vt:lpstr>
      <vt:lpstr>C- Preparation of unknown Tablet Aspirin</vt:lpstr>
      <vt:lpstr> B-     Fe3+ (reagent):  Add 6.8 g FeCl3.6H2O to 100 mL deionized water in a 250-mL beaker.  Add 3.0 mL of concentrated HCl and 12.0 g of KCl.  Dissolve and dilute to 1.0 L with deionized water.  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Visible Spectrophotometric Determination of Aspirin</dc:title>
  <dc:creator>kardo-pc</dc:creator>
  <cp:lastModifiedBy>sirwan</cp:lastModifiedBy>
  <cp:revision>19</cp:revision>
  <dcterms:created xsi:type="dcterms:W3CDTF">2006-08-16T00:00:00Z</dcterms:created>
  <dcterms:modified xsi:type="dcterms:W3CDTF">2021-09-25T02:27:10Z</dcterms:modified>
</cp:coreProperties>
</file>