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9" r:id="rId15"/>
    <p:sldId id="270" r:id="rId16"/>
    <p:sldId id="268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01064B-2B6F-43A0-BF6B-80957ABEA1DC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D161FF-3268-4550-A5C8-EE7EDDACF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686800" cy="6172200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 smtClean="0"/>
              <a:t>پڕۆسەی بەكۆمەڵایەتیبوون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ar-IQ" sz="3600" dirty="0"/>
              <a:t>بەكۆمەڵایەتیبوون</a:t>
            </a:r>
            <a:r>
              <a:rPr lang="en-US" sz="3600" dirty="0"/>
              <a:t>(Socialization)  </a:t>
            </a:r>
            <a:r>
              <a:rPr lang="ar-IQ" sz="3600" dirty="0"/>
              <a:t>پرۆسەیەكی كۆمەڵایەتی، پەروەدەیی، پێگەیاندن و فێركاری دورودرێژە لەسەر ئاستی ژیانی تاك و گروپ، كە لەمیانەی كەناڵگەلێكەوە بە ئەنجام دەگەیەنرێت</a:t>
            </a:r>
            <a:r>
              <a:rPr lang="en-US" sz="3600" dirty="0"/>
              <a:t>.   </a:t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354762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/>
              <a:t>كەناڵەكانی بە كۆمەڵایەتیبوون</a:t>
            </a:r>
            <a:r>
              <a:rPr lang="en-US" sz="3600" b="1" dirty="0"/>
              <a:t>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IQ" sz="3600" dirty="0"/>
              <a:t>كەناڵەكانی بە كۆمەڵایەتیبوون ئەو ناوەندانەن، كە بە درێژایی قۆناغەكانی تەمەن و پێگەیشتنی مرۆڤ، شێوازەكانی ژیان و توخمە كولتوورییەكان بۆ مرۆڤ دەگوازنەوە</a:t>
            </a:r>
            <a:r>
              <a:rPr lang="en-US" sz="3600" dirty="0" smtClean="0"/>
              <a:t>.</a:t>
            </a: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785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١ –  خێزان: </a:t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endParaRPr lang="en-US" sz="3600" dirty="0"/>
          </a:p>
        </p:txBody>
      </p:sp>
      <p:pic>
        <p:nvPicPr>
          <p:cNvPr id="4" name="Picture 2" descr="C:\Users\Mohammed Hazhar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200"/>
            <a:ext cx="4876800" cy="51054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٢ – دەزگا </a:t>
            </a:r>
            <a:r>
              <a:rPr lang="ar-IQ" sz="3600" dirty="0"/>
              <a:t>و دامەزراوە پەروەردەیی فێركارییەكان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endParaRPr lang="en-US" sz="3600" dirty="0"/>
          </a:p>
        </p:txBody>
      </p:sp>
      <p:pic>
        <p:nvPicPr>
          <p:cNvPr id="4" name="Picture 2" descr="C:\Users\Mohammed Hazha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33600"/>
            <a:ext cx="4114800" cy="4038600"/>
          </a:xfrm>
          <a:prstGeom prst="rect">
            <a:avLst/>
          </a:prstGeom>
          <a:noFill/>
        </p:spPr>
      </p:pic>
      <p:pic>
        <p:nvPicPr>
          <p:cNvPr id="5" name="Picture 3" descr="C:\Users\Mohammed Hazhar\Desktop\w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41910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477000"/>
          </a:xfrm>
        </p:spPr>
        <p:txBody>
          <a:bodyPr>
            <a:normAutofit/>
          </a:bodyPr>
          <a:lstStyle/>
          <a:p>
            <a:pPr algn="r" rtl="1"/>
            <a:r>
              <a:rPr lang="ar-IQ" dirty="0" smtClean="0"/>
              <a:t> ٣ –  گروپی </a:t>
            </a:r>
            <a:r>
              <a:rPr lang="ar-IQ" dirty="0"/>
              <a:t>هاوڕێیان و </a:t>
            </a:r>
            <a:r>
              <a:rPr lang="ar-IQ" dirty="0" smtClean="0"/>
              <a:t>یاریكردن </a:t>
            </a:r>
            <a:br>
              <a:rPr lang="ar-IQ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pic>
        <p:nvPicPr>
          <p:cNvPr id="1026" name="Picture 2" descr="C:\Users\Aveen\Pictures\18423808_823745931105738_415517703967454264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4191000" cy="4191000"/>
          </a:xfrm>
          <a:prstGeom prst="rect">
            <a:avLst/>
          </a:prstGeom>
          <a:noFill/>
        </p:spPr>
      </p:pic>
      <p:pic>
        <p:nvPicPr>
          <p:cNvPr id="1027" name="Picture 3" descr="C:\Users\Aveen\Pictures\16114366_762650543881944_904255300410491017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71600"/>
            <a:ext cx="4267200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veen\Pictures\18698474_834184303395234_215127099840453650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4495800" cy="3429000"/>
          </a:xfrm>
          <a:prstGeom prst="rect">
            <a:avLst/>
          </a:prstGeom>
          <a:noFill/>
        </p:spPr>
      </p:pic>
      <p:pic>
        <p:nvPicPr>
          <p:cNvPr id="2051" name="Picture 3" descr="C:\Users\Aveen\Pictures\16105784_763111910502474_2355109234285001631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3657600"/>
            <a:ext cx="4495800" cy="2971800"/>
          </a:xfrm>
          <a:prstGeom prst="rect">
            <a:avLst/>
          </a:prstGeom>
          <a:noFill/>
        </p:spPr>
      </p:pic>
      <p:pic>
        <p:nvPicPr>
          <p:cNvPr id="1026" name="Picture 2" descr="C:\Users\Aveen\Pictures\15940726_760948024052196_8798654194074350805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28600"/>
            <a:ext cx="4191000" cy="3429000"/>
          </a:xfrm>
          <a:prstGeom prst="rect">
            <a:avLst/>
          </a:prstGeom>
          <a:noFill/>
        </p:spPr>
      </p:pic>
      <p:pic>
        <p:nvPicPr>
          <p:cNvPr id="7" name="Picture 4" descr="C:\Users\Aveen\Pictures\17554392_801791083301223_3139709690696724621_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657600"/>
            <a:ext cx="42672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430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Aveen\Pictures\17155311_788717794608552_908926760536130042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4343400" cy="3276600"/>
          </a:xfrm>
          <a:prstGeom prst="rect">
            <a:avLst/>
          </a:prstGeom>
          <a:noFill/>
        </p:spPr>
      </p:pic>
      <p:pic>
        <p:nvPicPr>
          <p:cNvPr id="3075" name="Picture 3" descr="C:\Users\Aveen\Pictures\16864777_781959031951095_8826358893703143127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04800"/>
            <a:ext cx="4191000" cy="3276600"/>
          </a:xfrm>
          <a:prstGeom prst="rect">
            <a:avLst/>
          </a:prstGeom>
          <a:noFill/>
        </p:spPr>
      </p:pic>
      <p:pic>
        <p:nvPicPr>
          <p:cNvPr id="2050" name="Picture 2" descr="C:\Users\Aveen\Pictures\17191060_790516067762058_8518258326842638894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581400"/>
            <a:ext cx="4248150" cy="3124200"/>
          </a:xfrm>
          <a:prstGeom prst="rect">
            <a:avLst/>
          </a:prstGeom>
          <a:noFill/>
        </p:spPr>
      </p:pic>
      <p:pic>
        <p:nvPicPr>
          <p:cNvPr id="2051" name="Picture 3" descr="C:\Users\Aveen\Pictures\16388412_768173696662962_4124391214414746315_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581400"/>
            <a:ext cx="4343400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2023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٤ – میدیا </a:t>
            </a:r>
            <a:r>
              <a:rPr lang="ar-IQ" sz="3600" dirty="0"/>
              <a:t>و ئامرازە تەكنەلۆژییەكان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endParaRPr lang="en-US" sz="3600" dirty="0"/>
          </a:p>
        </p:txBody>
      </p:sp>
      <p:pic>
        <p:nvPicPr>
          <p:cNvPr id="4098" name="Picture 2" descr="C:\Users\Aveen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219201"/>
            <a:ext cx="4114800" cy="2895600"/>
          </a:xfrm>
          <a:prstGeom prst="rect">
            <a:avLst/>
          </a:prstGeom>
          <a:noFill/>
        </p:spPr>
      </p:pic>
      <p:pic>
        <p:nvPicPr>
          <p:cNvPr id="4100" name="Picture 4" descr="Image result for ‫وێنەی تەکنەلۆجیا‬‎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19200"/>
            <a:ext cx="4343400" cy="2971800"/>
          </a:xfrm>
          <a:prstGeom prst="rect">
            <a:avLst/>
          </a:prstGeom>
          <a:noFill/>
        </p:spPr>
      </p:pic>
      <p:pic>
        <p:nvPicPr>
          <p:cNvPr id="4102" name="Picture 6" descr="Image result for ‫وێنەی تەکنەلۆجیا‬‎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14800"/>
            <a:ext cx="84582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477000"/>
          </a:xfrm>
        </p:spPr>
        <p:txBody>
          <a:bodyPr>
            <a:normAutofit/>
          </a:bodyPr>
          <a:lstStyle/>
          <a:p>
            <a:pPr algn="r" rtl="1"/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> - 5 </a:t>
            </a:r>
            <a:r>
              <a:rPr lang="ar-IQ" sz="3600" b="0" dirty="0" smtClean="0">
                <a:effectLst/>
                <a:latin typeface="Unikurd Jino" pitchFamily="34" charset="-78"/>
                <a:cs typeface="Unikurd Jino" pitchFamily="34" charset="-78"/>
              </a:rPr>
              <a:t>رێكخراو و رێكخستنە سیاسیییەكان</a:t>
            </a:r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>: </a:t>
            </a:r>
            <a:b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</a:br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/>
            </a:r>
            <a:b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</a:br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/>
            </a:r>
            <a:b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</a:br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/>
            </a:r>
            <a:b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</a:br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/>
            </a:r>
            <a:b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</a:br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/>
            </a:r>
            <a:b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</a:br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/>
            </a:r>
            <a:b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</a:br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/>
            </a:r>
            <a:b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</a:br>
            <a: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  <a:t/>
            </a:r>
            <a:br>
              <a:rPr lang="en-US" sz="3600" b="0" dirty="0" smtClean="0">
                <a:effectLst/>
                <a:latin typeface="Unikurd Jino" pitchFamily="34" charset="-78"/>
                <a:cs typeface="Unikurd Jino" pitchFamily="34" charset="-78"/>
              </a:rPr>
            </a:br>
            <a:endParaRPr lang="en-US" sz="3600" b="0" dirty="0">
              <a:effectLst/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28674" name="Picture 2" descr="C:\Users\Aveen\Pictures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315200" cy="450734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278562"/>
          </a:xfrm>
        </p:spPr>
        <p:txBody>
          <a:bodyPr/>
          <a:lstStyle/>
          <a:p>
            <a:pPr algn="ctr" rtl="1"/>
            <a:r>
              <a:rPr lang="ar-IQ" sz="4400" dirty="0" smtClean="0">
                <a:cs typeface="Ali_K_Samik" pitchFamily="2" charset="-78"/>
              </a:rPr>
              <a:t>سوثاس بؤ ئامادةبوواني بةريَز</a:t>
            </a:r>
            <a:r>
              <a:rPr lang="en-US" sz="4400" dirty="0" smtClean="0">
                <a:cs typeface="Ali_K_Samik" pitchFamily="2" charset="-78"/>
              </a:rPr>
              <a:t/>
            </a:r>
            <a:br>
              <a:rPr lang="en-US" sz="4400" dirty="0" smtClean="0">
                <a:cs typeface="Ali_K_Samik" pitchFamily="2" charset="-78"/>
              </a:rPr>
            </a:br>
            <a:r>
              <a:rPr lang="en-US" sz="4400" dirty="0" smtClean="0">
                <a:cs typeface="Ali_K_Samik" pitchFamily="2" charset="-78"/>
              </a:rPr>
              <a:t/>
            </a:r>
            <a:br>
              <a:rPr lang="en-US" sz="4400" dirty="0" smtClean="0">
                <a:cs typeface="Ali_K_Samik" pitchFamily="2" charset="-78"/>
              </a:rPr>
            </a:br>
            <a:r>
              <a:rPr lang="en-US" sz="4400" dirty="0" smtClean="0">
                <a:cs typeface="Ali_K_Samik" pitchFamily="2" charset="-78"/>
              </a:rPr>
              <a:t/>
            </a:r>
            <a:br>
              <a:rPr lang="en-US" sz="4400" dirty="0" smtClean="0">
                <a:cs typeface="Ali_K_Samik" pitchFamily="2" charset="-78"/>
              </a:rPr>
            </a:br>
            <a:r>
              <a:rPr lang="en-US" sz="4400" dirty="0" smtClean="0">
                <a:cs typeface="Ali_K_Samik" pitchFamily="2" charset="-78"/>
              </a:rPr>
              <a:t/>
            </a:r>
            <a:br>
              <a:rPr lang="en-US" sz="4400" dirty="0" smtClean="0">
                <a:cs typeface="Ali_K_Samik" pitchFamily="2" charset="-78"/>
              </a:rPr>
            </a:br>
            <a:r>
              <a:rPr lang="en-US" sz="4400" dirty="0" smtClean="0">
                <a:cs typeface="Ali_K_Samik" pitchFamily="2" charset="-78"/>
              </a:rPr>
              <a:t/>
            </a:r>
            <a:br>
              <a:rPr lang="en-US" sz="4400" dirty="0" smtClean="0">
                <a:cs typeface="Ali_K_Samik" pitchFamily="2" charset="-78"/>
              </a:rPr>
            </a:br>
            <a:r>
              <a:rPr lang="en-US" sz="4400" dirty="0" smtClean="0">
                <a:cs typeface="Ali_K_Samik" pitchFamily="2" charset="-78"/>
              </a:rPr>
              <a:t/>
            </a:r>
            <a:br>
              <a:rPr lang="en-US" sz="4400" dirty="0" smtClean="0">
                <a:cs typeface="Ali_K_Samik" pitchFamily="2" charset="-78"/>
              </a:rPr>
            </a:br>
            <a:r>
              <a:rPr lang="en-US" sz="4400" dirty="0" smtClean="0">
                <a:cs typeface="Ali_K_Samik" pitchFamily="2" charset="-78"/>
              </a:rPr>
              <a:t/>
            </a:r>
            <a:br>
              <a:rPr lang="en-US" sz="4400" dirty="0" smtClean="0">
                <a:cs typeface="Ali_K_Samik" pitchFamily="2" charset="-78"/>
              </a:rPr>
            </a:br>
            <a:endParaRPr lang="en-US" dirty="0"/>
          </a:p>
        </p:txBody>
      </p:sp>
      <p:pic>
        <p:nvPicPr>
          <p:cNvPr id="3074" name="Picture 2" descr="C:\Users\Aveen\Pictures\10176130_691097034270515_1732931687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848599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</p:spPr>
        <p:txBody>
          <a:bodyPr>
            <a:normAutofit/>
          </a:bodyPr>
          <a:lstStyle/>
          <a:p>
            <a:pPr algn="r"/>
            <a:r>
              <a:rPr lang="ar-IQ" sz="3600" dirty="0"/>
              <a:t>بەشێوەیەكی گشتی بەكۆمەڵایەتییوبن وەرچەرخاندنی مرۆڤە لە بوونەوەرێكی بایۆلۆژییەوە بۆ بوونەوەرێكی كۆمەڵایەتی لەمیانەی راهاتن و فێربوونی كولتووری كۆمەڵگا لەمیانەی كرداری (پەروەردە و پێگەیاندن و لاساییكردنەوە) بەدرێژایی ژیانی مرۆڤ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477000"/>
          </a:xfrm>
        </p:spPr>
        <p:txBody>
          <a:bodyPr>
            <a:normAutofit/>
          </a:bodyPr>
          <a:lstStyle/>
          <a:p>
            <a:pPr algn="r"/>
            <a:r>
              <a:rPr lang="ar-IQ" sz="3600" dirty="0"/>
              <a:t>مرۆڤ بۆ ئەوەی بتوانێت وەك بوونەوەرێكی كۆمەڵایەتی </a:t>
            </a:r>
            <a:r>
              <a:rPr lang="ar-IQ" sz="3600" dirty="0" smtClean="0"/>
              <a:t>  بژێت</a:t>
            </a:r>
            <a:r>
              <a:rPr lang="ar-IQ" sz="3600" dirty="0"/>
              <a:t>، </a:t>
            </a:r>
            <a:r>
              <a:rPr lang="ar-IQ" sz="3600" dirty="0" smtClean="0"/>
              <a:t>ئەوا </a:t>
            </a:r>
            <a:r>
              <a:rPr lang="ar-IQ" sz="3600" dirty="0"/>
              <a:t>پێویستی بە بەكۆمەڵایەتیبوون </a:t>
            </a:r>
            <a:r>
              <a:rPr lang="ar-IQ" sz="3600" dirty="0" smtClean="0"/>
              <a:t>هەیە ؟</a:t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endParaRPr lang="en-US" sz="3600" dirty="0"/>
          </a:p>
        </p:txBody>
      </p:sp>
      <p:pic>
        <p:nvPicPr>
          <p:cNvPr id="4098" name="Picture 2" descr="C:\Users\Aveen\Pictures\19145857_844476452366019_518220931709679833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1" y="2505074"/>
            <a:ext cx="7086600" cy="389572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785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/>
              <a:t>تاوەكو بەهۆیەوە ئەو رێگە و شێوازانە فێر بێت، كە یارمەتی دەری دەبن بۆ پشتبەستن بەخۆی لە زۆر بار و حاڵەتدا لەپێناو پارێزگاریكردن لە ژیانی. هەروەها تاوەكوو زانیاری لەبارەی شێوازە ژیانی ئەو یەكە و گروپ و كۆمەڵگایەش هەبێت، كە دوارۆژ تیایدا دەبێتە ئەندام و بتوانێت لەرووی كۆمەڵایەتی رێژەییانە لەگەڵیاندا بگونجێت. هاوكات ببێتە خاوەن شوناسی كولتووری و پێگە و رۆڵی كۆمەڵایەتی دیاریكراو لەو نێوەندە كۆمەڵایەتی، ئابووری، سیاسیی </a:t>
            </a:r>
            <a:r>
              <a:rPr lang="ar-IQ" sz="3600" dirty="0" smtClean="0"/>
              <a:t>.. </a:t>
            </a:r>
            <a:r>
              <a:rPr lang="ar-IQ" sz="3600" dirty="0"/>
              <a:t>تیایدا دەژێت. ئەمە و جیا لەوەی سەرەنجام ئەم كردارە زامنی مانەوە و </a:t>
            </a:r>
            <a:r>
              <a:rPr lang="ar-IQ" sz="3600" dirty="0" smtClean="0"/>
              <a:t>  بەردەوامی كۆمەڵگایە .</a:t>
            </a:r>
            <a:endParaRPr lang="en-US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3547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/>
              <a:t>شێوە یاخود جۆرەكانی بەكۆمەڵایەتیبوون</a:t>
            </a:r>
            <a:r>
              <a:rPr lang="en-US" sz="3600" dirty="0"/>
              <a:t>: </a:t>
            </a:r>
            <a:br>
              <a:rPr lang="en-US" sz="3600" dirty="0"/>
            </a:br>
            <a:r>
              <a:rPr lang="ar-IQ" sz="3600" dirty="0"/>
              <a:t>بەشێوەیەكی سەرەكی بەكۆمەڵایەتیبوون دوو </a:t>
            </a:r>
            <a:r>
              <a:rPr lang="ar-IQ" sz="3600" dirty="0" smtClean="0"/>
              <a:t>شێوەی </a:t>
            </a:r>
            <a:r>
              <a:rPr lang="ar-IQ" sz="3600" dirty="0"/>
              <a:t>سەرەكی </a:t>
            </a:r>
            <a:r>
              <a:rPr lang="ar-IQ" sz="3600" dirty="0" smtClean="0"/>
              <a:t>هەن.</a:t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/>
            </a:r>
            <a:br>
              <a:rPr lang="ar-IQ" sz="3600" dirty="0" smtClean="0"/>
            </a:br>
            <a:endParaRPr lang="en-US" sz="3600" dirty="0"/>
          </a:p>
        </p:txBody>
      </p:sp>
      <p:pic>
        <p:nvPicPr>
          <p:cNvPr id="4" name="Picture 2" descr="C:\Users\Aveen\Pictures\16220_837259756313065_871534845634190145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667000"/>
            <a:ext cx="4038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63547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١ – كۆمەڵایەتیبوونی </a:t>
            </a:r>
            <a:r>
              <a:rPr lang="ar-IQ" sz="3600" dirty="0" smtClean="0"/>
              <a:t>سەرەكی، </a:t>
            </a:r>
            <a:r>
              <a:rPr lang="ar-IQ" sz="3600" dirty="0"/>
              <a:t>لە سەرەتای ساڵانی تەمەن دەست پێدەكات و ئامانجی سەرەكی بەدەستهێنان و كەڵەكەبوونی زانیاری و شارەزایی پێویستە لە لایەن تاكەوە، تاوەكو بەوهۆیەوە بتوانێت ببێتە ئەندام لە كۆمەڵگادا. ئەم جۆرەی بەكۆمەڵایەتیبوونە لە لایەن دامەزراوە و دەزگا نافەرمییەكانەوە ( بۆ نمونە خێزان ) بە ئەنجام دەگەیەنرێت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2785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٢ – بەكۆمەڵایەتیبوونی </a:t>
            </a:r>
            <a:r>
              <a:rPr lang="ar-IQ" sz="3600" dirty="0"/>
              <a:t>لاوەكی: پەیوەستە بە دەستخستنی شارەزایی و ئەزموونەكانی ژیانی كۆمەڵایەتی و كولتوورییەوە، كە بەهۆیەوە تاك دەتوانێت پەی بە واتای لایەنە كولتوورییەكانی پەیوەست بە ژیانی رۆژانەی ببات. ئەم جۆرە لە لایەن دەزگاو دامەزراوە فەرمییەكانی وەك دەزگا پەروەردییەكان، سەندیكا و حزب ......هتد. بە ئەنجام دەگەیەنرێت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785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بۆچی بەكۆمەڵایەتیبوون </a:t>
            </a:r>
            <a:r>
              <a:rPr lang="ar-IQ" sz="3600" dirty="0"/>
              <a:t>بەرپرسیارییەتییەكی هاوبەشە لەنێوان </a:t>
            </a:r>
            <a:r>
              <a:rPr lang="ar-IQ" sz="3600" dirty="0" smtClean="0"/>
              <a:t>دامەزراوەگەلێكدا؟ </a:t>
            </a:r>
            <a:br>
              <a:rPr lang="ar-IQ" sz="3600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122" name="Picture 2" descr="C:\Users\Aveen\Pictures\17309297_815103695303295_870010438891638060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4953000" cy="355099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78562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 smtClean="0"/>
              <a:t>لەبەرئەوەی تاك لە یەك كاتدا ئەندامە لە خێزاندا، قوتابییە لە قوتابخانە تا زانكۆیەكدا، ئەندامە لە یانەیەكدا، كرێكارە لە كارگەیەكدا، فەرمانبەرە لە فەرمانگەیەكدا، خوێنەری بڵاوكراوەكانە، بیسەر و بینەری راگەیاندن و میدیاكانە، ژمارەیەك هاوڕێی هەن...هتد. بەڵام ئەوەی شیاوی سەرنجە ئەوەیە، كە هەموو دامەزراوەكان هەمان رۆڵ و بایەخیان نییە لە كرداری بە كۆمەڵایەتیبووندا، بەپێی قۆناغەكانیش دەگۆڕێت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359</Words>
  <Application>Microsoft Office PowerPoint</Application>
  <PresentationFormat>On-screen Show (4:3)</PresentationFormat>
  <Paragraphs>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پڕۆسەی بەكۆمەڵایەتیبوون: بەكۆمەڵایەتیبوون(Socialization)  پرۆسەیەكی كۆمەڵایەتی، پەروەدەیی، پێگەیاندن و فێركاری دورودرێژە لەسەر ئاستی ژیانی تاك و گروپ، كە لەمیانەی كەناڵگەلێكەوە بە ئەنجام دەگەیەنرێت.       </vt:lpstr>
      <vt:lpstr>بەشێوەیەكی گشتی بەكۆمەڵایەتییوبن وەرچەرخاندنی مرۆڤە لە بوونەوەرێكی بایۆلۆژییەوە بۆ بوونەوەرێكی كۆمەڵایەتی لەمیانەی راهاتن و فێربوونی كولتووری كۆمەڵگا لەمیانەی كرداری (پەروەردە و پێگەیاندن و لاساییكردنەوە) بەدرێژایی ژیانی مرۆڤ. </vt:lpstr>
      <vt:lpstr>مرۆڤ بۆ ئەوەی بتوانێت وەك بوونەوەرێكی كۆمەڵایەتی   بژێت، ئەوا پێویستی بە بەكۆمەڵایەتیبوون هەیە ؟      </vt:lpstr>
      <vt:lpstr>تاوەكو بەهۆیەوە ئەو رێگە و شێوازانە فێر بێت، كە یارمەتی دەری دەبن بۆ پشتبەستن بەخۆی لە زۆر بار و حاڵەتدا لەپێناو پارێزگاریكردن لە ژیانی. هەروەها تاوەكوو زانیاری لەبارەی شێوازە ژیانی ئەو یەكە و گروپ و كۆمەڵگایەش هەبێت، كە دوارۆژ تیایدا دەبێتە ئەندام و بتوانێت لەرووی كۆمەڵایەتی رێژەییانە لەگەڵیاندا بگونجێت. هاوكات ببێتە خاوەن شوناسی كولتووری و پێگە و رۆڵی كۆمەڵایەتی دیاریكراو لەو نێوەندە كۆمەڵایەتی، ئابووری، سیاسیی .. تیایدا دەژێت. ئەمە و جیا لەوەی سەرەنجام ئەم كردارە زامنی مانەوە و   بەردەوامی كۆمەڵگایە .</vt:lpstr>
      <vt:lpstr>شێوە یاخود جۆرەكانی بەكۆمەڵایەتیبوون:  بەشێوەیەكی سەرەكی بەكۆمەڵایەتیبوون دوو شێوەی سەرەكی هەن.       </vt:lpstr>
      <vt:lpstr>١ – كۆمەڵایەتیبوونی سەرەكی، لە سەرەتای ساڵانی تەمەن دەست پێدەكات و ئامانجی سەرەكی بەدەستهێنان و كەڵەكەبوونی زانیاری و شارەزایی پێویستە لە لایەن تاكەوە، تاوەكو بەوهۆیەوە بتوانێت ببێتە ئەندام لە كۆمەڵگادا. ئەم جۆرەی بەكۆمەڵایەتیبوونە لە لایەن دامەزراوە و دەزگا نافەرمییەكانەوە ( بۆ نمونە خێزان ) بە ئەنجام دەگەیەنرێت.</vt:lpstr>
      <vt:lpstr>٢ – بەكۆمەڵایەتیبوونی لاوەكی: پەیوەستە بە دەستخستنی شارەزایی و ئەزموونەكانی ژیانی كۆمەڵایەتی و كولتوورییەوە، كە بەهۆیەوە تاك دەتوانێت پەی بە واتای لایەنە كولتوورییەكانی پەیوەست بە ژیانی رۆژانەی ببات. ئەم جۆرە لە لایەن دەزگاو دامەزراوە فەرمییەكانی وەك دەزگا پەروەردییەكان، سەندیكا و حزب ......هتد. بە ئەنجام دەگەیەنرێت. </vt:lpstr>
      <vt:lpstr>بۆچی بەكۆمەڵایەتیبوون بەرپرسیارییەتییەكی هاوبەشە لەنێوان دامەزراوەگەلێكدا؟         </vt:lpstr>
      <vt:lpstr>لەبەرئەوەی تاك لە یەك كاتدا ئەندامە لە خێزاندا، قوتابییە لە قوتابخانە تا زانكۆیەكدا، ئەندامە لە یانەیەكدا، كرێكارە لە كارگەیەكدا، فەرمانبەرە لە فەرمانگەیەكدا، خوێنەری بڵاوكراوەكانە، بیسەر و بینەری راگەیاندن و میدیاكانە، ژمارەیەك هاوڕێی هەن...هتد. بەڵام ئەوەی شیاوی سەرنجە ئەوەیە، كە هەموو دامەزراوەكان هەمان رۆڵ و بایەخیان نییە لە كرداری بە كۆمەڵایەتیبووندا، بەپێی قۆناغەكانیش دەگۆڕێت.</vt:lpstr>
      <vt:lpstr>كەناڵەكانی بە كۆمەڵایەتیبوون: كەناڵەكانی بە كۆمەڵایەتیبوون ئەو ناوەندانەن، كە بە درێژایی قۆناغەكانی تەمەن و پێگەیشتنی مرۆڤ، شێوازەكانی ژیان و توخمە كولتوورییەكان بۆ مرۆڤ دەگوازنەوە.     </vt:lpstr>
      <vt:lpstr>١ –  خێزان:         </vt:lpstr>
      <vt:lpstr>٢ – دەزگا و دامەزراوە پەروەردەیی فێركارییەكان:       </vt:lpstr>
      <vt:lpstr> ٣ –  گروپی هاوڕێیان و یاریكردن         </vt:lpstr>
      <vt:lpstr>Slide 14</vt:lpstr>
      <vt:lpstr>Slide 15</vt:lpstr>
      <vt:lpstr>٤ – میدیا و ئامرازە تەكنەلۆژییەكان:         </vt:lpstr>
      <vt:lpstr> - 5 رێكخراو و رێكخستنە سیاسیییەكان:          </vt:lpstr>
      <vt:lpstr>سوثاس بؤ ئامادةبوواني بةريَز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3ـ بەكۆمەڵایەتیبوون: بەكۆمەڵایەتیبوون(Socialization)  پرۆسەیەكی كۆمەڵایەتی، پەروەدەیی، پێگەیاندن و فێركاری دورودرێژە لەسەر ئاستی ژیانی تاك و گروپ، كە لەمیانەی كەناڵگەلێكەوە بە ئەنجام دەگەیەنرێت.</dc:title>
  <dc:creator>Aveen</dc:creator>
  <cp:lastModifiedBy>Aveen</cp:lastModifiedBy>
  <cp:revision>22</cp:revision>
  <dcterms:created xsi:type="dcterms:W3CDTF">2019-03-29T22:54:15Z</dcterms:created>
  <dcterms:modified xsi:type="dcterms:W3CDTF">2019-04-02T21:39:52Z</dcterms:modified>
</cp:coreProperties>
</file>