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106D18-C03F-4E91-AF45-6C554E84F366}"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06D18-C03F-4E91-AF45-6C554E84F366}"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06D18-C03F-4E91-AF45-6C554E84F366}"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06D18-C03F-4E91-AF45-6C554E84F366}"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106D18-C03F-4E91-AF45-6C554E84F366}"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06D18-C03F-4E91-AF45-6C554E84F366}"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106D18-C03F-4E91-AF45-6C554E84F366}"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06D18-C03F-4E91-AF45-6C554E84F366}"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06D18-C03F-4E91-AF45-6C554E84F366}"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06D18-C03F-4E91-AF45-6C554E84F366}"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06D18-C03F-4E91-AF45-6C554E84F366}"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3C54D-5DDE-498E-B909-42FA0FAF45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06D18-C03F-4E91-AF45-6C554E84F366}" type="datetimeFigureOut">
              <a:rPr lang="en-US" smtClean="0"/>
              <a:t>6/3/2018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3C54D-5DDE-498E-B909-42FA0FAF45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8229600" cy="6172200"/>
          </a:xfrm>
        </p:spPr>
        <p:txBody>
          <a:bodyPr>
            <a:normAutofit/>
          </a:bodyPr>
          <a:lstStyle/>
          <a:p>
            <a:pPr rtl="1"/>
            <a:r>
              <a:rPr lang="ar-IQ" sz="2400" b="1" dirty="0" smtClean="0"/>
              <a:t>قۆناغە </a:t>
            </a:r>
            <a:r>
              <a:rPr lang="ar-IQ" sz="2400" b="1" dirty="0"/>
              <a:t>مێژووییەكانی سەرهەڵدانی كۆمەڵناسی</a:t>
            </a:r>
            <a:r>
              <a:rPr lang="en-US" sz="2400" dirty="0"/>
              <a:t/>
            </a:r>
            <a:br>
              <a:rPr lang="en-US" sz="2400" dirty="0"/>
            </a:br>
            <a:r>
              <a:rPr lang="ar-IQ" sz="2400" b="1" dirty="0"/>
              <a:t>دەروازەیەکی مێژوویی</a:t>
            </a:r>
            <a:r>
              <a:rPr lang="en-US" sz="2400" dirty="0"/>
              <a:t/>
            </a:r>
            <a:br>
              <a:rPr lang="en-US" sz="2400" dirty="0"/>
            </a:br>
            <a:r>
              <a:rPr lang="en-US" sz="2400" dirty="0"/>
              <a:t> </a:t>
            </a:r>
            <a:br>
              <a:rPr lang="en-US" sz="2400" dirty="0"/>
            </a:br>
            <a:r>
              <a:rPr lang="en-US" sz="2400" dirty="0" smtClean="0"/>
              <a:t>      </a:t>
            </a:r>
            <a:r>
              <a:rPr lang="ar-IQ" sz="2400" dirty="0" smtClean="0"/>
              <a:t>ئاشكرایە </a:t>
            </a:r>
            <a:r>
              <a:rPr lang="ar-IQ" sz="2400" dirty="0"/>
              <a:t>كۆمەڵناسی وەك زانستێكی سەربەخۆ مێژووی دروستبوونی لە چەند سەدەیەك تێپەڕ نابێت، بەڵام ئایا ئەمە ئەو واتایە دەگەیەنێت كە مرۆڤایەتی بەر لەو ماوەیە بایەخی نەدابێت بە پرس و بابەتەكانی ژیانی كۆمەڵایەتی؟ لە راستیدا مرۆڤایەتی هەر لە كۆنەوە بایەخیان بە بابەتگەلێكی پەیوەست بە ژیانی كۆمەڵایەتی مرۆڤەكان داوە، كە لەم رۆژگارەدا بابەتی توێژینەوەی زانستین. بایەخدان و لێوردبوونە لەوەی كە پەیوەستە بە ژیانی كۆمەڵایەتی مرۆڤەكانەوە، بە سەرەتای سەرهەڵدان و گەشەكردنی هزری كۆمەڵایەتی لە مێژووی مرۆڤایەتییدادادەنرێت، بەتایبەتی لە خۆرهەڵاتی كۆندا كە چوارچێوە و شێوەیەكی ناڕێكخراوی لەسەر ئاست و بەرژەوەندی تاكەكەسی هەبووە، كە دواتر لە لای گریكە كۆنەكان شێوە و چوارچێوەیەكی رێكخراوی بەخۆوە گرت لە چوارچێوەی فەلسەفەدا لەمیانەی كارە فەلسەفییەكانی فەیلەسوفانی یۆنانی كۆن لەوانە ئەفلاتۆن و ئەرەستۆ و .....هتد</a:t>
            </a:r>
            <a:r>
              <a:rPr lang="en-US" sz="2400" dirty="0"/>
              <a:t>. </a:t>
            </a:r>
            <a:br>
              <a:rPr lang="en-US" sz="2400" dirty="0"/>
            </a:br>
            <a:endParaRPr lang="en-US" sz="2400" dirty="0"/>
          </a:p>
        </p:txBody>
      </p:sp>
      <p:sp>
        <p:nvSpPr>
          <p:cNvPr id="3" name="Subtitle 2"/>
          <p:cNvSpPr>
            <a:spLocks noGrp="1"/>
          </p:cNvSpPr>
          <p:nvPr>
            <p:ph type="subTitle" idx="1"/>
          </p:nvPr>
        </p:nvSpPr>
        <p:spPr>
          <a:xfrm flipV="1">
            <a:off x="487682" y="5257798"/>
            <a:ext cx="45719" cy="76201"/>
          </a:xfrm>
        </p:spPr>
        <p:txBody>
          <a:bodyPr>
            <a:normAutofit fontScale="25000" lnSpcReduction="20000"/>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ar-IQ" sz="2800" dirty="0"/>
              <a:t>كەواتە دەكرێ‌ بڵێین سەرەتای سەرهەڵدان و پەرەسەندنی بیری كۆمەڵایەتی سەرەتایەكی رێگەخۆشكەر بوون لەبەردەم دەركەوتنی خەیاڵی سۆسیۆلۆژیانە لەوێنەی ئەوەی ئەفلاتۆن لە كتێبەكەی (كۆمار)دا روئیایەكی وێناو فۆرمەلەكرد لەبارەی چاكسازیكردنی كۆمەڵگە. كۆمەڵناسی و ئەوەی بابەتی توێژینەوەیە لە كۆمەڵناسیدا، بەشێك بووە لە فەلسەفە، كەواتە قۆناغە مێژووییەكانی سەرهەڵدان و پەرەسەندنی هزرە كۆمەڵایەتییەكان، كە زیاتر مۆركێكی كۆمەڵایەتی – سیاسیی فەلسەفیانەیان هەبوو، درێژترین قۆناغن لە مێژووی خەیاڵكردنی كۆمەڵناسانە.بەڵام دواتر و بەهۆی گۆڕانی رەوش و بارودۆخی كۆمەڵایەتی و زانستی و هزری كۆمەڵگەی مرۆڤایەتی،</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ormAutofit/>
          </a:bodyPr>
          <a:lstStyle/>
          <a:p>
            <a:pPr rtl="1"/>
            <a:r>
              <a:rPr lang="ar-IQ" sz="2800" dirty="0"/>
              <a:t>كۆمەڵناسی سەربەخۆیی خۆی لە فەلسەفە وەك باقی زانستەكانی دیكە، وەرگرت. ئەوەی لەم نێوەندەشدا رۆڵی هەبوو، سێ‌ فاكتەری سەرەكیین، كە بریتیین لە</a:t>
            </a:r>
            <a:r>
              <a:rPr lang="en-US" sz="2800" dirty="0"/>
              <a:t>:</a:t>
            </a:r>
            <a:br>
              <a:rPr lang="en-US" sz="2800" dirty="0"/>
            </a:br>
            <a:r>
              <a:rPr lang="en-US" sz="2800" dirty="0"/>
              <a:t> </a:t>
            </a:r>
            <a:br>
              <a:rPr lang="en-US" sz="2800" dirty="0"/>
            </a:br>
            <a:r>
              <a:rPr lang="ar-IQ" sz="2800" dirty="0"/>
              <a:t>١-پێشكەوتنە ئابووری – كۆمەڵایەتییەكان، ئەم ماوەیە بەر لە سەدەی یانزەهەم دەست پێدەكات تا سەرهەڵدانی شۆڕشی پیشەسازی و هاتنەكایەوەی سستمی سەرمایەداری هاوچەرخ و لەنێوچوونی سستمی دەرەبەگایەتی كۆن. ئەم پێشكەوتنانە كە هۆكارێك بوون بۆ پشێویی گەورە لە سستمی كۆمەڵایەتییدا، لەو نێوەندەشدا كۆمەڵناسی وەك پەرچەكردارێكی قەیرانەكان لە سستمی كۆمەڵایەتییدا سەریهەڵدا لەمیانەی خستنەڕوو و چارەسەری پێویست</a:t>
            </a:r>
            <a:r>
              <a:rPr lang="en-US" sz="2800" dirty="0"/>
              <a:t>.</a:t>
            </a:r>
            <a:br>
              <a:rPr lang="en-US" sz="2800" dirty="0"/>
            </a:b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278562"/>
          </a:xfrm>
        </p:spPr>
        <p:txBody>
          <a:bodyPr>
            <a:normAutofit/>
          </a:bodyPr>
          <a:lstStyle/>
          <a:p>
            <a:pPr algn="r"/>
            <a:r>
              <a:rPr lang="ar-IQ" sz="2800" dirty="0"/>
              <a:t>٢-پێشكەوتنە سروشت فكری – ئاینییەكان: هاتنەكایەوەی سیستمی سەرمایەداری لەدوای لەنێوچوونی سیستمی دەرەبەگایەتی كۆن، پێویستی بە چەكێكی فكری هەبوو تاوەكو زاڵا بێت بەسەر پاڵپشتییە ئایدیۆلۆژی و فكرییەكانی سیستمی دەرەبەگایەتی. لەو نێوەندەشدا چاكسازییە ئاینییەكانی ئاینی مەسیحی و دەركەوتنی مەزهەبی برۆتستانتی و هەرەسهێنانی كەنیسەی كاسۆلیكی كە لەگەڵیدا بەشی هەرە زۆری بەها و بیروبۆچوونە كۆنەكان پوكانەوە، لەوەوەش بەدوا شێوە و سروشتی ململانێ‌ و بەرەنگاربوونەوەكان لە ئاینییەوە گۆڕان بۆ فەلسەفی، بەتایبەتی دوای بڵاوبوونەوەی فەلسەفەی رۆشنگەری لەپێناو رۆشنكردنەوەی عەقڵا و رزگاركردنی لە سەرلەبەری بیروبۆچوونە كاسۆلیكییەكان، كە بەلای فەلسەفەی رۆشنگەرییەوە نا عەقڵانی بوون</a:t>
            </a:r>
            <a:r>
              <a:rPr lang="en-US" sz="2800" dirty="0"/>
              <a:t>.</a:t>
            </a:r>
            <a:br>
              <a:rPr lang="en-US" sz="2800" dirty="0"/>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430962"/>
          </a:xfrm>
        </p:spPr>
        <p:txBody>
          <a:bodyPr>
            <a:noAutofit/>
          </a:bodyPr>
          <a:lstStyle/>
          <a:p>
            <a:pPr algn="r"/>
            <a:r>
              <a:rPr lang="ar-IQ" sz="2800" dirty="0"/>
              <a:t>٣-پێشكەوتنە سروشت سیاسییەكان: كە خۆیان لە شۆڕشی فەرەنسیدا دەبینییەوە و لە هزرە فەلسەفییەكانی رۆشنگەرییەوە سەرچاوەیان گرتووە، كە شۆڕشگێران هەوڵی پراكتیزەكردنی پرەنسیپەكانی فەلسەفەی رۆشنگەرییان دەدا (یەكسانی و عەقڵانییەتی مرۆڤ و توانای ئاراستەكردنی مێژوو لە بەرژەوەندی خۆیدا، مافی رەخنەگرتن لەوەی لە دەوروبەریدا هەیە تا ئەندازەی یاخیبوون و شۆڕشكردن لە دژی ئەو سیستم و بارودۆخانەی لە دژی بەرژەوەندییەكاننی)، كەچی هەر زوو لەو نێوەندەدا دژیەكییەك دەركەوت و پەرچەكردارێكی رۆمانسیانە دەركەوت جەختی لەسەر پێچەوانەی ئەوە دەكردەوە، كە سەرەتا شۆڕشەكە هەوڵی پراكتیزەكردنی لە واقعدا بۆ دەدا.  هەر ئەو بەگژداچوونەوە هزرییەی نێوان فەلسەفەی رۆشنگەریی و پەرچەكرداری رۆمانسیانەی پارێزگار كە لە بەهای مەشروعییەتی یاخود رەوایەتی شۆڕشەكەی كەم دەكردەوە، بایەخ و گرنگییەكی زۆری هەبوو لە سەرهەڵدانی كۆمەڵناسی و باڵ یاخود رەوتە فكرییە جۆراوجۆرەكانیدا</a:t>
            </a:r>
            <a:r>
              <a:rPr lang="en-US" sz="2800" dirty="0"/>
              <a:t>:</a:t>
            </a:r>
            <a:br>
              <a:rPr lang="en-US" sz="2800" dirty="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6553200"/>
          </a:xfrm>
        </p:spPr>
        <p:txBody>
          <a:bodyPr>
            <a:noAutofit/>
          </a:bodyPr>
          <a:lstStyle/>
          <a:p>
            <a:pPr algn="r" rtl="1"/>
            <a:r>
              <a:rPr lang="ar-IQ" sz="2400" b="1" dirty="0"/>
              <a:t>٢- دامەزران و دامەزرێنەرانی كۆمەڵناسی بە پێی قۆناغە مێژووییەكان</a:t>
            </a:r>
            <a:r>
              <a:rPr lang="en-US" sz="2400" b="1" dirty="0"/>
              <a:t>.</a:t>
            </a:r>
            <a:r>
              <a:rPr lang="en-US" sz="2400" dirty="0"/>
              <a:t/>
            </a:r>
            <a:br>
              <a:rPr lang="en-US" sz="2400" dirty="0"/>
            </a:br>
            <a:r>
              <a:rPr lang="en-US" sz="2400" b="1" dirty="0"/>
              <a:t> </a:t>
            </a:r>
            <a:r>
              <a:rPr lang="en-US" sz="2400" dirty="0"/>
              <a:t/>
            </a:r>
            <a:br>
              <a:rPr lang="en-US" sz="2400" dirty="0"/>
            </a:br>
            <a:r>
              <a:rPr lang="ar-IQ" sz="2400" dirty="0"/>
              <a:t>لە قۆناغ و سەرەتاكانی دروستبوونیدا سان سیمون</a:t>
            </a:r>
            <a:r>
              <a:rPr lang="en-US" sz="2400" dirty="0"/>
              <a:t> S. Simon </a:t>
            </a:r>
            <a:r>
              <a:rPr lang="ar-IQ" sz="2400" dirty="0"/>
              <a:t>بۆ ناونانی كۆمەڵناسی گوزارشتی فسیۆلۆژیای كۆمەلایەتی</a:t>
            </a:r>
            <a:r>
              <a:rPr lang="en-US" sz="2400" dirty="0"/>
              <a:t> Social Physiology </a:t>
            </a:r>
            <a:r>
              <a:rPr lang="ar-IQ" sz="2400" dirty="0"/>
              <a:t>بەكارهێنا. ئەدۆلف گێتلییەی بەلجیكیش لە ساڵی 1838 دا كتێبێكی بە ناوی فیزیای كۆمەڵایەتی</a:t>
            </a:r>
            <a:r>
              <a:rPr lang="en-US" sz="2400" dirty="0"/>
              <a:t> Social Physics </a:t>
            </a:r>
            <a:r>
              <a:rPr lang="ar-IQ" sz="2400" dirty="0"/>
              <a:t>بڵاوكردەوە. بەڵام دواتر لە لایەن كۆمەلناسی فەرەنسی (ئۆگەست كۆنت)ەوە چەمكی كۆمەڵناسی</a:t>
            </a:r>
            <a:r>
              <a:rPr lang="en-US" sz="2400" dirty="0"/>
              <a:t> Sociology</a:t>
            </a:r>
            <a:r>
              <a:rPr lang="ar-IQ" sz="2400" dirty="0"/>
              <a:t>،كە تێكەڵە وشەیەكە لەنێوان زمانی لاتینی و یۆنانی و لە دوو بەشی</a:t>
            </a:r>
            <a:r>
              <a:rPr lang="en-US" sz="2400" dirty="0"/>
              <a:t> Socio </a:t>
            </a:r>
            <a:r>
              <a:rPr lang="ar-IQ" sz="2400" dirty="0"/>
              <a:t>بە مانای كۆمەڵگە، </a:t>
            </a:r>
            <a:r>
              <a:rPr lang="en-US" sz="2400" dirty="0"/>
              <a:t>Logy </a:t>
            </a:r>
            <a:r>
              <a:rPr lang="ar-IQ" sz="2400" dirty="0"/>
              <a:t>بەمانای لێتوێژینەوەی زانستی دێت، بەكارهێنرا. بەو </a:t>
            </a:r>
            <a:r>
              <a:rPr lang="en-US" sz="2400" dirty="0" smtClean="0"/>
              <a:t/>
            </a:r>
            <a:br>
              <a:rPr lang="en-US" sz="2400" dirty="0" smtClean="0"/>
            </a:br>
            <a:r>
              <a:rPr lang="ar-IQ" sz="2400" dirty="0" smtClean="0"/>
              <a:t>كۆمەڵناسی </a:t>
            </a:r>
            <a:r>
              <a:rPr lang="ar-IQ" sz="2400" dirty="0"/>
              <a:t>واتە لێتوێژینەوەی زانستیانەی كۆمەڵگا. لەسەرەتاشدا رێكەوتنێكی گشتگیر نەبووە لەنێوان بیرمەندا لەسەر ناوی خودی ئەم زانستە، بەڵكو لە هەر قۆناغە ناوێكی تایبەتی هەبووە</a:t>
            </a:r>
            <a:r>
              <a:rPr lang="en-US" sz="2400" dirty="0"/>
              <a:t>.</a:t>
            </a:r>
            <a:br>
              <a:rPr lang="en-US" sz="2400" dirty="0"/>
            </a:br>
            <a:r>
              <a:rPr lang="en-US" sz="2400" dirty="0"/>
              <a:t> </a:t>
            </a:r>
            <a:br>
              <a:rPr lang="en-US" sz="2400" dirty="0"/>
            </a:b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338</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قۆناغە مێژووییەكانی سەرهەڵدانی كۆمەڵناسی دەروازەیەکی مێژوویی         ئاشكرایە كۆمەڵناسی وەك زانستێكی سەربەخۆ مێژووی دروستبوونی لە چەند سەدەیەك تێپەڕ نابێت، بەڵام ئایا ئەمە ئەو واتایە دەگەیەنێت كە مرۆڤایەتی بەر لەو ماوەیە بایەخی نەدابێت بە پرس و بابەتەكانی ژیانی كۆمەڵایەتی؟ لە راستیدا مرۆڤایەتی هەر لە كۆنەوە بایەخیان بە بابەتگەلێكی پەیوەست بە ژیانی كۆمەڵایەتی مرۆڤەكان داوە، كە لەم رۆژگارەدا بابەتی توێژینەوەی زانستین. بایەخدان و لێوردبوونە لەوەی كە پەیوەستە بە ژیانی كۆمەڵایەتی مرۆڤەكانەوە، بە سەرەتای سەرهەڵدان و گەشەكردنی هزری كۆمەڵایەتی لە مێژووی مرۆڤایەتییدادادەنرێت، بەتایبەتی لە خۆرهەڵاتی كۆندا كە چوارچێوە و شێوەیەكی ناڕێكخراوی لەسەر ئاست و بەرژەوەندی تاكەكەسی هەبووە، كە دواتر لە لای گریكە كۆنەكان شێوە و چوارچێوەیەكی رێكخراوی بەخۆوە گرت لە چوارچێوەی فەلسەفەدا لەمیانەی كارە فەلسەفییەكانی فەیلەسوفانی یۆنانی كۆن لەوانە ئەفلاتۆن و ئەرەستۆ و .....هتد.  </vt:lpstr>
      <vt:lpstr>كەواتە دەكرێ‌ بڵێین سەرەتای سەرهەڵدان و پەرەسەندنی بیری كۆمەڵایەتی سەرەتایەكی رێگەخۆشكەر بوون لەبەردەم دەركەوتنی خەیاڵی سۆسیۆلۆژیانە لەوێنەی ئەوەی ئەفلاتۆن لە كتێبەكەی (كۆمار)دا روئیایەكی وێناو فۆرمەلەكرد لەبارەی چاكسازیكردنی كۆمەڵگە. كۆمەڵناسی و ئەوەی بابەتی توێژینەوەیە لە كۆمەڵناسیدا، بەشێك بووە لە فەلسەفە، كەواتە قۆناغە مێژووییەكانی سەرهەڵدان و پەرەسەندنی هزرە كۆمەڵایەتییەكان، كە زیاتر مۆركێكی كۆمەڵایەتی – سیاسیی فەلسەفیانەیان هەبوو، درێژترین قۆناغن لە مێژووی خەیاڵكردنی كۆمەڵناسانە.بەڵام دواتر و بەهۆی گۆڕانی رەوش و بارودۆخی كۆمەڵایەتی و زانستی و هزری كۆمەڵگەی مرۆڤایەتی،</vt:lpstr>
      <vt:lpstr>كۆمەڵناسی سەربەخۆیی خۆی لە فەلسەفە وەك باقی زانستەكانی دیكە، وەرگرت. ئەوەی لەم نێوەندەشدا رۆڵی هەبوو، سێ‌ فاكتەری سەرەكیین، كە بریتیین لە:   ١-پێشكەوتنە ئابووری – كۆمەڵایەتییەكان، ئەم ماوەیە بەر لە سەدەی یانزەهەم دەست پێدەكات تا سەرهەڵدانی شۆڕشی پیشەسازی و هاتنەكایەوەی سستمی سەرمایەداری هاوچەرخ و لەنێوچوونی سستمی دەرەبەگایەتی كۆن. ئەم پێشكەوتنانە كە هۆكارێك بوون بۆ پشێویی گەورە لە سستمی كۆمەڵایەتییدا، لەو نێوەندەشدا كۆمەڵناسی وەك پەرچەكردارێكی قەیرانەكان لە سستمی كۆمەڵایەتییدا سەریهەڵدا لەمیانەی خستنەڕوو و چارەسەری پێویست. </vt:lpstr>
      <vt:lpstr>٢-پێشكەوتنە سروشت فكری – ئاینییەكان: هاتنەكایەوەی سیستمی سەرمایەداری لەدوای لەنێوچوونی سیستمی دەرەبەگایەتی كۆن، پێویستی بە چەكێكی فكری هەبوو تاوەكو زاڵا بێت بەسەر پاڵپشتییە ئایدیۆلۆژی و فكرییەكانی سیستمی دەرەبەگایەتی. لەو نێوەندەشدا چاكسازییە ئاینییەكانی ئاینی مەسیحی و دەركەوتنی مەزهەبی برۆتستانتی و هەرەسهێنانی كەنیسەی كاسۆلیكی كە لەگەڵیدا بەشی هەرە زۆری بەها و بیروبۆچوونە كۆنەكان پوكانەوە، لەوەوەش بەدوا شێوە و سروشتی ململانێ‌ و بەرەنگاربوونەوەكان لە ئاینییەوە گۆڕان بۆ فەلسەفی، بەتایبەتی دوای بڵاوبوونەوەی فەلسەفەی رۆشنگەری لەپێناو رۆشنكردنەوەی عەقڵا و رزگاركردنی لە سەرلەبەری بیروبۆچوونە كاسۆلیكییەكان، كە بەلای فەلسەفەی رۆشنگەرییەوە نا عەقڵانی بوون. </vt:lpstr>
      <vt:lpstr>٣-پێشكەوتنە سروشت سیاسییەكان: كە خۆیان لە شۆڕشی فەرەنسیدا دەبینییەوە و لە هزرە فەلسەفییەكانی رۆشنگەرییەوە سەرچاوەیان گرتووە، كە شۆڕشگێران هەوڵی پراكتیزەكردنی پرەنسیپەكانی فەلسەفەی رۆشنگەرییان دەدا (یەكسانی و عەقڵانییەتی مرۆڤ و توانای ئاراستەكردنی مێژوو لە بەرژەوەندی خۆیدا، مافی رەخنەگرتن لەوەی لە دەوروبەریدا هەیە تا ئەندازەی یاخیبوون و شۆڕشكردن لە دژی ئەو سیستم و بارودۆخانەی لە دژی بەرژەوەندییەكاننی)، كەچی هەر زوو لەو نێوەندەدا دژیەكییەك دەركەوت و پەرچەكردارێكی رۆمانسیانە دەركەوت جەختی لەسەر پێچەوانەی ئەوە دەكردەوە، كە سەرەتا شۆڕشەكە هەوڵی پراكتیزەكردنی لە واقعدا بۆ دەدا.  هەر ئەو بەگژداچوونەوە هزرییەی نێوان فەلسەفەی رۆشنگەریی و پەرچەكرداری رۆمانسیانەی پارێزگار كە لە بەهای مەشروعییەتی یاخود رەوایەتی شۆڕشەكەی كەم دەكردەوە، بایەخ و گرنگییەكی زۆری هەبوو لە سەرهەڵدانی كۆمەڵناسی و باڵ یاخود رەوتە فكرییە جۆراوجۆرەكانیدا: </vt:lpstr>
      <vt:lpstr>٢- دامەزران و دامەزرێنەرانی كۆمەڵناسی بە پێی قۆناغە مێژووییەكان.   لە قۆناغ و سەرەتاكانی دروستبوونیدا سان سیمون S. Simon بۆ ناونانی كۆمەڵناسی گوزارشتی فسیۆلۆژیای كۆمەلایەتی Social Physiology بەكارهێنا. ئەدۆلف گێتلییەی بەلجیكیش لە ساڵی 1838 دا كتێبێكی بە ناوی فیزیای كۆمەڵایەتی Social Physics بڵاوكردەوە. بەڵام دواتر لە لایەن كۆمەلناسی فەرەنسی (ئۆگەست كۆنت)ەوە چەمكی كۆمەڵناسی Sociology،كە تێكەڵە وشەیەكە لەنێوان زمانی لاتینی و یۆنانی و لە دوو بەشی Socio بە مانای كۆمەڵگە، Logy بەمانای لێتوێژینەوەی زانستی دێت، بەكارهێنرا. بەو  كۆمەڵناسی واتە لێتوێژینەوەی زانستیانەی كۆمەڵگا. لەسەرەتاشدا رێكەوتنێكی گشتگیر نەبووە لەنێوان بیرمەندا لەسەر ناوی خودی ئەم زانستە، بەڵكو لە هەر قۆناغە ناوێكی تایبەتی هەبووە.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قۆناغە مێژووییەكانی سەرهەڵدانی كۆمەڵناسی دەروازەیەکی مێژوویی         ئاشكرایە كۆمەڵناسی وەك زانستێكی سەربەخۆ مێژووی دروستبوونی لە چەند سەدەیەك تێپەڕ نابێت، بەڵام ئایا ئەمە ئەو واتایە دەگەیەنێت كە مرۆڤایەتی بەر لەو ماوەیە بایەخی نەدابێت بە پرس و بابەتەكانی ژیانی كۆمەڵایەتی؟ لە راستیدا مرۆڤایەتی هەر لە كۆنەوە بایەخیان بە بابەتگەلێكی پەیوەست بە ژیانی كۆمەڵایەتی مرۆڤەكان داوە، كە لەم رۆژگارەدا بابەتی توێژینەوەی زانستین. بایەخدان و لێوردبوونە لەوەی كە پەیوەستە بە ژیانی كۆمەڵایەتی مرۆڤەكانەوە، بە سەرەتای سەرهەڵدان و گەشەكردنی هزری كۆمەڵایەتی لە مێژووی مرۆڤایەتییدادادەنرێت، بەتایبەتی لە خۆرهەڵاتی كۆندا كە چوارچێوە و شێوەیەكی ناڕێكخراوی لەسەر ئاست و بەرژەوەندی تاكەكەسی هەبووە، كە دواتر لە لای گریكە كۆنەكان شێوە و چوارچێوەیەكی رێكخراوی بەخۆوە گرت لە چوارچێوەی فەلسەفەدا لەمیانەی كارە فەلسەفییەكانی فەیلەسوفانی یۆنانی كۆن لەوانە ئەفلاتۆن و ئەرەستۆ و .....هتد.</dc:title>
  <dc:creator>Aveen</dc:creator>
  <cp:lastModifiedBy>Aveen</cp:lastModifiedBy>
  <cp:revision>3</cp:revision>
  <dcterms:created xsi:type="dcterms:W3CDTF">2018-06-02T23:31:04Z</dcterms:created>
  <dcterms:modified xsi:type="dcterms:W3CDTF">2018-06-02T23:52:14Z</dcterms:modified>
</cp:coreProperties>
</file>