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7"/>
  </p:notesMasterIdLst>
  <p:sldIdLst>
    <p:sldId id="256" r:id="rId5"/>
    <p:sldId id="282" r:id="rId6"/>
    <p:sldId id="286" r:id="rId7"/>
    <p:sldId id="287" r:id="rId8"/>
    <p:sldId id="295" r:id="rId9"/>
    <p:sldId id="288" r:id="rId10"/>
    <p:sldId id="289" r:id="rId11"/>
    <p:sldId id="290" r:id="rId12"/>
    <p:sldId id="291" r:id="rId13"/>
    <p:sldId id="292" r:id="rId14"/>
    <p:sldId id="293"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5/10/2020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5/10/2020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684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138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5/10/2020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05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5/10/2020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755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5/10/2020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310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618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1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62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5/10/2020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05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187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5/10/2020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22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14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8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51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53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3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08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5/10/2020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30633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en.wikipedia.org/wiki/Team_spo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ctr"/>
            <a:r>
              <a:rPr lang="en-US" sz="5400" b="1" dirty="0"/>
              <a:t>ESP</a:t>
            </a:r>
            <a:br>
              <a:rPr lang="en-US" sz="5400" dirty="0"/>
            </a:br>
            <a:r>
              <a:rPr lang="en-US" sz="5400" i="1" dirty="0"/>
              <a:t>English for Specific purposes</a:t>
            </a:r>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dirty="0" err="1"/>
              <a:t>Avin</a:t>
            </a:r>
            <a:r>
              <a:rPr lang="en-US" dirty="0"/>
              <a:t> N. Qadir</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CBEFDF-EF47-4942-B2F4-E30C30BE9BED}"/>
              </a:ext>
            </a:extLst>
          </p:cNvPr>
          <p:cNvPicPr>
            <a:picLocks noGrp="1" noChangeAspect="1"/>
          </p:cNvPicPr>
          <p:nvPr>
            <p:ph idx="1"/>
          </p:nvPr>
        </p:nvPicPr>
        <p:blipFill>
          <a:blip r:embed="rId2"/>
          <a:stretch>
            <a:fillRect/>
          </a:stretch>
        </p:blipFill>
        <p:spPr>
          <a:xfrm>
            <a:off x="1364974" y="1033671"/>
            <a:ext cx="8575911" cy="5184568"/>
          </a:xfrm>
        </p:spPr>
      </p:pic>
    </p:spTree>
    <p:extLst>
      <p:ext uri="{BB962C8B-B14F-4D97-AF65-F5344CB8AC3E}">
        <p14:creationId xmlns:p14="http://schemas.microsoft.com/office/powerpoint/2010/main" val="243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D7A0-4219-4334-A77F-812FCAC7A2D1}"/>
              </a:ext>
            </a:extLst>
          </p:cNvPr>
          <p:cNvSpPr>
            <a:spLocks noGrp="1"/>
          </p:cNvSpPr>
          <p:nvPr>
            <p:ph type="title"/>
          </p:nvPr>
        </p:nvSpPr>
        <p:spPr/>
        <p:txBody>
          <a:bodyPr/>
          <a:lstStyle/>
          <a:p>
            <a:pPr algn="ctr"/>
            <a:r>
              <a:rPr lang="en-US" dirty="0"/>
              <a:t>vocabulary</a:t>
            </a:r>
          </a:p>
        </p:txBody>
      </p:sp>
      <p:sp>
        <p:nvSpPr>
          <p:cNvPr id="3" name="Content Placeholder 2">
            <a:extLst>
              <a:ext uri="{FF2B5EF4-FFF2-40B4-BE49-F238E27FC236}">
                <a16:creationId xmlns:a16="http://schemas.microsoft.com/office/drawing/2014/main" id="{E531DF59-7D72-4348-B386-1475E2BCB229}"/>
              </a:ext>
            </a:extLst>
          </p:cNvPr>
          <p:cNvSpPr>
            <a:spLocks noGrp="1"/>
          </p:cNvSpPr>
          <p:nvPr>
            <p:ph idx="1"/>
          </p:nvPr>
        </p:nvSpPr>
        <p:spPr/>
        <p:txBody>
          <a:bodyPr>
            <a:normAutofit lnSpcReduction="10000"/>
          </a:bodyPr>
          <a:lstStyle/>
          <a:p>
            <a:r>
              <a:rPr lang="en-US" b="0" i="0" u="none" strike="noStrike" dirty="0">
                <a:solidFill>
                  <a:srgbClr val="222222"/>
                </a:solidFill>
                <a:effectLst/>
                <a:latin typeface="Arial" panose="020B0604020202020204" pitchFamily="34" charset="0"/>
              </a:rPr>
              <a:t>Net</a:t>
            </a:r>
          </a:p>
          <a:p>
            <a:r>
              <a:rPr lang="en-US" b="0" i="0" u="none" strike="noStrike" dirty="0">
                <a:solidFill>
                  <a:srgbClr val="222222"/>
                </a:solidFill>
                <a:effectLst/>
                <a:latin typeface="Arial" panose="020B0604020202020204" pitchFamily="34" charset="0"/>
              </a:rPr>
              <a:t>Grounding</a:t>
            </a:r>
          </a:p>
          <a:p>
            <a:r>
              <a:rPr lang="en-US" b="0" i="0" u="none" strike="noStrike" dirty="0">
                <a:solidFill>
                  <a:srgbClr val="222222"/>
                </a:solidFill>
                <a:effectLst/>
                <a:latin typeface="arial" panose="020B0604020202020204" pitchFamily="34" charset="0"/>
              </a:rPr>
              <a:t>Prevent</a:t>
            </a:r>
          </a:p>
          <a:p>
            <a:r>
              <a:rPr lang="en-US" b="0" i="0" u="none" strike="noStrike" dirty="0">
                <a:solidFill>
                  <a:srgbClr val="222222"/>
                </a:solidFill>
                <a:effectLst/>
                <a:latin typeface="arial" panose="020B0604020202020204" pitchFamily="34" charset="0"/>
              </a:rPr>
              <a:t>serving player</a:t>
            </a:r>
          </a:p>
          <a:p>
            <a:r>
              <a:rPr lang="en-US" b="0" i="0" u="none" strike="noStrike" dirty="0">
                <a:solidFill>
                  <a:srgbClr val="333333"/>
                </a:solidFill>
                <a:effectLst/>
                <a:latin typeface="Verdana" panose="020B0604030504040204" pitchFamily="34" charset="0"/>
              </a:rPr>
              <a:t>Typically</a:t>
            </a:r>
          </a:p>
          <a:p>
            <a:r>
              <a:rPr lang="en-US" b="0" i="0" u="none" strike="noStrike" dirty="0">
                <a:solidFill>
                  <a:srgbClr val="333333"/>
                </a:solidFill>
                <a:effectLst/>
                <a:latin typeface="Verdana" panose="020B0604030504040204" pitchFamily="34" charset="0"/>
              </a:rPr>
              <a:t>Lasts</a:t>
            </a:r>
          </a:p>
          <a:p>
            <a:r>
              <a:rPr lang="en-US" sz="2400" b="0" i="0" u="none" strike="noStrike" cap="none" dirty="0">
                <a:solidFill>
                  <a:srgbClr val="000000"/>
                </a:solidFill>
                <a:effectLst/>
                <a:latin typeface="Arial" panose="020B0604020202020204" pitchFamily="34" charset="0"/>
              </a:rPr>
              <a:t>Competition</a:t>
            </a:r>
          </a:p>
          <a:p>
            <a:r>
              <a:rPr lang="en-US" sz="2400" b="0" i="0" u="none" strike="noStrike" cap="none" dirty="0">
                <a:solidFill>
                  <a:srgbClr val="000000"/>
                </a:solidFill>
                <a:effectLst/>
                <a:latin typeface="Arial" panose="020B0604020202020204" pitchFamily="34" charset="0"/>
              </a:rPr>
              <a:t>Veterans</a:t>
            </a:r>
          </a:p>
          <a:p>
            <a:r>
              <a:rPr lang="en-US" sz="2400" b="0" i="0" dirty="0">
                <a:solidFill>
                  <a:srgbClr val="000000"/>
                </a:solidFill>
                <a:effectLst/>
                <a:latin typeface="Open Sans"/>
              </a:rPr>
              <a:t>Infraction</a:t>
            </a:r>
          </a:p>
          <a:p>
            <a:r>
              <a:rPr lang="en-US" sz="2400" b="0" i="0" u="none" strike="noStrike" dirty="0">
                <a:solidFill>
                  <a:srgbClr val="231F20"/>
                </a:solidFill>
                <a:effectLst/>
                <a:latin typeface="Arial" panose="020B0604020202020204" pitchFamily="34" charset="0"/>
                <a:cs typeface="Arial" panose="020B0604020202020204" pitchFamily="34" charset="0"/>
              </a:rPr>
              <a:t>clockwise</a:t>
            </a:r>
            <a:endParaRPr lang="en-US" sz="2400" dirty="0">
              <a:solidFill>
                <a:srgbClr val="000000"/>
              </a:solidFill>
              <a:latin typeface="Arial" panose="020B0604020202020204" pitchFamily="34" charset="0"/>
            </a:endParaRPr>
          </a:p>
          <a:p>
            <a:endParaRPr lang="en-US" b="0" i="0" u="none" strike="noStrike" dirty="0">
              <a:solidFill>
                <a:srgbClr val="2222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00482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DE7C-5F1A-435B-86BF-5E32E42788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D23D0A-6043-4ECC-914B-41258D7336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224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3BA5D-110B-448A-9A87-8F7F73434145}"/>
              </a:ext>
            </a:extLst>
          </p:cNvPr>
          <p:cNvSpPr>
            <a:spLocks noGrp="1"/>
          </p:cNvSpPr>
          <p:nvPr>
            <p:ph idx="1"/>
          </p:nvPr>
        </p:nvSpPr>
        <p:spPr>
          <a:xfrm>
            <a:off x="685800" y="397566"/>
            <a:ext cx="10820400" cy="5821120"/>
          </a:xfrm>
        </p:spPr>
        <p:txBody>
          <a:bodyPr/>
          <a:lstStyle/>
          <a:p>
            <a:pPr marL="0" indent="0" algn="ctr">
              <a:buNone/>
            </a:pPr>
            <a:r>
              <a:rPr lang="en-US" sz="4800" b="1" dirty="0"/>
              <a:t>Volleyball</a:t>
            </a:r>
          </a:p>
          <a:p>
            <a:r>
              <a:rPr lang="en-US" b="1" i="0" u="none" strike="noStrike" dirty="0">
                <a:solidFill>
                  <a:srgbClr val="222222"/>
                </a:solidFill>
                <a:effectLst/>
                <a:latin typeface="Arial" panose="020B0604020202020204" pitchFamily="34" charset="0"/>
              </a:rPr>
              <a:t>Volleyball</a:t>
            </a:r>
            <a:r>
              <a:rPr lang="en-US" b="0" i="0" u="none" strike="noStrike" dirty="0">
                <a:solidFill>
                  <a:srgbClr val="222222"/>
                </a:solidFill>
                <a:effectLst/>
                <a:latin typeface="Arial" panose="020B0604020202020204" pitchFamily="34" charset="0"/>
              </a:rPr>
              <a:t> is a </a:t>
            </a:r>
            <a:r>
              <a:rPr lang="en-US" b="0" i="0" u="none" strike="noStrike" dirty="0">
                <a:solidFill>
                  <a:srgbClr val="0645AD"/>
                </a:solidFill>
                <a:effectLst/>
                <a:latin typeface="Arial" panose="020B0604020202020204" pitchFamily="34" charset="0"/>
                <a:hlinkClick r:id="rId2" tooltip="Team sport"/>
              </a:rPr>
              <a:t>team sport</a:t>
            </a:r>
            <a:r>
              <a:rPr lang="en-US" b="0" i="0" u="none" strike="noStrike" dirty="0">
                <a:solidFill>
                  <a:srgbClr val="222222"/>
                </a:solidFill>
                <a:effectLst/>
                <a:latin typeface="Arial" panose="020B0604020202020204" pitchFamily="34" charset="0"/>
              </a:rPr>
              <a:t> in which two teams of six players are separated by a net. Each team tries to score points by grounding a ball on the other team's court under organized rules.</a:t>
            </a:r>
          </a:p>
          <a:p>
            <a:endParaRPr lang="en-US" dirty="0"/>
          </a:p>
        </p:txBody>
      </p:sp>
      <p:pic>
        <p:nvPicPr>
          <p:cNvPr id="5" name="Picture 4">
            <a:extLst>
              <a:ext uri="{FF2B5EF4-FFF2-40B4-BE49-F238E27FC236}">
                <a16:creationId xmlns:a16="http://schemas.microsoft.com/office/drawing/2014/main" id="{012B1BC6-2C38-4BE3-A897-4A0640C38822}"/>
              </a:ext>
            </a:extLst>
          </p:cNvPr>
          <p:cNvPicPr>
            <a:picLocks noChangeAspect="1"/>
          </p:cNvPicPr>
          <p:nvPr/>
        </p:nvPicPr>
        <p:blipFill>
          <a:blip r:embed="rId3"/>
          <a:stretch>
            <a:fillRect/>
          </a:stretch>
        </p:blipFill>
        <p:spPr>
          <a:xfrm>
            <a:off x="4338637" y="2250488"/>
            <a:ext cx="3514725" cy="4209946"/>
          </a:xfrm>
          <a:prstGeom prst="rect">
            <a:avLst/>
          </a:prstGeom>
        </p:spPr>
      </p:pic>
    </p:spTree>
    <p:extLst>
      <p:ext uri="{BB962C8B-B14F-4D97-AF65-F5344CB8AC3E}">
        <p14:creationId xmlns:p14="http://schemas.microsoft.com/office/powerpoint/2010/main" val="326211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456106-28FB-4B6A-BFBC-9FE646654147}"/>
              </a:ext>
            </a:extLst>
          </p:cNvPr>
          <p:cNvSpPr>
            <a:spLocks noGrp="1"/>
          </p:cNvSpPr>
          <p:nvPr>
            <p:ph idx="1"/>
          </p:nvPr>
        </p:nvSpPr>
        <p:spPr>
          <a:xfrm>
            <a:off x="685800" y="556592"/>
            <a:ext cx="10820400" cy="5662094"/>
          </a:xfrm>
        </p:spPr>
        <p:txBody>
          <a:bodyPr/>
          <a:lstStyle/>
          <a:p>
            <a:endParaRPr lang="en-US" b="0" i="0" u="none" strike="noStrike" dirty="0">
              <a:solidFill>
                <a:srgbClr val="222222"/>
              </a:solidFill>
              <a:effectLst/>
              <a:latin typeface="arial" panose="020B0604020202020204" pitchFamily="34" charset="0"/>
            </a:endParaRPr>
          </a:p>
          <a:p>
            <a:pPr marL="0" indent="0" algn="ctr">
              <a:buNone/>
            </a:pPr>
            <a:r>
              <a:rPr lang="en-US" sz="3200" b="1" i="0" u="none" strike="noStrike" dirty="0">
                <a:solidFill>
                  <a:srgbClr val="222222"/>
                </a:solidFill>
                <a:effectLst/>
                <a:latin typeface="arial" panose="020B0604020202020204" pitchFamily="34" charset="0"/>
              </a:rPr>
              <a:t>Objective</a:t>
            </a:r>
            <a:endParaRPr lang="en-US" sz="3200" dirty="0">
              <a:solidFill>
                <a:srgbClr val="222222"/>
              </a:solidFill>
              <a:latin typeface="arial" panose="020B0604020202020204" pitchFamily="34" charset="0"/>
            </a:endParaRPr>
          </a:p>
          <a:p>
            <a:pPr algn="just"/>
            <a:r>
              <a:rPr lang="en-US" b="0" i="0" u="none" strike="noStrike" dirty="0">
                <a:solidFill>
                  <a:srgbClr val="222222"/>
                </a:solidFill>
                <a:effectLst/>
                <a:latin typeface="arial" panose="020B0604020202020204" pitchFamily="34" charset="0"/>
              </a:rPr>
              <a:t>The </a:t>
            </a:r>
            <a:r>
              <a:rPr lang="en-US" b="1" i="0" u="none" strike="noStrike" dirty="0">
                <a:solidFill>
                  <a:srgbClr val="222222"/>
                </a:solidFill>
                <a:effectLst/>
                <a:latin typeface="arial" panose="020B0604020202020204" pitchFamily="34" charset="0"/>
              </a:rPr>
              <a:t>objective</a:t>
            </a:r>
            <a:r>
              <a:rPr lang="en-US" b="0" i="0" u="none" strike="noStrike" dirty="0">
                <a:solidFill>
                  <a:srgbClr val="222222"/>
                </a:solidFill>
                <a:effectLst/>
                <a:latin typeface="arial" panose="020B0604020202020204" pitchFamily="34" charset="0"/>
              </a:rPr>
              <a:t> of the game is for each team to send the ball over the net to ground it on the opponent's court, and to prevent the ball from being grounded on its own court. </a:t>
            </a:r>
          </a:p>
          <a:p>
            <a:pPr algn="just"/>
            <a:r>
              <a:rPr lang="en-US" b="0" i="0" u="none" strike="noStrike" dirty="0">
                <a:solidFill>
                  <a:srgbClr val="222222"/>
                </a:solidFill>
                <a:effectLst/>
                <a:latin typeface="arial" panose="020B0604020202020204" pitchFamily="34" charset="0"/>
              </a:rPr>
              <a:t>The ball is put into play by the serving player. The player serves by hitting the ball, with one hand or arm, over the net to the opponent's court.</a:t>
            </a:r>
            <a:endParaRPr lang="en-US" dirty="0"/>
          </a:p>
        </p:txBody>
      </p:sp>
    </p:spTree>
    <p:extLst>
      <p:ext uri="{BB962C8B-B14F-4D97-AF65-F5344CB8AC3E}">
        <p14:creationId xmlns:p14="http://schemas.microsoft.com/office/powerpoint/2010/main" val="9393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2974A-D332-4CC7-9277-06FA3CC4A569}"/>
              </a:ext>
            </a:extLst>
          </p:cNvPr>
          <p:cNvSpPr>
            <a:spLocks noGrp="1"/>
          </p:cNvSpPr>
          <p:nvPr>
            <p:ph idx="1"/>
          </p:nvPr>
        </p:nvSpPr>
        <p:spPr>
          <a:xfrm>
            <a:off x="685800" y="543340"/>
            <a:ext cx="10820400" cy="5675346"/>
          </a:xfrm>
        </p:spPr>
        <p:txBody>
          <a:bodyPr/>
          <a:lstStyle/>
          <a:p>
            <a:pPr algn="just"/>
            <a:endParaRPr lang="en-US" b="0" i="0" u="none" strike="noStrike" dirty="0">
              <a:solidFill>
                <a:srgbClr val="333333"/>
              </a:solidFill>
              <a:effectLst/>
              <a:latin typeface="Verdana" panose="020B0604030504040204" pitchFamily="34" charset="0"/>
            </a:endParaRPr>
          </a:p>
          <a:p>
            <a:pPr marL="0" indent="0" algn="ctr">
              <a:buNone/>
            </a:pPr>
            <a:r>
              <a:rPr lang="en-US" sz="4000" b="1" dirty="0">
                <a:solidFill>
                  <a:srgbClr val="333333"/>
                </a:solidFill>
                <a:latin typeface="Times New Roman" panose="02020603050405020304" pitchFamily="18" charset="0"/>
                <a:cs typeface="Times New Roman" panose="02020603050405020304" pitchFamily="18" charset="0"/>
              </a:rPr>
              <a:t>Duration</a:t>
            </a:r>
          </a:p>
          <a:p>
            <a:pPr algn="just"/>
            <a:r>
              <a:rPr lang="en-US" b="0" i="0" u="none" strike="noStrike" dirty="0">
                <a:solidFill>
                  <a:srgbClr val="333333"/>
                </a:solidFill>
                <a:effectLst/>
                <a:latin typeface="Verdana" panose="020B0604030504040204" pitchFamily="34" charset="0"/>
              </a:rPr>
              <a:t>A volleyball match typically lasts between </a:t>
            </a:r>
            <a:r>
              <a:rPr lang="en-US" b="1" i="0" u="none" strike="noStrike" dirty="0">
                <a:solidFill>
                  <a:srgbClr val="333333"/>
                </a:solidFill>
                <a:effectLst/>
                <a:latin typeface="Verdana" panose="020B0604030504040204" pitchFamily="34" charset="0"/>
              </a:rPr>
              <a:t>60</a:t>
            </a:r>
            <a:r>
              <a:rPr lang="en-US" b="0" i="0" u="none" strike="noStrike" dirty="0">
                <a:solidFill>
                  <a:srgbClr val="333333"/>
                </a:solidFill>
                <a:effectLst/>
                <a:latin typeface="Verdana" panose="020B0604030504040204" pitchFamily="34" charset="0"/>
              </a:rPr>
              <a:t> and </a:t>
            </a:r>
            <a:r>
              <a:rPr lang="en-US" b="1" i="0" u="none" strike="noStrike" dirty="0">
                <a:solidFill>
                  <a:srgbClr val="333333"/>
                </a:solidFill>
                <a:effectLst/>
                <a:latin typeface="Verdana" panose="020B0604030504040204" pitchFamily="34" charset="0"/>
              </a:rPr>
              <a:t>90</a:t>
            </a:r>
            <a:r>
              <a:rPr lang="en-US" b="0" i="0" u="none" strike="noStrike" dirty="0">
                <a:solidFill>
                  <a:srgbClr val="333333"/>
                </a:solidFill>
                <a:effectLst/>
                <a:latin typeface="Verdana" panose="020B0604030504040204" pitchFamily="34" charset="0"/>
              </a:rPr>
              <a:t> minutes (about 20 minutes per game). </a:t>
            </a:r>
          </a:p>
          <a:p>
            <a:pPr algn="just"/>
            <a:r>
              <a:rPr lang="en-US" b="0" i="0" u="none" strike="noStrike" dirty="0">
                <a:solidFill>
                  <a:srgbClr val="333333"/>
                </a:solidFill>
                <a:effectLst/>
                <a:latin typeface="Verdana" panose="020B0604030504040204" pitchFamily="34" charset="0"/>
              </a:rPr>
              <a:t>The clock is not a factor; play continues until one team has won three games.</a:t>
            </a:r>
          </a:p>
          <a:p>
            <a:pPr algn="just"/>
            <a:endParaRPr lang="en-US" dirty="0"/>
          </a:p>
        </p:txBody>
      </p:sp>
      <p:pic>
        <p:nvPicPr>
          <p:cNvPr id="4" name="Picture 3">
            <a:extLst>
              <a:ext uri="{FF2B5EF4-FFF2-40B4-BE49-F238E27FC236}">
                <a16:creationId xmlns:a16="http://schemas.microsoft.com/office/drawing/2014/main" id="{4ADE7C08-5DDC-4EBE-B42F-2C2D09FF5A8A}"/>
              </a:ext>
            </a:extLst>
          </p:cNvPr>
          <p:cNvPicPr>
            <a:picLocks noChangeAspect="1"/>
          </p:cNvPicPr>
          <p:nvPr/>
        </p:nvPicPr>
        <p:blipFill>
          <a:blip r:embed="rId2"/>
          <a:stretch>
            <a:fillRect/>
          </a:stretch>
        </p:blipFill>
        <p:spPr>
          <a:xfrm>
            <a:off x="4155809" y="2985052"/>
            <a:ext cx="3880381" cy="3872948"/>
          </a:xfrm>
          <a:prstGeom prst="rect">
            <a:avLst/>
          </a:prstGeom>
        </p:spPr>
      </p:pic>
    </p:spTree>
    <p:extLst>
      <p:ext uri="{BB962C8B-B14F-4D97-AF65-F5344CB8AC3E}">
        <p14:creationId xmlns:p14="http://schemas.microsoft.com/office/powerpoint/2010/main" val="364548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0608-FFD8-49DB-9D7D-1A83EBDE9AFC}"/>
              </a:ext>
            </a:extLst>
          </p:cNvPr>
          <p:cNvSpPr>
            <a:spLocks noGrp="1"/>
          </p:cNvSpPr>
          <p:nvPr>
            <p:ph type="title"/>
          </p:nvPr>
        </p:nvSpPr>
        <p:spPr>
          <a:xfrm>
            <a:off x="1179442" y="764373"/>
            <a:ext cx="10326757" cy="1992078"/>
          </a:xfrm>
        </p:spPr>
        <p:txBody>
          <a:bodyPr>
            <a:noAutofit/>
          </a:bodyPr>
          <a:lstStyle/>
          <a:p>
            <a:pPr algn="ctr"/>
            <a:r>
              <a:rPr lang="en-US" sz="3200" b="1" i="0" u="none" strike="noStrike" cap="none" dirty="0">
                <a:solidFill>
                  <a:srgbClr val="000000"/>
                </a:solidFill>
                <a:effectLst/>
                <a:latin typeface="Arial" panose="020B0604020202020204" pitchFamily="34" charset="0"/>
              </a:rPr>
              <a:t>Court </a:t>
            </a:r>
            <a:r>
              <a:rPr lang="en-US" sz="1800" b="1" i="0" u="none" strike="noStrike" cap="none" dirty="0">
                <a:solidFill>
                  <a:srgbClr val="000000"/>
                </a:solidFill>
                <a:effectLst/>
                <a:latin typeface="Arial" panose="020B0604020202020204" pitchFamily="34" charset="0"/>
              </a:rPr>
              <a:t> </a:t>
            </a:r>
            <a:r>
              <a:rPr lang="en-US" sz="3200" b="1" cap="none" dirty="0">
                <a:solidFill>
                  <a:srgbClr val="000000"/>
                </a:solidFill>
                <a:latin typeface="Arial" panose="020B0604020202020204" pitchFamily="34" charset="0"/>
              </a:rPr>
              <a:t>D</a:t>
            </a:r>
            <a:r>
              <a:rPr lang="en-US" sz="3200" b="1" i="0" u="none" strike="noStrike" cap="none" dirty="0">
                <a:solidFill>
                  <a:srgbClr val="000000"/>
                </a:solidFill>
                <a:effectLst/>
                <a:latin typeface="Arial" panose="020B0604020202020204" pitchFamily="34" charset="0"/>
              </a:rPr>
              <a:t>imensions</a:t>
            </a:r>
            <a:br>
              <a:rPr lang="en-US" sz="1800" cap="none" dirty="0"/>
            </a:br>
            <a:br>
              <a:rPr lang="en-US" sz="1800" cap="none" dirty="0"/>
            </a:br>
            <a:r>
              <a:rPr lang="en-US" sz="1800" b="0" i="0" u="none" strike="noStrike" cap="none" dirty="0">
                <a:solidFill>
                  <a:srgbClr val="000000"/>
                </a:solidFill>
                <a:effectLst/>
                <a:latin typeface="Arial" panose="020B0604020202020204" pitchFamily="34" charset="0"/>
              </a:rPr>
              <a:t>the game is played on a volleyball court 18 meters (59 feet) long and 9 meters (29.5 feet) wide, divided into two 9 m × 9 m halves by a one-meter (40-inch) wide net placed so that the top of the net is 2.43 meters (7 feet 11 5/8 inches) above the center of the court for men's competition, and 2.24 meters (7 feet 4 1/8 inches) for women's competition (these heights are varied for veterans and junior competitions).</a:t>
            </a:r>
            <a:br>
              <a:rPr lang="en-US" sz="1800" cap="none" dirty="0"/>
            </a:br>
            <a:br>
              <a:rPr lang="en-US" sz="1800" cap="none" dirty="0"/>
            </a:br>
            <a:br>
              <a:rPr lang="en-US" sz="1800" cap="none" dirty="0"/>
            </a:br>
            <a:endParaRPr lang="en-US" sz="1800" cap="none" dirty="0"/>
          </a:p>
        </p:txBody>
      </p:sp>
      <p:pic>
        <p:nvPicPr>
          <p:cNvPr id="7" name="Picture 6">
            <a:extLst>
              <a:ext uri="{FF2B5EF4-FFF2-40B4-BE49-F238E27FC236}">
                <a16:creationId xmlns:a16="http://schemas.microsoft.com/office/drawing/2014/main" id="{73BD2B42-B32A-445A-9D60-56CCB6750741}"/>
              </a:ext>
            </a:extLst>
          </p:cNvPr>
          <p:cNvPicPr>
            <a:picLocks noChangeAspect="1"/>
          </p:cNvPicPr>
          <p:nvPr/>
        </p:nvPicPr>
        <p:blipFill>
          <a:blip r:embed="rId2"/>
          <a:stretch>
            <a:fillRect/>
          </a:stretch>
        </p:blipFill>
        <p:spPr>
          <a:xfrm>
            <a:off x="2353128" y="2756451"/>
            <a:ext cx="7436478" cy="4200939"/>
          </a:xfrm>
          <a:prstGeom prst="rect">
            <a:avLst/>
          </a:prstGeom>
        </p:spPr>
      </p:pic>
    </p:spTree>
    <p:extLst>
      <p:ext uri="{BB962C8B-B14F-4D97-AF65-F5344CB8AC3E}">
        <p14:creationId xmlns:p14="http://schemas.microsoft.com/office/powerpoint/2010/main" val="178321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73361-45FD-4C94-95EC-30B5AE8A41D2}"/>
              </a:ext>
            </a:extLst>
          </p:cNvPr>
          <p:cNvSpPr>
            <a:spLocks noGrp="1"/>
          </p:cNvSpPr>
          <p:nvPr>
            <p:ph idx="1"/>
          </p:nvPr>
        </p:nvSpPr>
        <p:spPr>
          <a:xfrm>
            <a:off x="685800" y="596347"/>
            <a:ext cx="10820400" cy="6162261"/>
          </a:xfrm>
        </p:spPr>
        <p:txBody>
          <a:bodyPr>
            <a:normAutofit/>
          </a:bodyPr>
          <a:lstStyle/>
          <a:p>
            <a:pPr algn="just"/>
            <a:endParaRPr lang="en-US" b="0" i="0" dirty="0">
              <a:solidFill>
                <a:srgbClr val="000000"/>
              </a:solidFill>
              <a:effectLst/>
              <a:latin typeface="Open Sans"/>
            </a:endParaRPr>
          </a:p>
          <a:p>
            <a:pPr marL="0" indent="0" algn="ctr">
              <a:buNone/>
            </a:pPr>
            <a:r>
              <a:rPr lang="en-US" sz="4300" b="1" i="0" dirty="0">
                <a:solidFill>
                  <a:srgbClr val="000000"/>
                </a:solidFill>
                <a:effectLst/>
                <a:latin typeface="Open Sans"/>
              </a:rPr>
              <a:t>scoring</a:t>
            </a:r>
            <a:r>
              <a:rPr lang="en-US" b="1" i="0" dirty="0">
                <a:solidFill>
                  <a:srgbClr val="000000"/>
                </a:solidFill>
                <a:effectLst/>
                <a:latin typeface="Open Sans"/>
              </a:rPr>
              <a:t> </a:t>
            </a:r>
          </a:p>
          <a:p>
            <a:pPr algn="just"/>
            <a:r>
              <a:rPr lang="en-US" sz="2000" dirty="0">
                <a:solidFill>
                  <a:srgbClr val="000000"/>
                </a:solidFill>
                <a:latin typeface="Open Sans"/>
              </a:rPr>
              <a:t>H</a:t>
            </a:r>
            <a:r>
              <a:rPr lang="en-US" sz="2000" b="0" i="0" dirty="0">
                <a:solidFill>
                  <a:srgbClr val="000000"/>
                </a:solidFill>
                <a:effectLst/>
                <a:latin typeface="Open Sans"/>
              </a:rPr>
              <a:t>ere are two scoring methods used for volleyball. </a:t>
            </a:r>
          </a:p>
          <a:p>
            <a:pPr algn="just"/>
            <a:r>
              <a:rPr lang="en-US" sz="2000" b="0" i="0" dirty="0">
                <a:solidFill>
                  <a:srgbClr val="000000"/>
                </a:solidFill>
                <a:effectLst/>
                <a:latin typeface="Open Sans"/>
              </a:rPr>
              <a:t>The first is known as </a:t>
            </a:r>
            <a:r>
              <a:rPr lang="en-US" sz="2000" b="1" dirty="0" err="1">
                <a:solidFill>
                  <a:srgbClr val="000000"/>
                </a:solidFill>
                <a:latin typeface="Open Sans"/>
              </a:rPr>
              <a:t>S</a:t>
            </a:r>
            <a:r>
              <a:rPr lang="en-US" sz="2000" b="1" i="0" dirty="0" err="1">
                <a:solidFill>
                  <a:srgbClr val="000000"/>
                </a:solidFill>
                <a:effectLst/>
                <a:latin typeface="Open Sans"/>
              </a:rPr>
              <a:t>ideout</a:t>
            </a:r>
            <a:r>
              <a:rPr lang="en-US" sz="2000" b="0" i="0" dirty="0">
                <a:solidFill>
                  <a:srgbClr val="000000"/>
                </a:solidFill>
                <a:effectLst/>
                <a:latin typeface="Open Sans"/>
              </a:rPr>
              <a:t> </a:t>
            </a:r>
            <a:r>
              <a:rPr lang="en-US" sz="2000" b="1" i="0" dirty="0">
                <a:solidFill>
                  <a:srgbClr val="000000"/>
                </a:solidFill>
                <a:effectLst/>
                <a:latin typeface="Open Sans"/>
              </a:rPr>
              <a:t>scoring</a:t>
            </a:r>
            <a:r>
              <a:rPr lang="en-US" sz="2000" b="0" i="0" dirty="0">
                <a:solidFill>
                  <a:srgbClr val="000000"/>
                </a:solidFill>
                <a:effectLst/>
                <a:latin typeface="Open Sans"/>
              </a:rPr>
              <a:t>, which basically means the only team that can score is the team that is serving. If the non-serving team hits the ball in the opponents' court or their opponents make an error, they earn the right to serve only.</a:t>
            </a:r>
            <a:endParaRPr lang="en-US" sz="2000" dirty="0">
              <a:solidFill>
                <a:srgbClr val="000000"/>
              </a:solidFill>
              <a:latin typeface="Open Sans"/>
            </a:endParaRPr>
          </a:p>
          <a:p>
            <a:pPr algn="just"/>
            <a:r>
              <a:rPr lang="en-US" sz="2000" b="1" i="0" dirty="0">
                <a:solidFill>
                  <a:srgbClr val="121212"/>
                </a:solidFill>
                <a:effectLst/>
                <a:latin typeface="Open Sans"/>
              </a:rPr>
              <a:t>Rally Scoring</a:t>
            </a:r>
          </a:p>
          <a:p>
            <a:pPr algn="just"/>
            <a:r>
              <a:rPr lang="en-US" sz="2000" b="0" i="0" dirty="0">
                <a:solidFill>
                  <a:srgbClr val="000000"/>
                </a:solidFill>
                <a:effectLst/>
                <a:latin typeface="Open Sans"/>
              </a:rPr>
              <a:t>With rally scoring, teams score a point when the other team fails to return the ball over the net, hits the ball out of bounds, commits an infraction or makes a service error.</a:t>
            </a:r>
          </a:p>
          <a:p>
            <a:pPr algn="just"/>
            <a:endParaRPr lang="en-US" dirty="0"/>
          </a:p>
        </p:txBody>
      </p:sp>
      <p:pic>
        <p:nvPicPr>
          <p:cNvPr id="4" name="Picture 3">
            <a:extLst>
              <a:ext uri="{FF2B5EF4-FFF2-40B4-BE49-F238E27FC236}">
                <a16:creationId xmlns:a16="http://schemas.microsoft.com/office/drawing/2014/main" id="{EF844D3A-F0F3-4F7F-91C5-0BBEAEF07A75}"/>
              </a:ext>
            </a:extLst>
          </p:cNvPr>
          <p:cNvPicPr>
            <a:picLocks noChangeAspect="1"/>
          </p:cNvPicPr>
          <p:nvPr/>
        </p:nvPicPr>
        <p:blipFill>
          <a:blip r:embed="rId2"/>
          <a:stretch>
            <a:fillRect/>
          </a:stretch>
        </p:blipFill>
        <p:spPr>
          <a:xfrm>
            <a:off x="8236226" y="4174436"/>
            <a:ext cx="3004930" cy="3004930"/>
          </a:xfrm>
          <a:prstGeom prst="rect">
            <a:avLst/>
          </a:prstGeom>
        </p:spPr>
      </p:pic>
    </p:spTree>
    <p:extLst>
      <p:ext uri="{BB962C8B-B14F-4D97-AF65-F5344CB8AC3E}">
        <p14:creationId xmlns:p14="http://schemas.microsoft.com/office/powerpoint/2010/main" val="4625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2122B-C294-4BB2-A4C8-9B1AA4A6CB1F}"/>
              </a:ext>
            </a:extLst>
          </p:cNvPr>
          <p:cNvSpPr>
            <a:spLocks noGrp="1"/>
          </p:cNvSpPr>
          <p:nvPr>
            <p:ph idx="1"/>
          </p:nvPr>
        </p:nvSpPr>
        <p:spPr>
          <a:xfrm>
            <a:off x="685800" y="450574"/>
            <a:ext cx="10820400" cy="5768111"/>
          </a:xfrm>
        </p:spPr>
        <p:txBody>
          <a:bodyPr>
            <a:normAutofit/>
          </a:bodyPr>
          <a:lstStyle/>
          <a:p>
            <a:pPr marL="0" indent="0" algn="ctr">
              <a:buNone/>
            </a:pPr>
            <a:r>
              <a:rPr lang="en-US" sz="3200" b="1" i="0" u="none" strike="noStrike" dirty="0">
                <a:solidFill>
                  <a:srgbClr val="231F20"/>
                </a:solidFill>
                <a:effectLst/>
                <a:latin typeface="Arial" panose="020B0604020202020204" pitchFamily="34" charset="0"/>
                <a:cs typeface="Arial" panose="020B0604020202020204" pitchFamily="34" charset="0"/>
              </a:rPr>
              <a:t>Rules</a:t>
            </a:r>
            <a:r>
              <a:rPr lang="en-US" sz="2000" b="1" i="0" u="none" strike="noStrike" dirty="0">
                <a:solidFill>
                  <a:srgbClr val="231F20"/>
                </a:solidFill>
                <a:effectLst/>
                <a:latin typeface="Arial" panose="020B0604020202020204" pitchFamily="34" charset="0"/>
                <a:cs typeface="Arial" panose="020B0604020202020204" pitchFamily="34" charset="0"/>
              </a:rPr>
              <a:t> </a:t>
            </a:r>
          </a:p>
          <a:p>
            <a:pPr algn="just">
              <a:buFont typeface="Arial" panose="020B0604020202020204" pitchFamily="34" charset="0"/>
              <a:buChar char="•"/>
            </a:pPr>
            <a:endParaRPr lang="en-US" sz="2000" b="0" i="0" u="none" strike="noStrike" dirty="0">
              <a:solidFill>
                <a:srgbClr val="231F20"/>
              </a:solidFill>
              <a:effectLst/>
              <a:latin typeface="Arial" panose="020B0604020202020204" pitchFamily="34" charset="0"/>
              <a:cs typeface="Arial" panose="020B0604020202020204" pitchFamily="34" charset="0"/>
            </a:endParaRPr>
          </a:p>
          <a:p>
            <a:pPr marL="0" indent="0" algn="just">
              <a:buNone/>
            </a:pPr>
            <a:endParaRPr lang="en-US" sz="2000" b="0" i="0" u="none" strike="noStrike" dirty="0">
              <a:solidFill>
                <a:srgbClr val="231F2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An official volleyball court is 18 m × 9 m.</a:t>
            </a: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To start a point, the server can serve from anywhere behind the end line, either overarm or underarm, into the opposing team's side of the court.</a:t>
            </a: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The opposing team is allowed a maximum of three touches on their side of the court before sending the ball back over the net.</a:t>
            </a: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A player is not allowed to touch the ball twice in </a:t>
            </a:r>
            <a:r>
              <a:rPr lang="en-US" sz="2000" b="0" i="0" u="none" strike="noStrike">
                <a:solidFill>
                  <a:srgbClr val="231F20"/>
                </a:solidFill>
                <a:effectLst/>
                <a:latin typeface="Arial" panose="020B0604020202020204" pitchFamily="34" charset="0"/>
                <a:cs typeface="Arial" panose="020B0604020202020204" pitchFamily="34" charset="0"/>
              </a:rPr>
              <a:t>a row.</a:t>
            </a:r>
            <a:endParaRPr lang="en-US" sz="2000" b="0" i="0" u="none" strike="noStrike" dirty="0">
              <a:solidFill>
                <a:srgbClr val="231F2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The ball must be hit - not caught.</a:t>
            </a: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Whichever team wins the point then goes on to serve.</a:t>
            </a:r>
          </a:p>
          <a:p>
            <a:pPr algn="just">
              <a:buFont typeface="Arial" panose="020B0604020202020204" pitchFamily="34" charset="0"/>
              <a:buChar char="•"/>
            </a:pPr>
            <a:r>
              <a:rPr lang="en-US" sz="2000" b="0" i="0" u="none" strike="noStrike" dirty="0">
                <a:solidFill>
                  <a:srgbClr val="231F20"/>
                </a:solidFill>
                <a:effectLst/>
                <a:latin typeface="Arial" panose="020B0604020202020204" pitchFamily="34" charset="0"/>
                <a:cs typeface="Arial" panose="020B0604020202020204" pitchFamily="34" charset="0"/>
              </a:rPr>
              <a:t>Every time a team wins the serve from the other team, the players rotate their position on court clockwise so that everyone gets a chance to serve.</a:t>
            </a:r>
          </a:p>
        </p:txBody>
      </p:sp>
      <p:pic>
        <p:nvPicPr>
          <p:cNvPr id="4" name="Picture 3">
            <a:extLst>
              <a:ext uri="{FF2B5EF4-FFF2-40B4-BE49-F238E27FC236}">
                <a16:creationId xmlns:a16="http://schemas.microsoft.com/office/drawing/2014/main" id="{4C7C11C5-DE62-4774-9624-4079F0E25ADF}"/>
              </a:ext>
            </a:extLst>
          </p:cNvPr>
          <p:cNvPicPr>
            <a:picLocks noChangeAspect="1"/>
          </p:cNvPicPr>
          <p:nvPr/>
        </p:nvPicPr>
        <p:blipFill>
          <a:blip r:embed="rId2"/>
          <a:stretch>
            <a:fillRect/>
          </a:stretch>
        </p:blipFill>
        <p:spPr>
          <a:xfrm>
            <a:off x="7279862" y="387729"/>
            <a:ext cx="3202608" cy="1801467"/>
          </a:xfrm>
          <a:prstGeom prst="rect">
            <a:avLst/>
          </a:prstGeom>
        </p:spPr>
      </p:pic>
    </p:spTree>
    <p:extLst>
      <p:ext uri="{BB962C8B-B14F-4D97-AF65-F5344CB8AC3E}">
        <p14:creationId xmlns:p14="http://schemas.microsoft.com/office/powerpoint/2010/main" val="60939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7E46A2-9BD5-4B50-8123-79D200E64C4D}"/>
              </a:ext>
            </a:extLst>
          </p:cNvPr>
          <p:cNvPicPr>
            <a:picLocks noGrp="1" noChangeAspect="1"/>
          </p:cNvPicPr>
          <p:nvPr>
            <p:ph idx="1"/>
          </p:nvPr>
        </p:nvPicPr>
        <p:blipFill>
          <a:blip r:embed="rId2"/>
          <a:stretch>
            <a:fillRect/>
          </a:stretch>
        </p:blipFill>
        <p:spPr>
          <a:xfrm>
            <a:off x="2251115" y="622853"/>
            <a:ext cx="7689770" cy="5595386"/>
          </a:xfrm>
        </p:spPr>
      </p:pic>
    </p:spTree>
    <p:extLst>
      <p:ext uri="{BB962C8B-B14F-4D97-AF65-F5344CB8AC3E}">
        <p14:creationId xmlns:p14="http://schemas.microsoft.com/office/powerpoint/2010/main" val="233585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C1543DF-EB39-4644-9AE4-1A9F7BBC3D63}"/>
              </a:ext>
            </a:extLst>
          </p:cNvPr>
          <p:cNvPicPr>
            <a:picLocks noGrp="1" noChangeAspect="1"/>
          </p:cNvPicPr>
          <p:nvPr>
            <p:ph idx="1"/>
          </p:nvPr>
        </p:nvPicPr>
        <p:blipFill>
          <a:blip r:embed="rId2"/>
          <a:stretch>
            <a:fillRect/>
          </a:stretch>
        </p:blipFill>
        <p:spPr>
          <a:xfrm>
            <a:off x="2014330" y="728871"/>
            <a:ext cx="8534400" cy="5936972"/>
          </a:xfrm>
        </p:spPr>
      </p:pic>
    </p:spTree>
    <p:extLst>
      <p:ext uri="{BB962C8B-B14F-4D97-AF65-F5344CB8AC3E}">
        <p14:creationId xmlns:p14="http://schemas.microsoft.com/office/powerpoint/2010/main" val="86891372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496</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vt:lpstr>
      <vt:lpstr>Calibri</vt:lpstr>
      <vt:lpstr>Century Gothic</vt:lpstr>
      <vt:lpstr>Open Sans</vt:lpstr>
      <vt:lpstr>Times New Roman</vt:lpstr>
      <vt:lpstr>Verdana</vt:lpstr>
      <vt:lpstr>Vapor Trail</vt:lpstr>
      <vt:lpstr>ESP English for Specific purposes</vt:lpstr>
      <vt:lpstr>PowerPoint Presentation</vt:lpstr>
      <vt:lpstr>PowerPoint Presentation</vt:lpstr>
      <vt:lpstr>PowerPoint Presentation</vt:lpstr>
      <vt:lpstr>Court  Dimensions  the game is played on a volleyball court 18 meters (59 feet) long and 9 meters (29.5 feet) wide, divided into two 9 m × 9 m halves by a one-meter (40-inch) wide net placed so that the top of the net is 2.43 meters (7 feet 11 5/8 inches) above the center of the court for men's competition, and 2.24 meters (7 feet 4 1/8 inches) for women's competition (these heights are varied for veterans and junior competitions).   </vt:lpstr>
      <vt:lpstr>PowerPoint Presentation</vt:lpstr>
      <vt:lpstr>PowerPoint Presentation</vt:lpstr>
      <vt:lpstr>PowerPoint Presentation</vt:lpstr>
      <vt:lpstr>PowerPoint Presentation</vt:lpstr>
      <vt:lpstr>PowerPoint Presentation</vt:lpstr>
      <vt:lpstr>vocabulary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2020-02-11T21:18:13Z</dcterms:created>
  <dcterms:modified xsi:type="dcterms:W3CDTF">2020-05-10T01:26:51Z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