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9"/>
  </p:notesMasterIdLst>
  <p:sldIdLst>
    <p:sldId id="256" r:id="rId5"/>
    <p:sldId id="257" r:id="rId6"/>
    <p:sldId id="261" r:id="rId7"/>
    <p:sldId id="270" r:id="rId8"/>
    <p:sldId id="259" r:id="rId9"/>
    <p:sldId id="268" r:id="rId10"/>
    <p:sldId id="269" r:id="rId11"/>
    <p:sldId id="260" r:id="rId12"/>
    <p:sldId id="262" r:id="rId13"/>
    <p:sldId id="263" r:id="rId14"/>
    <p:sldId id="264"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496"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ku-Arab-IQ" dirty="0" smtClean="0"/>
              <a:t>ئینگلیزی بۆ مەبەستێکی دیاریکراو (</a:t>
            </a:r>
            <a:r>
              <a:rPr lang="en-US" dirty="0" smtClean="0"/>
              <a:t>ESP) </a:t>
            </a:r>
            <a:r>
              <a:rPr lang="ku-Arab-IQ" dirty="0" smtClean="0"/>
              <a:t>ژێرکۆمەڵەی ئینگلیزییە وەک دووەم یان زمانێکی بیانی. زۆرجار ئاماژە بە فێرکردنی زمانی ئینگلیزی دەکات بۆ خوێندکارانی زانکۆ یان ئەو کەسانەی کە ئێستا لە کاردان، پەیوەندیدار بەو وشە و شارەزاییانەی کە پێویستیان پێیەتی.</a:t>
            </a:r>
            <a:endParaRPr lang="en-US" dirty="0"/>
          </a:p>
        </p:txBody>
      </p:sp>
      <p:sp>
        <p:nvSpPr>
          <p:cNvPr id="4" name="Slide Number Placeholder 3"/>
          <p:cNvSpPr>
            <a:spLocks noGrp="1"/>
          </p:cNvSpPr>
          <p:nvPr>
            <p:ph type="sldNum" sz="quarter" idx="10"/>
          </p:nvPr>
        </p:nvSpPr>
        <p:spPr/>
        <p:txBody>
          <a:bodyPr/>
          <a:lstStyle/>
          <a:p>
            <a:fld id="{5603C52C-5E29-41AF-BAA3-8217E886DA08}" type="slidenum">
              <a:rPr lang="en-US" smtClean="0"/>
              <a:t>3</a:t>
            </a:fld>
            <a:endParaRPr lang="en-US" dirty="0"/>
          </a:p>
        </p:txBody>
      </p:sp>
    </p:spTree>
    <p:extLst>
      <p:ext uri="{BB962C8B-B14F-4D97-AF65-F5344CB8AC3E}">
        <p14:creationId xmlns:p14="http://schemas.microsoft.com/office/powerpoint/2010/main" val="1829778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1/21/2024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684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138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1/21/2024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05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1/21/2024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755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1/21/2024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310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618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1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62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1/21/2024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05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187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1/21/2024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22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14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8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51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53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3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08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1/21/2024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30633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ritannica.com/sports/ball-spor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ctr"/>
            <a:r>
              <a:rPr lang="en-US" sz="5400" b="1" dirty="0"/>
              <a:t>ESP</a:t>
            </a:r>
            <a:r>
              <a:rPr lang="en-US" sz="5400" dirty="0"/>
              <a:t/>
            </a:r>
            <a:br>
              <a:rPr lang="en-US" sz="5400" dirty="0"/>
            </a:br>
            <a:r>
              <a:rPr lang="en-US" sz="5400" i="1" dirty="0"/>
              <a:t>English for Specific purposes</a:t>
            </a:r>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dirty="0" smtClean="0"/>
              <a:t>Hezha Hamid Mustafa</a:t>
            </a:r>
          </a:p>
          <a:p>
            <a:endParaRPr lang="en-US" dirty="0"/>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DA580-F6E0-453E-A181-5A9141EE9B19}"/>
              </a:ext>
            </a:extLst>
          </p:cNvPr>
          <p:cNvSpPr>
            <a:spLocks noGrp="1"/>
          </p:cNvSpPr>
          <p:nvPr>
            <p:ph idx="1"/>
          </p:nvPr>
        </p:nvSpPr>
        <p:spPr>
          <a:xfrm>
            <a:off x="301487" y="1033670"/>
            <a:ext cx="10820400" cy="5168347"/>
          </a:xfrm>
        </p:spPr>
        <p:txBody>
          <a:bodyPr/>
          <a:lstStyle/>
          <a:p>
            <a:pPr algn="ctr"/>
            <a:r>
              <a:rPr lang="en-US" sz="5400" b="1" dirty="0"/>
              <a:t>Scoring</a:t>
            </a:r>
          </a:p>
          <a:p>
            <a:pPr>
              <a:lnSpc>
                <a:spcPct val="150000"/>
              </a:lnSpc>
            </a:pPr>
            <a:r>
              <a:rPr lang="en-US" dirty="0"/>
              <a:t>To score the ball must go into your opponent’s goal. </a:t>
            </a:r>
          </a:p>
          <a:p>
            <a:pPr>
              <a:lnSpc>
                <a:spcPct val="150000"/>
              </a:lnSpc>
            </a:pPr>
            <a:r>
              <a:rPr lang="en-US" dirty="0"/>
              <a:t>The whole ball needs to </a:t>
            </a:r>
            <a:r>
              <a:rPr lang="en-US" dirty="0" smtClean="0"/>
              <a:t>cross the </a:t>
            </a:r>
            <a:r>
              <a:rPr lang="en-US" dirty="0"/>
              <a:t>line for it to be a legitimate goal. </a:t>
            </a:r>
          </a:p>
          <a:p>
            <a:pPr>
              <a:lnSpc>
                <a:spcPct val="150000"/>
              </a:lnSpc>
            </a:pPr>
            <a:r>
              <a:rPr lang="en-US" dirty="0"/>
              <a:t>A goal can be scored with any part of the body apart from the hand or arm up to the shoulder.</a:t>
            </a:r>
          </a:p>
          <a:p>
            <a:pPr>
              <a:lnSpc>
                <a:spcPct val="150000"/>
              </a:lnSpc>
            </a:pPr>
            <a:r>
              <a:rPr lang="en-US" dirty="0"/>
              <a:t> The goal itself consists of a frame measuring 8 feet high and 8 yards wide.</a:t>
            </a:r>
          </a:p>
          <a:p>
            <a:pPr>
              <a:lnSpc>
                <a:spcPct val="150000"/>
              </a:lnSpc>
            </a:pPr>
            <a:endParaRPr lang="en-US" dirty="0"/>
          </a:p>
        </p:txBody>
      </p:sp>
    </p:spTree>
    <p:extLst>
      <p:ext uri="{BB962C8B-B14F-4D97-AF65-F5344CB8AC3E}">
        <p14:creationId xmlns:p14="http://schemas.microsoft.com/office/powerpoint/2010/main" val="132519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C5969-D180-41F3-B31F-2DA35D4E87A8}"/>
              </a:ext>
            </a:extLst>
          </p:cNvPr>
          <p:cNvSpPr>
            <a:spLocks noGrp="1"/>
          </p:cNvSpPr>
          <p:nvPr>
            <p:ph idx="1"/>
          </p:nvPr>
        </p:nvSpPr>
        <p:spPr>
          <a:xfrm>
            <a:off x="685800" y="505098"/>
            <a:ext cx="10820400" cy="5713588"/>
          </a:xfrm>
        </p:spPr>
        <p:txBody>
          <a:bodyPr>
            <a:normAutofit/>
          </a:bodyPr>
          <a:lstStyle/>
          <a:p>
            <a:pPr marL="0" indent="0" algn="ctr">
              <a:buNone/>
            </a:pPr>
            <a:r>
              <a:rPr lang="en-US" sz="4400" b="1" dirty="0" smtClean="0">
                <a:solidFill>
                  <a:srgbClr val="FF0000"/>
                </a:solidFill>
              </a:rPr>
              <a:t>     Winning</a:t>
            </a:r>
            <a:r>
              <a:rPr lang="en-US" b="1" dirty="0" smtClean="0">
                <a:solidFill>
                  <a:srgbClr val="FF0000"/>
                </a:solidFill>
              </a:rPr>
              <a:t> </a:t>
            </a:r>
            <a:r>
              <a:rPr lang="en-US" b="1" dirty="0">
                <a:solidFill>
                  <a:srgbClr val="FF0000"/>
                </a:solidFill>
              </a:rPr>
              <a:t>the </a:t>
            </a:r>
            <a:r>
              <a:rPr lang="en-US" sz="4400" b="1" dirty="0" smtClean="0">
                <a:solidFill>
                  <a:srgbClr val="FF0000"/>
                </a:solidFill>
              </a:rPr>
              <a:t>Game</a:t>
            </a:r>
          </a:p>
          <a:p>
            <a:pPr marL="0" indent="0" algn="ctr">
              <a:buNone/>
            </a:pPr>
            <a:endParaRPr lang="en-US" sz="4400" b="1" dirty="0">
              <a:solidFill>
                <a:srgbClr val="FF0000"/>
              </a:solidFill>
            </a:endParaRPr>
          </a:p>
          <a:p>
            <a:pPr algn="justLow">
              <a:lnSpc>
                <a:spcPct val="150000"/>
              </a:lnSpc>
            </a:pPr>
            <a:r>
              <a:rPr lang="en-US" dirty="0"/>
              <a:t>To win </a:t>
            </a:r>
            <a:r>
              <a:rPr lang="en-US" dirty="0" smtClean="0"/>
              <a:t>the game you </a:t>
            </a:r>
            <a:r>
              <a:rPr lang="en-US" dirty="0"/>
              <a:t>have to score more goals than </a:t>
            </a:r>
            <a:r>
              <a:rPr lang="en-US" dirty="0" smtClean="0"/>
              <a:t>your opponent team.</a:t>
            </a:r>
            <a:endParaRPr lang="en-US" dirty="0"/>
          </a:p>
          <a:p>
            <a:pPr algn="justLow">
              <a:lnSpc>
                <a:spcPct val="150000"/>
              </a:lnSpc>
            </a:pPr>
            <a:r>
              <a:rPr lang="en-US" dirty="0"/>
              <a:t> If the scores are level after 90 minutes </a:t>
            </a:r>
            <a:r>
              <a:rPr lang="en-US" dirty="0" smtClean="0"/>
              <a:t>than </a:t>
            </a:r>
            <a:r>
              <a:rPr lang="en-US" dirty="0"/>
              <a:t>the game will end as a </a:t>
            </a:r>
            <a:r>
              <a:rPr lang="en-US" dirty="0" smtClean="0"/>
              <a:t>draw, </a:t>
            </a:r>
            <a:r>
              <a:rPr lang="en-US" dirty="0"/>
              <a:t>apart from in cup games where the game can go to extra time and even a penalty shootout to decide the winner. </a:t>
            </a:r>
          </a:p>
          <a:p>
            <a:pPr algn="justLow">
              <a:lnSpc>
                <a:spcPct val="150000"/>
              </a:lnSpc>
            </a:pPr>
            <a:r>
              <a:rPr lang="en-US" dirty="0"/>
              <a:t>Players must use their feet to kick the ball and are prohibited to use their hands apart from goalkeepers who can use any part of their body within the 18 yard </a:t>
            </a:r>
            <a:r>
              <a:rPr lang="en-US" dirty="0" smtClean="0"/>
              <a:t>box .</a:t>
            </a:r>
            <a:endParaRPr lang="en-US" dirty="0"/>
          </a:p>
          <a:p>
            <a:pPr algn="justLow">
              <a:lnSpc>
                <a:spcPct val="150000"/>
              </a:lnSpc>
            </a:pPr>
            <a:endParaRPr lang="en-US" dirty="0"/>
          </a:p>
        </p:txBody>
      </p:sp>
    </p:spTree>
    <p:extLst>
      <p:ext uri="{BB962C8B-B14F-4D97-AF65-F5344CB8AC3E}">
        <p14:creationId xmlns:p14="http://schemas.microsoft.com/office/powerpoint/2010/main" val="402502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B721A-658C-4FD7-BED4-3D78752422FC}"/>
              </a:ext>
            </a:extLst>
          </p:cNvPr>
          <p:cNvSpPr>
            <a:spLocks noGrp="1"/>
          </p:cNvSpPr>
          <p:nvPr>
            <p:ph idx="1"/>
          </p:nvPr>
        </p:nvSpPr>
        <p:spPr>
          <a:xfrm>
            <a:off x="685800" y="980662"/>
            <a:ext cx="10820400" cy="5238024"/>
          </a:xfrm>
        </p:spPr>
        <p:txBody>
          <a:bodyPr/>
          <a:lstStyle/>
          <a:p>
            <a:pPr marL="0" indent="0" algn="ctr">
              <a:buNone/>
            </a:pPr>
            <a:r>
              <a:rPr lang="en-US" sz="4000" b="1" dirty="0"/>
              <a:t>Rules of Football</a:t>
            </a:r>
            <a:r>
              <a:rPr lang="en-US" b="1" dirty="0"/>
              <a:t> (</a:t>
            </a:r>
            <a:r>
              <a:rPr lang="en-US" sz="4000" b="1" dirty="0"/>
              <a:t>Soccer</a:t>
            </a:r>
            <a:r>
              <a:rPr lang="en-US" b="1" dirty="0"/>
              <a:t>)</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A match consists of two 45 minutes halves with a 15 minute rest period in between.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Each team can have a minimum off 11 players (including 1 goalkeeper who is the only player allowed to handle the ball within the 18 yard box) and a minimum of 7 players are needed to constitute a match.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The field must be made of either artificial or natural grass. The size of pitches is allowed to vary but must be within 100-130 yards long and 50-100 yards wide. </a:t>
            </a:r>
          </a:p>
          <a:p>
            <a:pPr marL="0" indent="0">
              <a:buNone/>
            </a:pPr>
            <a:endParaRPr lang="en-US" b="1" dirty="0"/>
          </a:p>
        </p:txBody>
      </p:sp>
    </p:spTree>
    <p:extLst>
      <p:ext uri="{BB962C8B-B14F-4D97-AF65-F5344CB8AC3E}">
        <p14:creationId xmlns:p14="http://schemas.microsoft.com/office/powerpoint/2010/main" val="152048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74ECCDA-16B4-4EB5-8481-99828B9EFCBC}"/>
              </a:ext>
            </a:extLst>
          </p:cNvPr>
          <p:cNvSpPr>
            <a:spLocks noGrp="1" noChangeArrowheads="1"/>
          </p:cNvSpPr>
          <p:nvPr>
            <p:ph idx="1"/>
          </p:nvPr>
        </p:nvSpPr>
        <p:spPr bwMode="auto">
          <a:xfrm>
            <a:off x="685800" y="1205803"/>
            <a:ext cx="1072432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The ball must have a circumference of 58-61cm and be of a circular shape. </a:t>
            </a:r>
          </a:p>
          <a:p>
            <a:pPr marL="0" lvl="0" indent="0" eaLnBrk="0" fontAlgn="base" hangingPunct="0">
              <a:lnSpc>
                <a:spcPct val="100000"/>
              </a:lnSpc>
              <a:spcBef>
                <a:spcPct val="0"/>
              </a:spcBef>
              <a:spcAft>
                <a:spcPct val="0"/>
              </a:spcAft>
              <a:buFontTx/>
              <a:buChar char="•"/>
            </a:pPr>
            <a:r>
              <a:rPr lang="en-US" altLang="en-US" sz="2400" dirty="0">
                <a:latin typeface="Arial" panose="020B0604020202020204" pitchFamily="34" charset="0"/>
              </a:rPr>
              <a:t>Each team can name up to 7 substitute players. Substitutions can be made at any time of the match with each team being able to make a maximum of 3 substitutions per side.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sz="2400" dirty="0">
                <a:latin typeface="Arial" panose="020B0604020202020204" pitchFamily="34" charset="0"/>
              </a:rPr>
              <a:t>Each game must include one referee and two assistant referee’s (linesmen). It’s the job of the referee to act as time keeper and make any decisions which may need to be made such as fouls, free kicks, throw ins, penalties and added on time at the end of each half. </a:t>
            </a:r>
          </a:p>
          <a:p>
            <a:pPr marL="0" lvl="0" indent="0" eaLnBrk="0" fontAlgn="base" hangingPunct="0">
              <a:lnSpc>
                <a:spcPct val="100000"/>
              </a:lnSpc>
              <a:spcBef>
                <a:spcPct val="0"/>
              </a:spcBef>
              <a:spcAft>
                <a:spcPct val="0"/>
              </a:spcAft>
              <a:buNone/>
            </a:pPr>
            <a:endParaRPr lang="en-US" sz="24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sz="2400" dirty="0">
                <a:latin typeface="Arial" panose="020B0604020202020204" pitchFamily="34" charset="0"/>
              </a:rPr>
              <a:t>if a ball goes out of play off an opponent in either of the side lines then it is given as a throw in. If it goes out of play off an attacking player on the base line then it is a goal kick. If it comes off a defending player it is a corner kick.</a:t>
            </a:r>
          </a:p>
          <a:p>
            <a:pPr marL="0" lvl="0" indent="0" eaLnBrk="0" fontAlgn="base" hangingPunct="0">
              <a:lnSpc>
                <a:spcPct val="100000"/>
              </a:lnSpc>
              <a:spcBef>
                <a:spcPct val="0"/>
              </a:spcBef>
              <a:spcAft>
                <a:spcPct val="0"/>
              </a:spcAft>
              <a:buFontTx/>
              <a:buChar char="•"/>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367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BCDCE-6AC3-4CE5-8A66-DA3377039E80}"/>
              </a:ext>
            </a:extLst>
          </p:cNvPr>
          <p:cNvSpPr>
            <a:spLocks noGrp="1"/>
          </p:cNvSpPr>
          <p:nvPr>
            <p:ph idx="1"/>
          </p:nvPr>
        </p:nvSpPr>
        <p:spPr>
          <a:xfrm>
            <a:off x="685800" y="1201784"/>
            <a:ext cx="10820400" cy="5016902"/>
          </a:xfrm>
        </p:spPr>
        <p:txBody>
          <a:bodyPr>
            <a:normAutofit fontScale="92500" lnSpcReduction="10000"/>
          </a:bodyPr>
          <a:lstStyle/>
          <a:p>
            <a:pPr marL="0" lvl="0" indent="0" eaLnBrk="0" fontAlgn="base" hangingPunct="0">
              <a:lnSpc>
                <a:spcPct val="15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50000"/>
              </a:lnSpc>
              <a:spcBef>
                <a:spcPct val="0"/>
              </a:spcBef>
              <a:spcAft>
                <a:spcPct val="0"/>
              </a:spcAft>
              <a:buFontTx/>
              <a:buChar char="•"/>
            </a:pPr>
            <a:r>
              <a:rPr lang="en-US" altLang="en-US" sz="2400" dirty="0" smtClean="0">
                <a:latin typeface="Arial" panose="020B0604020202020204" pitchFamily="34" charset="0"/>
              </a:rPr>
              <a:t>If </a:t>
            </a:r>
            <a:r>
              <a:rPr lang="en-US" altLang="en-US" sz="2400" dirty="0">
                <a:latin typeface="Arial" panose="020B0604020202020204" pitchFamily="34" charset="0"/>
              </a:rPr>
              <a:t>the game needs to head to extra time as a result of both teams being level in a match then 30 minutes will be added in the form of two 15 minute halves after the allotted 90 minutes. </a:t>
            </a:r>
          </a:p>
          <a:p>
            <a:pPr marL="0" lvl="0" indent="0" eaLnBrk="0" fontAlgn="base" hangingPunct="0">
              <a:lnSpc>
                <a:spcPct val="150000"/>
              </a:lnSpc>
              <a:spcBef>
                <a:spcPct val="0"/>
              </a:spcBef>
              <a:spcAft>
                <a:spcPct val="0"/>
              </a:spcAft>
              <a:buFontTx/>
              <a:buChar char="•"/>
            </a:pPr>
            <a:r>
              <a:rPr lang="en-US" altLang="en-US" sz="2400" dirty="0">
                <a:latin typeface="Arial" panose="020B0604020202020204" pitchFamily="34" charset="0"/>
              </a:rPr>
              <a:t>If teams are still level after extra time then a penalty shootout must take place. </a:t>
            </a:r>
          </a:p>
          <a:p>
            <a:pPr marL="0" lvl="0" indent="0" eaLnBrk="0" fontAlgn="base" hangingPunct="0">
              <a:lnSpc>
                <a:spcPct val="150000"/>
              </a:lnSpc>
              <a:spcBef>
                <a:spcPct val="0"/>
              </a:spcBef>
              <a:spcAft>
                <a:spcPct val="0"/>
              </a:spcAft>
              <a:buFontTx/>
              <a:buChar char="•"/>
            </a:pPr>
            <a:r>
              <a:rPr lang="en-US" altLang="en-US" sz="2400" dirty="0">
                <a:latin typeface="Arial" panose="020B0604020202020204" pitchFamily="34" charset="0"/>
              </a:rPr>
              <a:t>The whole ball must cross the goal line for it to constitute as a goal. </a:t>
            </a:r>
          </a:p>
          <a:p>
            <a:pPr marL="0" lvl="0" indent="0" eaLnBrk="0" fontAlgn="base" hangingPunct="0">
              <a:lnSpc>
                <a:spcPct val="150000"/>
              </a:lnSpc>
              <a:spcBef>
                <a:spcPct val="0"/>
              </a:spcBef>
              <a:spcAft>
                <a:spcPct val="0"/>
              </a:spcAft>
              <a:buFontTx/>
              <a:buChar char="•"/>
            </a:pPr>
            <a:r>
              <a:rPr lang="en-US" altLang="en-US" sz="2400" dirty="0">
                <a:latin typeface="Arial" panose="020B0604020202020204" pitchFamily="34" charset="0"/>
              </a:rPr>
              <a:t>For fouls committed a player could receive either a yellow or red card depending on the severity of the foul; this comes down to the referee’s discretion. The yellow is a warning and a red card is a dismissal of that player. Two yellow cards will equal one red. Once a player is sent off then they cannot be replaced. </a:t>
            </a:r>
          </a:p>
          <a:p>
            <a:pPr>
              <a:lnSpc>
                <a:spcPct val="150000"/>
              </a:lnSpc>
            </a:pPr>
            <a:endParaRPr lang="en-US" dirty="0"/>
          </a:p>
        </p:txBody>
      </p:sp>
    </p:spTree>
    <p:extLst>
      <p:ext uri="{BB962C8B-B14F-4D97-AF65-F5344CB8AC3E}">
        <p14:creationId xmlns:p14="http://schemas.microsoft.com/office/powerpoint/2010/main" val="294404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310639" y="616328"/>
            <a:ext cx="7333577" cy="1474330"/>
          </a:xfrm>
        </p:spPr>
        <p:txBody>
          <a:bodyPr>
            <a:normAutofit/>
          </a:bodyPr>
          <a:lstStyle/>
          <a:p>
            <a:pPr algn="ctr"/>
            <a:r>
              <a:rPr lang="en-US" sz="4800" b="1" dirty="0">
                <a:solidFill>
                  <a:srgbClr val="FF0000"/>
                </a:solidFill>
              </a:rPr>
              <a:t>ESP</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74172" y="2090658"/>
            <a:ext cx="11268892" cy="3979982"/>
          </a:xfrm>
        </p:spPr>
        <p:txBody>
          <a:bodyPr>
            <a:normAutofit/>
          </a:bodyPr>
          <a:lstStyle/>
          <a:p>
            <a:pPr>
              <a:lnSpc>
                <a:spcPct val="100000"/>
              </a:lnSpc>
            </a:pPr>
            <a:r>
              <a:rPr lang="en-US" sz="3200" b="1" dirty="0" err="1" smtClean="0">
                <a:latin typeface="Times New Roman" panose="02020603050405020304" pitchFamily="18" charset="0"/>
                <a:cs typeface="Times New Roman" panose="02020603050405020304" pitchFamily="18" charset="0"/>
              </a:rPr>
              <a:t>Paltridge</a:t>
            </a:r>
            <a:r>
              <a:rPr lang="en-US" sz="3200" b="1" dirty="0" smtClean="0">
                <a:latin typeface="Times New Roman" panose="02020603050405020304" pitchFamily="18" charset="0"/>
                <a:cs typeface="Times New Roman" panose="02020603050405020304" pitchFamily="18" charset="0"/>
              </a:rPr>
              <a:t> and </a:t>
            </a:r>
            <a:r>
              <a:rPr lang="en-US" sz="3200" b="1" dirty="0" err="1" smtClean="0">
                <a:latin typeface="Times New Roman" panose="02020603050405020304" pitchFamily="18" charset="0"/>
                <a:cs typeface="Times New Roman" panose="02020603050405020304" pitchFamily="18" charset="0"/>
              </a:rPr>
              <a:t>Starfield’s</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2013, p. 2) </a:t>
            </a:r>
            <a:r>
              <a:rPr lang="en-US" sz="3200" dirty="0">
                <a:latin typeface="Times New Roman" panose="02020603050405020304" pitchFamily="18" charset="0"/>
                <a:cs typeface="Times New Roman" panose="02020603050405020304" pitchFamily="18" charset="0"/>
              </a:rPr>
              <a:t>definition</a:t>
            </a:r>
            <a:r>
              <a:rPr lang="en-US" sz="32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English for specific purposes (ESP) refers to the teaching and learning of English as a second or foreign language where the goal of the learners is to use English in a particular domain.”</a:t>
            </a:r>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7D00A-7BD6-4C93-8335-0543EE2AF91A}"/>
              </a:ext>
            </a:extLst>
          </p:cNvPr>
          <p:cNvSpPr>
            <a:spLocks noGrp="1"/>
          </p:cNvSpPr>
          <p:nvPr>
            <p:ph idx="1"/>
          </p:nvPr>
        </p:nvSpPr>
        <p:spPr>
          <a:xfrm>
            <a:off x="269967" y="1410790"/>
            <a:ext cx="11564982" cy="4998720"/>
          </a:xfrm>
        </p:spPr>
        <p:txBody>
          <a:bodyPr>
            <a:normAutofit/>
          </a:bodyPr>
          <a:lstStyle/>
          <a:p>
            <a:r>
              <a:rPr lang="en-US" sz="3600" b="1" dirty="0">
                <a:latin typeface="Times New Roman" panose="02020603050405020304" pitchFamily="18" charset="0"/>
                <a:cs typeface="Times New Roman" panose="02020603050405020304" pitchFamily="18" charset="0"/>
              </a:rPr>
              <a:t>What is ESP English for Specific Purposes?</a:t>
            </a:r>
          </a:p>
          <a:p>
            <a:r>
              <a:rPr lang="en-US" sz="2800" dirty="0">
                <a:latin typeface="Times New Roman" panose="02020603050405020304" pitchFamily="18" charset="0"/>
                <a:cs typeface="Times New Roman" panose="02020603050405020304" pitchFamily="18" charset="0"/>
              </a:rPr>
              <a:t>English for specific purposes (ESP) is a subset of English as a second or foreign language. </a:t>
            </a: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usually refers to teaching the English language to</a:t>
            </a:r>
            <a:r>
              <a:rPr lang="en-US" sz="2800" u="sng" dirty="0">
                <a:latin typeface="Times New Roman" panose="02020603050405020304" pitchFamily="18" charset="0"/>
                <a:cs typeface="Times New Roman" panose="02020603050405020304" pitchFamily="18" charset="0"/>
              </a:rPr>
              <a:t> university students or people already in employment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concerning </a:t>
            </a:r>
            <a:r>
              <a:rPr lang="en-US" sz="2800" dirty="0">
                <a:latin typeface="Times New Roman" panose="02020603050405020304" pitchFamily="18" charset="0"/>
                <a:cs typeface="Times New Roman" panose="02020603050405020304" pitchFamily="18" charset="0"/>
              </a:rPr>
              <a:t>the particular vocabulary and skills they need.</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1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10820400" cy="4542285"/>
          </a:xfrm>
        </p:spPr>
        <p:txBody>
          <a:bodyPr>
            <a:normAutofit/>
          </a:bodyPr>
          <a:lstStyle/>
          <a:p>
            <a:r>
              <a:rPr lang="en-US" sz="3200" b="1" dirty="0">
                <a:latin typeface="Times New Roman" panose="02020603050405020304" pitchFamily="18" charset="0"/>
                <a:cs typeface="Times New Roman" panose="02020603050405020304" pitchFamily="18" charset="0"/>
              </a:rPr>
              <a:t>WHY </a:t>
            </a:r>
            <a:r>
              <a:rPr lang="en-US" sz="3200" b="1" dirty="0" smtClean="0">
                <a:latin typeface="Times New Roman" panose="02020603050405020304" pitchFamily="18" charset="0"/>
                <a:cs typeface="Times New Roman" panose="02020603050405020304" pitchFamily="18" charset="0"/>
              </a:rPr>
              <a:t>ENGLISH</a:t>
            </a:r>
          </a:p>
          <a:p>
            <a:r>
              <a:rPr lang="en-US" sz="24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English has become the internationally accepted language of nearly all fields of knowledge.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recognized and understood by people almost everywhere in </a:t>
            </a:r>
            <a:r>
              <a:rPr lang="en-US" sz="2800" dirty="0" smtClean="0">
                <a:latin typeface="Times New Roman" panose="02020603050405020304" pitchFamily="18" charset="0"/>
                <a:cs typeface="Times New Roman" panose="02020603050405020304" pitchFamily="18" charset="0"/>
              </a:rPr>
              <a:t>the world</a:t>
            </a:r>
            <a:r>
              <a:rPr lang="en-US" sz="2800" dirty="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With </a:t>
            </a:r>
            <a:r>
              <a:rPr lang="en-US" sz="2800" dirty="0">
                <a:latin typeface="Times New Roman" panose="02020603050405020304" pitchFamily="18" charset="0"/>
                <a:cs typeface="Times New Roman" panose="02020603050405020304" pitchFamily="18" charset="0"/>
              </a:rPr>
              <a:t>more than 350 million people around the world speaking English as a first language and more than 430 million speaking it as a second language, there are English speakers in most countries around the world.</a:t>
            </a:r>
          </a:p>
        </p:txBody>
      </p:sp>
    </p:spTree>
    <p:extLst>
      <p:ext uri="{BB962C8B-B14F-4D97-AF65-F5344CB8AC3E}">
        <p14:creationId xmlns:p14="http://schemas.microsoft.com/office/powerpoint/2010/main" val="74583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1C200-9613-476C-86B6-FB8843904B75}"/>
              </a:ext>
            </a:extLst>
          </p:cNvPr>
          <p:cNvSpPr>
            <a:spLocks noGrp="1"/>
          </p:cNvSpPr>
          <p:nvPr>
            <p:ph idx="1"/>
          </p:nvPr>
        </p:nvSpPr>
        <p:spPr>
          <a:xfrm>
            <a:off x="685800" y="1364974"/>
            <a:ext cx="10820400" cy="4853711"/>
          </a:xfrm>
        </p:spPr>
        <p:txBody>
          <a:bodyPr>
            <a:normAutofit/>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lgn="ctr">
              <a:buNone/>
            </a:pPr>
            <a:r>
              <a:rPr lang="en-US" sz="5400" b="1" i="1" dirty="0">
                <a:latin typeface="Times New Roman" panose="02020603050405020304" pitchFamily="18" charset="0"/>
                <a:cs typeface="Times New Roman" panose="02020603050405020304" pitchFamily="18" charset="0"/>
              </a:rPr>
              <a:t>Football</a:t>
            </a:r>
          </a:p>
          <a:p>
            <a:r>
              <a:rPr lang="en-US" sz="2800" b="1" dirty="0">
                <a:latin typeface="Times New Roman" panose="02020603050405020304" pitchFamily="18" charset="0"/>
                <a:cs typeface="Times New Roman" panose="02020603050405020304" pitchFamily="18" charset="0"/>
              </a:rPr>
              <a:t>Football</a:t>
            </a:r>
            <a:r>
              <a:rPr lang="en-US" sz="2800" dirty="0">
                <a:latin typeface="Times New Roman" panose="02020603050405020304" pitchFamily="18" charset="0"/>
                <a:cs typeface="Times New Roman" panose="02020603050405020304" pitchFamily="18" charset="0"/>
              </a:rPr>
              <a:t>, also called </a:t>
            </a:r>
            <a:r>
              <a:rPr lang="en-US" sz="2800" b="1" dirty="0">
                <a:latin typeface="Times New Roman" panose="02020603050405020304" pitchFamily="18" charset="0"/>
                <a:cs typeface="Times New Roman" panose="02020603050405020304" pitchFamily="18" charset="0"/>
              </a:rPr>
              <a:t>association football</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rPr>
              <a:t>soccer</a:t>
            </a:r>
            <a:r>
              <a:rPr lang="en-US" sz="2800" dirty="0">
                <a:latin typeface="Times New Roman" panose="02020603050405020304" pitchFamily="18" charset="0"/>
                <a:cs typeface="Times New Roman" panose="02020603050405020304" pitchFamily="18" charset="0"/>
              </a:rPr>
              <a:t>, game in which two teams of 11 players, using any part of their bodies except their hands and arms, try to maneuver the </a:t>
            </a:r>
            <a:r>
              <a:rPr lang="en-US" sz="2800" dirty="0">
                <a:latin typeface="Times New Roman" panose="02020603050405020304" pitchFamily="18" charset="0"/>
                <a:cs typeface="Times New Roman" panose="02020603050405020304" pitchFamily="18" charset="0"/>
                <a:hlinkClick r:id="rId2"/>
              </a:rPr>
              <a:t>ball</a:t>
            </a:r>
            <a:r>
              <a:rPr lang="en-US" sz="2800" dirty="0">
                <a:latin typeface="Times New Roman" panose="02020603050405020304" pitchFamily="18" charset="0"/>
                <a:cs typeface="Times New Roman" panose="02020603050405020304" pitchFamily="18" charset="0"/>
              </a:rPr>
              <a:t> into the opposing team’s goal.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Only </a:t>
            </a:r>
            <a:r>
              <a:rPr lang="en-US" sz="2800" dirty="0">
                <a:latin typeface="Times New Roman" panose="02020603050405020304" pitchFamily="18" charset="0"/>
                <a:cs typeface="Times New Roman" panose="02020603050405020304" pitchFamily="18" charset="0"/>
              </a:rPr>
              <a:t>the goalkeeper is permitted to handle the ball and may do so only within the penalty area surrounding the goal.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team that scores more goals wins.</a:t>
            </a:r>
          </a:p>
        </p:txBody>
      </p:sp>
    </p:spTree>
    <p:extLst>
      <p:ext uri="{BB962C8B-B14F-4D97-AF65-F5344CB8AC3E}">
        <p14:creationId xmlns:p14="http://schemas.microsoft.com/office/powerpoint/2010/main" val="298452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1C200-9613-476C-86B6-FB8843904B75}"/>
              </a:ext>
            </a:extLst>
          </p:cNvPr>
          <p:cNvSpPr>
            <a:spLocks noGrp="1"/>
          </p:cNvSpPr>
          <p:nvPr>
            <p:ph idx="1"/>
          </p:nvPr>
        </p:nvSpPr>
        <p:spPr>
          <a:xfrm>
            <a:off x="685800" y="1364974"/>
            <a:ext cx="10820400" cy="4853711"/>
          </a:xfrm>
        </p:spPr>
        <p:txBody>
          <a:bodyPr/>
          <a:lstStyle/>
          <a:p>
            <a:endParaRPr lang="en-US" b="1" dirty="0"/>
          </a:p>
          <a:p>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090400" cy="6942667"/>
          </a:xfrm>
          <a:prstGeom prst="rect">
            <a:avLst/>
          </a:prstGeom>
        </p:spPr>
      </p:pic>
    </p:spTree>
    <p:extLst>
      <p:ext uri="{BB962C8B-B14F-4D97-AF65-F5344CB8AC3E}">
        <p14:creationId xmlns:p14="http://schemas.microsoft.com/office/powerpoint/2010/main" val="229410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1C200-9613-476C-86B6-FB8843904B75}"/>
              </a:ext>
            </a:extLst>
          </p:cNvPr>
          <p:cNvSpPr>
            <a:spLocks noGrp="1"/>
          </p:cNvSpPr>
          <p:nvPr>
            <p:ph idx="1"/>
          </p:nvPr>
        </p:nvSpPr>
        <p:spPr>
          <a:xfrm>
            <a:off x="685800" y="1364974"/>
            <a:ext cx="10820400" cy="4853711"/>
          </a:xfrm>
        </p:spPr>
        <p:txBody>
          <a:bodyPr/>
          <a:lstStyle/>
          <a:p>
            <a:endParaRPr lang="en-US" b="1" dirty="0"/>
          </a:p>
          <a:p>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7" y="316088"/>
            <a:ext cx="10543823" cy="6688667"/>
          </a:xfrm>
          <a:prstGeom prst="rect">
            <a:avLst/>
          </a:prstGeom>
        </p:spPr>
      </p:pic>
    </p:spTree>
    <p:extLst>
      <p:ext uri="{BB962C8B-B14F-4D97-AF65-F5344CB8AC3E}">
        <p14:creationId xmlns:p14="http://schemas.microsoft.com/office/powerpoint/2010/main" val="178710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1D738-A4BC-48DC-990E-7DF85AE3C69C}"/>
              </a:ext>
            </a:extLst>
          </p:cNvPr>
          <p:cNvSpPr>
            <a:spLocks noGrp="1"/>
          </p:cNvSpPr>
          <p:nvPr>
            <p:ph idx="1"/>
          </p:nvPr>
        </p:nvSpPr>
        <p:spPr>
          <a:xfrm>
            <a:off x="685800" y="1018904"/>
            <a:ext cx="10820400" cy="5199782"/>
          </a:xfrm>
        </p:spPr>
        <p:txBody>
          <a:bodyPr>
            <a:norm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Object of the Game</a:t>
            </a:r>
          </a:p>
          <a:p>
            <a:pPr>
              <a:lnSpc>
                <a:spcPct val="150000"/>
              </a:lnSpc>
            </a:pPr>
            <a:r>
              <a:rPr lang="en-US" sz="2400" dirty="0" smtClean="0">
                <a:latin typeface="Times New Roman" panose="02020603050405020304" pitchFamily="18" charset="0"/>
                <a:cs typeface="Times New Roman" panose="02020603050405020304" pitchFamily="18" charset="0"/>
              </a:rPr>
              <a:t>The aim of football is to score more goals than your opponent in a 90 minute playing time frame. </a:t>
            </a: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match is split up into two halves of 45 minutes. After the first 45 minutes players will take a 15 minute rest period called half time.</a:t>
            </a:r>
          </a:p>
          <a:p>
            <a:pPr>
              <a:lnSpc>
                <a:spcPct val="150000"/>
              </a:lnSpc>
            </a:pPr>
            <a:r>
              <a:rPr lang="en-US" sz="2400" dirty="0">
                <a:latin typeface="Times New Roman" panose="02020603050405020304" pitchFamily="18" charset="0"/>
                <a:cs typeface="Times New Roman" panose="02020603050405020304" pitchFamily="18" charset="0"/>
              </a:rPr>
              <a:t> The second 45 minutes will resume and any time deemed fit to be added on by the referee (injury time) will be accordingly.</a:t>
            </a: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97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03C27-FDC0-43E0-B99E-887AFF277CE5}"/>
              </a:ext>
            </a:extLst>
          </p:cNvPr>
          <p:cNvSpPr>
            <a:spLocks noGrp="1"/>
          </p:cNvSpPr>
          <p:nvPr>
            <p:ph idx="1"/>
          </p:nvPr>
        </p:nvSpPr>
        <p:spPr>
          <a:xfrm>
            <a:off x="685800" y="980662"/>
            <a:ext cx="10820400" cy="5238024"/>
          </a:xfrm>
        </p:spPr>
        <p:txBody>
          <a:bodyPr/>
          <a:lstStyle/>
          <a:p>
            <a:pPr algn="ctr"/>
            <a:r>
              <a:rPr lang="en-US" sz="4000" b="1" dirty="0" smtClean="0"/>
              <a:t>Players</a:t>
            </a:r>
          </a:p>
          <a:p>
            <a:pPr marL="0" indent="0" algn="ctr">
              <a:buNone/>
            </a:pPr>
            <a:endParaRPr lang="en-US" sz="4000" b="1" dirty="0"/>
          </a:p>
          <a:p>
            <a:r>
              <a:rPr lang="en-US" sz="2400" b="1" dirty="0" smtClean="0"/>
              <a:t>Each team consists of 11 players. </a:t>
            </a:r>
          </a:p>
          <a:p>
            <a:pPr marL="0" indent="0">
              <a:buNone/>
            </a:pPr>
            <a:endParaRPr lang="en-US" sz="2400" b="1" dirty="0" smtClean="0"/>
          </a:p>
          <a:p>
            <a:r>
              <a:rPr lang="en-US" sz="2400" b="1" dirty="0" smtClean="0"/>
              <a:t>These are made up of one goalkeeper and ten players.</a:t>
            </a:r>
          </a:p>
          <a:p>
            <a:pPr marL="0" indent="0">
              <a:buNone/>
            </a:pPr>
            <a:endParaRPr lang="en-US" sz="2400" b="1" dirty="0" smtClean="0"/>
          </a:p>
          <a:p>
            <a:pPr marL="0" indent="0">
              <a:buNone/>
            </a:pPr>
            <a:r>
              <a:rPr lang="en-US" sz="2400" b="1" dirty="0" smtClean="0"/>
              <a:t> </a:t>
            </a:r>
            <a:endParaRPr lang="en-US" sz="2400" b="1" dirty="0"/>
          </a:p>
        </p:txBody>
      </p:sp>
    </p:spTree>
    <p:extLst>
      <p:ext uri="{BB962C8B-B14F-4D97-AF65-F5344CB8AC3E}">
        <p14:creationId xmlns:p14="http://schemas.microsoft.com/office/powerpoint/2010/main" val="15903973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4710EE66-8707-456F-8F2E-091D581CB030}">
  <ds:schemaRefs>
    <ds:schemaRef ds:uri="http://schemas.microsoft.com/office/2006/documentManagement/types"/>
    <ds:schemaRef ds:uri="http://schemas.microsoft.com/office/2006/metadata/properties"/>
    <ds:schemaRef ds:uri="http://purl.org/dc/elements/1.1/"/>
    <ds:schemaRef ds:uri="http://www.w3.org/XML/1998/namespace"/>
    <ds:schemaRef ds:uri="71af3243-3dd4-4a8d-8c0d-dd76da1f02a5"/>
    <ds:schemaRef ds:uri="16c05727-aa75-4e4a-9b5f-8a80a116589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912</Words>
  <Application>Microsoft Office PowerPoint</Application>
  <PresentationFormat>Widescreen</PresentationFormat>
  <Paragraphs>56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Vapor Trail</vt:lpstr>
      <vt:lpstr>ESP English for Specific purposes</vt:lpstr>
      <vt:lpstr>ESP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2020-02-11T21:18:13Z</dcterms:created>
  <dcterms:modified xsi:type="dcterms:W3CDTF">2024-01-21T19:32:45Z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