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82" r:id="rId3"/>
    <p:sldId id="284" r:id="rId4"/>
    <p:sldId id="285" r:id="rId5"/>
    <p:sldId id="286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9" r:id="rId28"/>
    <p:sldId id="310" r:id="rId29"/>
    <p:sldId id="311" r:id="rId30"/>
  </p:sldIdLst>
  <p:sldSz cx="9144000" cy="5143500" type="screen16x9"/>
  <p:notesSz cx="6858000" cy="9144000"/>
  <p:defaultTextStyle>
    <a:defPPr>
      <a:defRPr lang="tr-T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C5B"/>
    <a:srgbClr val="E6EDF6"/>
    <a:srgbClr val="383420"/>
    <a:srgbClr val="6F6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D62B5-EBA7-40BE-9FFF-E00F17EBE24E}" type="datetimeFigureOut">
              <a:rPr lang="en-US" smtClean="0"/>
              <a:pPr/>
              <a:t>12/13/2022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D533E-F6E3-439C-8872-F93ACD668A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6B75-C48D-4183-A363-E75C6AA1F4B4}" type="datetimeFigureOut">
              <a:rPr lang="en-US" smtClean="0"/>
              <a:pPr/>
              <a:t>12/13/2022</a:t>
            </a:fld>
            <a:endParaRPr lang="en-GB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82CFC-1E57-4D50-92A0-907F09E4F7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5" indent="-285717" algn="l" defTabSz="91429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8" indent="-228574" algn="l" defTabSz="91429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defTabSz="91429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Ekran Görüntüsü (1278)ى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6"/>
            <a:ext cx="9144000" cy="5140989"/>
          </a:xfrm>
          <a:prstGeom prst="rect">
            <a:avLst/>
          </a:prstGeom>
        </p:spPr>
      </p:pic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571472" y="1285866"/>
            <a:ext cx="7772400" cy="128588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822B00"/>
                </a:solidFill>
              </a:rPr>
              <a:t>General English</a:t>
            </a:r>
            <a:r>
              <a:rPr lang="tr-TR" sz="3600" b="1" dirty="0" smtClean="0">
                <a:solidFill>
                  <a:srgbClr val="822B00"/>
                </a:solidFill>
              </a:rPr>
              <a:t/>
            </a:r>
            <a:br>
              <a:rPr lang="tr-TR" sz="3600" b="1" dirty="0" smtClean="0">
                <a:solidFill>
                  <a:srgbClr val="822B00"/>
                </a:solidFill>
              </a:rPr>
            </a:br>
            <a:r>
              <a:rPr lang="en-US" sz="3200" b="1" dirty="0" smtClean="0">
                <a:solidFill>
                  <a:srgbClr val="822B00"/>
                </a:solidFill>
              </a:rPr>
              <a:t>for University Students</a:t>
            </a:r>
            <a:r>
              <a:rPr lang="en-GB" sz="2800" b="1" dirty="0" smtClean="0">
                <a:solidFill>
                  <a:srgbClr val="822B00"/>
                </a:solidFill>
              </a:rPr>
              <a:t/>
            </a:r>
            <a:br>
              <a:rPr lang="en-GB" sz="2800" b="1" dirty="0" smtClean="0">
                <a:solidFill>
                  <a:srgbClr val="822B00"/>
                </a:solidFill>
              </a:rPr>
            </a:br>
            <a:r>
              <a:rPr lang="en-US" sz="2800" b="1" dirty="0" smtClean="0">
                <a:solidFill>
                  <a:srgbClr val="822B00"/>
                </a:solidFill>
              </a:rPr>
              <a:t>second year Students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tr-TR" sz="3600" b="1" dirty="0" smtClean="0">
                <a:solidFill>
                  <a:srgbClr val="822B00"/>
                </a:solidFill>
              </a:rPr>
              <a:t> </a:t>
            </a:r>
            <a:endParaRPr lang="ar-IQ" sz="3600" b="1" dirty="0">
              <a:solidFill>
                <a:srgbClr val="822B00"/>
              </a:solidFill>
            </a:endParaRPr>
          </a:p>
        </p:txBody>
      </p:sp>
      <p:sp>
        <p:nvSpPr>
          <p:cNvPr id="6" name="2 Alt Başlık"/>
          <p:cNvSpPr>
            <a:spLocks noGrp="1"/>
          </p:cNvSpPr>
          <p:nvPr>
            <p:ph type="subTitle" idx="1"/>
          </p:nvPr>
        </p:nvSpPr>
        <p:spPr>
          <a:xfrm>
            <a:off x="1357290" y="2714626"/>
            <a:ext cx="6400800" cy="857256"/>
          </a:xfrm>
        </p:spPr>
        <p:txBody>
          <a:bodyPr>
            <a:noAutofit/>
          </a:bodyPr>
          <a:lstStyle/>
          <a:p>
            <a:endParaRPr lang="de-DE" sz="2000" b="1" dirty="0">
              <a:solidFill>
                <a:prstClr val="black">
                  <a:lumMod val="75000"/>
                  <a:lumOff val="25000"/>
                </a:prstClr>
              </a:solidFill>
              <a:latin typeface="BordeauxLight" pitchFamily="2" charset="0"/>
            </a:endParaRPr>
          </a:p>
        </p:txBody>
      </p:sp>
      <p:sp>
        <p:nvSpPr>
          <p:cNvPr id="7" name="2 Alt Başlık"/>
          <p:cNvSpPr txBox="1">
            <a:spLocks/>
          </p:cNvSpPr>
          <p:nvPr/>
        </p:nvSpPr>
        <p:spPr>
          <a:xfrm>
            <a:off x="1285852" y="4214824"/>
            <a:ext cx="6572296" cy="1528764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algn="ctr">
              <a:spcBef>
                <a:spcPts val="200"/>
              </a:spcBef>
              <a:defRPr/>
            </a:pPr>
            <a:endParaRPr lang="ar-SY" sz="2800" dirty="0" smtClean="0">
              <a:latin typeface="+mj-lt"/>
              <a:ea typeface="+mj-ea"/>
              <a:cs typeface="Ali_K_Tradition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785800"/>
            <a:ext cx="8229600" cy="857250"/>
          </a:xfr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P</a:t>
            </a:r>
            <a:r>
              <a:rPr lang="en-GB" dirty="0" smtClean="0"/>
              <a:t>resent </a:t>
            </a:r>
            <a:r>
              <a:rPr lang="tr-TR" dirty="0" smtClean="0"/>
              <a:t>S</a:t>
            </a:r>
            <a:r>
              <a:rPr lang="en-GB" dirty="0" err="1" smtClean="0"/>
              <a:t>imple</a:t>
            </a:r>
            <a:endParaRPr lang="en-GB" dirty="0"/>
          </a:p>
        </p:txBody>
      </p:sp>
      <p:pic>
        <p:nvPicPr>
          <p:cNvPr id="5" name="4 Resim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5 Resim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GRAMMAR FOR LISTENING-PAGE 79. make negative:</a:t>
            </a:r>
          </a:p>
          <a:p>
            <a:pPr>
              <a:buNone/>
            </a:pPr>
            <a:r>
              <a:rPr lang="en-US" sz="2000" dirty="0" smtClean="0"/>
              <a:t>1-negative sentences: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Main verbs: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AUXILIRAY and modal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A.MAIN VERBS: </a:t>
            </a:r>
            <a:r>
              <a:rPr lang="en-US" sz="2000" dirty="0" smtClean="0"/>
              <a:t>verbs like = PLAY, CLEAN, STUDY, GO, EAT, READ, BUY..ETC.</a:t>
            </a:r>
          </a:p>
          <a:p>
            <a:pPr marL="457200" indent="-457200">
              <a:buNone/>
            </a:pPr>
            <a:r>
              <a:rPr lang="en-US" sz="2000" dirty="0" smtClean="0"/>
              <a:t>1- PRESENT SIMPLE: S+V(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) + COMPLEMENT</a:t>
            </a:r>
          </a:p>
          <a:p>
            <a:pPr marL="457200" indent="-457200">
              <a:buNone/>
            </a:pPr>
            <a:r>
              <a:rPr lang="en-US" sz="2000" dirty="0" smtClean="0"/>
              <a:t>EG. </a:t>
            </a:r>
            <a:r>
              <a:rPr lang="en-US" sz="2000" dirty="0" smtClean="0">
                <a:solidFill>
                  <a:srgbClr val="C00000"/>
                </a:solidFill>
              </a:rPr>
              <a:t>HE</a:t>
            </a:r>
            <a:r>
              <a:rPr lang="en-US" sz="2000" dirty="0" smtClean="0"/>
              <a:t> LOVE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 ME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SHE</a:t>
            </a:r>
            <a:r>
              <a:rPr lang="en-US" sz="2000" dirty="0" smtClean="0"/>
              <a:t> FEEL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 GOOD</a:t>
            </a:r>
          </a:p>
          <a:p>
            <a:pPr marL="457200" indent="-457200">
              <a:buNone/>
            </a:pPr>
            <a:r>
              <a:rPr lang="en-US" sz="2000" dirty="0" smtClean="0"/>
              <a:t>WE PLAY EVERY DAY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NEGATIVE : SUBJECT+</a:t>
            </a:r>
            <a:r>
              <a:rPr lang="en-US" sz="2000" dirty="0" smtClean="0">
                <a:solidFill>
                  <a:srgbClr val="C00000"/>
                </a:solidFill>
              </a:rPr>
              <a:t>DOESN’T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C00000"/>
                </a:solidFill>
              </a:rPr>
              <a:t>VERB</a:t>
            </a:r>
            <a:r>
              <a:rPr lang="en-US" sz="2000" dirty="0" smtClean="0"/>
              <a:t>+ COMPLEMENT</a:t>
            </a:r>
          </a:p>
          <a:p>
            <a:pPr marL="457200" indent="-457200">
              <a:buNone/>
            </a:pPr>
            <a:r>
              <a:rPr lang="en-US" sz="2000" dirty="0" smtClean="0"/>
              <a:t>HE DOSEN’T LOVE ME</a:t>
            </a:r>
          </a:p>
          <a:p>
            <a:pPr marL="457200" indent="-457200">
              <a:buNone/>
            </a:pPr>
            <a:r>
              <a:rPr lang="en-US" sz="2000" dirty="0" smtClean="0"/>
              <a:t>SHE DOSEN’T FEEL GOOD</a:t>
            </a:r>
          </a:p>
          <a:p>
            <a:pPr marL="457200" indent="-457200">
              <a:buNone/>
            </a:pPr>
            <a:r>
              <a:rPr lang="en-US" sz="2000" dirty="0" smtClean="0"/>
              <a:t>I DON’T EAT TEA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PAST SIMPLE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SINGULAR SUBJECT OR PLURAL SUBJECT+ V(ED) + C</a:t>
            </a:r>
          </a:p>
          <a:p>
            <a:pPr>
              <a:buNone/>
            </a:pPr>
            <a:r>
              <a:rPr lang="en-US" sz="2400" dirty="0" smtClean="0"/>
              <a:t>HE LOV</a:t>
            </a:r>
            <a:r>
              <a:rPr lang="en-US" sz="2400" u="sng" dirty="0" smtClean="0"/>
              <a:t>ED</a:t>
            </a:r>
            <a:r>
              <a:rPr lang="en-US" sz="2400" dirty="0" smtClean="0"/>
              <a:t> ME</a:t>
            </a:r>
          </a:p>
          <a:p>
            <a:pPr>
              <a:buNone/>
            </a:pPr>
            <a:r>
              <a:rPr lang="en-US" sz="2400" dirty="0" smtClean="0"/>
              <a:t>THEY CLEAN</a:t>
            </a:r>
            <a:r>
              <a:rPr lang="en-US" sz="2400" u="sng" dirty="0" smtClean="0"/>
              <a:t>ED</a:t>
            </a:r>
            <a:r>
              <a:rPr lang="en-US" sz="2400" dirty="0" smtClean="0"/>
              <a:t> THE HOUSE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NEGATIVE: S+DID’T+ VERB BASE+ C</a:t>
            </a:r>
          </a:p>
          <a:p>
            <a:pPr>
              <a:buNone/>
            </a:pPr>
            <a:r>
              <a:rPr lang="en-US" sz="2400" dirty="0" smtClean="0"/>
              <a:t>HE DIDN’T LOVE ME</a:t>
            </a:r>
          </a:p>
          <a:p>
            <a:pPr>
              <a:buNone/>
            </a:pPr>
            <a:r>
              <a:rPr lang="en-US" sz="2400" dirty="0" smtClean="0"/>
              <a:t>THEY DIDN’T CLEANE THE HOUSE.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AUXILIRAY : IS, AM, ARE, WAS, WERE</a:t>
            </a:r>
          </a:p>
          <a:p>
            <a:pPr>
              <a:buNone/>
            </a:pPr>
            <a:r>
              <a:rPr lang="en-US" sz="2400" dirty="0" smtClean="0"/>
              <a:t>Negative: isn’t, </a:t>
            </a:r>
            <a:r>
              <a:rPr lang="en-US" sz="2400" b="1" u="sng" dirty="0" smtClean="0"/>
              <a:t>am not, in </a:t>
            </a:r>
            <a:r>
              <a:rPr lang="en-US" sz="2400" b="1" u="sng" dirty="0" err="1" smtClean="0"/>
              <a:t>english</a:t>
            </a:r>
            <a:r>
              <a:rPr lang="en-US" sz="2400" b="1" u="sng" dirty="0" smtClean="0"/>
              <a:t> we don’t have </a:t>
            </a:r>
            <a:r>
              <a:rPr lang="en-US" sz="2400" b="1" u="sng" dirty="0" err="1" smtClean="0"/>
              <a:t>amn’t</a:t>
            </a:r>
            <a:r>
              <a:rPr lang="en-US" sz="2400" dirty="0" smtClean="0"/>
              <a:t>, aren’t, wasn’t, weren’t</a:t>
            </a:r>
          </a:p>
          <a:p>
            <a:pPr>
              <a:buNone/>
            </a:pPr>
            <a:r>
              <a:rPr lang="en-US" sz="2400" dirty="0" smtClean="0"/>
              <a:t>She is clever= she isn’t clever</a:t>
            </a:r>
          </a:p>
          <a:p>
            <a:pPr>
              <a:buNone/>
            </a:pPr>
            <a:r>
              <a:rPr lang="en-US" sz="2400" dirty="0" smtClean="0"/>
              <a:t>Modals: can=can’t, would=wouldn’t, </a:t>
            </a:r>
            <a:r>
              <a:rPr lang="en-US" sz="2400" b="1" u="sng" dirty="0" smtClean="0"/>
              <a:t>will=won’t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must=mustn’t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She </a:t>
            </a:r>
            <a:r>
              <a:rPr lang="en-US" sz="2400" u="sng" dirty="0" smtClean="0"/>
              <a:t>will visit </a:t>
            </a:r>
            <a:r>
              <a:rPr lang="en-US" sz="2400" dirty="0" smtClean="0"/>
              <a:t>her aunt</a:t>
            </a:r>
          </a:p>
          <a:p>
            <a:pPr>
              <a:buNone/>
            </a:pPr>
            <a:r>
              <a:rPr lang="en-US" sz="2400" dirty="0" smtClean="0"/>
              <a:t>She </a:t>
            </a:r>
            <a:r>
              <a:rPr lang="en-US" sz="2400" u="sng" dirty="0" smtClean="0"/>
              <a:t>won’t visit </a:t>
            </a:r>
            <a:r>
              <a:rPr lang="en-US" sz="2400" dirty="0" smtClean="0"/>
              <a:t>her aunt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Reasons: page79</a:t>
            </a:r>
          </a:p>
          <a:p>
            <a:pPr algn="just">
              <a:buNone/>
            </a:pPr>
            <a:r>
              <a:rPr lang="en-US" sz="2400" dirty="0" smtClean="0"/>
              <a:t>Speakers often follow an </a:t>
            </a:r>
            <a:r>
              <a:rPr lang="en-US" sz="2400" dirty="0" smtClean="0">
                <a:solidFill>
                  <a:srgbClr val="C00000"/>
                </a:solidFill>
              </a:rPr>
              <a:t>obligation sentence </a:t>
            </a:r>
            <a:r>
              <a:rPr lang="en-US" sz="2400" dirty="0" smtClean="0"/>
              <a:t>with a </a:t>
            </a:r>
            <a:r>
              <a:rPr lang="en-US" sz="2400" dirty="0" smtClean="0">
                <a:solidFill>
                  <a:srgbClr val="C00000"/>
                </a:solidFill>
              </a:rPr>
              <a:t>reason sentence</a:t>
            </a:r>
            <a:r>
              <a:rPr lang="en-US" sz="2400" dirty="0" smtClean="0"/>
              <a:t>. We can link the </a:t>
            </a:r>
            <a:r>
              <a:rPr lang="en-US" sz="2400" dirty="0" smtClean="0">
                <a:solidFill>
                  <a:srgbClr val="C00000"/>
                </a:solidFill>
              </a:rPr>
              <a:t>obligation</a:t>
            </a:r>
            <a:r>
              <a:rPr lang="en-US" sz="2400" dirty="0" smtClean="0"/>
              <a:t> sentence and reason sentence in several ways:</a:t>
            </a:r>
          </a:p>
          <a:p>
            <a:pPr algn="just">
              <a:buNone/>
            </a:pPr>
            <a:r>
              <a:rPr lang="en-US" sz="2400" b="1" dirty="0" smtClean="0"/>
              <a:t>1-</a:t>
            </a:r>
            <a:r>
              <a:rPr lang="en-US" sz="2400" dirty="0" smtClean="0"/>
              <a:t>obligatory sentence  is always have must +</a:t>
            </a:r>
            <a:r>
              <a:rPr lang="en-US" sz="2400" b="1" u="sng" dirty="0" smtClean="0"/>
              <a:t>because</a:t>
            </a:r>
            <a:r>
              <a:rPr lang="en-US" sz="2400" dirty="0" smtClean="0"/>
              <a:t> + reason sentence</a:t>
            </a:r>
          </a:p>
          <a:p>
            <a:pPr algn="just">
              <a:buNone/>
            </a:pPr>
            <a:r>
              <a:rPr lang="en-US" sz="2400" u="sng" dirty="0" smtClean="0"/>
              <a:t>Managers mustn’t behave rudely </a:t>
            </a:r>
            <a:r>
              <a:rPr lang="en-US" sz="2400" b="1" dirty="0" smtClean="0"/>
              <a:t>because</a:t>
            </a:r>
            <a:r>
              <a:rPr lang="en-US" sz="2400" dirty="0" smtClean="0"/>
              <a:t> </a:t>
            </a:r>
            <a:r>
              <a:rPr lang="en-US" sz="2400" u="sng" dirty="0" smtClean="0"/>
              <a:t>it makes people angry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b="1" dirty="0" smtClean="0"/>
              <a:t>2-</a:t>
            </a:r>
            <a:r>
              <a:rPr lang="en-US" sz="2400" dirty="0" smtClean="0"/>
              <a:t>obligatory sentence.+ why? </a:t>
            </a:r>
            <a:r>
              <a:rPr lang="en-US" sz="2400" b="1" dirty="0" smtClean="0"/>
              <a:t>B</a:t>
            </a:r>
            <a:r>
              <a:rPr lang="en-US" sz="2400" dirty="0" smtClean="0"/>
              <a:t>ecause, + reason sentence</a:t>
            </a:r>
          </a:p>
          <a:p>
            <a:pPr algn="just">
              <a:buNone/>
            </a:pPr>
            <a:r>
              <a:rPr lang="en-US" sz="2400" u="sng" dirty="0" smtClean="0"/>
              <a:t>Managers mustn’t behave </a:t>
            </a:r>
            <a:r>
              <a:rPr lang="en-US" sz="2400" u="sng" dirty="0" err="1" smtClean="0"/>
              <a:t>rudely.why</a:t>
            </a:r>
            <a:r>
              <a:rPr lang="en-US" sz="2400" u="sng" dirty="0" smtClean="0"/>
              <a:t>?  </a:t>
            </a:r>
            <a:r>
              <a:rPr lang="en-US" sz="2400" b="1" u="sng" dirty="0" smtClean="0"/>
              <a:t>Be</a:t>
            </a:r>
            <a:r>
              <a:rPr lang="en-US" sz="2400" b="1" dirty="0" smtClean="0"/>
              <a:t>cause,</a:t>
            </a:r>
            <a:r>
              <a:rPr lang="en-US" sz="2400" dirty="0" smtClean="0"/>
              <a:t> </a:t>
            </a:r>
            <a:r>
              <a:rPr lang="en-US" sz="2400" u="sng" dirty="0" smtClean="0"/>
              <a:t>it makes people angry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b="1" dirty="0" smtClean="0"/>
              <a:t>3-</a:t>
            </a:r>
            <a:r>
              <a:rPr lang="en-US" sz="2400" dirty="0" smtClean="0"/>
              <a:t> obligatory sentence+ pause….+or just one .+ reason sentence</a:t>
            </a:r>
          </a:p>
          <a:p>
            <a:pPr algn="just">
              <a:buNone/>
            </a:pPr>
            <a:r>
              <a:rPr lang="en-US" sz="2400" u="sng" dirty="0" smtClean="0"/>
              <a:t>Managers mustn’t behave rudely</a:t>
            </a:r>
            <a:r>
              <a:rPr lang="en-US" sz="2400" dirty="0" smtClean="0"/>
              <a:t>....it makes people angry.</a:t>
            </a:r>
          </a:p>
          <a:p>
            <a:pPr algn="just">
              <a:buNone/>
            </a:pPr>
            <a:r>
              <a:rPr lang="en-US" sz="2400" u="sng" dirty="0" smtClean="0"/>
              <a:t>Managers mustn’t behave </a:t>
            </a:r>
            <a:r>
              <a:rPr lang="en-US" sz="2400" u="sng" dirty="0" err="1" smtClean="0"/>
              <a:t>rudely</a:t>
            </a:r>
            <a:r>
              <a:rPr lang="en-US" sz="2400" dirty="0" err="1" smtClean="0"/>
              <a:t>.it</a:t>
            </a:r>
            <a:r>
              <a:rPr lang="en-US" sz="2400" dirty="0" smtClean="0"/>
              <a:t> makes people angry.</a:t>
            </a:r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But </a:t>
            </a:r>
            <a:r>
              <a:rPr lang="en-US" sz="2400" dirty="0" smtClean="0"/>
              <a:t>be careful sometimes the next sentence is a new point and always confused with number three:</a:t>
            </a:r>
          </a:p>
          <a:p>
            <a:pPr>
              <a:buNone/>
            </a:pPr>
            <a:r>
              <a:rPr lang="en-US" sz="2400" u="sng" dirty="0" err="1" smtClean="0"/>
              <a:t>obligation+pause</a:t>
            </a:r>
            <a:r>
              <a:rPr lang="en-US" sz="2400" u="sng" dirty="0" smtClean="0"/>
              <a:t>…+reason.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So only through the meaning, you can realize whether the second sentence is a reason  or a new point Consider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Obligation sentence+ pause…+new point</a:t>
            </a:r>
          </a:p>
          <a:p>
            <a:pPr>
              <a:buNone/>
            </a:pPr>
            <a:r>
              <a:rPr lang="en-US" sz="2400" u="sng" dirty="0" smtClean="0"/>
              <a:t>Managers mustn’t behave rudely</a:t>
            </a:r>
            <a:r>
              <a:rPr lang="en-US" sz="2400" dirty="0" smtClean="0"/>
              <a:t>.(pause)they </a:t>
            </a:r>
            <a:r>
              <a:rPr lang="en-US" sz="2400" b="1" dirty="0" smtClean="0"/>
              <a:t>mustn’t</a:t>
            </a:r>
            <a:r>
              <a:rPr lang="en-US" sz="2400" dirty="0" smtClean="0"/>
              <a:t>  get angry new point</a:t>
            </a:r>
          </a:p>
          <a:p>
            <a:pPr algn="ctr">
              <a:buNone/>
            </a:pPr>
            <a:r>
              <a:rPr lang="en-US" b="1" dirty="0" smtClean="0"/>
              <a:t>Closed questions: page85</a:t>
            </a:r>
          </a:p>
          <a:p>
            <a:pPr>
              <a:buNone/>
            </a:pPr>
            <a:r>
              <a:rPr lang="en-US" sz="2400" dirty="0" smtClean="0"/>
              <a:t>Is a type of question which is answered by YES or NO </a:t>
            </a:r>
          </a:p>
          <a:p>
            <a:pPr>
              <a:buNone/>
            </a:pPr>
            <a:r>
              <a:rPr lang="en-US" sz="2400" u="sng" dirty="0" smtClean="0"/>
              <a:t>Is</a:t>
            </a:r>
            <a:r>
              <a:rPr lang="en-US" sz="2400" dirty="0" smtClean="0"/>
              <a:t> </a:t>
            </a:r>
            <a:r>
              <a:rPr lang="en-US" sz="2400" u="sng" dirty="0" smtClean="0"/>
              <a:t>she</a:t>
            </a:r>
            <a:r>
              <a:rPr lang="en-US" sz="2400" dirty="0" smtClean="0"/>
              <a:t> smart?  NO, </a:t>
            </a:r>
            <a:r>
              <a:rPr lang="en-US" sz="2400" u="sng" dirty="0" smtClean="0"/>
              <a:t>she</a:t>
            </a:r>
            <a:r>
              <a:rPr lang="en-US" sz="2400" dirty="0" smtClean="0"/>
              <a:t> </a:t>
            </a:r>
            <a:r>
              <a:rPr lang="en-US" sz="2400" u="sng" dirty="0" smtClean="0"/>
              <a:t>isn’t</a:t>
            </a:r>
          </a:p>
          <a:p>
            <a:pPr>
              <a:buNone/>
            </a:pPr>
            <a:r>
              <a:rPr lang="en-US" sz="2400" dirty="0" smtClean="0"/>
              <a:t>1    2                           2      1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720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2000" b="1" dirty="0" smtClean="0"/>
              <a:t>Exam: answer the following Closed questions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. Are </a:t>
            </a:r>
            <a:r>
              <a:rPr lang="en-US" sz="2400" dirty="0" smtClean="0"/>
              <a:t>they outside?</a:t>
            </a:r>
          </a:p>
          <a:p>
            <a:pPr marL="514350" indent="-514350">
              <a:buNone/>
            </a:pPr>
            <a:r>
              <a:rPr lang="en-US" sz="2400" dirty="0" smtClean="0"/>
              <a:t>Yes, they are.         No, they are not(aren’t)</a:t>
            </a:r>
          </a:p>
          <a:p>
            <a:pPr marL="514350" indent="-514350">
              <a:buNone/>
            </a:pPr>
            <a:r>
              <a:rPr lang="en-US" sz="2400" dirty="0" smtClean="0"/>
              <a:t>2. </a:t>
            </a:r>
            <a:r>
              <a:rPr lang="en-US" sz="2400" dirty="0" smtClean="0">
                <a:solidFill>
                  <a:srgbClr val="C00000"/>
                </a:solidFill>
              </a:rPr>
              <a:t>Was</a:t>
            </a:r>
            <a:r>
              <a:rPr lang="en-US" sz="2400" dirty="0" smtClean="0"/>
              <a:t> she nervous?</a:t>
            </a:r>
          </a:p>
          <a:p>
            <a:pPr marL="514350" indent="-514350">
              <a:buNone/>
            </a:pPr>
            <a:r>
              <a:rPr lang="en-US" sz="2400" dirty="0" smtClean="0"/>
              <a:t>Yes, she was           No, she was not(wasn’t)</a:t>
            </a:r>
          </a:p>
          <a:p>
            <a:pPr marL="514350" indent="-514350">
              <a:buNone/>
            </a:pPr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C00000"/>
                </a:solidFill>
              </a:rPr>
              <a:t>Were</a:t>
            </a:r>
            <a:r>
              <a:rPr lang="en-US" sz="2400" dirty="0" smtClean="0"/>
              <a:t> they brilliant? </a:t>
            </a:r>
          </a:p>
          <a:p>
            <a:pPr marL="514350" indent="-514350">
              <a:buNone/>
            </a:pPr>
            <a:r>
              <a:rPr lang="en-US" sz="2400" dirty="0" smtClean="0"/>
              <a:t>Yes, they were       No, were not(wasn’t)</a:t>
            </a:r>
          </a:p>
          <a:p>
            <a:pPr marL="514350" indent="-514350">
              <a:buNone/>
            </a:pPr>
            <a:r>
              <a:rPr lang="en-US" sz="2400" dirty="0" smtClean="0"/>
              <a:t>4. </a:t>
            </a:r>
            <a:r>
              <a:rPr lang="en-US" sz="2400" dirty="0" smtClean="0">
                <a:solidFill>
                  <a:srgbClr val="C00000"/>
                </a:solidFill>
              </a:rPr>
              <a:t>Can</a:t>
            </a:r>
            <a:r>
              <a:rPr lang="en-US" sz="2400" dirty="0" smtClean="0"/>
              <a:t> she stop talking?</a:t>
            </a:r>
          </a:p>
          <a:p>
            <a:pPr marL="514350" indent="-514350">
              <a:buNone/>
            </a:pPr>
            <a:r>
              <a:rPr lang="en-US" sz="2400" dirty="0" smtClean="0"/>
              <a:t>Yes, she can            No, she can’t</a:t>
            </a:r>
          </a:p>
          <a:p>
            <a:pPr marL="514350" indent="-514350">
              <a:buNone/>
            </a:pPr>
            <a:r>
              <a:rPr lang="en-US" sz="2400" dirty="0" smtClean="0"/>
              <a:t>5. </a:t>
            </a:r>
            <a:r>
              <a:rPr lang="en-US" sz="2400" dirty="0" smtClean="0">
                <a:solidFill>
                  <a:srgbClr val="C00000"/>
                </a:solidFill>
              </a:rPr>
              <a:t>Do</a:t>
            </a:r>
            <a:r>
              <a:rPr lang="en-US" sz="2400" dirty="0" smtClean="0"/>
              <a:t>, they believe in God?</a:t>
            </a:r>
          </a:p>
          <a:p>
            <a:pPr marL="514350" indent="-514350">
              <a:buNone/>
            </a:pPr>
            <a:r>
              <a:rPr lang="en-US" sz="2400" dirty="0" smtClean="0"/>
              <a:t>Yes, they do            No they don’t</a:t>
            </a:r>
          </a:p>
          <a:p>
            <a:pPr marL="514350" indent="-514350">
              <a:buNone/>
            </a:pPr>
            <a:r>
              <a:rPr lang="en-US" sz="2400" dirty="0" smtClean="0"/>
              <a:t>6. </a:t>
            </a:r>
            <a:r>
              <a:rPr lang="en-US" sz="2400" dirty="0" smtClean="0">
                <a:solidFill>
                  <a:srgbClr val="C00000"/>
                </a:solidFill>
              </a:rPr>
              <a:t>Did</a:t>
            </a:r>
            <a:r>
              <a:rPr lang="en-US" sz="2400" dirty="0" smtClean="0"/>
              <a:t> she write the letter?</a:t>
            </a:r>
          </a:p>
          <a:p>
            <a:pPr marL="514350" indent="-514350">
              <a:buNone/>
            </a:pPr>
            <a:r>
              <a:rPr lang="en-US" sz="2400" dirty="0" smtClean="0"/>
              <a:t>Yes she did              No she didn’t</a:t>
            </a:r>
          </a:p>
          <a:p>
            <a:pPr marL="514350" indent="-514350">
              <a:buNone/>
            </a:pPr>
            <a:r>
              <a:rPr lang="en-US" sz="2400" dirty="0" smtClean="0"/>
              <a:t>Note: if the subject of the question is </a:t>
            </a:r>
            <a:r>
              <a:rPr lang="en-US" sz="2400" u="sng" dirty="0" smtClean="0">
                <a:solidFill>
                  <a:srgbClr val="C00000"/>
                </a:solidFill>
              </a:rPr>
              <a:t>YOU</a:t>
            </a:r>
            <a:r>
              <a:rPr lang="en-US" sz="2400" dirty="0" smtClean="0"/>
              <a:t>, so the answer will be </a:t>
            </a:r>
            <a:r>
              <a:rPr lang="en-US" sz="2400" u="sng" dirty="0" smtClean="0">
                <a:solidFill>
                  <a:srgbClr val="C00000"/>
                </a:solidFill>
              </a:rPr>
              <a:t>I</a:t>
            </a:r>
            <a:r>
              <a:rPr lang="en-US" sz="2400" dirty="0" smtClean="0"/>
              <a:t> FOR EXAMPLE: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Are you </a:t>
            </a:r>
            <a:r>
              <a:rPr lang="en-US" sz="2400" dirty="0" smtClean="0"/>
              <a:t>a student?</a:t>
            </a:r>
          </a:p>
          <a:p>
            <a:pPr marL="514350" indent="-514350">
              <a:buNone/>
            </a:pPr>
            <a:r>
              <a:rPr lang="en-US" sz="2400" dirty="0" err="1" smtClean="0"/>
              <a:t>Yes,I</a:t>
            </a:r>
            <a:r>
              <a:rPr lang="en-US" sz="2400" dirty="0" smtClean="0"/>
              <a:t> am                    No, I am not</a:t>
            </a:r>
          </a:p>
          <a:p>
            <a:pPr marL="514350" indent="-51435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/>
              <a:t>Are you </a:t>
            </a:r>
            <a:r>
              <a:rPr lang="en-US" sz="2400" dirty="0" smtClean="0"/>
              <a:t>a student?</a:t>
            </a:r>
          </a:p>
          <a:p>
            <a:pPr>
              <a:buNone/>
            </a:pPr>
            <a:r>
              <a:rPr lang="en-US" sz="2400" dirty="0" smtClean="0"/>
              <a:t>Yes, I am         No, I am not     ( </a:t>
            </a:r>
            <a:r>
              <a:rPr lang="en-US" sz="2400" u="sng" dirty="0" smtClean="0">
                <a:solidFill>
                  <a:srgbClr val="C00000"/>
                </a:solidFill>
              </a:rPr>
              <a:t>are</a:t>
            </a:r>
            <a:r>
              <a:rPr lang="en-US" sz="2400" dirty="0" smtClean="0">
                <a:solidFill>
                  <a:srgbClr val="C00000"/>
                </a:solidFill>
              </a:rPr>
              <a:t> is changing into  </a:t>
            </a:r>
            <a:r>
              <a:rPr lang="en-US" sz="2400" u="sng" dirty="0" smtClean="0">
                <a:solidFill>
                  <a:srgbClr val="C00000"/>
                </a:solidFill>
              </a:rPr>
              <a:t>am)</a:t>
            </a:r>
          </a:p>
          <a:p>
            <a:pPr>
              <a:buNone/>
            </a:pPr>
            <a:r>
              <a:rPr lang="en-US" sz="2400" u="sng" dirty="0" smtClean="0"/>
              <a:t> were</a:t>
            </a:r>
            <a:r>
              <a:rPr lang="en-US" sz="2400" dirty="0" smtClean="0"/>
              <a:t> you late for class today?</a:t>
            </a:r>
          </a:p>
          <a:p>
            <a:pPr>
              <a:buNone/>
            </a:pPr>
            <a:r>
              <a:rPr lang="en-US" sz="2400" dirty="0" smtClean="0"/>
              <a:t>Yes, I was        No, I wasn’t      ( </a:t>
            </a:r>
            <a:r>
              <a:rPr lang="en-US" sz="2400" dirty="0" smtClean="0">
                <a:solidFill>
                  <a:srgbClr val="C00000"/>
                </a:solidFill>
              </a:rPr>
              <a:t>were is changing into was)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Sometimes closed questions offer a choice, so you can’t answer by YES or NO, consider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Would you like to have tea or coffee?</a:t>
            </a:r>
          </a:p>
          <a:p>
            <a:pPr>
              <a:buNone/>
            </a:pPr>
            <a:r>
              <a:rPr lang="en-US" sz="2400" dirty="0" smtClean="0"/>
              <a:t>Tea, please</a:t>
            </a:r>
          </a:p>
          <a:p>
            <a:pPr>
              <a:buNone/>
            </a:pPr>
            <a:r>
              <a:rPr lang="en-US" sz="2400" dirty="0" smtClean="0"/>
              <a:t>But not:</a:t>
            </a:r>
          </a:p>
          <a:p>
            <a:pPr>
              <a:buNone/>
            </a:pPr>
            <a:r>
              <a:rPr lang="en-US" sz="2400" u="sng" dirty="0" smtClean="0"/>
              <a:t>Yes, I would      or I wouldn’t </a:t>
            </a:r>
          </a:p>
          <a:p>
            <a:pPr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3.14 Grammar for reading: basic sentence patterns</a:t>
            </a:r>
          </a:p>
          <a:p>
            <a:pPr algn="ctr">
              <a:buNone/>
            </a:pPr>
            <a:r>
              <a:rPr lang="en-US" sz="2400" dirty="0" smtClean="0"/>
              <a:t>Page 91-</a:t>
            </a:r>
          </a:p>
          <a:p>
            <a:pPr>
              <a:buNone/>
            </a:pPr>
            <a:r>
              <a:rPr lang="en-US" sz="2400" dirty="0" smtClean="0"/>
              <a:t>Types of words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There are three </a:t>
            </a:r>
            <a:r>
              <a:rPr lang="en-US" sz="2400" b="1" u="sng" dirty="0" smtClean="0">
                <a:solidFill>
                  <a:srgbClr val="C00000"/>
                </a:solidFill>
              </a:rPr>
              <a:t>main</a:t>
            </a:r>
            <a:r>
              <a:rPr lang="en-US" sz="2400" b="1" dirty="0" smtClean="0">
                <a:solidFill>
                  <a:srgbClr val="C00000"/>
                </a:solidFill>
              </a:rPr>
              <a:t> kinds of words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Nouns: MAN, CAREER, IDEA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Verbs: GO, BE, CAN, DO, LOVE, TEST,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Adjectives: GOOD, INTELLIGENT, THREE, GREEN, RED </a:t>
            </a:r>
          </a:p>
          <a:p>
            <a:r>
              <a:rPr lang="en-US" sz="2400" u="sng" dirty="0" smtClean="0"/>
              <a:t>MINOR WORD TYPES ARE</a:t>
            </a:r>
            <a:r>
              <a:rPr lang="en-US" sz="2400" dirty="0" smtClean="0"/>
              <a:t>: pronouns: he, she, they, we</a:t>
            </a:r>
          </a:p>
          <a:p>
            <a:r>
              <a:rPr lang="en-US" sz="2400" dirty="0" smtClean="0"/>
              <a:t>Prepositions in: on, by, at</a:t>
            </a:r>
          </a:p>
          <a:p>
            <a:r>
              <a:rPr lang="en-US" sz="2400" dirty="0" smtClean="0"/>
              <a:t>Adverbial TIME- Sunday, at 5 OCLOCK</a:t>
            </a:r>
          </a:p>
          <a:p>
            <a:r>
              <a:rPr lang="en-US" sz="2400" dirty="0" smtClean="0"/>
              <a:t>Adverbial Place-: In school, at home, all over the world</a:t>
            </a:r>
          </a:p>
          <a:p>
            <a:r>
              <a:rPr lang="en-US" sz="2400" dirty="0" smtClean="0"/>
              <a:t>MANNER- ADJECTIVE+LY= QUICKLY, SLOWLY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FOLLOWING ARE THE BASIC ENGLISH PATTERN: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SUBJECT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</a:t>
            </a:r>
            <a:r>
              <a:rPr lang="en-US" sz="2400" dirty="0" smtClean="0"/>
              <a:t> (SV) =</a:t>
            </a:r>
            <a:r>
              <a:rPr lang="en-US" sz="2400" dirty="0" smtClean="0">
                <a:solidFill>
                  <a:srgbClr val="FF0000"/>
                </a:solidFill>
              </a:rPr>
              <a:t>THE WOMEN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LISTENING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SUBJECT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VERB(main verb: has, need)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rgbClr val="00B050"/>
                </a:solidFill>
              </a:rPr>
              <a:t>OBJECT</a:t>
            </a:r>
            <a:r>
              <a:rPr lang="en-US" sz="2400" dirty="0" smtClean="0"/>
              <a:t>(SVO)= </a:t>
            </a:r>
            <a:r>
              <a:rPr lang="en-US" sz="2400" dirty="0" smtClean="0">
                <a:solidFill>
                  <a:srgbClr val="FF0000"/>
                </a:solidFill>
              </a:rPr>
              <a:t>THE COMPANY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TWO hundred EMPLOYEES/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C00000"/>
                </a:solidFill>
              </a:rPr>
              <a:t>HAS </a:t>
            </a:r>
            <a:r>
              <a:rPr lang="en-US" sz="2400" dirty="0" smtClean="0"/>
              <a:t>IS MAIN VERB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SUBJECT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 (to be=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am,is,are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rgbClr val="00B050"/>
                </a:solidFill>
              </a:rPr>
              <a:t>COMPLEMENT</a:t>
            </a:r>
            <a:r>
              <a:rPr lang="en-US" sz="2400" dirty="0" smtClean="0"/>
              <a:t> (SVC) =                </a:t>
            </a:r>
            <a:r>
              <a:rPr lang="en-US" sz="2400" dirty="0" smtClean="0">
                <a:solidFill>
                  <a:srgbClr val="FF0000"/>
                </a:solidFill>
              </a:rPr>
              <a:t>THE JOB </a:t>
            </a: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INTERESTING                                                                                             </a:t>
            </a:r>
            <a:r>
              <a:rPr lang="en-US" sz="2400" dirty="0" smtClean="0"/>
              <a:t>THEY </a:t>
            </a:r>
            <a:r>
              <a:rPr lang="en-US" sz="2400" u="sng" dirty="0" smtClean="0"/>
              <a:t>ARE</a:t>
            </a:r>
            <a:r>
              <a:rPr lang="en-US" sz="2400" dirty="0" smtClean="0"/>
              <a:t> JOURNALISTS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Subject + verb+ adverbials( SVA)</a:t>
            </a:r>
          </a:p>
          <a:p>
            <a:pPr marL="457200" indent="-457200">
              <a:buNone/>
            </a:pPr>
            <a:r>
              <a:rPr lang="en-US" sz="2400" dirty="0" smtClean="0"/>
              <a:t> some journalist work </a:t>
            </a:r>
            <a:r>
              <a:rPr lang="en-US" sz="2400" u="sng" dirty="0" smtClean="0"/>
              <a:t>from </a:t>
            </a:r>
            <a:r>
              <a:rPr lang="en-US" sz="2400" dirty="0" smtClean="0"/>
              <a:t>home   place</a:t>
            </a:r>
          </a:p>
          <a:p>
            <a:pPr marL="457200" indent="-457200">
              <a:buNone/>
            </a:pPr>
            <a:r>
              <a:rPr lang="en-US" sz="2400" dirty="0" smtClean="0"/>
              <a:t>We travel </a:t>
            </a:r>
            <a:r>
              <a:rPr lang="en-US" sz="2400" u="sng" dirty="0" smtClean="0"/>
              <a:t>all over the world</a:t>
            </a:r>
            <a:r>
              <a:rPr lang="en-US" sz="2400" dirty="0" smtClean="0"/>
              <a:t>             place</a:t>
            </a:r>
          </a:p>
          <a:p>
            <a:pPr marL="457200" indent="-457200">
              <a:buNone/>
            </a:pPr>
            <a:r>
              <a:rPr lang="en-US" sz="2400" dirty="0" smtClean="0"/>
              <a:t>In the exam: B1. write the sentences pattern of the following sentence:</a:t>
            </a:r>
          </a:p>
          <a:p>
            <a:pPr marL="457200" indent="-457200">
              <a:buNone/>
            </a:pPr>
            <a:r>
              <a:rPr lang="en-US" sz="2400" dirty="0" smtClean="0"/>
              <a:t> it means what is the pattern sentences: we have 4 </a:t>
            </a:r>
          </a:p>
          <a:p>
            <a:pPr marL="457200" indent="-45720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Ekran Görüntüsü (1506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6447" y="214296"/>
            <a:ext cx="3357554" cy="4595246"/>
          </a:xfrm>
        </p:spPr>
      </p:pic>
      <p:sp>
        <p:nvSpPr>
          <p:cNvPr id="4" name="3 Dikdörtgen"/>
          <p:cNvSpPr/>
          <p:nvPr/>
        </p:nvSpPr>
        <p:spPr>
          <a:xfrm>
            <a:off x="0" y="4929204"/>
            <a:ext cx="9144000" cy="214296"/>
          </a:xfrm>
          <a:prstGeom prst="rect">
            <a:avLst/>
          </a:prstGeom>
          <a:solidFill>
            <a:srgbClr val="6F6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/>
          </a:p>
        </p:txBody>
      </p:sp>
      <p:sp>
        <p:nvSpPr>
          <p:cNvPr id="6" name="5 Dikdörtgen"/>
          <p:cNvSpPr/>
          <p:nvPr/>
        </p:nvSpPr>
        <p:spPr>
          <a:xfrm>
            <a:off x="0" y="0"/>
            <a:ext cx="9144000" cy="214296"/>
          </a:xfrm>
          <a:prstGeom prst="rect">
            <a:avLst/>
          </a:prstGeom>
          <a:solidFill>
            <a:srgbClr val="6F6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42844" y="357172"/>
          <a:ext cx="5643602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4429156">
                <a:tc>
                  <a:txBody>
                    <a:bodyPr/>
                    <a:lstStyle/>
                    <a:p>
                      <a:pPr rtl="0"/>
                      <a:endParaRPr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▪ Key references:</a:t>
                      </a:r>
                    </a:p>
                    <a:p>
                      <a:pPr rtl="0"/>
                      <a:endParaRPr lang="tr-T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/>
                      <a:r>
                        <a:rPr lang="en-GB" sz="1800" b="1" u="sng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Phillips, T. et al. (2013) General English for University Students, Workbook. Garnet Publishing Ltd.</a:t>
                      </a:r>
                    </a:p>
                    <a:p>
                      <a:pPr algn="just" rtl="0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▪ Useful references:</a:t>
                      </a:r>
                    </a:p>
                    <a:p>
                      <a:pPr algn="just" rtl="0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www.uefap.com</a:t>
                      </a:r>
                    </a:p>
                    <a:p>
                      <a:pPr algn="just" rtl="0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Google website and YouTube channel for researching new information</a:t>
                      </a:r>
                    </a:p>
                    <a:p>
                      <a:pPr algn="just" rtl="0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 English-English dictionaries for looking up some vocabulary regarding meaning and pronunciation. Some useful English dictionaries are Macmillan dictionary (online), Oxford advanced learners dictionary, Longman dictionary, Cambridge dictionary</a:t>
                      </a:r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GB" sz="1800" b="1" kern="1200" dirty="0" smtClean="0">
                        <a:solidFill>
                          <a:schemeClr val="lt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SV/ SVO/ SVC/SVA</a:t>
            </a:r>
          </a:p>
          <a:p>
            <a:pPr>
              <a:buNone/>
            </a:pPr>
            <a:r>
              <a:rPr lang="en-US" sz="2400" dirty="0" smtClean="0"/>
              <a:t>YOU HAVE TO MAKE SLASH IN THE EXAM : B PAGE 91</a:t>
            </a:r>
          </a:p>
          <a:p>
            <a:pPr>
              <a:buNone/>
            </a:pPr>
            <a:r>
              <a:rPr lang="en-US" sz="2400" dirty="0" smtClean="0"/>
              <a:t>Employment </a:t>
            </a:r>
            <a:r>
              <a:rPr lang="en-US" sz="2400" b="1" dirty="0" smtClean="0">
                <a:solidFill>
                  <a:srgbClr val="C00000"/>
                </a:solidFill>
              </a:rPr>
              <a:t>/</a:t>
            </a:r>
            <a:r>
              <a:rPr lang="en-US" sz="2400" dirty="0" smtClean="0"/>
              <a:t> is declining .  </a:t>
            </a:r>
            <a:r>
              <a:rPr lang="en-US" sz="2400" dirty="0" smtClean="0">
                <a:solidFill>
                  <a:srgbClr val="C00000"/>
                </a:solidFill>
              </a:rPr>
              <a:t>SV</a:t>
            </a:r>
          </a:p>
          <a:p>
            <a:pPr>
              <a:buNone/>
            </a:pPr>
            <a:r>
              <a:rPr lang="en-US" sz="2400" dirty="0" smtClean="0"/>
              <a:t>Unemployment/ is rising. </a:t>
            </a:r>
            <a:r>
              <a:rPr lang="en-US" sz="2400" dirty="0" smtClean="0">
                <a:solidFill>
                  <a:srgbClr val="C00000"/>
                </a:solidFill>
              </a:rPr>
              <a:t>SV</a:t>
            </a:r>
          </a:p>
          <a:p>
            <a:pPr>
              <a:buNone/>
            </a:pPr>
            <a:r>
              <a:rPr lang="en-US" sz="2400" dirty="0" smtClean="0"/>
              <a:t>many young people</a:t>
            </a:r>
            <a:r>
              <a:rPr lang="en-US" sz="2400" dirty="0" smtClean="0">
                <a:solidFill>
                  <a:srgbClr val="C00000"/>
                </a:solidFill>
              </a:rPr>
              <a:t>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are/</a:t>
            </a:r>
            <a:r>
              <a:rPr lang="en-US" sz="2400" dirty="0" smtClean="0"/>
              <a:t> out of work </a:t>
            </a:r>
            <a:r>
              <a:rPr lang="en-US" sz="2400" dirty="0" smtClean="0">
                <a:solidFill>
                  <a:srgbClr val="C00000"/>
                </a:solidFill>
              </a:rPr>
              <a:t>SV</a:t>
            </a:r>
            <a:r>
              <a:rPr lang="en-US" sz="2400" u="sng" dirty="0" smtClean="0">
                <a:solidFill>
                  <a:srgbClr val="C00000"/>
                </a:solidFill>
              </a:rPr>
              <a:t>C</a:t>
            </a:r>
          </a:p>
          <a:p>
            <a:pPr>
              <a:buNone/>
            </a:pPr>
            <a:r>
              <a:rPr lang="en-US" sz="2400" dirty="0" smtClean="0"/>
              <a:t>Most employers</a:t>
            </a:r>
            <a:r>
              <a:rPr lang="en-US" sz="2400" dirty="0" smtClean="0">
                <a:solidFill>
                  <a:srgbClr val="C00000"/>
                </a:solidFill>
              </a:rPr>
              <a:t>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want/</a:t>
            </a:r>
            <a:r>
              <a:rPr lang="en-US" sz="2400" dirty="0" smtClean="0"/>
              <a:t> skilled workers. </a:t>
            </a:r>
            <a:r>
              <a:rPr lang="en-US" sz="2400" dirty="0" smtClean="0">
                <a:solidFill>
                  <a:srgbClr val="C00000"/>
                </a:solidFill>
              </a:rPr>
              <a:t>SVO</a:t>
            </a:r>
          </a:p>
          <a:p>
            <a:pPr>
              <a:buNone/>
            </a:pPr>
            <a:r>
              <a:rPr lang="en-US" sz="2400" dirty="0" smtClean="0"/>
              <a:t>They/ work/ now and then.  </a:t>
            </a:r>
            <a:r>
              <a:rPr lang="en-US" sz="2400" dirty="0" smtClean="0">
                <a:solidFill>
                  <a:srgbClr val="C00000"/>
                </a:solidFill>
              </a:rPr>
              <a:t>SVA</a:t>
            </a:r>
            <a:r>
              <a:rPr lang="en-US" sz="2400" dirty="0" smtClean="0"/>
              <a:t>( ADVERBIAL OF TIME)</a:t>
            </a:r>
          </a:p>
          <a:p>
            <a:pPr>
              <a:buNone/>
            </a:pPr>
            <a:r>
              <a:rPr lang="en-US" sz="2400" dirty="0" smtClean="0"/>
              <a:t>They/ don’t earn/ every week. </a:t>
            </a:r>
            <a:r>
              <a:rPr lang="en-US" sz="2400" dirty="0" smtClean="0">
                <a:solidFill>
                  <a:srgbClr val="C00000"/>
                </a:solidFill>
              </a:rPr>
              <a:t>SVA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ctr"/>
            <a:r>
              <a:rPr lang="en-US" sz="2100" dirty="0" smtClean="0">
                <a:solidFill>
                  <a:srgbClr val="C00000"/>
                </a:solidFill>
              </a:rPr>
              <a:t>A-ARTICLES. PAGE 111</a:t>
            </a:r>
          </a:p>
          <a:p>
            <a:pPr algn="ctr"/>
            <a:r>
              <a:rPr lang="en-US" sz="2100" dirty="0" smtClean="0">
                <a:solidFill>
                  <a:srgbClr val="C00000"/>
                </a:solidFill>
              </a:rPr>
              <a:t>B- INTRODUCTION PHRASES</a:t>
            </a:r>
          </a:p>
          <a:p>
            <a:pPr>
              <a:buNone/>
            </a:pPr>
            <a:r>
              <a:rPr lang="en-US" sz="2100" dirty="0" smtClean="0"/>
              <a:t>A-ARTICLES; </a:t>
            </a:r>
            <a:r>
              <a:rPr lang="en-US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A, AN, THE, AND SOME</a:t>
            </a:r>
          </a:p>
          <a:p>
            <a:pPr>
              <a:buNone/>
            </a:pPr>
            <a:r>
              <a:rPr lang="en-US" sz="2100" dirty="0" smtClean="0"/>
              <a:t>We often use articles before noun. There are some rules;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 we use </a:t>
            </a:r>
            <a:r>
              <a:rPr lang="en-US" sz="2100" dirty="0" smtClean="0">
                <a:solidFill>
                  <a:srgbClr val="FF0000"/>
                </a:solidFill>
              </a:rPr>
              <a:t>a</a:t>
            </a:r>
            <a:r>
              <a:rPr lang="en-US" sz="2100" dirty="0" smtClean="0"/>
              <a:t> and </a:t>
            </a:r>
            <a:r>
              <a:rPr lang="en-US" sz="2100" dirty="0" smtClean="0">
                <a:solidFill>
                  <a:srgbClr val="FF0000"/>
                </a:solidFill>
              </a:rPr>
              <a:t>an</a:t>
            </a:r>
            <a:r>
              <a:rPr lang="en-US" sz="2100" dirty="0" smtClean="0"/>
              <a:t> before </a:t>
            </a:r>
            <a:r>
              <a:rPr lang="en-US" sz="2100" dirty="0" smtClean="0">
                <a:solidFill>
                  <a:srgbClr val="FF0000"/>
                </a:solidFill>
              </a:rPr>
              <a:t>a singular countable nouns</a:t>
            </a:r>
            <a:r>
              <a:rPr lang="en-US" sz="2100" dirty="0" smtClean="0"/>
              <a:t>. </a:t>
            </a:r>
            <a:r>
              <a:rPr lang="en-US" sz="2100" dirty="0" err="1" smtClean="0"/>
              <a:t>e.g</a:t>
            </a:r>
            <a:r>
              <a:rPr lang="en-US" sz="2100" dirty="0" smtClean="0"/>
              <a:t> </a:t>
            </a:r>
            <a:r>
              <a:rPr lang="en-US" sz="2100" u="sng" dirty="0" smtClean="0"/>
              <a:t>a</a:t>
            </a:r>
            <a:r>
              <a:rPr lang="en-US" sz="2100" dirty="0" smtClean="0"/>
              <a:t> book </a:t>
            </a:r>
            <a:r>
              <a:rPr lang="en-US" sz="2100" u="sng" dirty="0" smtClean="0"/>
              <a:t>a</a:t>
            </a:r>
            <a:r>
              <a:rPr lang="en-US" sz="2100" dirty="0" smtClean="0"/>
              <a:t> car </a:t>
            </a:r>
            <a:r>
              <a:rPr lang="en-US" sz="2100" u="sng" dirty="0" smtClean="0"/>
              <a:t>an</a:t>
            </a:r>
            <a:r>
              <a:rPr lang="en-US" sz="2100" dirty="0" smtClean="0"/>
              <a:t> </a:t>
            </a:r>
            <a:r>
              <a:rPr lang="en-US" sz="2100" u="sng" dirty="0" smtClean="0"/>
              <a:t>e</a:t>
            </a:r>
            <a:r>
              <a:rPr lang="en-US" sz="2100" dirty="0" smtClean="0"/>
              <a:t>lephant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We use </a:t>
            </a:r>
            <a:r>
              <a:rPr lang="en-US" sz="2100" dirty="0" smtClean="0">
                <a:solidFill>
                  <a:srgbClr val="FF0000"/>
                </a:solidFill>
              </a:rPr>
              <a:t>the</a:t>
            </a:r>
            <a:r>
              <a:rPr lang="en-US" sz="2100" dirty="0" smtClean="0"/>
              <a:t> before </a:t>
            </a:r>
            <a:r>
              <a:rPr lang="en-US" sz="2100" dirty="0" smtClean="0">
                <a:solidFill>
                  <a:srgbClr val="FF0000"/>
                </a:solidFill>
              </a:rPr>
              <a:t>specific singular countable noun</a:t>
            </a:r>
            <a:r>
              <a:rPr lang="en-US" sz="2100" dirty="0" smtClean="0"/>
              <a:t> </a:t>
            </a:r>
            <a:r>
              <a:rPr lang="en-US" sz="2100" dirty="0" err="1" smtClean="0"/>
              <a:t>e.g</a:t>
            </a:r>
            <a:r>
              <a:rPr lang="en-US" sz="2100" dirty="0" smtClean="0"/>
              <a:t> the sun the boy  the girl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We use </a:t>
            </a:r>
            <a:r>
              <a:rPr lang="en-US" sz="2100" dirty="0" smtClean="0">
                <a:solidFill>
                  <a:srgbClr val="FF0000"/>
                </a:solidFill>
              </a:rPr>
              <a:t>the</a:t>
            </a:r>
            <a:r>
              <a:rPr lang="en-US" sz="2100" dirty="0" smtClean="0"/>
              <a:t> before </a:t>
            </a:r>
            <a:r>
              <a:rPr lang="en-US" sz="2100" dirty="0" smtClean="0">
                <a:solidFill>
                  <a:srgbClr val="FF0000"/>
                </a:solidFill>
              </a:rPr>
              <a:t>specific plural countable noun</a:t>
            </a:r>
            <a:r>
              <a:rPr lang="en-US" sz="2100" dirty="0" smtClean="0"/>
              <a:t> </a:t>
            </a:r>
            <a:r>
              <a:rPr lang="en-US" sz="2100" dirty="0" err="1" smtClean="0"/>
              <a:t>e.g</a:t>
            </a:r>
            <a:r>
              <a:rPr lang="en-US" sz="2100" dirty="0" smtClean="0"/>
              <a:t> the girls, the boys, the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We use </a:t>
            </a:r>
            <a:r>
              <a:rPr lang="en-US" sz="2100" dirty="0" smtClean="0">
                <a:solidFill>
                  <a:srgbClr val="FF0000"/>
                </a:solidFill>
              </a:rPr>
              <a:t>some</a:t>
            </a:r>
            <a:r>
              <a:rPr lang="en-US" sz="2100" dirty="0" smtClean="0"/>
              <a:t> before </a:t>
            </a:r>
            <a:r>
              <a:rPr lang="en-US" sz="2100" dirty="0" smtClean="0">
                <a:solidFill>
                  <a:srgbClr val="FF0000"/>
                </a:solidFill>
              </a:rPr>
              <a:t>plural noun for a group of item</a:t>
            </a:r>
            <a:r>
              <a:rPr lang="en-US" sz="2100" dirty="0" smtClean="0"/>
              <a:t> </a:t>
            </a:r>
            <a:r>
              <a:rPr lang="en-US" sz="2100" dirty="0" err="1" smtClean="0"/>
              <a:t>e.g</a:t>
            </a:r>
            <a:r>
              <a:rPr lang="en-US" sz="2100" dirty="0" smtClean="0"/>
              <a:t> some girls, some peoples</a:t>
            </a:r>
          </a:p>
          <a:p>
            <a:pPr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5. We don’t use an article with uncountable nouns to talk about things in general</a:t>
            </a:r>
          </a:p>
          <a:p>
            <a:pPr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6. We don’t use an article with plural nouns to talk about things in general/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A- understanding article usage page111-  (a1,b6,c5, d2, e4, f3)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 smtClean="0"/>
              <a:t>A</a:t>
            </a:r>
            <a:r>
              <a:rPr lang="en-US" sz="2400" dirty="0" smtClean="0"/>
              <a:t> hypothesis/ singular countable noun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Plants/  plural, countable; things/ plural, countable NO ARTICLE in general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Sunlight, water/ uncountable NO ARTICLE IN GENERAL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The hypothesis/ specific singular countable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Some plants/ plural, countable, group of items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The plants/ plural, countable pot A/ singular, uncountable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4.4 Grammar for listening; A- Articles;</a:t>
            </a:r>
          </a:p>
          <a:p>
            <a:pPr algn="just">
              <a:buNone/>
            </a:pPr>
            <a:r>
              <a:rPr lang="en-US" sz="2400" dirty="0" smtClean="0"/>
              <a:t>  B-introduction phrases</a:t>
            </a:r>
          </a:p>
          <a:p>
            <a:pPr algn="just">
              <a:buNone/>
            </a:pPr>
            <a:r>
              <a:rPr lang="en-US" sz="2400" dirty="0" smtClean="0"/>
              <a:t>introduction phrases like: I know(that)…., I think (that)…, I believe (that)…, the results mean (that)…., the experiment proves (that)….,etc. Introduction phrases are put before SVO,SVC.. SENTENCE they are not sentences they are phrases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/>
              <a:t> subject + verb + object =     plants need water  put introductory phrases: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u="sng" dirty="0" smtClean="0"/>
              <a:t>introduction phrases </a:t>
            </a:r>
            <a:r>
              <a:rPr lang="en-US" sz="2400" dirty="0" smtClean="0"/>
              <a:t>+ subject +verb + object     </a:t>
            </a:r>
          </a:p>
          <a:p>
            <a:pPr marL="457200" indent="-457200" algn="just">
              <a:buNone/>
            </a:pPr>
            <a:r>
              <a:rPr lang="en-US" sz="2400" u="sng" dirty="0" smtClean="0"/>
              <a:t>I know that </a:t>
            </a:r>
            <a:r>
              <a:rPr lang="en-US" sz="2400" dirty="0" smtClean="0"/>
              <a:t>plants need water.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How to change active to present simple passive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/>
              <a:t> delete the subject of the active sentence.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/>
              <a:t>Bring the object to the beginning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/>
              <a:t>Write the verb and the object is singular =is +</a:t>
            </a:r>
            <a:r>
              <a:rPr lang="en-US" sz="2400" dirty="0" err="1" smtClean="0"/>
              <a:t>p.p</a:t>
            </a:r>
            <a:r>
              <a:rPr lang="en-US" sz="2400" dirty="0" smtClean="0"/>
              <a:t>                                  or plural= are+ </a:t>
            </a:r>
            <a:r>
              <a:rPr lang="en-US" sz="2400" dirty="0" err="1" smtClean="0"/>
              <a:t>p.p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/>
              <a:t>It is optional, you can write by+ subject at the end of passive or not to write it </a:t>
            </a:r>
          </a:p>
          <a:p>
            <a:pPr marL="457200" indent="-457200" algn="just">
              <a:buNone/>
            </a:pPr>
            <a:r>
              <a:rPr lang="en-US" sz="2400" dirty="0" smtClean="0"/>
              <a:t>(Make active to passive or passive to active)</a:t>
            </a:r>
          </a:p>
          <a:p>
            <a:pPr marL="457200" indent="-457200" algn="just">
              <a:buNone/>
            </a:pPr>
            <a:r>
              <a:rPr lang="en-US" sz="2400" dirty="0" smtClean="0"/>
              <a:t>Action +</a:t>
            </a:r>
            <a:r>
              <a:rPr lang="en-US" sz="2400" dirty="0" smtClean="0">
                <a:solidFill>
                  <a:srgbClr val="C00000"/>
                </a:solidFill>
              </a:rPr>
              <a:t>because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C00000"/>
                </a:solidFill>
              </a:rPr>
              <a:t>reason</a:t>
            </a:r>
            <a:r>
              <a:rPr lang="en-US" sz="2400" dirty="0" smtClean="0"/>
              <a:t>.</a:t>
            </a:r>
          </a:p>
          <a:p>
            <a:pPr marL="457200" indent="-457200" algn="just"/>
            <a:r>
              <a:rPr lang="en-US" sz="2400" dirty="0" smtClean="0">
                <a:solidFill>
                  <a:srgbClr val="C00000"/>
                </a:solidFill>
              </a:rPr>
              <a:t>Reason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C00000"/>
                </a:solidFill>
              </a:rPr>
              <a:t>so</a:t>
            </a:r>
            <a:r>
              <a:rPr lang="en-US" sz="2400" dirty="0" smtClean="0"/>
              <a:t> + 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3.19 grammar for writing: page 99</a:t>
            </a:r>
          </a:p>
          <a:p>
            <a:r>
              <a:rPr lang="en-US" sz="2400" dirty="0" smtClean="0"/>
              <a:t>B complete each sentence with something logical: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Because they don’t like putting bad things in writing.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Because they must understand their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Because people rely on you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SO some journalists work shifts.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 they must be outgoing.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 a small number is selected.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Page 100 A:</a:t>
            </a:r>
          </a:p>
          <a:p>
            <a:pPr marL="457200" indent="-457200">
              <a:buNone/>
            </a:pPr>
            <a:r>
              <a:rPr lang="en-US" sz="2400" dirty="0" smtClean="0"/>
              <a:t>WRITE?    A job description/ person description </a:t>
            </a:r>
          </a:p>
          <a:p>
            <a:pPr marL="457200" indent="-457200">
              <a:buNone/>
            </a:pPr>
            <a:r>
              <a:rPr lang="en-US" sz="2400" dirty="0" smtClean="0"/>
              <a:t>Design?    An  </a:t>
            </a:r>
            <a:r>
              <a:rPr lang="en-US" sz="2400" dirty="0" err="1" smtClean="0"/>
              <a:t>advertisment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Send?        An application form</a:t>
            </a:r>
          </a:p>
          <a:p>
            <a:pPr algn="just"/>
            <a:r>
              <a:rPr lang="en-US" sz="2400" dirty="0" smtClean="0"/>
              <a:t>Complete and return? An application form</a:t>
            </a:r>
          </a:p>
          <a:p>
            <a:pPr algn="just"/>
            <a:r>
              <a:rPr lang="en-US" sz="2400" dirty="0" smtClean="0"/>
              <a:t>Make?     A short list</a:t>
            </a:r>
          </a:p>
          <a:p>
            <a:pPr algn="just"/>
            <a:r>
              <a:rPr lang="en-US" sz="2400" dirty="0" smtClean="0"/>
              <a:t>Take up?    Reference</a:t>
            </a:r>
          </a:p>
          <a:p>
            <a:pPr algn="just"/>
            <a:r>
              <a:rPr lang="en-US" sz="2400" dirty="0" smtClean="0"/>
              <a:t>Telephone?   A referee</a:t>
            </a:r>
          </a:p>
          <a:p>
            <a:pPr algn="just"/>
            <a:r>
              <a:rPr lang="en-US" sz="2400" dirty="0" smtClean="0"/>
              <a:t>Conduct?    An interview</a:t>
            </a:r>
          </a:p>
          <a:p>
            <a:pPr algn="just"/>
            <a:r>
              <a:rPr lang="en-US" sz="2400" dirty="0" smtClean="0"/>
              <a:t>Interview?   A candidate</a:t>
            </a:r>
          </a:p>
          <a:p>
            <a:pPr algn="just"/>
            <a:r>
              <a:rPr lang="en-US" sz="2400" dirty="0" smtClean="0"/>
              <a:t>Select?      The best candidate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4.14 GRAMMAR FOR READING: COMPARATIVES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PAGE-123</a:t>
            </a:r>
          </a:p>
          <a:p>
            <a:pPr algn="just">
              <a:buNone/>
            </a:pPr>
            <a:r>
              <a:rPr lang="en-US" sz="2400" dirty="0" smtClean="0"/>
              <a:t>1- In the comparative structure:</a:t>
            </a:r>
          </a:p>
          <a:p>
            <a:pPr marL="457200" indent="-457200" algn="just">
              <a:buNone/>
            </a:pPr>
            <a:r>
              <a:rPr lang="en-US" sz="2400" dirty="0" smtClean="0"/>
              <a:t>We add </a:t>
            </a:r>
            <a:r>
              <a:rPr lang="en-US" sz="2400" u="sng" dirty="0" smtClean="0">
                <a:solidFill>
                  <a:srgbClr val="FF0000"/>
                </a:solidFill>
              </a:rPr>
              <a:t>–</a:t>
            </a:r>
            <a:r>
              <a:rPr lang="en-US" sz="2400" u="sng" dirty="0" err="1" smtClean="0">
                <a:solidFill>
                  <a:srgbClr val="FF0000"/>
                </a:solidFill>
              </a:rPr>
              <a:t>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to the end of adjectives if:</a:t>
            </a:r>
          </a:p>
          <a:p>
            <a:pPr marL="457200" indent="-457200" algn="just">
              <a:buNone/>
            </a:pPr>
            <a:r>
              <a:rPr lang="en-US" sz="2400" dirty="0" smtClean="0"/>
              <a:t>the adjective has </a:t>
            </a:r>
            <a:r>
              <a:rPr lang="en-US" sz="2400" u="sng" dirty="0" smtClean="0">
                <a:solidFill>
                  <a:srgbClr val="FF0000"/>
                </a:solidFill>
              </a:rPr>
              <a:t>ONE-syllable( has one vowel)</a:t>
            </a:r>
            <a:r>
              <a:rPr lang="en-US" sz="2400" dirty="0" smtClean="0"/>
              <a:t> example:</a:t>
            </a:r>
          </a:p>
          <a:p>
            <a:pPr marL="457200" indent="-457200" algn="just">
              <a:buNone/>
            </a:pPr>
            <a:r>
              <a:rPr lang="en-US" sz="2400" dirty="0" smtClean="0"/>
              <a:t> c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ld=cold</a:t>
            </a:r>
            <a:r>
              <a:rPr lang="en-US" sz="2400" dirty="0" smtClean="0">
                <a:solidFill>
                  <a:srgbClr val="FF0000"/>
                </a:solidFill>
              </a:rPr>
              <a:t>er</a:t>
            </a:r>
            <a:r>
              <a:rPr lang="en-US" sz="2400" dirty="0" smtClean="0"/>
              <a:t> than </a:t>
            </a:r>
          </a:p>
          <a:p>
            <a:pPr marL="457200" indent="-457200" algn="just">
              <a:buNone/>
            </a:pPr>
            <a:r>
              <a:rPr lang="en-US" sz="2400" dirty="0" smtClean="0"/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rm= warm</a:t>
            </a:r>
            <a:r>
              <a:rPr lang="en-US" sz="2400" dirty="0" smtClean="0">
                <a:solidFill>
                  <a:srgbClr val="FF0000"/>
                </a:solidFill>
              </a:rPr>
              <a:t>er</a:t>
            </a:r>
            <a:r>
              <a:rPr lang="en-US" sz="2400" dirty="0" smtClean="0"/>
              <a:t> than</a:t>
            </a:r>
          </a:p>
          <a:p>
            <a:pPr marL="457200" indent="-457200" algn="just">
              <a:buNone/>
            </a:pPr>
            <a:r>
              <a:rPr lang="en-US" sz="2400" dirty="0" smtClean="0"/>
              <a:t>NOTE: A- if the </a:t>
            </a:r>
            <a:r>
              <a:rPr lang="en-US" sz="2400" dirty="0" smtClean="0">
                <a:solidFill>
                  <a:srgbClr val="FF0000"/>
                </a:solidFill>
              </a:rPr>
              <a:t>one-syllable</a:t>
            </a:r>
            <a:r>
              <a:rPr lang="en-US" sz="2400" dirty="0" smtClean="0"/>
              <a:t> adjective end with </a:t>
            </a:r>
            <a:r>
              <a:rPr lang="en-US" sz="2400" dirty="0" smtClean="0">
                <a:solidFill>
                  <a:srgbClr val="FF0000"/>
                </a:solidFill>
              </a:rPr>
              <a:t>1 consonant</a:t>
            </a:r>
            <a:r>
              <a:rPr lang="en-US" sz="2400" dirty="0" smtClean="0"/>
              <a:t> an preceded</a:t>
            </a:r>
          </a:p>
          <a:p>
            <a:pPr marL="457200" indent="-457200" algn="just">
              <a:buNone/>
            </a:pPr>
            <a:r>
              <a:rPr lang="en-US" sz="2400" dirty="0" smtClean="0"/>
              <a:t>by </a:t>
            </a:r>
            <a:r>
              <a:rPr lang="en-US" sz="2400" dirty="0" smtClean="0">
                <a:solidFill>
                  <a:srgbClr val="FF0000"/>
                </a:solidFill>
              </a:rPr>
              <a:t>1 vowel</a:t>
            </a:r>
            <a:r>
              <a:rPr lang="en-US" sz="2400" dirty="0" smtClean="0"/>
              <a:t>, so we </a:t>
            </a:r>
            <a:r>
              <a:rPr lang="en-US" sz="2400" dirty="0" smtClean="0">
                <a:solidFill>
                  <a:srgbClr val="FF0000"/>
                </a:solidFill>
              </a:rPr>
              <a:t>double the last consonant </a:t>
            </a:r>
            <a:r>
              <a:rPr lang="en-US" sz="2400" dirty="0" smtClean="0"/>
              <a:t>then we add </a:t>
            </a:r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err="1" smtClean="0">
                <a:solidFill>
                  <a:srgbClr val="FF0000"/>
                </a:solidFill>
              </a:rPr>
              <a:t>er</a:t>
            </a:r>
            <a:r>
              <a:rPr lang="en-US" sz="2400" dirty="0" smtClean="0"/>
              <a:t>, example: b</a:t>
            </a: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g=b</a:t>
            </a: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u="sng" dirty="0" smtClean="0"/>
              <a:t>gg</a:t>
            </a:r>
            <a:r>
              <a:rPr lang="en-US" sz="2400" dirty="0" smtClean="0">
                <a:solidFill>
                  <a:srgbClr val="FF0000"/>
                </a:solidFill>
              </a:rPr>
              <a:t>er</a:t>
            </a:r>
            <a:r>
              <a:rPr lang="en-US" sz="2400" dirty="0" smtClean="0"/>
              <a:t> than/    h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t= </a:t>
            </a:r>
            <a:r>
              <a:rPr lang="en-US" sz="2400" smtClean="0"/>
              <a:t>h</a:t>
            </a:r>
            <a:r>
              <a:rPr lang="en-US" sz="2400" smtClean="0">
                <a:solidFill>
                  <a:srgbClr val="FF0000"/>
                </a:solidFill>
              </a:rPr>
              <a:t>o</a:t>
            </a:r>
            <a:r>
              <a:rPr lang="en-US" sz="2400" u="sng" smtClean="0"/>
              <a:t>tt</a:t>
            </a:r>
            <a:r>
              <a:rPr lang="en-US" sz="2400" smtClean="0">
                <a:solidFill>
                  <a:srgbClr val="FF0000"/>
                </a:solidFill>
              </a:rPr>
              <a:t>er</a:t>
            </a:r>
            <a:r>
              <a:rPr lang="en-US" sz="2400" smtClean="0"/>
              <a:t> than</a:t>
            </a:r>
            <a:endParaRPr lang="en-US" sz="2400" dirty="0" smtClean="0"/>
          </a:p>
          <a:p>
            <a:pPr marL="457200" indent="-457200" algn="just">
              <a:buNone/>
            </a:pPr>
            <a:r>
              <a:rPr lang="en-US" sz="2400" dirty="0" smtClean="0"/>
              <a:t>       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dirty="0" smtClean="0"/>
              <a:t>B- If the one-syllable adjective ends with –y, we change the –y to I then add –</a:t>
            </a:r>
            <a:r>
              <a:rPr lang="en-US" sz="2400" dirty="0" err="1" smtClean="0"/>
              <a:t>er</a:t>
            </a:r>
            <a:r>
              <a:rPr lang="en-US" sz="2400" dirty="0" smtClean="0"/>
              <a:t> and –</a:t>
            </a:r>
            <a:r>
              <a:rPr lang="en-US" sz="2400" dirty="0" err="1" smtClean="0"/>
              <a:t>est</a:t>
            </a:r>
            <a:r>
              <a:rPr lang="en-US" sz="2400" dirty="0" smtClean="0"/>
              <a:t>, example:</a:t>
            </a:r>
          </a:p>
          <a:p>
            <a:pPr marL="457200" indent="-457200">
              <a:buNone/>
            </a:pPr>
            <a:r>
              <a:rPr lang="en-US" sz="2400" dirty="0" smtClean="0"/>
              <a:t>Heavy= Heavier than</a:t>
            </a:r>
          </a:p>
          <a:p>
            <a:pPr marL="457200" indent="-457200">
              <a:buNone/>
            </a:pPr>
            <a:r>
              <a:rPr lang="en-US" sz="2400" dirty="0" smtClean="0"/>
              <a:t>Pretty= prettier than </a:t>
            </a:r>
          </a:p>
          <a:p>
            <a:pPr marL="457200" indent="-457200" algn="ctr">
              <a:buNone/>
            </a:pPr>
            <a:r>
              <a:rPr lang="en-US" sz="2400" dirty="0" smtClean="0"/>
              <a:t>4.14 GRAMMAR FOR READING: COMPARATIVES</a:t>
            </a:r>
          </a:p>
          <a:p>
            <a:pPr marL="457200" indent="-457200" algn="ctr">
              <a:buNone/>
            </a:pPr>
            <a:r>
              <a:rPr lang="en-US" sz="2400" dirty="0" smtClean="0"/>
              <a:t>PAGE-123</a:t>
            </a:r>
          </a:p>
          <a:p>
            <a:pPr marL="457200" indent="-457200">
              <a:buNone/>
            </a:pPr>
            <a:r>
              <a:rPr lang="en-US" sz="2400" dirty="0" smtClean="0"/>
              <a:t>2- We add </a:t>
            </a:r>
            <a:r>
              <a:rPr lang="en-US" sz="2400" u="sng" dirty="0" smtClean="0">
                <a:solidFill>
                  <a:srgbClr val="FF0000"/>
                </a:solidFill>
              </a:rPr>
              <a:t>more+ adjective </a:t>
            </a:r>
            <a:r>
              <a:rPr lang="en-US" sz="2400" dirty="0" smtClean="0"/>
              <a:t>and </a:t>
            </a:r>
            <a:r>
              <a:rPr lang="en-US" sz="2400" u="sng" dirty="0" smtClean="0">
                <a:solidFill>
                  <a:srgbClr val="FF0000"/>
                </a:solidFill>
              </a:rPr>
              <a:t>most+ adjective </a:t>
            </a:r>
            <a:r>
              <a:rPr lang="en-US" sz="2400" dirty="0" smtClean="0"/>
              <a:t>with</a:t>
            </a:r>
            <a:r>
              <a:rPr lang="en-US" sz="2400" u="sng" dirty="0" smtClean="0">
                <a:solidFill>
                  <a:srgbClr val="FF0000"/>
                </a:solidFill>
              </a:rPr>
              <a:t> two-syllable</a:t>
            </a:r>
            <a:r>
              <a:rPr lang="en-US" sz="2400" dirty="0" smtClean="0"/>
              <a:t> or </a:t>
            </a:r>
            <a:r>
              <a:rPr lang="en-US" sz="2400" u="sng" dirty="0" smtClean="0">
                <a:solidFill>
                  <a:srgbClr val="FF0000"/>
                </a:solidFill>
              </a:rPr>
              <a:t>more syllables </a:t>
            </a:r>
            <a:r>
              <a:rPr lang="en-US" sz="2400" dirty="0" smtClean="0"/>
              <a:t>adjectives( having </a:t>
            </a:r>
            <a:r>
              <a:rPr lang="en-US" sz="2400" u="sng" dirty="0" smtClean="0">
                <a:solidFill>
                  <a:srgbClr val="FF0000"/>
                </a:solidFill>
              </a:rPr>
              <a:t>more than two vowels</a:t>
            </a:r>
            <a:r>
              <a:rPr lang="en-US" sz="2400" dirty="0" smtClean="0"/>
              <a:t>) ending in</a:t>
            </a:r>
          </a:p>
          <a:p>
            <a:pPr marL="457200" indent="-45720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ed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ing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ful</a:t>
            </a:r>
            <a:r>
              <a:rPr lang="en-US" sz="2400" dirty="0" smtClean="0">
                <a:solidFill>
                  <a:srgbClr val="FF0000"/>
                </a:solidFill>
              </a:rPr>
              <a:t>, less</a:t>
            </a:r>
            <a:r>
              <a:rPr lang="en-US" sz="2400" dirty="0" smtClean="0"/>
              <a:t> example:</a:t>
            </a:r>
          </a:p>
          <a:p>
            <a:pPr marL="457200" indent="-457200">
              <a:buNone/>
            </a:pPr>
            <a:r>
              <a:rPr lang="en-US" sz="2400" dirty="0" smtClean="0"/>
              <a:t>W</a:t>
            </a:r>
            <a:r>
              <a:rPr lang="en-US" sz="2400" u="sng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rr</a:t>
            </a:r>
            <a:r>
              <a:rPr lang="en-US" sz="2400" u="sng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d= </a:t>
            </a:r>
            <a:r>
              <a:rPr lang="en-US" sz="2400" u="sng" dirty="0" smtClean="0">
                <a:solidFill>
                  <a:srgbClr val="FF0000"/>
                </a:solidFill>
              </a:rPr>
              <a:t>more</a:t>
            </a:r>
            <a:r>
              <a:rPr lang="en-US" sz="2400" dirty="0" smtClean="0"/>
              <a:t> worried </a:t>
            </a:r>
            <a:r>
              <a:rPr lang="en-US" sz="2400" dirty="0" smtClean="0">
                <a:solidFill>
                  <a:srgbClr val="00B0F0"/>
                </a:solidFill>
              </a:rPr>
              <a:t>than</a:t>
            </a:r>
            <a:r>
              <a:rPr lang="en-US" sz="2400" dirty="0" smtClean="0"/>
              <a:t>          C</a:t>
            </a:r>
            <a:r>
              <a:rPr lang="en-US" sz="2400" u="sng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r</a:t>
            </a:r>
            <a:r>
              <a:rPr lang="en-US" sz="2400" u="sng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ful=</a:t>
            </a:r>
            <a:r>
              <a:rPr lang="en-US" sz="2400" u="sng" dirty="0" smtClean="0">
                <a:solidFill>
                  <a:srgbClr val="FF0000"/>
                </a:solidFill>
              </a:rPr>
              <a:t>more</a:t>
            </a:r>
            <a:r>
              <a:rPr lang="en-US" sz="2400" dirty="0" smtClean="0"/>
              <a:t> Careful </a:t>
            </a:r>
            <a:r>
              <a:rPr lang="en-US" sz="2400" dirty="0" smtClean="0">
                <a:solidFill>
                  <a:srgbClr val="FF0000"/>
                </a:solidFill>
              </a:rPr>
              <a:t>than</a:t>
            </a:r>
          </a:p>
          <a:p>
            <a:pPr marL="457200" indent="-457200">
              <a:buNone/>
            </a:pPr>
            <a:r>
              <a:rPr lang="en-US" sz="2400" dirty="0" smtClean="0"/>
              <a:t>B</a:t>
            </a:r>
            <a:r>
              <a:rPr lang="en-US" sz="2400" u="sng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r</a:t>
            </a:r>
            <a:r>
              <a:rPr lang="en-US" sz="2400" u="sng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ng= </a:t>
            </a:r>
            <a:r>
              <a:rPr lang="en-US" sz="2400" u="sng" dirty="0" smtClean="0">
                <a:solidFill>
                  <a:srgbClr val="FF0000"/>
                </a:solidFill>
              </a:rPr>
              <a:t>more</a:t>
            </a:r>
            <a:r>
              <a:rPr lang="en-US" sz="2400" dirty="0" smtClean="0"/>
              <a:t> boring </a:t>
            </a:r>
            <a:r>
              <a:rPr lang="en-US" sz="2400" dirty="0" smtClean="0">
                <a:solidFill>
                  <a:srgbClr val="00B0F0"/>
                </a:solidFill>
              </a:rPr>
              <a:t>than</a:t>
            </a:r>
            <a:r>
              <a:rPr lang="en-US" sz="2400" dirty="0" smtClean="0"/>
              <a:t>                 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dirty="0" smtClean="0"/>
              <a:t>4.14 grammar for reading: comparatives </a:t>
            </a:r>
          </a:p>
          <a:p>
            <a:pPr algn="ctr">
              <a:buNone/>
            </a:pPr>
            <a:r>
              <a:rPr lang="en-US" sz="2000" dirty="0" smtClean="0"/>
              <a:t>page-123</a:t>
            </a:r>
          </a:p>
          <a:p>
            <a:pPr>
              <a:buNone/>
            </a:pPr>
            <a:r>
              <a:rPr lang="en-US" sz="2000" dirty="0" smtClean="0"/>
              <a:t>A- The structure of the </a:t>
            </a:r>
            <a:r>
              <a:rPr lang="en-US" sz="2000" b="1" u="sng" dirty="0" smtClean="0"/>
              <a:t>a comparative sentence</a:t>
            </a:r>
            <a:r>
              <a:rPr lang="en-US" sz="2000" dirty="0" smtClean="0"/>
              <a:t> is: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FIRST THING </a:t>
            </a:r>
            <a:r>
              <a:rPr lang="en-US" sz="2000" dirty="0" smtClean="0"/>
              <a:t>+ </a:t>
            </a:r>
            <a:r>
              <a:rPr lang="en-US" sz="2000" dirty="0" smtClean="0">
                <a:solidFill>
                  <a:srgbClr val="FF0000"/>
                </a:solidFill>
              </a:rPr>
              <a:t>OMAPARIVE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0070C0"/>
                </a:solidFill>
              </a:rPr>
              <a:t>SECOND THING                          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</a:t>
            </a:r>
            <a:r>
              <a:rPr lang="en-US" sz="2000" dirty="0" err="1" smtClean="0">
                <a:solidFill>
                  <a:srgbClr val="0070C0"/>
                </a:solidFill>
              </a:rPr>
              <a:t>Erbile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is</a:t>
            </a:r>
            <a:r>
              <a:rPr lang="en-US" sz="2000" dirty="0" smtClean="0">
                <a:solidFill>
                  <a:srgbClr val="FF0000"/>
                </a:solidFill>
              </a:rPr>
              <a:t> hotter than </a:t>
            </a:r>
            <a:r>
              <a:rPr lang="en-US" sz="2000" dirty="0" err="1" smtClean="0">
                <a:solidFill>
                  <a:srgbClr val="0070C0"/>
                </a:solidFill>
              </a:rPr>
              <a:t>Duhok</a:t>
            </a:r>
            <a:r>
              <a:rPr lang="en-US" sz="2000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err="1" smtClean="0">
                <a:solidFill>
                  <a:srgbClr val="0070C0"/>
                </a:solidFill>
              </a:rPr>
              <a:t>leyla</a:t>
            </a:r>
            <a:r>
              <a:rPr lang="en-US" sz="2000" dirty="0" smtClean="0">
                <a:solidFill>
                  <a:srgbClr val="0070C0"/>
                </a:solidFill>
              </a:rPr>
              <a:t> is</a:t>
            </a:r>
            <a:r>
              <a:rPr lang="en-US" sz="2000" dirty="0" smtClean="0">
                <a:solidFill>
                  <a:srgbClr val="FF0000"/>
                </a:solidFill>
              </a:rPr>
              <a:t> more beautiful than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sarah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1-</a:t>
            </a:r>
            <a:r>
              <a:rPr lang="en-US" sz="2000" u="sng" dirty="0" smtClean="0"/>
              <a:t>underline</a:t>
            </a:r>
            <a:r>
              <a:rPr lang="en-US" sz="2000" dirty="0" smtClean="0"/>
              <a:t> the comparative forms in the following text</a:t>
            </a:r>
          </a:p>
          <a:p>
            <a:pPr>
              <a:buNone/>
            </a:pPr>
            <a:r>
              <a:rPr lang="en-US" sz="2000" dirty="0" smtClean="0"/>
              <a:t>2- </a:t>
            </a:r>
            <a:r>
              <a:rPr lang="en-US" sz="2000" u="sng" dirty="0" smtClean="0"/>
              <a:t>circle( blue color)</a:t>
            </a:r>
            <a:r>
              <a:rPr lang="en-US" sz="2000" dirty="0" smtClean="0"/>
              <a:t> the two things involved in each case</a:t>
            </a:r>
          </a:p>
          <a:p>
            <a:pPr>
              <a:buNone/>
            </a:pPr>
            <a:r>
              <a:rPr lang="en-US" sz="2000" dirty="0" smtClean="0"/>
              <a:t>Imagine two cities on the same continent. </a:t>
            </a:r>
            <a:r>
              <a:rPr lang="en-US" sz="2000" dirty="0" smtClean="0">
                <a:solidFill>
                  <a:srgbClr val="0070C0"/>
                </a:solidFill>
              </a:rPr>
              <a:t>City A</a:t>
            </a:r>
            <a:r>
              <a:rPr lang="en-US" sz="2000" dirty="0" smtClean="0"/>
              <a:t> is </a:t>
            </a:r>
            <a:r>
              <a:rPr lang="en-US" sz="2000" u="sng" dirty="0" smtClean="0"/>
              <a:t>closer</a:t>
            </a:r>
            <a:r>
              <a:rPr lang="en-US" sz="2000" dirty="0" smtClean="0"/>
              <a:t> to the Equator </a:t>
            </a:r>
            <a:r>
              <a:rPr lang="en-US" sz="2000" u="sng" dirty="0" smtClean="0"/>
              <a:t>than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city B.</a:t>
            </a:r>
            <a:r>
              <a:rPr lang="en-US" sz="2000" dirty="0" smtClean="0"/>
              <a:t> so is </a:t>
            </a:r>
            <a:r>
              <a:rPr lang="en-US" sz="2000" dirty="0" smtClean="0">
                <a:solidFill>
                  <a:srgbClr val="0070C0"/>
                </a:solidFill>
              </a:rPr>
              <a:t>city B </a:t>
            </a:r>
            <a:r>
              <a:rPr lang="en-US" sz="2000" u="sng" dirty="0" smtClean="0"/>
              <a:t>warme</a:t>
            </a:r>
            <a:r>
              <a:rPr lang="en-US" sz="2000" dirty="0" smtClean="0"/>
              <a:t>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in winter </a:t>
            </a:r>
            <a:r>
              <a:rPr lang="en-US" sz="2000" u="sng" dirty="0" smtClean="0"/>
              <a:t>than</a:t>
            </a:r>
            <a:r>
              <a:rPr lang="en-US" sz="2000" dirty="0" smtClean="0">
                <a:solidFill>
                  <a:srgbClr val="0070C0"/>
                </a:solidFill>
              </a:rPr>
              <a:t> city A </a:t>
            </a:r>
            <a:r>
              <a:rPr lang="en-US" sz="2000" dirty="0" smtClean="0"/>
              <a:t>? No, it is </a:t>
            </a:r>
            <a:r>
              <a:rPr lang="en-US" sz="2000" u="sng" dirty="0" smtClean="0"/>
              <a:t>colder</a:t>
            </a:r>
            <a:r>
              <a:rPr lang="en-US" sz="2000" dirty="0" smtClean="0"/>
              <a:t> , because </a:t>
            </a:r>
            <a:r>
              <a:rPr lang="en-US" sz="2000" dirty="0" smtClean="0">
                <a:solidFill>
                  <a:srgbClr val="0070C0"/>
                </a:solidFill>
              </a:rPr>
              <a:t>it</a:t>
            </a:r>
            <a:r>
              <a:rPr lang="en-US" sz="2000" dirty="0" smtClean="0"/>
              <a:t> is Inland, whereas </a:t>
            </a:r>
            <a:r>
              <a:rPr lang="en-US" sz="2000" dirty="0" smtClean="0">
                <a:solidFill>
                  <a:srgbClr val="0070C0"/>
                </a:solidFill>
              </a:rPr>
              <a:t>city b</a:t>
            </a:r>
            <a:r>
              <a:rPr lang="en-US" sz="2000" dirty="0" smtClean="0"/>
              <a:t> is on the coast. Why are</a:t>
            </a:r>
            <a:r>
              <a:rPr lang="en-US" sz="2000" dirty="0" smtClean="0">
                <a:solidFill>
                  <a:srgbClr val="0070C0"/>
                </a:solidFill>
              </a:rPr>
              <a:t> coastal cities </a:t>
            </a:r>
            <a:r>
              <a:rPr lang="en-US" sz="2000" dirty="0" smtClean="0"/>
              <a:t>usually </a:t>
            </a:r>
            <a:r>
              <a:rPr lang="en-US" sz="2000" u="sng" dirty="0" smtClean="0"/>
              <a:t>warmer</a:t>
            </a:r>
            <a:r>
              <a:rPr lang="en-US" sz="2000" dirty="0" smtClean="0"/>
              <a:t> </a:t>
            </a:r>
            <a:r>
              <a:rPr lang="en-US" sz="2000" u="sng" dirty="0" smtClean="0"/>
              <a:t>than</a:t>
            </a:r>
            <a:r>
              <a:rPr lang="en-US" sz="2000" dirty="0" smtClean="0"/>
              <a:t> in the  winter </a:t>
            </a:r>
            <a:r>
              <a:rPr lang="en-US" sz="2000" u="sng" dirty="0" smtClean="0"/>
              <a:t>than</a:t>
            </a:r>
            <a:r>
              <a:rPr lang="en-US" sz="2000" dirty="0" smtClean="0"/>
              <a:t> places </a:t>
            </a:r>
            <a:r>
              <a:rPr lang="en-US" sz="2000" dirty="0" smtClean="0">
                <a:solidFill>
                  <a:srgbClr val="0070C0"/>
                </a:solidFill>
              </a:rPr>
              <a:t>inland</a:t>
            </a:r>
            <a:r>
              <a:rPr lang="en-US" sz="2000" dirty="0" smtClean="0"/>
              <a:t>? It is because </a:t>
            </a:r>
            <a:r>
              <a:rPr lang="en-US" sz="2000" dirty="0" smtClean="0">
                <a:solidFill>
                  <a:srgbClr val="0070C0"/>
                </a:solidFill>
              </a:rPr>
              <a:t>the sea</a:t>
            </a:r>
            <a:r>
              <a:rPr lang="en-US" sz="2000" dirty="0" smtClean="0"/>
              <a:t> in the winter is </a:t>
            </a:r>
            <a:r>
              <a:rPr lang="en-US" sz="2000" u="sng" dirty="0" smtClean="0"/>
              <a:t>warmer</a:t>
            </a:r>
            <a:r>
              <a:rPr lang="en-US" sz="2000" dirty="0" smtClean="0"/>
              <a:t> </a:t>
            </a:r>
            <a:r>
              <a:rPr lang="en-US" sz="2000" u="sng" dirty="0" smtClean="0"/>
              <a:t>than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the land</a:t>
            </a:r>
            <a:r>
              <a:rPr lang="en-US" sz="2000" dirty="0" smtClean="0"/>
              <a:t>. In the fact, the climate in coastal cities is </a:t>
            </a:r>
            <a:r>
              <a:rPr lang="en-US" sz="2000" u="sng" dirty="0" smtClean="0"/>
              <a:t>more</a:t>
            </a:r>
            <a:r>
              <a:rPr lang="en-US" sz="2000" dirty="0" smtClean="0"/>
              <a:t> </a:t>
            </a:r>
            <a:r>
              <a:rPr lang="en-US" sz="2000" u="sng" dirty="0" smtClean="0"/>
              <a:t>pleasant</a:t>
            </a:r>
            <a:r>
              <a:rPr lang="en-US" sz="2000" dirty="0" smtClean="0"/>
              <a:t> all year round. In the summer, </a:t>
            </a:r>
            <a:r>
              <a:rPr lang="en-US" sz="2000" dirty="0" smtClean="0">
                <a:solidFill>
                  <a:srgbClr val="0070C0"/>
                </a:solidFill>
              </a:rPr>
              <a:t>the sea </a:t>
            </a:r>
            <a:r>
              <a:rPr lang="en-US" sz="2000" dirty="0" smtClean="0"/>
              <a:t>is </a:t>
            </a:r>
            <a:r>
              <a:rPr lang="en-US" sz="2000" u="sng" dirty="0" smtClean="0"/>
              <a:t>cooler</a:t>
            </a:r>
            <a:r>
              <a:rPr lang="en-US" sz="2000" dirty="0" smtClean="0"/>
              <a:t> </a:t>
            </a:r>
            <a:r>
              <a:rPr lang="en-US" sz="2000" u="sng" dirty="0" smtClean="0"/>
              <a:t>than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the land</a:t>
            </a:r>
            <a:r>
              <a:rPr lang="en-US" sz="2000" dirty="0" smtClean="0"/>
              <a:t>, so </a:t>
            </a:r>
            <a:r>
              <a:rPr lang="en-US" sz="2000" dirty="0" smtClean="0">
                <a:solidFill>
                  <a:srgbClr val="0070C0"/>
                </a:solidFill>
              </a:rPr>
              <a:t>coastal cities </a:t>
            </a:r>
            <a:r>
              <a:rPr lang="en-US" sz="2000" dirty="0" smtClean="0"/>
              <a:t>are </a:t>
            </a:r>
            <a:r>
              <a:rPr lang="en-US" sz="2000" u="sng" dirty="0" smtClean="0"/>
              <a:t>cooler</a:t>
            </a:r>
            <a:r>
              <a:rPr lang="en-US" sz="2000" dirty="0" smtClean="0"/>
              <a:t> in summer </a:t>
            </a:r>
            <a:r>
              <a:rPr lang="en-US" sz="2000" u="sng" dirty="0" smtClean="0"/>
              <a:t>than </a:t>
            </a:r>
            <a:r>
              <a:rPr lang="en-US" sz="2000" dirty="0" smtClean="0">
                <a:solidFill>
                  <a:srgbClr val="0070C0"/>
                </a:solidFill>
              </a:rPr>
              <a:t>inland cities </a:t>
            </a:r>
            <a:r>
              <a:rPr lang="en-US" sz="2000" dirty="0" smtClean="0"/>
              <a:t>on the same latitude. </a:t>
            </a:r>
            <a:endParaRPr lang="en-US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585"/>
            <a:ext cx="9144000" cy="37883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3071816"/>
          </a:xfrm>
          <a:prstGeom prst="rect">
            <a:avLst/>
          </a:prstGeom>
        </p:spPr>
      </p:pic>
      <p:pic>
        <p:nvPicPr>
          <p:cNvPr id="5" name="4 Resim" descr="5.png"/>
          <p:cNvPicPr>
            <a:picLocks noChangeAspect="1"/>
          </p:cNvPicPr>
          <p:nvPr/>
        </p:nvPicPr>
        <p:blipFill>
          <a:blip r:embed="rId3"/>
          <a:srcRect t="12707" b="11051"/>
          <a:stretch>
            <a:fillRect/>
          </a:stretch>
        </p:blipFill>
        <p:spPr>
          <a:xfrm>
            <a:off x="0" y="2571732"/>
            <a:ext cx="9144000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4 Resim" descr="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5" y="142858"/>
            <a:ext cx="9001155" cy="5000642"/>
          </a:xfrm>
          <a:prstGeom prst="rect">
            <a:avLst/>
          </a:prstGeom>
        </p:spPr>
      </p:pic>
      <p:pic>
        <p:nvPicPr>
          <p:cNvPr id="6" name="5 Resim" descr="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85734"/>
            <a:ext cx="8286808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3 İçerik Yer Tutucusu" descr="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</p:spPr>
      </p:pic>
      <p:pic>
        <p:nvPicPr>
          <p:cNvPr id="6" name="5 Resim" descr="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58"/>
            <a:ext cx="9144000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3 İçerik Yer Tutucusu" descr="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01156" cy="5000642"/>
          </a:xfrm>
        </p:spPr>
      </p:pic>
      <p:pic>
        <p:nvPicPr>
          <p:cNvPr id="5" name="4 Resim" descr="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3375"/>
            <a:ext cx="9144000" cy="3856749"/>
          </a:xfrm>
          <a:prstGeom prst="rect">
            <a:avLst/>
          </a:prstGeom>
        </p:spPr>
      </p:pic>
      <p:pic>
        <p:nvPicPr>
          <p:cNvPr id="6" name="5 Resim" descr="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85800"/>
            <a:ext cx="9144000" cy="3929089"/>
          </a:xfrm>
          <a:prstGeom prst="rect">
            <a:avLst/>
          </a:prstGeom>
        </p:spPr>
      </p:pic>
      <p:pic>
        <p:nvPicPr>
          <p:cNvPr id="7" name="6 Resim" descr="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57172"/>
            <a:ext cx="9144000" cy="4429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</TotalTime>
  <Words>1774</Words>
  <PresentationFormat>Ekran Gösterisi (16:9)</PresentationFormat>
  <Paragraphs>203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General English for University Students second year Students 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Present Simple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جؤرى سيستةمة سياسييةكان بة ثيَى ثيَوةرى جياكردنةوةى دةسةلَاتةكان</dc:title>
  <dc:creator>salman abubaker</dc:creator>
  <cp:lastModifiedBy>IBM Touch</cp:lastModifiedBy>
  <cp:revision>248</cp:revision>
  <dcterms:created xsi:type="dcterms:W3CDTF">2020-01-19T20:58:53Z</dcterms:created>
  <dcterms:modified xsi:type="dcterms:W3CDTF">2022-12-13T19:24:04Z</dcterms:modified>
</cp:coreProperties>
</file>