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92" r:id="rId2"/>
    <p:sldId id="256" r:id="rId3"/>
    <p:sldId id="300" r:id="rId4"/>
    <p:sldId id="301" r:id="rId5"/>
    <p:sldId id="297" r:id="rId6"/>
    <p:sldId id="298" r:id="rId7"/>
    <p:sldId id="299" r:id="rId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15"/>
    <p:restoredTop sz="94648"/>
  </p:normalViewPr>
  <p:slideViewPr>
    <p:cSldViewPr>
      <p:cViewPr varScale="1">
        <p:scale>
          <a:sx n="121" d="100"/>
          <a:sy n="121" d="100"/>
        </p:scale>
        <p:origin x="1488"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0EBF8C-B5B7-DF39-6659-B5A1F31921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C8D1A961-746A-E740-87BB-656624397B88}"/>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C4190203-AAEE-6E4F-93D5-3B86965472F8}" type="datetimeFigureOut">
              <a:rPr lang="en-US"/>
              <a:pPr>
                <a:defRPr/>
              </a:pPr>
              <a:t>5/30/23</a:t>
            </a:fld>
            <a:endParaRPr lang="en-US"/>
          </a:p>
        </p:txBody>
      </p:sp>
      <p:sp>
        <p:nvSpPr>
          <p:cNvPr id="4" name="Slide Image Placeholder 3">
            <a:extLst>
              <a:ext uri="{FF2B5EF4-FFF2-40B4-BE49-F238E27FC236}">
                <a16:creationId xmlns:a16="http://schemas.microsoft.com/office/drawing/2014/main" id="{A7DACDFE-74F8-C57A-552E-CF59C316F737}"/>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6B56551-339B-2799-8B68-C5D1AE1BA62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C6C75180-ADBC-3125-B9A8-45413108F28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DD96D5A9-9B73-296F-E3BE-15F6B0A9352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21AD2483-A76F-2C40-BDE8-FB528F7DF60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1AD2483-A76F-2C40-BDE8-FB528F7DF605}" type="slidenum">
              <a:rPr lang="en-US" smtClean="0"/>
              <a:pPr>
                <a:defRPr/>
              </a:pPr>
              <a:t>5</a:t>
            </a:fld>
            <a:endParaRPr lang="en-US"/>
          </a:p>
        </p:txBody>
      </p:sp>
    </p:spTree>
    <p:extLst>
      <p:ext uri="{BB962C8B-B14F-4D97-AF65-F5344CB8AC3E}">
        <p14:creationId xmlns:p14="http://schemas.microsoft.com/office/powerpoint/2010/main" val="2339820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1AD2483-A76F-2C40-BDE8-FB528F7DF605}" type="slidenum">
              <a:rPr lang="en-US" smtClean="0"/>
              <a:pPr>
                <a:defRPr/>
              </a:pPr>
              <a:t>6</a:t>
            </a:fld>
            <a:endParaRPr lang="en-US"/>
          </a:p>
        </p:txBody>
      </p:sp>
    </p:spTree>
    <p:extLst>
      <p:ext uri="{BB962C8B-B14F-4D97-AF65-F5344CB8AC3E}">
        <p14:creationId xmlns:p14="http://schemas.microsoft.com/office/powerpoint/2010/main" val="1496508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1AD2483-A76F-2C40-BDE8-FB528F7DF605}" type="slidenum">
              <a:rPr lang="en-US" smtClean="0"/>
              <a:pPr>
                <a:defRPr/>
              </a:pPr>
              <a:t>7</a:t>
            </a:fld>
            <a:endParaRPr lang="en-US"/>
          </a:p>
        </p:txBody>
      </p:sp>
    </p:spTree>
    <p:extLst>
      <p:ext uri="{BB962C8B-B14F-4D97-AF65-F5344CB8AC3E}">
        <p14:creationId xmlns:p14="http://schemas.microsoft.com/office/powerpoint/2010/main" val="3229729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B3A52BF-A974-B35D-D794-8A2D4961E2BB}"/>
              </a:ext>
            </a:extLst>
          </p:cNvPr>
          <p:cNvSpPr>
            <a:spLocks noGrp="1"/>
          </p:cNvSpPr>
          <p:nvPr>
            <p:ph type="dt" sz="half" idx="10"/>
          </p:nvPr>
        </p:nvSpPr>
        <p:spPr/>
        <p:txBody>
          <a:bodyPr/>
          <a:lstStyle>
            <a:lvl1pPr>
              <a:defRPr/>
            </a:lvl1pPr>
          </a:lstStyle>
          <a:p>
            <a:pPr>
              <a:defRPr/>
            </a:pPr>
            <a:fld id="{CF50E190-89D6-DC4B-95A2-95DEA1123C69}" type="datetime1">
              <a:rPr lang="en-GB"/>
              <a:pPr>
                <a:defRPr/>
              </a:pPr>
              <a:t>30/05/2023</a:t>
            </a:fld>
            <a:endParaRPr lang="en-US"/>
          </a:p>
        </p:txBody>
      </p:sp>
      <p:sp>
        <p:nvSpPr>
          <p:cNvPr id="5" name="Footer Placeholder 4">
            <a:extLst>
              <a:ext uri="{FF2B5EF4-FFF2-40B4-BE49-F238E27FC236}">
                <a16:creationId xmlns:a16="http://schemas.microsoft.com/office/drawing/2014/main" id="{6FDB6FF9-B071-64CE-3C07-B07F0DBB58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0EDD6F-EF6D-B63F-0C0E-90D0BEFABD8F}"/>
              </a:ext>
            </a:extLst>
          </p:cNvPr>
          <p:cNvSpPr>
            <a:spLocks noGrp="1"/>
          </p:cNvSpPr>
          <p:nvPr>
            <p:ph type="sldNum" sz="quarter" idx="12"/>
          </p:nvPr>
        </p:nvSpPr>
        <p:spPr/>
        <p:txBody>
          <a:bodyPr/>
          <a:lstStyle>
            <a:lvl1pPr>
              <a:defRPr/>
            </a:lvl1pPr>
          </a:lstStyle>
          <a:p>
            <a:pPr>
              <a:defRPr/>
            </a:pPr>
            <a:fld id="{7CD14AF3-F779-3343-9C08-68F8BD2D9559}" type="slidenum">
              <a:rPr lang="en-US" altLang="en-US"/>
              <a:pPr>
                <a:defRPr/>
              </a:pPr>
              <a:t>‹#›</a:t>
            </a:fld>
            <a:endParaRPr lang="en-US" altLang="en-US"/>
          </a:p>
        </p:txBody>
      </p:sp>
    </p:spTree>
    <p:extLst>
      <p:ext uri="{BB962C8B-B14F-4D97-AF65-F5344CB8AC3E}">
        <p14:creationId xmlns:p14="http://schemas.microsoft.com/office/powerpoint/2010/main" val="747245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7DA20A-1F60-F8FA-3490-1152655EB4B3}"/>
              </a:ext>
            </a:extLst>
          </p:cNvPr>
          <p:cNvSpPr>
            <a:spLocks noGrp="1"/>
          </p:cNvSpPr>
          <p:nvPr>
            <p:ph type="dt" sz="half" idx="10"/>
          </p:nvPr>
        </p:nvSpPr>
        <p:spPr/>
        <p:txBody>
          <a:bodyPr/>
          <a:lstStyle>
            <a:lvl1pPr>
              <a:defRPr/>
            </a:lvl1pPr>
          </a:lstStyle>
          <a:p>
            <a:pPr>
              <a:defRPr/>
            </a:pPr>
            <a:fld id="{88A7B4E7-105E-7B47-B925-72290069AF27}" type="datetime1">
              <a:rPr lang="en-GB"/>
              <a:pPr>
                <a:defRPr/>
              </a:pPr>
              <a:t>30/05/2023</a:t>
            </a:fld>
            <a:endParaRPr lang="en-US"/>
          </a:p>
        </p:txBody>
      </p:sp>
      <p:sp>
        <p:nvSpPr>
          <p:cNvPr id="5" name="Footer Placeholder 4">
            <a:extLst>
              <a:ext uri="{FF2B5EF4-FFF2-40B4-BE49-F238E27FC236}">
                <a16:creationId xmlns:a16="http://schemas.microsoft.com/office/drawing/2014/main" id="{4D745321-8215-9F6F-273E-FA044C5981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9DD4E7C-59B2-B76C-33A4-708FA5411B17}"/>
              </a:ext>
            </a:extLst>
          </p:cNvPr>
          <p:cNvSpPr>
            <a:spLocks noGrp="1"/>
          </p:cNvSpPr>
          <p:nvPr>
            <p:ph type="sldNum" sz="quarter" idx="12"/>
          </p:nvPr>
        </p:nvSpPr>
        <p:spPr/>
        <p:txBody>
          <a:bodyPr/>
          <a:lstStyle>
            <a:lvl1pPr>
              <a:defRPr/>
            </a:lvl1pPr>
          </a:lstStyle>
          <a:p>
            <a:pPr>
              <a:defRPr/>
            </a:pPr>
            <a:fld id="{B54754DB-C115-7248-BECD-7D9C6F376F5B}" type="slidenum">
              <a:rPr lang="en-US" altLang="en-US"/>
              <a:pPr>
                <a:defRPr/>
              </a:pPr>
              <a:t>‹#›</a:t>
            </a:fld>
            <a:endParaRPr lang="en-US" altLang="en-US"/>
          </a:p>
        </p:txBody>
      </p:sp>
    </p:spTree>
    <p:extLst>
      <p:ext uri="{BB962C8B-B14F-4D97-AF65-F5344CB8AC3E}">
        <p14:creationId xmlns:p14="http://schemas.microsoft.com/office/powerpoint/2010/main" val="3603854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6A23D1-2834-D8D6-9CEC-E62039464A5D}"/>
              </a:ext>
            </a:extLst>
          </p:cNvPr>
          <p:cNvSpPr>
            <a:spLocks noGrp="1"/>
          </p:cNvSpPr>
          <p:nvPr>
            <p:ph type="dt" sz="half" idx="10"/>
          </p:nvPr>
        </p:nvSpPr>
        <p:spPr/>
        <p:txBody>
          <a:bodyPr/>
          <a:lstStyle>
            <a:lvl1pPr>
              <a:defRPr/>
            </a:lvl1pPr>
          </a:lstStyle>
          <a:p>
            <a:pPr>
              <a:defRPr/>
            </a:pPr>
            <a:fld id="{FD182A39-23AA-F146-92F9-FA6C1916615C}" type="datetime1">
              <a:rPr lang="en-GB"/>
              <a:pPr>
                <a:defRPr/>
              </a:pPr>
              <a:t>30/05/2023</a:t>
            </a:fld>
            <a:endParaRPr lang="en-US"/>
          </a:p>
        </p:txBody>
      </p:sp>
      <p:sp>
        <p:nvSpPr>
          <p:cNvPr id="5" name="Footer Placeholder 4">
            <a:extLst>
              <a:ext uri="{FF2B5EF4-FFF2-40B4-BE49-F238E27FC236}">
                <a16:creationId xmlns:a16="http://schemas.microsoft.com/office/drawing/2014/main" id="{4B38C4FF-C105-B3DB-1FD2-58DE43579B1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1B0DAB4-3736-C782-4D37-104AE54DF19E}"/>
              </a:ext>
            </a:extLst>
          </p:cNvPr>
          <p:cNvSpPr>
            <a:spLocks noGrp="1"/>
          </p:cNvSpPr>
          <p:nvPr>
            <p:ph type="sldNum" sz="quarter" idx="12"/>
          </p:nvPr>
        </p:nvSpPr>
        <p:spPr/>
        <p:txBody>
          <a:bodyPr/>
          <a:lstStyle>
            <a:lvl1pPr>
              <a:defRPr/>
            </a:lvl1pPr>
          </a:lstStyle>
          <a:p>
            <a:pPr>
              <a:defRPr/>
            </a:pPr>
            <a:fld id="{7C45A2FC-A706-E649-852D-E1E25BFC551C}" type="slidenum">
              <a:rPr lang="en-US" altLang="en-US"/>
              <a:pPr>
                <a:defRPr/>
              </a:pPr>
              <a:t>‹#›</a:t>
            </a:fld>
            <a:endParaRPr lang="en-US" altLang="en-US"/>
          </a:p>
        </p:txBody>
      </p:sp>
    </p:spTree>
    <p:extLst>
      <p:ext uri="{BB962C8B-B14F-4D97-AF65-F5344CB8AC3E}">
        <p14:creationId xmlns:p14="http://schemas.microsoft.com/office/powerpoint/2010/main" val="193094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605977-05EC-B87C-9B51-FA2EEC539579}"/>
              </a:ext>
            </a:extLst>
          </p:cNvPr>
          <p:cNvSpPr>
            <a:spLocks noGrp="1"/>
          </p:cNvSpPr>
          <p:nvPr>
            <p:ph type="dt" sz="half" idx="10"/>
          </p:nvPr>
        </p:nvSpPr>
        <p:spPr/>
        <p:txBody>
          <a:bodyPr/>
          <a:lstStyle>
            <a:lvl1pPr>
              <a:defRPr/>
            </a:lvl1pPr>
          </a:lstStyle>
          <a:p>
            <a:pPr>
              <a:defRPr/>
            </a:pPr>
            <a:fld id="{18049350-7507-704C-871F-752B088D7116}" type="datetime1">
              <a:rPr lang="en-GB"/>
              <a:pPr>
                <a:defRPr/>
              </a:pPr>
              <a:t>30/05/2023</a:t>
            </a:fld>
            <a:endParaRPr lang="en-US"/>
          </a:p>
        </p:txBody>
      </p:sp>
      <p:sp>
        <p:nvSpPr>
          <p:cNvPr id="5" name="Footer Placeholder 4">
            <a:extLst>
              <a:ext uri="{FF2B5EF4-FFF2-40B4-BE49-F238E27FC236}">
                <a16:creationId xmlns:a16="http://schemas.microsoft.com/office/drawing/2014/main" id="{EF4D8BFF-96B4-5DC2-E919-2325E4609A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0B1383D-56C9-20F9-175E-8637D9474572}"/>
              </a:ext>
            </a:extLst>
          </p:cNvPr>
          <p:cNvSpPr>
            <a:spLocks noGrp="1"/>
          </p:cNvSpPr>
          <p:nvPr>
            <p:ph type="sldNum" sz="quarter" idx="12"/>
          </p:nvPr>
        </p:nvSpPr>
        <p:spPr/>
        <p:txBody>
          <a:bodyPr/>
          <a:lstStyle>
            <a:lvl1pPr>
              <a:defRPr/>
            </a:lvl1pPr>
          </a:lstStyle>
          <a:p>
            <a:pPr>
              <a:defRPr/>
            </a:pPr>
            <a:fld id="{C9C19A0E-AD46-1C40-8518-498E67BCF930}" type="slidenum">
              <a:rPr lang="en-US" altLang="en-US"/>
              <a:pPr>
                <a:defRPr/>
              </a:pPr>
              <a:t>‹#›</a:t>
            </a:fld>
            <a:endParaRPr lang="en-US" altLang="en-US"/>
          </a:p>
        </p:txBody>
      </p:sp>
    </p:spTree>
    <p:extLst>
      <p:ext uri="{BB962C8B-B14F-4D97-AF65-F5344CB8AC3E}">
        <p14:creationId xmlns:p14="http://schemas.microsoft.com/office/powerpoint/2010/main" val="1154621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7A4139-BB2E-D6CB-379F-C46F01C170CD}"/>
              </a:ext>
            </a:extLst>
          </p:cNvPr>
          <p:cNvSpPr>
            <a:spLocks noGrp="1"/>
          </p:cNvSpPr>
          <p:nvPr>
            <p:ph type="dt" sz="half" idx="10"/>
          </p:nvPr>
        </p:nvSpPr>
        <p:spPr/>
        <p:txBody>
          <a:bodyPr/>
          <a:lstStyle>
            <a:lvl1pPr>
              <a:defRPr/>
            </a:lvl1pPr>
          </a:lstStyle>
          <a:p>
            <a:pPr>
              <a:defRPr/>
            </a:pPr>
            <a:fld id="{10892FBE-BE1A-D74F-8D2D-1EC6A8CF9069}" type="datetime1">
              <a:rPr lang="en-GB"/>
              <a:pPr>
                <a:defRPr/>
              </a:pPr>
              <a:t>30/05/2023</a:t>
            </a:fld>
            <a:endParaRPr lang="en-US"/>
          </a:p>
        </p:txBody>
      </p:sp>
      <p:sp>
        <p:nvSpPr>
          <p:cNvPr id="5" name="Footer Placeholder 4">
            <a:extLst>
              <a:ext uri="{FF2B5EF4-FFF2-40B4-BE49-F238E27FC236}">
                <a16:creationId xmlns:a16="http://schemas.microsoft.com/office/drawing/2014/main" id="{EF305B39-667E-EB36-DEEE-89742046D08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749382D-0468-76AC-D57E-24897E5206B7}"/>
              </a:ext>
            </a:extLst>
          </p:cNvPr>
          <p:cNvSpPr>
            <a:spLocks noGrp="1"/>
          </p:cNvSpPr>
          <p:nvPr>
            <p:ph type="sldNum" sz="quarter" idx="12"/>
          </p:nvPr>
        </p:nvSpPr>
        <p:spPr/>
        <p:txBody>
          <a:bodyPr/>
          <a:lstStyle>
            <a:lvl1pPr>
              <a:defRPr/>
            </a:lvl1pPr>
          </a:lstStyle>
          <a:p>
            <a:pPr>
              <a:defRPr/>
            </a:pPr>
            <a:fld id="{2422436C-A308-EF4C-8B5F-615873C49225}" type="slidenum">
              <a:rPr lang="en-US" altLang="en-US"/>
              <a:pPr>
                <a:defRPr/>
              </a:pPr>
              <a:t>‹#›</a:t>
            </a:fld>
            <a:endParaRPr lang="en-US" altLang="en-US"/>
          </a:p>
        </p:txBody>
      </p:sp>
    </p:spTree>
    <p:extLst>
      <p:ext uri="{BB962C8B-B14F-4D97-AF65-F5344CB8AC3E}">
        <p14:creationId xmlns:p14="http://schemas.microsoft.com/office/powerpoint/2010/main" val="393269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49180F5-DCB1-FC01-0857-38D8190EE251}"/>
              </a:ext>
            </a:extLst>
          </p:cNvPr>
          <p:cNvSpPr>
            <a:spLocks noGrp="1"/>
          </p:cNvSpPr>
          <p:nvPr>
            <p:ph type="dt" sz="half" idx="10"/>
          </p:nvPr>
        </p:nvSpPr>
        <p:spPr/>
        <p:txBody>
          <a:bodyPr/>
          <a:lstStyle>
            <a:lvl1pPr>
              <a:defRPr/>
            </a:lvl1pPr>
          </a:lstStyle>
          <a:p>
            <a:pPr>
              <a:defRPr/>
            </a:pPr>
            <a:fld id="{05EC5C83-41AE-8E44-B7EE-8355E6FE12D2}" type="datetime1">
              <a:rPr lang="en-GB"/>
              <a:pPr>
                <a:defRPr/>
              </a:pPr>
              <a:t>30/05/2023</a:t>
            </a:fld>
            <a:endParaRPr lang="en-US"/>
          </a:p>
        </p:txBody>
      </p:sp>
      <p:sp>
        <p:nvSpPr>
          <p:cNvPr id="6" name="Footer Placeholder 4">
            <a:extLst>
              <a:ext uri="{FF2B5EF4-FFF2-40B4-BE49-F238E27FC236}">
                <a16:creationId xmlns:a16="http://schemas.microsoft.com/office/drawing/2014/main" id="{161BF606-8537-999C-B750-0E5AEBA25DB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DBEEE1D-A7FA-009C-27FB-0159812D9F7B}"/>
              </a:ext>
            </a:extLst>
          </p:cNvPr>
          <p:cNvSpPr>
            <a:spLocks noGrp="1"/>
          </p:cNvSpPr>
          <p:nvPr>
            <p:ph type="sldNum" sz="quarter" idx="12"/>
          </p:nvPr>
        </p:nvSpPr>
        <p:spPr/>
        <p:txBody>
          <a:bodyPr/>
          <a:lstStyle>
            <a:lvl1pPr>
              <a:defRPr/>
            </a:lvl1pPr>
          </a:lstStyle>
          <a:p>
            <a:pPr>
              <a:defRPr/>
            </a:pPr>
            <a:fld id="{087A8309-A426-5046-A4A6-2816EE9B2466}" type="slidenum">
              <a:rPr lang="en-US" altLang="en-US"/>
              <a:pPr>
                <a:defRPr/>
              </a:pPr>
              <a:t>‹#›</a:t>
            </a:fld>
            <a:endParaRPr lang="en-US" altLang="en-US"/>
          </a:p>
        </p:txBody>
      </p:sp>
    </p:spTree>
    <p:extLst>
      <p:ext uri="{BB962C8B-B14F-4D97-AF65-F5344CB8AC3E}">
        <p14:creationId xmlns:p14="http://schemas.microsoft.com/office/powerpoint/2010/main" val="689760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07B7FD5-96C4-55A0-7CFE-4A242D7761B2}"/>
              </a:ext>
            </a:extLst>
          </p:cNvPr>
          <p:cNvSpPr>
            <a:spLocks noGrp="1"/>
          </p:cNvSpPr>
          <p:nvPr>
            <p:ph type="dt" sz="half" idx="10"/>
          </p:nvPr>
        </p:nvSpPr>
        <p:spPr/>
        <p:txBody>
          <a:bodyPr/>
          <a:lstStyle>
            <a:lvl1pPr>
              <a:defRPr/>
            </a:lvl1pPr>
          </a:lstStyle>
          <a:p>
            <a:pPr>
              <a:defRPr/>
            </a:pPr>
            <a:fld id="{A2BA0A63-6153-DB44-86F4-4F18C9782A7E}" type="datetime1">
              <a:rPr lang="en-GB"/>
              <a:pPr>
                <a:defRPr/>
              </a:pPr>
              <a:t>30/05/2023</a:t>
            </a:fld>
            <a:endParaRPr lang="en-US"/>
          </a:p>
        </p:txBody>
      </p:sp>
      <p:sp>
        <p:nvSpPr>
          <p:cNvPr id="8" name="Footer Placeholder 4">
            <a:extLst>
              <a:ext uri="{FF2B5EF4-FFF2-40B4-BE49-F238E27FC236}">
                <a16:creationId xmlns:a16="http://schemas.microsoft.com/office/drawing/2014/main" id="{09D7E659-2307-9228-219C-B326991E21B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04A3569-5721-B64F-2F2D-37661B91B894}"/>
              </a:ext>
            </a:extLst>
          </p:cNvPr>
          <p:cNvSpPr>
            <a:spLocks noGrp="1"/>
          </p:cNvSpPr>
          <p:nvPr>
            <p:ph type="sldNum" sz="quarter" idx="12"/>
          </p:nvPr>
        </p:nvSpPr>
        <p:spPr/>
        <p:txBody>
          <a:bodyPr/>
          <a:lstStyle>
            <a:lvl1pPr>
              <a:defRPr/>
            </a:lvl1pPr>
          </a:lstStyle>
          <a:p>
            <a:pPr>
              <a:defRPr/>
            </a:pPr>
            <a:fld id="{C8BCCCEA-C490-8B4B-9F88-66EA2863B14F}" type="slidenum">
              <a:rPr lang="en-US" altLang="en-US"/>
              <a:pPr>
                <a:defRPr/>
              </a:pPr>
              <a:t>‹#›</a:t>
            </a:fld>
            <a:endParaRPr lang="en-US" altLang="en-US"/>
          </a:p>
        </p:txBody>
      </p:sp>
    </p:spTree>
    <p:extLst>
      <p:ext uri="{BB962C8B-B14F-4D97-AF65-F5344CB8AC3E}">
        <p14:creationId xmlns:p14="http://schemas.microsoft.com/office/powerpoint/2010/main" val="2421198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A6422D9-CDAA-8DEF-F2DA-06154228D2F0}"/>
              </a:ext>
            </a:extLst>
          </p:cNvPr>
          <p:cNvSpPr>
            <a:spLocks noGrp="1"/>
          </p:cNvSpPr>
          <p:nvPr>
            <p:ph type="dt" sz="half" idx="10"/>
          </p:nvPr>
        </p:nvSpPr>
        <p:spPr/>
        <p:txBody>
          <a:bodyPr/>
          <a:lstStyle>
            <a:lvl1pPr>
              <a:defRPr/>
            </a:lvl1pPr>
          </a:lstStyle>
          <a:p>
            <a:pPr>
              <a:defRPr/>
            </a:pPr>
            <a:fld id="{CAF19BE6-2548-8648-845A-BDF42EA65AAF}" type="datetime1">
              <a:rPr lang="en-GB"/>
              <a:pPr>
                <a:defRPr/>
              </a:pPr>
              <a:t>30/05/2023</a:t>
            </a:fld>
            <a:endParaRPr lang="en-US"/>
          </a:p>
        </p:txBody>
      </p:sp>
      <p:sp>
        <p:nvSpPr>
          <p:cNvPr id="4" name="Footer Placeholder 4">
            <a:extLst>
              <a:ext uri="{FF2B5EF4-FFF2-40B4-BE49-F238E27FC236}">
                <a16:creationId xmlns:a16="http://schemas.microsoft.com/office/drawing/2014/main" id="{1EDA74F8-813F-122F-852D-D1930CA06BB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93C9C1D-63C2-7B7B-7DC7-3C33E1411D68}"/>
              </a:ext>
            </a:extLst>
          </p:cNvPr>
          <p:cNvSpPr>
            <a:spLocks noGrp="1"/>
          </p:cNvSpPr>
          <p:nvPr>
            <p:ph type="sldNum" sz="quarter" idx="12"/>
          </p:nvPr>
        </p:nvSpPr>
        <p:spPr/>
        <p:txBody>
          <a:bodyPr/>
          <a:lstStyle>
            <a:lvl1pPr>
              <a:defRPr/>
            </a:lvl1pPr>
          </a:lstStyle>
          <a:p>
            <a:pPr>
              <a:defRPr/>
            </a:pPr>
            <a:fld id="{54B86A62-5243-8644-B6C9-E33E8BA9251D}" type="slidenum">
              <a:rPr lang="en-US" altLang="en-US"/>
              <a:pPr>
                <a:defRPr/>
              </a:pPr>
              <a:t>‹#›</a:t>
            </a:fld>
            <a:endParaRPr lang="en-US" altLang="en-US"/>
          </a:p>
        </p:txBody>
      </p:sp>
    </p:spTree>
    <p:extLst>
      <p:ext uri="{BB962C8B-B14F-4D97-AF65-F5344CB8AC3E}">
        <p14:creationId xmlns:p14="http://schemas.microsoft.com/office/powerpoint/2010/main" val="2341733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45A29A8-3454-E496-DC2E-FAA35B6BA4F9}"/>
              </a:ext>
            </a:extLst>
          </p:cNvPr>
          <p:cNvSpPr>
            <a:spLocks noGrp="1"/>
          </p:cNvSpPr>
          <p:nvPr>
            <p:ph type="dt" sz="half" idx="10"/>
          </p:nvPr>
        </p:nvSpPr>
        <p:spPr/>
        <p:txBody>
          <a:bodyPr/>
          <a:lstStyle>
            <a:lvl1pPr>
              <a:defRPr/>
            </a:lvl1pPr>
          </a:lstStyle>
          <a:p>
            <a:pPr>
              <a:defRPr/>
            </a:pPr>
            <a:fld id="{BC29F043-7E39-7D45-ABAB-F39AFB0ED1F1}" type="datetime1">
              <a:rPr lang="en-GB"/>
              <a:pPr>
                <a:defRPr/>
              </a:pPr>
              <a:t>30/05/2023</a:t>
            </a:fld>
            <a:endParaRPr lang="en-US"/>
          </a:p>
        </p:txBody>
      </p:sp>
      <p:sp>
        <p:nvSpPr>
          <p:cNvPr id="3" name="Footer Placeholder 4">
            <a:extLst>
              <a:ext uri="{FF2B5EF4-FFF2-40B4-BE49-F238E27FC236}">
                <a16:creationId xmlns:a16="http://schemas.microsoft.com/office/drawing/2014/main" id="{1839BE34-9D1F-D34E-B5E0-0A3557ECE72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8CBBFCA-E42D-C9E7-335A-CBAC904C5489}"/>
              </a:ext>
            </a:extLst>
          </p:cNvPr>
          <p:cNvSpPr>
            <a:spLocks noGrp="1"/>
          </p:cNvSpPr>
          <p:nvPr>
            <p:ph type="sldNum" sz="quarter" idx="12"/>
          </p:nvPr>
        </p:nvSpPr>
        <p:spPr/>
        <p:txBody>
          <a:bodyPr/>
          <a:lstStyle>
            <a:lvl1pPr>
              <a:defRPr/>
            </a:lvl1pPr>
          </a:lstStyle>
          <a:p>
            <a:pPr>
              <a:defRPr/>
            </a:pPr>
            <a:fld id="{18EE2EC5-43B8-BE4D-A9D5-6D767400B129}" type="slidenum">
              <a:rPr lang="en-US" altLang="en-US"/>
              <a:pPr>
                <a:defRPr/>
              </a:pPr>
              <a:t>‹#›</a:t>
            </a:fld>
            <a:endParaRPr lang="en-US" altLang="en-US"/>
          </a:p>
        </p:txBody>
      </p:sp>
    </p:spTree>
    <p:extLst>
      <p:ext uri="{BB962C8B-B14F-4D97-AF65-F5344CB8AC3E}">
        <p14:creationId xmlns:p14="http://schemas.microsoft.com/office/powerpoint/2010/main" val="3480368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A7354B8-C758-97B9-4641-F44E2EA0FB4F}"/>
              </a:ext>
            </a:extLst>
          </p:cNvPr>
          <p:cNvSpPr>
            <a:spLocks noGrp="1"/>
          </p:cNvSpPr>
          <p:nvPr>
            <p:ph type="dt" sz="half" idx="10"/>
          </p:nvPr>
        </p:nvSpPr>
        <p:spPr/>
        <p:txBody>
          <a:bodyPr/>
          <a:lstStyle>
            <a:lvl1pPr>
              <a:defRPr/>
            </a:lvl1pPr>
          </a:lstStyle>
          <a:p>
            <a:pPr>
              <a:defRPr/>
            </a:pPr>
            <a:fld id="{D57DCF9C-FD5D-2A4E-AD19-C87B50AD6672}" type="datetime1">
              <a:rPr lang="en-GB"/>
              <a:pPr>
                <a:defRPr/>
              </a:pPr>
              <a:t>30/05/2023</a:t>
            </a:fld>
            <a:endParaRPr lang="en-US"/>
          </a:p>
        </p:txBody>
      </p:sp>
      <p:sp>
        <p:nvSpPr>
          <p:cNvPr id="6" name="Footer Placeholder 4">
            <a:extLst>
              <a:ext uri="{FF2B5EF4-FFF2-40B4-BE49-F238E27FC236}">
                <a16:creationId xmlns:a16="http://schemas.microsoft.com/office/drawing/2014/main" id="{1BBF0EB3-89B2-7CEB-CCE7-330456AF652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69E7DBB-E466-BB98-9CEC-B24B28D74845}"/>
              </a:ext>
            </a:extLst>
          </p:cNvPr>
          <p:cNvSpPr>
            <a:spLocks noGrp="1"/>
          </p:cNvSpPr>
          <p:nvPr>
            <p:ph type="sldNum" sz="quarter" idx="12"/>
          </p:nvPr>
        </p:nvSpPr>
        <p:spPr/>
        <p:txBody>
          <a:bodyPr/>
          <a:lstStyle>
            <a:lvl1pPr>
              <a:defRPr/>
            </a:lvl1pPr>
          </a:lstStyle>
          <a:p>
            <a:pPr>
              <a:defRPr/>
            </a:pPr>
            <a:fld id="{B4ED50F1-D082-5E48-A2F2-4CF0F3B7D9A8}" type="slidenum">
              <a:rPr lang="en-US" altLang="en-US"/>
              <a:pPr>
                <a:defRPr/>
              </a:pPr>
              <a:t>‹#›</a:t>
            </a:fld>
            <a:endParaRPr lang="en-US" altLang="en-US"/>
          </a:p>
        </p:txBody>
      </p:sp>
    </p:spTree>
    <p:extLst>
      <p:ext uri="{BB962C8B-B14F-4D97-AF65-F5344CB8AC3E}">
        <p14:creationId xmlns:p14="http://schemas.microsoft.com/office/powerpoint/2010/main" val="3289970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C787390-ADD3-040B-7AC7-72B431238AFC}"/>
              </a:ext>
            </a:extLst>
          </p:cNvPr>
          <p:cNvSpPr>
            <a:spLocks noGrp="1"/>
          </p:cNvSpPr>
          <p:nvPr>
            <p:ph type="dt" sz="half" idx="10"/>
          </p:nvPr>
        </p:nvSpPr>
        <p:spPr/>
        <p:txBody>
          <a:bodyPr/>
          <a:lstStyle>
            <a:lvl1pPr>
              <a:defRPr/>
            </a:lvl1pPr>
          </a:lstStyle>
          <a:p>
            <a:pPr>
              <a:defRPr/>
            </a:pPr>
            <a:fld id="{DBCA8713-B16E-0A4C-BBCA-56D224AE6CE5}" type="datetime1">
              <a:rPr lang="en-GB"/>
              <a:pPr>
                <a:defRPr/>
              </a:pPr>
              <a:t>30/05/2023</a:t>
            </a:fld>
            <a:endParaRPr lang="en-US"/>
          </a:p>
        </p:txBody>
      </p:sp>
      <p:sp>
        <p:nvSpPr>
          <p:cNvPr id="6" name="Footer Placeholder 4">
            <a:extLst>
              <a:ext uri="{FF2B5EF4-FFF2-40B4-BE49-F238E27FC236}">
                <a16:creationId xmlns:a16="http://schemas.microsoft.com/office/drawing/2014/main" id="{C795AC50-D65A-FA09-67F1-F3D50803D7F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A7FB1B9-5B13-717C-61FB-409A4D75C2CE}"/>
              </a:ext>
            </a:extLst>
          </p:cNvPr>
          <p:cNvSpPr>
            <a:spLocks noGrp="1"/>
          </p:cNvSpPr>
          <p:nvPr>
            <p:ph type="sldNum" sz="quarter" idx="12"/>
          </p:nvPr>
        </p:nvSpPr>
        <p:spPr/>
        <p:txBody>
          <a:bodyPr/>
          <a:lstStyle>
            <a:lvl1pPr>
              <a:defRPr/>
            </a:lvl1pPr>
          </a:lstStyle>
          <a:p>
            <a:pPr>
              <a:defRPr/>
            </a:pPr>
            <a:fld id="{C79F8C58-84F0-A440-B91F-4F26A3BC223F}" type="slidenum">
              <a:rPr lang="en-US" altLang="en-US"/>
              <a:pPr>
                <a:defRPr/>
              </a:pPr>
              <a:t>‹#›</a:t>
            </a:fld>
            <a:endParaRPr lang="en-US" altLang="en-US"/>
          </a:p>
        </p:txBody>
      </p:sp>
    </p:spTree>
    <p:extLst>
      <p:ext uri="{BB962C8B-B14F-4D97-AF65-F5344CB8AC3E}">
        <p14:creationId xmlns:p14="http://schemas.microsoft.com/office/powerpoint/2010/main" val="4186328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BACC2FF-C732-8278-CABA-F5FD507CD94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FF6CE39-48E6-216A-36B4-CC39AB1A7D1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918B120-D5C1-F939-8D20-07C85EF43E1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cs typeface="+mn-cs"/>
              </a:defRPr>
            </a:lvl1pPr>
          </a:lstStyle>
          <a:p>
            <a:pPr>
              <a:defRPr/>
            </a:pPr>
            <a:fld id="{2F3D34F1-9742-374A-BC52-3A83C3D0EA05}" type="datetime1">
              <a:rPr lang="en-GB"/>
              <a:pPr>
                <a:defRPr/>
              </a:pPr>
              <a:t>30/05/2023</a:t>
            </a:fld>
            <a:endParaRPr lang="en-US"/>
          </a:p>
        </p:txBody>
      </p:sp>
      <p:sp>
        <p:nvSpPr>
          <p:cNvPr id="5" name="Footer Placeholder 4">
            <a:extLst>
              <a:ext uri="{FF2B5EF4-FFF2-40B4-BE49-F238E27FC236}">
                <a16:creationId xmlns:a16="http://schemas.microsoft.com/office/drawing/2014/main" id="{6980B2F8-88B3-F833-19E2-CF13A6565BE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8F85ADCC-0DA0-9696-8EE3-E5EC5823E5D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B31544DC-89D9-7440-9B53-38EEA53C332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DB45B548-8452-50F9-2A26-34333EE0D34A}"/>
              </a:ext>
            </a:extLst>
          </p:cNvPr>
          <p:cNvSpPr txBox="1">
            <a:spLocks/>
          </p:cNvSpPr>
          <p:nvPr/>
        </p:nvSpPr>
        <p:spPr bwMode="auto">
          <a:xfrm>
            <a:off x="2573338" y="1638300"/>
            <a:ext cx="3810000" cy="660400"/>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GB" sz="4800" b="1" dirty="0">
                <a:solidFill>
                  <a:schemeClr val="accent2">
                    <a:lumMod val="75000"/>
                  </a:schemeClr>
                </a:solidFill>
              </a:rPr>
              <a:t>Field geology</a:t>
            </a:r>
            <a:br>
              <a:rPr lang="en-GB" sz="4800" dirty="0"/>
            </a:br>
            <a:endParaRPr lang="en-US" sz="4800" dirty="0"/>
          </a:p>
        </p:txBody>
      </p:sp>
      <p:pic>
        <p:nvPicPr>
          <p:cNvPr id="13316" name="Picture 2">
            <a:extLst>
              <a:ext uri="{FF2B5EF4-FFF2-40B4-BE49-F238E27FC236}">
                <a16:creationId xmlns:a16="http://schemas.microsoft.com/office/drawing/2014/main" id="{97BA55B1-9828-9393-2467-E8B6A9E796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3075" y="130175"/>
            <a:ext cx="18637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a:extLst>
              <a:ext uri="{FF2B5EF4-FFF2-40B4-BE49-F238E27FC236}">
                <a16:creationId xmlns:a16="http://schemas.microsoft.com/office/drawing/2014/main" id="{596398A4-7DD8-2C58-26CE-BC2F7517C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152400"/>
            <a:ext cx="1955800"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Slide Number Placeholder 5">
            <a:extLst>
              <a:ext uri="{FF2B5EF4-FFF2-40B4-BE49-F238E27FC236}">
                <a16:creationId xmlns:a16="http://schemas.microsoft.com/office/drawing/2014/main" id="{EDB74317-9DD2-1CC3-5FC4-27EA9E3DB48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95C6B73-1594-7C48-9A0E-F0925AC1F77F}" type="slidenum">
              <a:rPr lang="en-US" altLang="en-US" smtClean="0">
                <a:solidFill>
                  <a:srgbClr val="898989"/>
                </a:solidFill>
                <a:latin typeface="Calibri" panose="020F0502020204030204" pitchFamily="34" charset="0"/>
              </a:rPr>
              <a:pPr/>
              <a:t>1</a:t>
            </a:fld>
            <a:endParaRPr lang="en-US" altLang="en-US">
              <a:solidFill>
                <a:srgbClr val="898989"/>
              </a:solidFill>
              <a:latin typeface="Calibri" panose="020F0502020204030204" pitchFamily="34" charset="0"/>
            </a:endParaRPr>
          </a:p>
        </p:txBody>
      </p:sp>
      <p:pic>
        <p:nvPicPr>
          <p:cNvPr id="13324" name="Picture 12" descr="Geology Field Camp - Department of Geography, Geology and Planning -  Missouri State University">
            <a:extLst>
              <a:ext uri="{FF2B5EF4-FFF2-40B4-BE49-F238E27FC236}">
                <a16:creationId xmlns:a16="http://schemas.microsoft.com/office/drawing/2014/main" id="{BEDF7446-DF8A-8404-E427-C1E7CA82D1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650" y="2133600"/>
            <a:ext cx="7423376" cy="4178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340192-120C-7137-1574-2691BD5A3064}"/>
              </a:ext>
            </a:extLst>
          </p:cNvPr>
          <p:cNvSpPr>
            <a:spLocks noGrp="1"/>
          </p:cNvSpPr>
          <p:nvPr>
            <p:ph type="ctrTitle"/>
          </p:nvPr>
        </p:nvSpPr>
        <p:spPr>
          <a:xfrm>
            <a:off x="381000" y="2693988"/>
            <a:ext cx="8610600" cy="1470025"/>
          </a:xfrm>
        </p:spPr>
        <p:txBody>
          <a:bodyPr/>
          <a:lstStyle/>
          <a:p>
            <a:pPr>
              <a:defRPr/>
            </a:pPr>
            <a:r>
              <a:rPr lang="en-GB" sz="3200" b="1" dirty="0">
                <a:solidFill>
                  <a:schemeClr val="accent2">
                    <a:lumMod val="75000"/>
                  </a:schemeClr>
                </a:solidFill>
              </a:rPr>
              <a:t>An introduction on field geology</a:t>
            </a:r>
            <a:br>
              <a:rPr lang="en-GB" sz="3200" b="1" dirty="0">
                <a:solidFill>
                  <a:schemeClr val="accent2">
                    <a:lumMod val="75000"/>
                  </a:schemeClr>
                </a:solidFill>
              </a:rPr>
            </a:br>
            <a:r>
              <a:rPr lang="en-GB" sz="3200" b="1" dirty="0">
                <a:solidFill>
                  <a:schemeClr val="accent2">
                    <a:lumMod val="75000"/>
                  </a:schemeClr>
                </a:solidFill>
              </a:rPr>
              <a:t>Lecture 1</a:t>
            </a:r>
            <a:br>
              <a:rPr lang="en-GB" sz="3200" b="1" dirty="0">
                <a:solidFill>
                  <a:schemeClr val="accent2">
                    <a:lumMod val="75000"/>
                  </a:schemeClr>
                </a:solidFill>
              </a:rPr>
            </a:br>
            <a:br>
              <a:rPr lang="en-GB" sz="3200" dirty="0"/>
            </a:br>
            <a:endParaRPr lang="en-US" sz="3200" dirty="0"/>
          </a:p>
        </p:txBody>
      </p:sp>
      <p:sp>
        <p:nvSpPr>
          <p:cNvPr id="14338" name="Slide Number Placeholder 1">
            <a:extLst>
              <a:ext uri="{FF2B5EF4-FFF2-40B4-BE49-F238E27FC236}">
                <a16:creationId xmlns:a16="http://schemas.microsoft.com/office/drawing/2014/main" id="{3CC4183D-7C96-59C8-A69A-5ECAFC9FAB5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F41ED05-F8A8-0D46-83A7-60625B208047}" type="slidenum">
              <a:rPr lang="en-US" altLang="en-US" smtClean="0">
                <a:solidFill>
                  <a:srgbClr val="898989"/>
                </a:solidFill>
                <a:latin typeface="Calibri" panose="020F0502020204030204" pitchFamily="34" charset="0"/>
              </a:rPr>
              <a:pPr/>
              <a:t>2</a:t>
            </a:fld>
            <a:endParaRPr lang="en-US" altLang="en-US">
              <a:solidFill>
                <a:srgbClr val="898989"/>
              </a:solidFill>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D8F254-47BD-602D-BB70-1A6A94EBE8F4}"/>
              </a:ext>
            </a:extLst>
          </p:cNvPr>
          <p:cNvSpPr>
            <a:spLocks noGrp="1"/>
          </p:cNvSpPr>
          <p:nvPr>
            <p:ph type="sldNum" sz="quarter" idx="12"/>
          </p:nvPr>
        </p:nvSpPr>
        <p:spPr/>
        <p:txBody>
          <a:bodyPr/>
          <a:lstStyle/>
          <a:p>
            <a:pPr>
              <a:defRPr/>
            </a:pPr>
            <a:fld id="{C9C19A0E-AD46-1C40-8518-498E67BCF930}" type="slidenum">
              <a:rPr lang="en-US" altLang="en-US" smtClean="0"/>
              <a:pPr>
                <a:defRPr/>
              </a:pPr>
              <a:t>3</a:t>
            </a:fld>
            <a:endParaRPr lang="en-US" altLang="en-US"/>
          </a:p>
        </p:txBody>
      </p:sp>
      <p:sp>
        <p:nvSpPr>
          <p:cNvPr id="11" name="Rectangle 10">
            <a:extLst>
              <a:ext uri="{FF2B5EF4-FFF2-40B4-BE49-F238E27FC236}">
                <a16:creationId xmlns:a16="http://schemas.microsoft.com/office/drawing/2014/main" id="{9B40E0EE-7C7F-1984-541C-8616ED233947}"/>
              </a:ext>
            </a:extLst>
          </p:cNvPr>
          <p:cNvSpPr/>
          <p:nvPr/>
        </p:nvSpPr>
        <p:spPr>
          <a:xfrm>
            <a:off x="301485" y="1114432"/>
            <a:ext cx="8534400" cy="1857368"/>
          </a:xfrm>
          <a:prstGeom prst="rect">
            <a:avLst/>
          </a:prstGeom>
        </p:spPr>
        <p:txBody>
          <a:bodyPr wrap="square">
            <a:spAutoFit/>
          </a:bodyPr>
          <a:lstStyle/>
          <a:p>
            <a:pPr algn="just">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The main aim of field geology is to </a:t>
            </a:r>
            <a:r>
              <a:rPr lang="en-US" u="sng" dirty="0">
                <a:latin typeface="Calibri" panose="020F0502020204030204" pitchFamily="34" charset="0"/>
                <a:ea typeface="Calibri" panose="020F0502020204030204" pitchFamily="34" charset="0"/>
                <a:cs typeface="Arial" panose="020B0604020202020204" pitchFamily="34" charset="0"/>
              </a:rPr>
              <a:t>observe</a:t>
            </a:r>
            <a:r>
              <a:rPr lang="en-US" dirty="0">
                <a:latin typeface="Calibri" panose="020F0502020204030204" pitchFamily="34" charset="0"/>
                <a:ea typeface="Calibri" panose="020F0502020204030204" pitchFamily="34" charset="0"/>
                <a:cs typeface="Arial" panose="020B0604020202020204" pitchFamily="34" charset="0"/>
              </a:rPr>
              <a:t> and </a:t>
            </a:r>
            <a:r>
              <a:rPr lang="en-US" u="sng" dirty="0">
                <a:latin typeface="Calibri" panose="020F0502020204030204" pitchFamily="34" charset="0"/>
                <a:ea typeface="Calibri" panose="020F0502020204030204" pitchFamily="34" charset="0"/>
                <a:cs typeface="Arial" panose="020B0604020202020204" pitchFamily="34" charset="0"/>
              </a:rPr>
              <a:t>collect data</a:t>
            </a:r>
            <a:r>
              <a:rPr lang="en-US" dirty="0">
                <a:latin typeface="Calibri" panose="020F0502020204030204" pitchFamily="34" charset="0"/>
                <a:ea typeface="Calibri" panose="020F0502020204030204" pitchFamily="34" charset="0"/>
                <a:cs typeface="Arial" panose="020B0604020202020204" pitchFamily="34" charset="0"/>
              </a:rPr>
              <a:t> from </a:t>
            </a:r>
            <a:r>
              <a:rPr lang="en-US" dirty="0">
                <a:solidFill>
                  <a:srgbClr val="FF0000"/>
                </a:solidFill>
                <a:latin typeface="Calibri" panose="020F0502020204030204" pitchFamily="34" charset="0"/>
                <a:ea typeface="Calibri" panose="020F0502020204030204" pitchFamily="34" charset="0"/>
                <a:cs typeface="Arial" panose="020B0604020202020204" pitchFamily="34" charset="0"/>
              </a:rPr>
              <a:t>rocks</a:t>
            </a:r>
            <a:r>
              <a:rPr lang="en-US" dirty="0">
                <a:latin typeface="Calibri" panose="020F0502020204030204" pitchFamily="34" charset="0"/>
                <a:ea typeface="Calibri" panose="020F0502020204030204" pitchFamily="34" charset="0"/>
                <a:cs typeface="Arial" panose="020B0604020202020204" pitchFamily="34" charset="0"/>
              </a:rPr>
              <a:t> and/or </a:t>
            </a:r>
            <a:r>
              <a:rPr lang="en-US" dirty="0">
                <a:solidFill>
                  <a:srgbClr val="00B050"/>
                </a:solidFill>
                <a:latin typeface="Calibri" panose="020F0502020204030204" pitchFamily="34" charset="0"/>
                <a:ea typeface="Calibri" panose="020F0502020204030204" pitchFamily="34" charset="0"/>
                <a:cs typeface="Arial" panose="020B0604020202020204" pitchFamily="34" charset="0"/>
              </a:rPr>
              <a:t>unconsolidated deposits</a:t>
            </a:r>
            <a:r>
              <a:rPr lang="en-US" dirty="0">
                <a:latin typeface="Calibri" panose="020F0502020204030204" pitchFamily="34" charset="0"/>
                <a:ea typeface="Calibri" panose="020F0502020204030204" pitchFamily="34" charset="0"/>
                <a:cs typeface="Arial" panose="020B0604020202020204" pitchFamily="34" charset="0"/>
              </a:rPr>
              <a:t>, which will further our understanding of the physical, chemical and biological processes that have occurred over geological time. Many of the basic observational principles used in field geology have not changed for hundreds of years, although the interpretation of the data, the scale of resolution and some of the equipment has advanced greatly. </a:t>
            </a:r>
          </a:p>
        </p:txBody>
      </p:sp>
      <p:sp>
        <p:nvSpPr>
          <p:cNvPr id="17" name="TextBox 16">
            <a:extLst>
              <a:ext uri="{FF2B5EF4-FFF2-40B4-BE49-F238E27FC236}">
                <a16:creationId xmlns:a16="http://schemas.microsoft.com/office/drawing/2014/main" id="{4E84792A-8F9E-BCD4-D5F9-AA436B9256C6}"/>
              </a:ext>
            </a:extLst>
          </p:cNvPr>
          <p:cNvSpPr txBox="1"/>
          <p:nvPr/>
        </p:nvSpPr>
        <p:spPr>
          <a:xfrm>
            <a:off x="3035336" y="221159"/>
            <a:ext cx="5615796" cy="769441"/>
          </a:xfrm>
          <a:prstGeom prst="rect">
            <a:avLst/>
          </a:prstGeom>
          <a:noFill/>
        </p:spPr>
        <p:txBody>
          <a:bodyPr wrap="square">
            <a:spAutoFit/>
          </a:bodyPr>
          <a:lstStyle/>
          <a:p>
            <a:r>
              <a:rPr lang="en-US" sz="4400" dirty="0">
                <a:solidFill>
                  <a:schemeClr val="accent2">
                    <a:lumMod val="75000"/>
                  </a:schemeClr>
                </a:solidFill>
                <a:latin typeface="+mj-lt"/>
                <a:ea typeface="+mj-ea"/>
                <a:cs typeface="+mj-cs"/>
              </a:rPr>
              <a:t>Introduction</a:t>
            </a:r>
          </a:p>
        </p:txBody>
      </p:sp>
      <p:pic>
        <p:nvPicPr>
          <p:cNvPr id="50186" name="Picture 10" descr="GEOL 318: Structural Geology Field | Geology Department at Sonoma State  University">
            <a:extLst>
              <a:ext uri="{FF2B5EF4-FFF2-40B4-BE49-F238E27FC236}">
                <a16:creationId xmlns:a16="http://schemas.microsoft.com/office/drawing/2014/main" id="{572F2EAE-685C-51DD-64DF-C1B64EB825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5012" y="2971800"/>
            <a:ext cx="5609904" cy="374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619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D8F254-47BD-602D-BB70-1A6A94EBE8F4}"/>
              </a:ext>
            </a:extLst>
          </p:cNvPr>
          <p:cNvSpPr>
            <a:spLocks noGrp="1"/>
          </p:cNvSpPr>
          <p:nvPr>
            <p:ph type="sldNum" sz="quarter" idx="12"/>
          </p:nvPr>
        </p:nvSpPr>
        <p:spPr/>
        <p:txBody>
          <a:bodyPr/>
          <a:lstStyle/>
          <a:p>
            <a:pPr>
              <a:defRPr/>
            </a:pPr>
            <a:fld id="{C9C19A0E-AD46-1C40-8518-498E67BCF930}" type="slidenum">
              <a:rPr lang="en-US" altLang="en-US" smtClean="0"/>
              <a:pPr>
                <a:defRPr/>
              </a:pPr>
              <a:t>4</a:t>
            </a:fld>
            <a:endParaRPr lang="en-US" altLang="en-US"/>
          </a:p>
        </p:txBody>
      </p:sp>
      <p:sp>
        <p:nvSpPr>
          <p:cNvPr id="11" name="Rectangle 10">
            <a:extLst>
              <a:ext uri="{FF2B5EF4-FFF2-40B4-BE49-F238E27FC236}">
                <a16:creationId xmlns:a16="http://schemas.microsoft.com/office/drawing/2014/main" id="{9B40E0EE-7C7F-1984-541C-8616ED233947}"/>
              </a:ext>
            </a:extLst>
          </p:cNvPr>
          <p:cNvSpPr/>
          <p:nvPr/>
        </p:nvSpPr>
        <p:spPr>
          <a:xfrm>
            <a:off x="152400" y="457200"/>
            <a:ext cx="8839200" cy="2256323"/>
          </a:xfrm>
          <a:prstGeom prst="rect">
            <a:avLst/>
          </a:prstGeom>
        </p:spPr>
        <p:txBody>
          <a:bodyPr wrap="square">
            <a:spAutoFit/>
          </a:bodyPr>
          <a:lstStyle/>
          <a:p>
            <a:pPr algn="just">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Fieldwork involves making careful observations and measurements in the field (</a:t>
            </a:r>
            <a:r>
              <a:rPr lang="en-US" dirty="0">
                <a:solidFill>
                  <a:srgbClr val="FF0000"/>
                </a:solidFill>
                <a:latin typeface="Calibri" panose="020F0502020204030204" pitchFamily="34" charset="0"/>
                <a:ea typeface="Calibri" panose="020F0502020204030204" pitchFamily="34" charset="0"/>
                <a:cs typeface="Arial" panose="020B0604020202020204" pitchFamily="34" charset="0"/>
              </a:rPr>
              <a:t>Figure 1. a)</a:t>
            </a:r>
            <a:r>
              <a:rPr lang="en-US" dirty="0">
                <a:latin typeface="Calibri" panose="020F0502020204030204" pitchFamily="34" charset="0"/>
                <a:ea typeface="Calibri" panose="020F0502020204030204" pitchFamily="34" charset="0"/>
                <a:cs typeface="Arial" panose="020B0604020202020204" pitchFamily="34" charset="0"/>
              </a:rPr>
              <a:t> and the collection and precise recording of the position of samples for laboratory analysis (</a:t>
            </a:r>
            <a:r>
              <a:rPr lang="en-US" dirty="0">
                <a:solidFill>
                  <a:srgbClr val="FF0000"/>
                </a:solidFill>
                <a:latin typeface="Calibri" panose="020F0502020204030204" pitchFamily="34" charset="0"/>
                <a:ea typeface="Calibri" panose="020F0502020204030204" pitchFamily="34" charset="0"/>
                <a:cs typeface="Arial" panose="020B0604020202020204" pitchFamily="34" charset="0"/>
              </a:rPr>
              <a:t>Figure 1. b</a:t>
            </a:r>
            <a:r>
              <a:rPr lang="en-US" dirty="0">
                <a:latin typeface="Calibri" panose="020F0502020204030204" pitchFamily="34" charset="0"/>
                <a:ea typeface="Calibri" panose="020F0502020204030204" pitchFamily="34" charset="0"/>
                <a:cs typeface="Arial" panose="020B0604020202020204" pitchFamily="34" charset="0"/>
              </a:rPr>
              <a:t>). The very act of collecting field data often raises questions about processes on Earth, which had perhaps not previously been envisaged.</a:t>
            </a:r>
          </a:p>
          <a:p>
            <a:pPr algn="just">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Furthermore, during fieldwork it is usual to initiate, or to build on, constructing and testing different hypotheses and interpretations based on the observations; this iterative process will help to determine the essential data and samples to collect.</a:t>
            </a:r>
          </a:p>
        </p:txBody>
      </p:sp>
      <p:pic>
        <p:nvPicPr>
          <p:cNvPr id="2" name="Picture 1">
            <a:extLst>
              <a:ext uri="{FF2B5EF4-FFF2-40B4-BE49-F238E27FC236}">
                <a16:creationId xmlns:a16="http://schemas.microsoft.com/office/drawing/2014/main" id="{3F42D9B5-3DFB-F4FB-BAB8-91704CC73300}"/>
              </a:ext>
            </a:extLst>
          </p:cNvPr>
          <p:cNvPicPr>
            <a:picLocks noChangeAspect="1"/>
          </p:cNvPicPr>
          <p:nvPr/>
        </p:nvPicPr>
        <p:blipFill>
          <a:blip r:embed="rId2"/>
          <a:stretch>
            <a:fillRect/>
          </a:stretch>
        </p:blipFill>
        <p:spPr>
          <a:xfrm>
            <a:off x="381000" y="3274617"/>
            <a:ext cx="4056822" cy="2745183"/>
          </a:xfrm>
          <a:prstGeom prst="rect">
            <a:avLst/>
          </a:prstGeom>
        </p:spPr>
      </p:pic>
      <p:sp>
        <p:nvSpPr>
          <p:cNvPr id="6" name="TextBox 5">
            <a:extLst>
              <a:ext uri="{FF2B5EF4-FFF2-40B4-BE49-F238E27FC236}">
                <a16:creationId xmlns:a16="http://schemas.microsoft.com/office/drawing/2014/main" id="{3249BE0F-A74B-2BFE-2DA3-B11D57D96D53}"/>
              </a:ext>
            </a:extLst>
          </p:cNvPr>
          <p:cNvSpPr txBox="1"/>
          <p:nvPr/>
        </p:nvSpPr>
        <p:spPr>
          <a:xfrm>
            <a:off x="457200" y="6169580"/>
            <a:ext cx="3980622" cy="369332"/>
          </a:xfrm>
          <a:prstGeom prst="rect">
            <a:avLst/>
          </a:prstGeom>
          <a:noFill/>
        </p:spPr>
        <p:txBody>
          <a:bodyPr wrap="square">
            <a:spAutoFit/>
          </a:bodyPr>
          <a:lstStyle/>
          <a:p>
            <a:r>
              <a:rPr lang="en-US" dirty="0">
                <a:solidFill>
                  <a:srgbClr val="FF0000"/>
                </a:solidFill>
                <a:latin typeface="Calibri" panose="020F0502020204030204" pitchFamily="34" charset="0"/>
                <a:ea typeface="Calibri" panose="020F0502020204030204" pitchFamily="34" charset="0"/>
                <a:cs typeface="Arial" panose="020B0604020202020204" pitchFamily="34" charset="0"/>
              </a:rPr>
              <a:t>Figure 1. a</a:t>
            </a:r>
            <a:endParaRPr lang="en-US" dirty="0"/>
          </a:p>
        </p:txBody>
      </p:sp>
    </p:spTree>
    <p:extLst>
      <p:ext uri="{BB962C8B-B14F-4D97-AF65-F5344CB8AC3E}">
        <p14:creationId xmlns:p14="http://schemas.microsoft.com/office/powerpoint/2010/main" val="481262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3764C550-5C5D-2901-3F94-A6A200BFD2E5}"/>
              </a:ext>
            </a:extLst>
          </p:cNvPr>
          <p:cNvSpPr>
            <a:spLocks noGrp="1"/>
          </p:cNvSpPr>
          <p:nvPr>
            <p:ph type="title"/>
          </p:nvPr>
        </p:nvSpPr>
        <p:spPr/>
        <p:txBody>
          <a:bodyPr/>
          <a:lstStyle/>
          <a:p>
            <a:r>
              <a:rPr lang="en-US" sz="3200" dirty="0">
                <a:solidFill>
                  <a:schemeClr val="accent2">
                    <a:lumMod val="75000"/>
                  </a:schemeClr>
                </a:solidFill>
              </a:rPr>
              <a:t>What are the main benefits of field work? </a:t>
            </a:r>
          </a:p>
        </p:txBody>
      </p:sp>
      <p:sp>
        <p:nvSpPr>
          <p:cNvPr id="15363" name="Slide Number Placeholder 1">
            <a:extLst>
              <a:ext uri="{FF2B5EF4-FFF2-40B4-BE49-F238E27FC236}">
                <a16:creationId xmlns:a16="http://schemas.microsoft.com/office/drawing/2014/main" id="{315C2E5F-5FD1-B400-A2DC-1B6913E55C7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A7554A-1FF3-374E-8BBD-BF22475115CD}" type="slidenum">
              <a:rPr lang="en-US" altLang="en-US" smtClean="0">
                <a:solidFill>
                  <a:srgbClr val="898989"/>
                </a:solidFill>
                <a:latin typeface="Calibri" panose="020F0502020204030204" pitchFamily="34" charset="0"/>
              </a:rPr>
              <a:pPr/>
              <a:t>5</a:t>
            </a:fld>
            <a:endParaRPr lang="en-US" altLang="en-US">
              <a:solidFill>
                <a:srgbClr val="898989"/>
              </a:solidFill>
              <a:latin typeface="Calibri" panose="020F0502020204030204" pitchFamily="34" charset="0"/>
            </a:endParaRPr>
          </a:p>
        </p:txBody>
      </p:sp>
      <p:sp>
        <p:nvSpPr>
          <p:cNvPr id="4" name="TextBox 3">
            <a:extLst>
              <a:ext uri="{FF2B5EF4-FFF2-40B4-BE49-F238E27FC236}">
                <a16:creationId xmlns:a16="http://schemas.microsoft.com/office/drawing/2014/main" id="{5D4B9B0A-6AC0-CEB5-1172-2C837AB8DEBB}"/>
              </a:ext>
            </a:extLst>
          </p:cNvPr>
          <p:cNvSpPr txBox="1"/>
          <p:nvPr/>
        </p:nvSpPr>
        <p:spPr>
          <a:xfrm>
            <a:off x="491197" y="1387158"/>
            <a:ext cx="6366803" cy="369332"/>
          </a:xfrm>
          <a:prstGeom prst="rect">
            <a:avLst/>
          </a:prstGeom>
          <a:noFill/>
        </p:spPr>
        <p:txBody>
          <a:bodyPr wrap="square">
            <a:spAutoFit/>
          </a:bodyPr>
          <a:lstStyle/>
          <a:p>
            <a:pPr algn="l"/>
            <a:r>
              <a:rPr lang="en-GB" dirty="0">
                <a:solidFill>
                  <a:srgbClr val="4A4A4A"/>
                </a:solidFill>
                <a:latin typeface="arial" panose="020B0604020202020204" pitchFamily="34" charset="0"/>
              </a:rPr>
              <a:t>There</a:t>
            </a:r>
            <a:r>
              <a:rPr lang="en-GB" b="0" i="0" dirty="0">
                <a:solidFill>
                  <a:srgbClr val="4A4A4A"/>
                </a:solidFill>
                <a:effectLst/>
                <a:latin typeface="arial" panose="020B0604020202020204" pitchFamily="34" charset="0"/>
              </a:rPr>
              <a:t> are plenty benefits of field work including:</a:t>
            </a:r>
            <a:endParaRPr lang="en-GB" b="0" i="0" dirty="0">
              <a:solidFill>
                <a:srgbClr val="4A4A4A"/>
              </a:solidFill>
              <a:effectLst/>
              <a:latin typeface="Roboto" panose="02000000000000000000" pitchFamily="2" charset="0"/>
            </a:endParaRPr>
          </a:p>
        </p:txBody>
      </p:sp>
      <p:sp>
        <p:nvSpPr>
          <p:cNvPr id="8" name="TextBox 7">
            <a:extLst>
              <a:ext uri="{FF2B5EF4-FFF2-40B4-BE49-F238E27FC236}">
                <a16:creationId xmlns:a16="http://schemas.microsoft.com/office/drawing/2014/main" id="{805AAA5C-7C89-77CB-EB2B-0406224C70D3}"/>
              </a:ext>
            </a:extLst>
          </p:cNvPr>
          <p:cNvSpPr txBox="1"/>
          <p:nvPr/>
        </p:nvSpPr>
        <p:spPr>
          <a:xfrm>
            <a:off x="457200" y="1903274"/>
            <a:ext cx="8077200" cy="2031325"/>
          </a:xfrm>
          <a:prstGeom prst="rect">
            <a:avLst/>
          </a:prstGeom>
          <a:noFill/>
        </p:spPr>
        <p:txBody>
          <a:bodyPr wrap="square">
            <a:spAutoFit/>
          </a:bodyPr>
          <a:lstStyle/>
          <a:p>
            <a:r>
              <a:rPr lang="en-GB" b="1" i="0" dirty="0">
                <a:solidFill>
                  <a:srgbClr val="FF0000"/>
                </a:solidFill>
                <a:effectLst/>
                <a:latin typeface="arial" panose="020B0604020202020204" pitchFamily="34" charset="0"/>
              </a:rPr>
              <a:t>1- Applying what you’ve been studying in class to hands-on, real-life situations.</a:t>
            </a:r>
          </a:p>
          <a:p>
            <a:pPr algn="just"/>
            <a:endParaRPr lang="en-GB" b="0" i="0" dirty="0">
              <a:solidFill>
                <a:srgbClr val="4A4A4A"/>
              </a:solidFill>
              <a:effectLst/>
              <a:latin typeface="arial" panose="020B0604020202020204" pitchFamily="34" charset="0"/>
            </a:endParaRPr>
          </a:p>
          <a:p>
            <a:pPr algn="just"/>
            <a:r>
              <a:rPr lang="en-GB" b="0" i="0" dirty="0">
                <a:solidFill>
                  <a:srgbClr val="4A4A4A"/>
                </a:solidFill>
                <a:effectLst/>
                <a:latin typeface="arial" panose="020B0604020202020204" pitchFamily="34" charset="0"/>
              </a:rPr>
              <a:t>Field studies and field trips will give students and those participating in continuing education the opportunity to learn how to use some tools which are necessary in the field to collect some reliable data. </a:t>
            </a:r>
            <a:r>
              <a:rPr lang="en-GB" dirty="0">
                <a:solidFill>
                  <a:srgbClr val="4A4A4A"/>
                </a:solidFill>
                <a:latin typeface="arial" panose="020B0604020202020204" pitchFamily="34" charset="0"/>
              </a:rPr>
              <a:t>Example of some of these tools are;</a:t>
            </a:r>
            <a:endParaRPr lang="en-US" dirty="0"/>
          </a:p>
        </p:txBody>
      </p:sp>
      <p:sp>
        <p:nvSpPr>
          <p:cNvPr id="10" name="TextBox 9">
            <a:extLst>
              <a:ext uri="{FF2B5EF4-FFF2-40B4-BE49-F238E27FC236}">
                <a16:creationId xmlns:a16="http://schemas.microsoft.com/office/drawing/2014/main" id="{2FAD9BCB-BFAC-F043-81B0-ED38BE4A8D62}"/>
              </a:ext>
            </a:extLst>
          </p:cNvPr>
          <p:cNvSpPr txBox="1"/>
          <p:nvPr/>
        </p:nvSpPr>
        <p:spPr>
          <a:xfrm>
            <a:off x="533400" y="4267200"/>
            <a:ext cx="8229600" cy="2031325"/>
          </a:xfrm>
          <a:prstGeom prst="rect">
            <a:avLst/>
          </a:prstGeom>
          <a:noFill/>
        </p:spPr>
        <p:txBody>
          <a:bodyPr wrap="square">
            <a:spAutoFit/>
          </a:bodyPr>
          <a:lstStyle/>
          <a:p>
            <a:pPr algn="l">
              <a:buFont typeface="Arial" panose="020B0604020202020204" pitchFamily="34" charset="0"/>
              <a:buChar char="•"/>
            </a:pPr>
            <a:r>
              <a:rPr lang="en-GB" b="0" i="0" dirty="0">
                <a:solidFill>
                  <a:srgbClr val="4A4A4A"/>
                </a:solidFill>
                <a:effectLst/>
                <a:latin typeface="arial" panose="020B0604020202020204" pitchFamily="34" charset="0"/>
              </a:rPr>
              <a:t> </a:t>
            </a:r>
            <a:r>
              <a:rPr lang="en-GB" b="1" i="0" dirty="0">
                <a:solidFill>
                  <a:srgbClr val="4A4A4A"/>
                </a:solidFill>
                <a:effectLst/>
                <a:latin typeface="arial" panose="020B0604020202020204" pitchFamily="34" charset="0"/>
              </a:rPr>
              <a:t>Compass</a:t>
            </a:r>
            <a:r>
              <a:rPr lang="en-GB" b="0" i="0" dirty="0">
                <a:solidFill>
                  <a:srgbClr val="4A4A4A"/>
                </a:solidFill>
                <a:effectLst/>
                <a:latin typeface="arial" panose="020B0604020202020204" pitchFamily="34" charset="0"/>
              </a:rPr>
              <a:t> clinometers (like a Brunton Compass) to measure the dip and strike of exposed beds</a:t>
            </a:r>
            <a:r>
              <a:rPr lang="en-GB" dirty="0">
                <a:solidFill>
                  <a:srgbClr val="4A4A4A"/>
                </a:solidFill>
                <a:latin typeface="arial" panose="020B0604020202020204" pitchFamily="34" charset="0"/>
              </a:rPr>
              <a:t>.</a:t>
            </a:r>
            <a:endParaRPr lang="en-GB" b="0" i="0" dirty="0">
              <a:solidFill>
                <a:srgbClr val="4A4A4A"/>
              </a:solidFill>
              <a:effectLst/>
              <a:latin typeface="Roboto" panose="02000000000000000000" pitchFamily="2" charset="0"/>
            </a:endParaRPr>
          </a:p>
          <a:p>
            <a:pPr algn="l">
              <a:buFont typeface="Arial" panose="020B0604020202020204" pitchFamily="34" charset="0"/>
              <a:buChar char="•"/>
            </a:pPr>
            <a:r>
              <a:rPr lang="en-GB" b="0" i="0" dirty="0">
                <a:solidFill>
                  <a:srgbClr val="4A4A4A"/>
                </a:solidFill>
                <a:effectLst/>
                <a:latin typeface="arial" panose="020B0604020202020204" pitchFamily="34" charset="0"/>
              </a:rPr>
              <a:t> </a:t>
            </a:r>
            <a:r>
              <a:rPr lang="en-GB" b="1" i="0" dirty="0">
                <a:solidFill>
                  <a:srgbClr val="4A4A4A"/>
                </a:solidFill>
                <a:effectLst/>
                <a:latin typeface="arial" panose="020B0604020202020204" pitchFamily="34" charset="0"/>
              </a:rPr>
              <a:t>Magnifying lenses </a:t>
            </a:r>
            <a:r>
              <a:rPr lang="en-GB" b="0" i="0" dirty="0">
                <a:solidFill>
                  <a:srgbClr val="4A4A4A"/>
                </a:solidFill>
                <a:effectLst/>
                <a:latin typeface="arial" panose="020B0604020202020204" pitchFamily="34" charset="0"/>
              </a:rPr>
              <a:t>for examining fine details of rock and soil features,</a:t>
            </a:r>
            <a:endParaRPr lang="en-GB" b="0" i="0" dirty="0">
              <a:solidFill>
                <a:srgbClr val="4A4A4A"/>
              </a:solidFill>
              <a:effectLst/>
              <a:latin typeface="Roboto" panose="02000000000000000000" pitchFamily="2" charset="0"/>
            </a:endParaRPr>
          </a:p>
          <a:p>
            <a:pPr algn="l">
              <a:buFont typeface="Arial" panose="020B0604020202020204" pitchFamily="34" charset="0"/>
              <a:buChar char="•"/>
            </a:pPr>
            <a:r>
              <a:rPr lang="en-GB" b="0" i="0" dirty="0">
                <a:solidFill>
                  <a:srgbClr val="4A4A4A"/>
                </a:solidFill>
                <a:effectLst/>
                <a:latin typeface="arial" panose="020B0604020202020204" pitchFamily="34" charset="0"/>
              </a:rPr>
              <a:t> Different </a:t>
            </a:r>
            <a:r>
              <a:rPr lang="en-GB" b="1" dirty="0">
                <a:solidFill>
                  <a:srgbClr val="4A4A4A"/>
                </a:solidFill>
                <a:latin typeface="arial" panose="020B0604020202020204" pitchFamily="34" charset="0"/>
              </a:rPr>
              <a:t>cell phone apps </a:t>
            </a:r>
            <a:r>
              <a:rPr lang="en-GB" b="0" i="0" dirty="0">
                <a:solidFill>
                  <a:srgbClr val="4A4A4A"/>
                </a:solidFill>
                <a:effectLst/>
                <a:latin typeface="arial" panose="020B0604020202020204" pitchFamily="34" charset="0"/>
              </a:rPr>
              <a:t>for measuring distances between two targets or features,</a:t>
            </a:r>
            <a:endParaRPr lang="en-GB" b="0" i="0" dirty="0">
              <a:solidFill>
                <a:srgbClr val="4A4A4A"/>
              </a:solidFill>
              <a:effectLst/>
              <a:latin typeface="Roboto" panose="02000000000000000000" pitchFamily="2" charset="0"/>
            </a:endParaRPr>
          </a:p>
          <a:p>
            <a:pPr algn="l">
              <a:buFont typeface="Arial" panose="020B0604020202020204" pitchFamily="34" charset="0"/>
              <a:buChar char="•"/>
            </a:pPr>
            <a:r>
              <a:rPr lang="en-GB" b="0" i="0" dirty="0">
                <a:solidFill>
                  <a:srgbClr val="4A4A4A"/>
                </a:solidFill>
                <a:effectLst/>
                <a:latin typeface="arial" panose="020B0604020202020204" pitchFamily="34" charset="0"/>
              </a:rPr>
              <a:t> </a:t>
            </a:r>
            <a:r>
              <a:rPr lang="en-GB" b="1" i="0" dirty="0">
                <a:solidFill>
                  <a:srgbClr val="4A4A4A"/>
                </a:solidFill>
                <a:effectLst/>
                <a:latin typeface="arial" panose="020B0604020202020204" pitchFamily="34" charset="0"/>
              </a:rPr>
              <a:t>GPS</a:t>
            </a:r>
            <a:r>
              <a:rPr lang="en-GB" b="0" i="0" dirty="0">
                <a:solidFill>
                  <a:srgbClr val="4A4A4A"/>
                </a:solidFill>
                <a:effectLst/>
                <a:latin typeface="arial" panose="020B0604020202020204" pitchFamily="34" charset="0"/>
              </a:rPr>
              <a:t> trackers for pinpointing locations,</a:t>
            </a:r>
          </a:p>
          <a:p>
            <a:pPr algn="l">
              <a:buFont typeface="Arial" panose="020B0604020202020204" pitchFamily="34" charset="0"/>
              <a:buChar char="•"/>
            </a:pPr>
            <a:r>
              <a:rPr lang="en-GB" dirty="0">
                <a:solidFill>
                  <a:srgbClr val="4A4A4A"/>
                </a:solidFill>
                <a:latin typeface="arial" panose="020B0604020202020204" pitchFamily="34" charset="0"/>
              </a:rPr>
              <a:t>Several editing image apps like </a:t>
            </a:r>
            <a:r>
              <a:rPr lang="en-GB" b="1" dirty="0">
                <a:solidFill>
                  <a:srgbClr val="4A4A4A"/>
                </a:solidFill>
                <a:latin typeface="arial" panose="020B0604020202020204" pitchFamily="34" charset="0"/>
              </a:rPr>
              <a:t>CorelDraw and Illustrator</a:t>
            </a:r>
            <a:endParaRPr lang="en-GB" b="1" i="0" dirty="0">
              <a:solidFill>
                <a:srgbClr val="4A4A4A"/>
              </a:solidFill>
              <a:effectLst/>
              <a:latin typeface="Roboto" panose="02000000000000000000" pitchFamily="2" charset="0"/>
            </a:endParaRPr>
          </a:p>
        </p:txBody>
      </p:sp>
    </p:spTree>
    <p:extLst>
      <p:ext uri="{BB962C8B-B14F-4D97-AF65-F5344CB8AC3E}">
        <p14:creationId xmlns:p14="http://schemas.microsoft.com/office/powerpoint/2010/main" val="2887056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3764C550-5C5D-2901-3F94-A6A200BFD2E5}"/>
              </a:ext>
            </a:extLst>
          </p:cNvPr>
          <p:cNvSpPr>
            <a:spLocks noGrp="1"/>
          </p:cNvSpPr>
          <p:nvPr>
            <p:ph type="title"/>
          </p:nvPr>
        </p:nvSpPr>
        <p:spPr/>
        <p:txBody>
          <a:bodyPr/>
          <a:lstStyle/>
          <a:p>
            <a:r>
              <a:rPr lang="en-US" sz="3200" dirty="0">
                <a:solidFill>
                  <a:schemeClr val="accent2">
                    <a:lumMod val="75000"/>
                  </a:schemeClr>
                </a:solidFill>
              </a:rPr>
              <a:t>What are the main benefits of field work? </a:t>
            </a:r>
          </a:p>
        </p:txBody>
      </p:sp>
      <p:sp>
        <p:nvSpPr>
          <p:cNvPr id="15363" name="Slide Number Placeholder 1">
            <a:extLst>
              <a:ext uri="{FF2B5EF4-FFF2-40B4-BE49-F238E27FC236}">
                <a16:creationId xmlns:a16="http://schemas.microsoft.com/office/drawing/2014/main" id="{315C2E5F-5FD1-B400-A2DC-1B6913E55C7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A7554A-1FF3-374E-8BBD-BF22475115CD}" type="slidenum">
              <a:rPr lang="en-US" altLang="en-US" smtClean="0">
                <a:solidFill>
                  <a:srgbClr val="898989"/>
                </a:solidFill>
                <a:latin typeface="Calibri" panose="020F0502020204030204" pitchFamily="34" charset="0"/>
              </a:rPr>
              <a:pPr/>
              <a:t>6</a:t>
            </a:fld>
            <a:endParaRPr lang="en-US" altLang="en-US">
              <a:solidFill>
                <a:srgbClr val="898989"/>
              </a:solidFill>
              <a:latin typeface="Calibri" panose="020F0502020204030204" pitchFamily="34" charset="0"/>
            </a:endParaRPr>
          </a:p>
        </p:txBody>
      </p:sp>
      <p:sp>
        <p:nvSpPr>
          <p:cNvPr id="3" name="TextBox 2">
            <a:extLst>
              <a:ext uri="{FF2B5EF4-FFF2-40B4-BE49-F238E27FC236}">
                <a16:creationId xmlns:a16="http://schemas.microsoft.com/office/drawing/2014/main" id="{70671F13-0D65-E9FE-4796-6056AD4C38A6}"/>
              </a:ext>
            </a:extLst>
          </p:cNvPr>
          <p:cNvSpPr txBox="1"/>
          <p:nvPr/>
        </p:nvSpPr>
        <p:spPr>
          <a:xfrm>
            <a:off x="491197" y="1619071"/>
            <a:ext cx="8119403" cy="1200329"/>
          </a:xfrm>
          <a:prstGeom prst="rect">
            <a:avLst/>
          </a:prstGeom>
          <a:noFill/>
        </p:spPr>
        <p:txBody>
          <a:bodyPr wrap="square">
            <a:spAutoFit/>
          </a:bodyPr>
          <a:lstStyle/>
          <a:p>
            <a:r>
              <a:rPr lang="en-GB" b="1" i="0" dirty="0">
                <a:solidFill>
                  <a:srgbClr val="FF0000"/>
                </a:solidFill>
                <a:effectLst/>
                <a:latin typeface="arial" panose="020B0604020202020204" pitchFamily="34" charset="0"/>
              </a:rPr>
              <a:t>2- Getting to travel and see the </a:t>
            </a:r>
            <a:r>
              <a:rPr lang="en-GB" b="1" dirty="0">
                <a:solidFill>
                  <a:srgbClr val="FF0000"/>
                </a:solidFill>
                <a:latin typeface="arial" panose="020B0604020202020204" pitchFamily="34" charset="0"/>
              </a:rPr>
              <a:t>our region</a:t>
            </a:r>
            <a:r>
              <a:rPr lang="en-GB" b="1" i="0" dirty="0">
                <a:solidFill>
                  <a:srgbClr val="FF0000"/>
                </a:solidFill>
                <a:effectLst/>
                <a:latin typeface="arial" panose="020B0604020202020204" pitchFamily="34" charset="0"/>
              </a:rPr>
              <a:t>.</a:t>
            </a:r>
            <a:r>
              <a:rPr lang="en-GB" b="0" i="0" dirty="0">
                <a:solidFill>
                  <a:srgbClr val="FF0000"/>
                </a:solidFill>
                <a:effectLst/>
                <a:latin typeface="arial" panose="020B0604020202020204" pitchFamily="34" charset="0"/>
              </a:rPr>
              <a:t> </a:t>
            </a:r>
          </a:p>
          <a:p>
            <a:r>
              <a:rPr lang="en-GB" b="0" i="0" dirty="0">
                <a:solidFill>
                  <a:srgbClr val="4A4A4A"/>
                </a:solidFill>
                <a:effectLst/>
                <a:latin typeface="arial" panose="020B0604020202020204" pitchFamily="34" charset="0"/>
              </a:rPr>
              <a:t>Many of us have been to many parts of our region but we do field trips to many areas where would be new to you and you will look </a:t>
            </a:r>
            <a:r>
              <a:rPr lang="en-GB" dirty="0">
                <a:solidFill>
                  <a:srgbClr val="4A4A4A"/>
                </a:solidFill>
                <a:latin typeface="arial" panose="020B0604020202020204" pitchFamily="34" charset="0"/>
              </a:rPr>
              <a:t>around yourself with different eyes from now and on!</a:t>
            </a:r>
          </a:p>
        </p:txBody>
      </p:sp>
      <p:sp>
        <p:nvSpPr>
          <p:cNvPr id="6" name="TextBox 5">
            <a:extLst>
              <a:ext uri="{FF2B5EF4-FFF2-40B4-BE49-F238E27FC236}">
                <a16:creationId xmlns:a16="http://schemas.microsoft.com/office/drawing/2014/main" id="{970FE812-B0BC-9D22-2893-6B8755E99EB3}"/>
              </a:ext>
            </a:extLst>
          </p:cNvPr>
          <p:cNvSpPr txBox="1"/>
          <p:nvPr/>
        </p:nvSpPr>
        <p:spPr>
          <a:xfrm>
            <a:off x="515815" y="3387545"/>
            <a:ext cx="8119403" cy="1200329"/>
          </a:xfrm>
          <a:prstGeom prst="rect">
            <a:avLst/>
          </a:prstGeom>
          <a:noFill/>
        </p:spPr>
        <p:txBody>
          <a:bodyPr wrap="square">
            <a:spAutoFit/>
          </a:bodyPr>
          <a:lstStyle/>
          <a:p>
            <a:r>
              <a:rPr lang="en-GB" b="1" i="0" dirty="0">
                <a:solidFill>
                  <a:srgbClr val="4A4A4A"/>
                </a:solidFill>
                <a:effectLst/>
                <a:latin typeface="arial" panose="020B0604020202020204" pitchFamily="34" charset="0"/>
              </a:rPr>
              <a:t>3- </a:t>
            </a:r>
            <a:r>
              <a:rPr lang="en-GB" b="1" i="0" dirty="0">
                <a:solidFill>
                  <a:srgbClr val="FF0000"/>
                </a:solidFill>
                <a:effectLst/>
                <a:latin typeface="arial" panose="020B0604020202020204" pitchFamily="34" charset="0"/>
              </a:rPr>
              <a:t>Bonding with fellow students and colleagues.</a:t>
            </a:r>
            <a:r>
              <a:rPr lang="en-GB" b="0" i="0" dirty="0">
                <a:solidFill>
                  <a:srgbClr val="FF0000"/>
                </a:solidFill>
                <a:effectLst/>
                <a:latin typeface="arial" panose="020B0604020202020204" pitchFamily="34" charset="0"/>
              </a:rPr>
              <a:t> </a:t>
            </a:r>
            <a:r>
              <a:rPr lang="en-GB" b="0" i="0" dirty="0">
                <a:solidFill>
                  <a:srgbClr val="4A4A4A"/>
                </a:solidFill>
                <a:effectLst/>
                <a:latin typeface="arial" panose="020B0604020202020204" pitchFamily="34" charset="0"/>
              </a:rPr>
              <a:t>Most field work involves teamwork. It fosters great connections and having a collection of hands and minds working together towards a common goal leads to better, more accurate results than solo work.</a:t>
            </a:r>
            <a:endParaRPr lang="en-US" dirty="0"/>
          </a:p>
        </p:txBody>
      </p:sp>
    </p:spTree>
    <p:extLst>
      <p:ext uri="{BB962C8B-B14F-4D97-AF65-F5344CB8AC3E}">
        <p14:creationId xmlns:p14="http://schemas.microsoft.com/office/powerpoint/2010/main" val="3400047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3764C550-5C5D-2901-3F94-A6A200BFD2E5}"/>
              </a:ext>
            </a:extLst>
          </p:cNvPr>
          <p:cNvSpPr>
            <a:spLocks noGrp="1"/>
          </p:cNvSpPr>
          <p:nvPr>
            <p:ph type="title"/>
          </p:nvPr>
        </p:nvSpPr>
        <p:spPr>
          <a:xfrm>
            <a:off x="457200" y="274638"/>
            <a:ext cx="8229600" cy="639762"/>
          </a:xfrm>
        </p:spPr>
        <p:txBody>
          <a:bodyPr/>
          <a:lstStyle/>
          <a:p>
            <a:r>
              <a:rPr lang="en-US" sz="2400" dirty="0">
                <a:solidFill>
                  <a:schemeClr val="accent2">
                    <a:lumMod val="75000"/>
                  </a:schemeClr>
                </a:solidFill>
              </a:rPr>
              <a:t>What are the common field trip </a:t>
            </a:r>
            <a:r>
              <a:rPr lang="en-US" sz="2400" dirty="0" err="1">
                <a:solidFill>
                  <a:schemeClr val="accent2">
                    <a:lumMod val="75000"/>
                  </a:schemeClr>
                </a:solidFill>
              </a:rPr>
              <a:t>equipments</a:t>
            </a:r>
            <a:r>
              <a:rPr lang="en-US" sz="2400" dirty="0">
                <a:solidFill>
                  <a:schemeClr val="accent2">
                    <a:lumMod val="75000"/>
                  </a:schemeClr>
                </a:solidFill>
              </a:rPr>
              <a:t> used by geologists .</a:t>
            </a:r>
          </a:p>
        </p:txBody>
      </p:sp>
      <p:sp>
        <p:nvSpPr>
          <p:cNvPr id="15363" name="Slide Number Placeholder 1">
            <a:extLst>
              <a:ext uri="{FF2B5EF4-FFF2-40B4-BE49-F238E27FC236}">
                <a16:creationId xmlns:a16="http://schemas.microsoft.com/office/drawing/2014/main" id="{315C2E5F-5FD1-B400-A2DC-1B6913E55C7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A7554A-1FF3-374E-8BBD-BF22475115CD}" type="slidenum">
              <a:rPr lang="en-US" altLang="en-US" smtClean="0">
                <a:solidFill>
                  <a:srgbClr val="898989"/>
                </a:solidFill>
                <a:latin typeface="Calibri" panose="020F0502020204030204" pitchFamily="34" charset="0"/>
              </a:rPr>
              <a:pPr/>
              <a:t>7</a:t>
            </a:fld>
            <a:endParaRPr lang="en-US" altLang="en-US">
              <a:solidFill>
                <a:srgbClr val="898989"/>
              </a:solidFill>
              <a:latin typeface="Calibri" panose="020F0502020204030204" pitchFamily="34" charset="0"/>
            </a:endParaRPr>
          </a:p>
        </p:txBody>
      </p:sp>
      <p:pic>
        <p:nvPicPr>
          <p:cNvPr id="22" name="Picture 21">
            <a:extLst>
              <a:ext uri="{FF2B5EF4-FFF2-40B4-BE49-F238E27FC236}">
                <a16:creationId xmlns:a16="http://schemas.microsoft.com/office/drawing/2014/main" id="{88FACAFF-A988-EBC1-17B1-DE0CACD3C9A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228600" y="914400"/>
            <a:ext cx="2805030" cy="5943600"/>
          </a:xfrm>
          <a:prstGeom prst="rect">
            <a:avLst/>
          </a:prstGeom>
        </p:spPr>
      </p:pic>
    </p:spTree>
    <p:extLst>
      <p:ext uri="{BB962C8B-B14F-4D97-AF65-F5344CB8AC3E}">
        <p14:creationId xmlns:p14="http://schemas.microsoft.com/office/powerpoint/2010/main" val="2839425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1961</TotalTime>
  <Words>455</Words>
  <Application>Microsoft Macintosh PowerPoint</Application>
  <PresentationFormat>On-screen Show (4:3)</PresentationFormat>
  <Paragraphs>32</Paragraphs>
  <Slides>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vt:lpstr>
      <vt:lpstr>Calibri</vt:lpstr>
      <vt:lpstr>Roboto</vt:lpstr>
      <vt:lpstr>Office Theme</vt:lpstr>
      <vt:lpstr>PowerPoint Presentation</vt:lpstr>
      <vt:lpstr>An introduction on field geology Lecture 1  </vt:lpstr>
      <vt:lpstr>PowerPoint Presentation</vt:lpstr>
      <vt:lpstr>PowerPoint Presentation</vt:lpstr>
      <vt:lpstr>What are the main benefits of field work? </vt:lpstr>
      <vt:lpstr>What are the main benefits of field work? </vt:lpstr>
      <vt:lpstr>What are the common field trip equipments used by geologists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Epigenetic Anomalies in Bedrock</dc:title>
  <dc:creator>zina for computer</dc:creator>
  <cp:lastModifiedBy>Awara M.Amin (PGR)</cp:lastModifiedBy>
  <cp:revision>171</cp:revision>
  <dcterms:created xsi:type="dcterms:W3CDTF">2012-02-20T06:47:25Z</dcterms:created>
  <dcterms:modified xsi:type="dcterms:W3CDTF">2023-05-30T09:40:07Z</dcterms:modified>
</cp:coreProperties>
</file>