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2" r:id="rId2"/>
    <p:sldId id="256" r:id="rId3"/>
    <p:sldId id="293" r:id="rId4"/>
    <p:sldId id="297" r:id="rId5"/>
    <p:sldId id="296" r:id="rId6"/>
    <p:sldId id="272" r:id="rId7"/>
    <p:sldId id="300"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9"/>
    <p:restoredTop sz="94628"/>
  </p:normalViewPr>
  <p:slideViewPr>
    <p:cSldViewPr>
      <p:cViewPr varScale="1">
        <p:scale>
          <a:sx n="71" d="100"/>
          <a:sy n="71" d="100"/>
        </p:scale>
        <p:origin x="168" y="1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5037-5A9F-163D-099D-0FF92B6B21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4C8EA09-D682-447C-8CB2-FA59FAF00FD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2A23BE7-758D-074C-8962-FB82AC85D65B}" type="datetimeFigureOut">
              <a:rPr lang="en-US"/>
              <a:pPr>
                <a:defRPr/>
              </a:pPr>
              <a:t>5/30/23</a:t>
            </a:fld>
            <a:endParaRPr lang="en-US"/>
          </a:p>
        </p:txBody>
      </p:sp>
      <p:sp>
        <p:nvSpPr>
          <p:cNvPr id="4" name="Slide Image Placeholder 3">
            <a:extLst>
              <a:ext uri="{FF2B5EF4-FFF2-40B4-BE49-F238E27FC236}">
                <a16:creationId xmlns:a16="http://schemas.microsoft.com/office/drawing/2014/main" id="{32B7BAC6-84CB-9226-50A4-79080F91C17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C8F2611-91BA-21C3-0379-DB8BD7F6106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BF1363C6-F2AF-6F44-E1C4-04E561066B4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CCF5052-4994-E41D-DE4D-450DAD371D2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17BE60D-DE05-CA46-A6F6-CDE502B810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C0BD1DB-3B9F-FA8A-CF74-92F3AE3E3590}"/>
              </a:ext>
            </a:extLst>
          </p:cNvPr>
          <p:cNvSpPr>
            <a:spLocks noGrp="1"/>
          </p:cNvSpPr>
          <p:nvPr>
            <p:ph type="dt" sz="half" idx="10"/>
          </p:nvPr>
        </p:nvSpPr>
        <p:spPr/>
        <p:txBody>
          <a:bodyPr/>
          <a:lstStyle>
            <a:lvl1pPr>
              <a:defRPr/>
            </a:lvl1pPr>
          </a:lstStyle>
          <a:p>
            <a:pPr>
              <a:defRPr/>
            </a:pPr>
            <a:fld id="{324E4ECB-447B-0C46-9E79-3A6186CD6129}" type="datetime1">
              <a:rPr lang="en-GB"/>
              <a:pPr>
                <a:defRPr/>
              </a:pPr>
              <a:t>30/05/2023</a:t>
            </a:fld>
            <a:endParaRPr lang="en-US"/>
          </a:p>
        </p:txBody>
      </p:sp>
      <p:sp>
        <p:nvSpPr>
          <p:cNvPr id="5" name="Footer Placeholder 4">
            <a:extLst>
              <a:ext uri="{FF2B5EF4-FFF2-40B4-BE49-F238E27FC236}">
                <a16:creationId xmlns:a16="http://schemas.microsoft.com/office/drawing/2014/main" id="{F8C32F67-132E-FE72-8958-FA5C35572E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08F21E-0ABA-2844-9179-62EBBF4E3767}"/>
              </a:ext>
            </a:extLst>
          </p:cNvPr>
          <p:cNvSpPr>
            <a:spLocks noGrp="1"/>
          </p:cNvSpPr>
          <p:nvPr>
            <p:ph type="sldNum" sz="quarter" idx="12"/>
          </p:nvPr>
        </p:nvSpPr>
        <p:spPr/>
        <p:txBody>
          <a:bodyPr/>
          <a:lstStyle>
            <a:lvl1pPr>
              <a:defRPr/>
            </a:lvl1pPr>
          </a:lstStyle>
          <a:p>
            <a:pPr>
              <a:defRPr/>
            </a:pPr>
            <a:fld id="{EB8D7167-0754-D642-88A4-019127E63EFF}" type="slidenum">
              <a:rPr lang="en-US" altLang="en-US"/>
              <a:pPr>
                <a:defRPr/>
              </a:pPr>
              <a:t>‹#›</a:t>
            </a:fld>
            <a:endParaRPr lang="en-US" altLang="en-US"/>
          </a:p>
        </p:txBody>
      </p:sp>
    </p:spTree>
    <p:extLst>
      <p:ext uri="{BB962C8B-B14F-4D97-AF65-F5344CB8AC3E}">
        <p14:creationId xmlns:p14="http://schemas.microsoft.com/office/powerpoint/2010/main" val="312517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3E980-47DF-EDB2-7559-2FCDCA1A6A7F}"/>
              </a:ext>
            </a:extLst>
          </p:cNvPr>
          <p:cNvSpPr>
            <a:spLocks noGrp="1"/>
          </p:cNvSpPr>
          <p:nvPr>
            <p:ph type="dt" sz="half" idx="10"/>
          </p:nvPr>
        </p:nvSpPr>
        <p:spPr/>
        <p:txBody>
          <a:bodyPr/>
          <a:lstStyle>
            <a:lvl1pPr>
              <a:defRPr/>
            </a:lvl1pPr>
          </a:lstStyle>
          <a:p>
            <a:pPr>
              <a:defRPr/>
            </a:pPr>
            <a:fld id="{DC031B76-F6BA-BE48-AA34-50229FE36E7D}" type="datetime1">
              <a:rPr lang="en-GB"/>
              <a:pPr>
                <a:defRPr/>
              </a:pPr>
              <a:t>30/05/2023</a:t>
            </a:fld>
            <a:endParaRPr lang="en-US"/>
          </a:p>
        </p:txBody>
      </p:sp>
      <p:sp>
        <p:nvSpPr>
          <p:cNvPr id="5" name="Footer Placeholder 4">
            <a:extLst>
              <a:ext uri="{FF2B5EF4-FFF2-40B4-BE49-F238E27FC236}">
                <a16:creationId xmlns:a16="http://schemas.microsoft.com/office/drawing/2014/main" id="{FF7593CB-3CE0-BEF6-9CCD-E4E7CAB783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66DAAD-4218-E33E-5DF1-EDC91CB65137}"/>
              </a:ext>
            </a:extLst>
          </p:cNvPr>
          <p:cNvSpPr>
            <a:spLocks noGrp="1"/>
          </p:cNvSpPr>
          <p:nvPr>
            <p:ph type="sldNum" sz="quarter" idx="12"/>
          </p:nvPr>
        </p:nvSpPr>
        <p:spPr/>
        <p:txBody>
          <a:bodyPr/>
          <a:lstStyle>
            <a:lvl1pPr>
              <a:defRPr/>
            </a:lvl1pPr>
          </a:lstStyle>
          <a:p>
            <a:pPr>
              <a:defRPr/>
            </a:pPr>
            <a:fld id="{3019B131-57E3-3845-9A39-8E3BF2A93A90}" type="slidenum">
              <a:rPr lang="en-US" altLang="en-US"/>
              <a:pPr>
                <a:defRPr/>
              </a:pPr>
              <a:t>‹#›</a:t>
            </a:fld>
            <a:endParaRPr lang="en-US" altLang="en-US"/>
          </a:p>
        </p:txBody>
      </p:sp>
    </p:spTree>
    <p:extLst>
      <p:ext uri="{BB962C8B-B14F-4D97-AF65-F5344CB8AC3E}">
        <p14:creationId xmlns:p14="http://schemas.microsoft.com/office/powerpoint/2010/main" val="249575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8E0F8-3170-6084-89EE-A32DF1D1C8B3}"/>
              </a:ext>
            </a:extLst>
          </p:cNvPr>
          <p:cNvSpPr>
            <a:spLocks noGrp="1"/>
          </p:cNvSpPr>
          <p:nvPr>
            <p:ph type="dt" sz="half" idx="10"/>
          </p:nvPr>
        </p:nvSpPr>
        <p:spPr/>
        <p:txBody>
          <a:bodyPr/>
          <a:lstStyle>
            <a:lvl1pPr>
              <a:defRPr/>
            </a:lvl1pPr>
          </a:lstStyle>
          <a:p>
            <a:pPr>
              <a:defRPr/>
            </a:pPr>
            <a:fld id="{ABD6EF69-E241-B343-A336-67275CC5D0AA}" type="datetime1">
              <a:rPr lang="en-GB"/>
              <a:pPr>
                <a:defRPr/>
              </a:pPr>
              <a:t>30/05/2023</a:t>
            </a:fld>
            <a:endParaRPr lang="en-US"/>
          </a:p>
        </p:txBody>
      </p:sp>
      <p:sp>
        <p:nvSpPr>
          <p:cNvPr id="5" name="Footer Placeholder 4">
            <a:extLst>
              <a:ext uri="{FF2B5EF4-FFF2-40B4-BE49-F238E27FC236}">
                <a16:creationId xmlns:a16="http://schemas.microsoft.com/office/drawing/2014/main" id="{96EE884E-549C-C153-DBD8-714C37832E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C64CED-3E5A-8038-3CE4-3A85F88369B1}"/>
              </a:ext>
            </a:extLst>
          </p:cNvPr>
          <p:cNvSpPr>
            <a:spLocks noGrp="1"/>
          </p:cNvSpPr>
          <p:nvPr>
            <p:ph type="sldNum" sz="quarter" idx="12"/>
          </p:nvPr>
        </p:nvSpPr>
        <p:spPr/>
        <p:txBody>
          <a:bodyPr/>
          <a:lstStyle>
            <a:lvl1pPr>
              <a:defRPr/>
            </a:lvl1pPr>
          </a:lstStyle>
          <a:p>
            <a:pPr>
              <a:defRPr/>
            </a:pPr>
            <a:fld id="{4F1805A2-3835-E444-BF52-7BBB4A5AEEDB}" type="slidenum">
              <a:rPr lang="en-US" altLang="en-US"/>
              <a:pPr>
                <a:defRPr/>
              </a:pPr>
              <a:t>‹#›</a:t>
            </a:fld>
            <a:endParaRPr lang="en-US" altLang="en-US"/>
          </a:p>
        </p:txBody>
      </p:sp>
    </p:spTree>
    <p:extLst>
      <p:ext uri="{BB962C8B-B14F-4D97-AF65-F5344CB8AC3E}">
        <p14:creationId xmlns:p14="http://schemas.microsoft.com/office/powerpoint/2010/main" val="359587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73044-F31F-D21B-CB25-F92C9434654F}"/>
              </a:ext>
            </a:extLst>
          </p:cNvPr>
          <p:cNvSpPr>
            <a:spLocks noGrp="1"/>
          </p:cNvSpPr>
          <p:nvPr>
            <p:ph type="dt" sz="half" idx="10"/>
          </p:nvPr>
        </p:nvSpPr>
        <p:spPr/>
        <p:txBody>
          <a:bodyPr/>
          <a:lstStyle>
            <a:lvl1pPr>
              <a:defRPr/>
            </a:lvl1pPr>
          </a:lstStyle>
          <a:p>
            <a:pPr>
              <a:defRPr/>
            </a:pPr>
            <a:fld id="{79DEC496-D33C-F540-A6C4-75FF313B0E83}" type="datetime1">
              <a:rPr lang="en-GB"/>
              <a:pPr>
                <a:defRPr/>
              </a:pPr>
              <a:t>30/05/2023</a:t>
            </a:fld>
            <a:endParaRPr lang="en-US"/>
          </a:p>
        </p:txBody>
      </p:sp>
      <p:sp>
        <p:nvSpPr>
          <p:cNvPr id="5" name="Footer Placeholder 4">
            <a:extLst>
              <a:ext uri="{FF2B5EF4-FFF2-40B4-BE49-F238E27FC236}">
                <a16:creationId xmlns:a16="http://schemas.microsoft.com/office/drawing/2014/main" id="{72383CBA-FC89-D199-47BB-FCC4E048DA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F3632B-38A5-4FC0-B8C6-817280600B1A}"/>
              </a:ext>
            </a:extLst>
          </p:cNvPr>
          <p:cNvSpPr>
            <a:spLocks noGrp="1"/>
          </p:cNvSpPr>
          <p:nvPr>
            <p:ph type="sldNum" sz="quarter" idx="12"/>
          </p:nvPr>
        </p:nvSpPr>
        <p:spPr/>
        <p:txBody>
          <a:bodyPr/>
          <a:lstStyle>
            <a:lvl1pPr>
              <a:defRPr/>
            </a:lvl1pPr>
          </a:lstStyle>
          <a:p>
            <a:pPr>
              <a:defRPr/>
            </a:pPr>
            <a:fld id="{6E316ABB-81FA-1146-803A-46E0A62C4CFF}" type="slidenum">
              <a:rPr lang="en-US" altLang="en-US"/>
              <a:pPr>
                <a:defRPr/>
              </a:pPr>
              <a:t>‹#›</a:t>
            </a:fld>
            <a:endParaRPr lang="en-US" altLang="en-US"/>
          </a:p>
        </p:txBody>
      </p:sp>
    </p:spTree>
    <p:extLst>
      <p:ext uri="{BB962C8B-B14F-4D97-AF65-F5344CB8AC3E}">
        <p14:creationId xmlns:p14="http://schemas.microsoft.com/office/powerpoint/2010/main" val="89959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9A92AA-2282-6E48-9B9B-DEAF7957EDD7}"/>
              </a:ext>
            </a:extLst>
          </p:cNvPr>
          <p:cNvSpPr>
            <a:spLocks noGrp="1"/>
          </p:cNvSpPr>
          <p:nvPr>
            <p:ph type="dt" sz="half" idx="10"/>
          </p:nvPr>
        </p:nvSpPr>
        <p:spPr/>
        <p:txBody>
          <a:bodyPr/>
          <a:lstStyle>
            <a:lvl1pPr>
              <a:defRPr/>
            </a:lvl1pPr>
          </a:lstStyle>
          <a:p>
            <a:pPr>
              <a:defRPr/>
            </a:pPr>
            <a:fld id="{B4561544-1B56-5841-A3B4-8FD9E0C4AD87}" type="datetime1">
              <a:rPr lang="en-GB"/>
              <a:pPr>
                <a:defRPr/>
              </a:pPr>
              <a:t>30/05/2023</a:t>
            </a:fld>
            <a:endParaRPr lang="en-US"/>
          </a:p>
        </p:txBody>
      </p:sp>
      <p:sp>
        <p:nvSpPr>
          <p:cNvPr id="5" name="Footer Placeholder 4">
            <a:extLst>
              <a:ext uri="{FF2B5EF4-FFF2-40B4-BE49-F238E27FC236}">
                <a16:creationId xmlns:a16="http://schemas.microsoft.com/office/drawing/2014/main" id="{992EB709-2098-BE88-226F-4F3FBB51F1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6EC31E-851D-0121-D233-07D9951723BD}"/>
              </a:ext>
            </a:extLst>
          </p:cNvPr>
          <p:cNvSpPr>
            <a:spLocks noGrp="1"/>
          </p:cNvSpPr>
          <p:nvPr>
            <p:ph type="sldNum" sz="quarter" idx="12"/>
          </p:nvPr>
        </p:nvSpPr>
        <p:spPr/>
        <p:txBody>
          <a:bodyPr/>
          <a:lstStyle>
            <a:lvl1pPr>
              <a:defRPr/>
            </a:lvl1pPr>
          </a:lstStyle>
          <a:p>
            <a:pPr>
              <a:defRPr/>
            </a:pPr>
            <a:fld id="{1CA7A02D-C8D2-C745-9AE2-AE3481E525E1}" type="slidenum">
              <a:rPr lang="en-US" altLang="en-US"/>
              <a:pPr>
                <a:defRPr/>
              </a:pPr>
              <a:t>‹#›</a:t>
            </a:fld>
            <a:endParaRPr lang="en-US" altLang="en-US"/>
          </a:p>
        </p:txBody>
      </p:sp>
    </p:spTree>
    <p:extLst>
      <p:ext uri="{BB962C8B-B14F-4D97-AF65-F5344CB8AC3E}">
        <p14:creationId xmlns:p14="http://schemas.microsoft.com/office/powerpoint/2010/main" val="263760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B2D1988-F3D4-CAC0-C824-50558F63E35E}"/>
              </a:ext>
            </a:extLst>
          </p:cNvPr>
          <p:cNvSpPr>
            <a:spLocks noGrp="1"/>
          </p:cNvSpPr>
          <p:nvPr>
            <p:ph type="dt" sz="half" idx="10"/>
          </p:nvPr>
        </p:nvSpPr>
        <p:spPr/>
        <p:txBody>
          <a:bodyPr/>
          <a:lstStyle>
            <a:lvl1pPr>
              <a:defRPr/>
            </a:lvl1pPr>
          </a:lstStyle>
          <a:p>
            <a:pPr>
              <a:defRPr/>
            </a:pPr>
            <a:fld id="{ED9CB390-875E-9D4C-B952-618A649B0428}" type="datetime1">
              <a:rPr lang="en-GB"/>
              <a:pPr>
                <a:defRPr/>
              </a:pPr>
              <a:t>30/05/2023</a:t>
            </a:fld>
            <a:endParaRPr lang="en-US"/>
          </a:p>
        </p:txBody>
      </p:sp>
      <p:sp>
        <p:nvSpPr>
          <p:cNvPr id="6" name="Footer Placeholder 4">
            <a:extLst>
              <a:ext uri="{FF2B5EF4-FFF2-40B4-BE49-F238E27FC236}">
                <a16:creationId xmlns:a16="http://schemas.microsoft.com/office/drawing/2014/main" id="{20F20530-CBC2-07C5-C361-B9724EB0D7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50C213-CC23-276F-D8B5-401A49DB1CE8}"/>
              </a:ext>
            </a:extLst>
          </p:cNvPr>
          <p:cNvSpPr>
            <a:spLocks noGrp="1"/>
          </p:cNvSpPr>
          <p:nvPr>
            <p:ph type="sldNum" sz="quarter" idx="12"/>
          </p:nvPr>
        </p:nvSpPr>
        <p:spPr/>
        <p:txBody>
          <a:bodyPr/>
          <a:lstStyle>
            <a:lvl1pPr>
              <a:defRPr/>
            </a:lvl1pPr>
          </a:lstStyle>
          <a:p>
            <a:pPr>
              <a:defRPr/>
            </a:pPr>
            <a:fld id="{66796D60-085F-B94B-B8FB-76AE382772F6}" type="slidenum">
              <a:rPr lang="en-US" altLang="en-US"/>
              <a:pPr>
                <a:defRPr/>
              </a:pPr>
              <a:t>‹#›</a:t>
            </a:fld>
            <a:endParaRPr lang="en-US" altLang="en-US"/>
          </a:p>
        </p:txBody>
      </p:sp>
    </p:spTree>
    <p:extLst>
      <p:ext uri="{BB962C8B-B14F-4D97-AF65-F5344CB8AC3E}">
        <p14:creationId xmlns:p14="http://schemas.microsoft.com/office/powerpoint/2010/main" val="98104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8E5B1A7-F5D4-3F70-CD8C-54DC7AF7CFD4}"/>
              </a:ext>
            </a:extLst>
          </p:cNvPr>
          <p:cNvSpPr>
            <a:spLocks noGrp="1"/>
          </p:cNvSpPr>
          <p:nvPr>
            <p:ph type="dt" sz="half" idx="10"/>
          </p:nvPr>
        </p:nvSpPr>
        <p:spPr/>
        <p:txBody>
          <a:bodyPr/>
          <a:lstStyle>
            <a:lvl1pPr>
              <a:defRPr/>
            </a:lvl1pPr>
          </a:lstStyle>
          <a:p>
            <a:pPr>
              <a:defRPr/>
            </a:pPr>
            <a:fld id="{16C2D40E-B9E9-E94E-8505-AC56B2B2682A}" type="datetime1">
              <a:rPr lang="en-GB"/>
              <a:pPr>
                <a:defRPr/>
              </a:pPr>
              <a:t>30/05/2023</a:t>
            </a:fld>
            <a:endParaRPr lang="en-US"/>
          </a:p>
        </p:txBody>
      </p:sp>
      <p:sp>
        <p:nvSpPr>
          <p:cNvPr id="8" name="Footer Placeholder 4">
            <a:extLst>
              <a:ext uri="{FF2B5EF4-FFF2-40B4-BE49-F238E27FC236}">
                <a16:creationId xmlns:a16="http://schemas.microsoft.com/office/drawing/2014/main" id="{9C25D441-7001-11F4-06B3-8044C6FA15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0D8D752-28A9-D4A5-C240-C109E7869315}"/>
              </a:ext>
            </a:extLst>
          </p:cNvPr>
          <p:cNvSpPr>
            <a:spLocks noGrp="1"/>
          </p:cNvSpPr>
          <p:nvPr>
            <p:ph type="sldNum" sz="quarter" idx="12"/>
          </p:nvPr>
        </p:nvSpPr>
        <p:spPr/>
        <p:txBody>
          <a:bodyPr/>
          <a:lstStyle>
            <a:lvl1pPr>
              <a:defRPr/>
            </a:lvl1pPr>
          </a:lstStyle>
          <a:p>
            <a:pPr>
              <a:defRPr/>
            </a:pPr>
            <a:fld id="{582E93FB-9AAE-3640-8657-2F9FB0BD5A0D}" type="slidenum">
              <a:rPr lang="en-US" altLang="en-US"/>
              <a:pPr>
                <a:defRPr/>
              </a:pPr>
              <a:t>‹#›</a:t>
            </a:fld>
            <a:endParaRPr lang="en-US" altLang="en-US"/>
          </a:p>
        </p:txBody>
      </p:sp>
    </p:spTree>
    <p:extLst>
      <p:ext uri="{BB962C8B-B14F-4D97-AF65-F5344CB8AC3E}">
        <p14:creationId xmlns:p14="http://schemas.microsoft.com/office/powerpoint/2010/main" val="823370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87C865-FC0A-2293-F760-D96CD74D50A0}"/>
              </a:ext>
            </a:extLst>
          </p:cNvPr>
          <p:cNvSpPr>
            <a:spLocks noGrp="1"/>
          </p:cNvSpPr>
          <p:nvPr>
            <p:ph type="dt" sz="half" idx="10"/>
          </p:nvPr>
        </p:nvSpPr>
        <p:spPr/>
        <p:txBody>
          <a:bodyPr/>
          <a:lstStyle>
            <a:lvl1pPr>
              <a:defRPr/>
            </a:lvl1pPr>
          </a:lstStyle>
          <a:p>
            <a:pPr>
              <a:defRPr/>
            </a:pPr>
            <a:fld id="{A924DA2E-9D38-AF43-8A19-8DCC1360E6A1}" type="datetime1">
              <a:rPr lang="en-GB"/>
              <a:pPr>
                <a:defRPr/>
              </a:pPr>
              <a:t>30/05/2023</a:t>
            </a:fld>
            <a:endParaRPr lang="en-US"/>
          </a:p>
        </p:txBody>
      </p:sp>
      <p:sp>
        <p:nvSpPr>
          <p:cNvPr id="4" name="Footer Placeholder 4">
            <a:extLst>
              <a:ext uri="{FF2B5EF4-FFF2-40B4-BE49-F238E27FC236}">
                <a16:creationId xmlns:a16="http://schemas.microsoft.com/office/drawing/2014/main" id="{1FB157DE-6345-B936-9772-4CF5BF4FF02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85B385A-4BBE-EDC3-8CFE-4E72BA45BC1E}"/>
              </a:ext>
            </a:extLst>
          </p:cNvPr>
          <p:cNvSpPr>
            <a:spLocks noGrp="1"/>
          </p:cNvSpPr>
          <p:nvPr>
            <p:ph type="sldNum" sz="quarter" idx="12"/>
          </p:nvPr>
        </p:nvSpPr>
        <p:spPr/>
        <p:txBody>
          <a:bodyPr/>
          <a:lstStyle>
            <a:lvl1pPr>
              <a:defRPr/>
            </a:lvl1pPr>
          </a:lstStyle>
          <a:p>
            <a:pPr>
              <a:defRPr/>
            </a:pPr>
            <a:fld id="{F00654CA-4C9E-CE40-B631-CFCA80BBE930}" type="slidenum">
              <a:rPr lang="en-US" altLang="en-US"/>
              <a:pPr>
                <a:defRPr/>
              </a:pPr>
              <a:t>‹#›</a:t>
            </a:fld>
            <a:endParaRPr lang="en-US" altLang="en-US"/>
          </a:p>
        </p:txBody>
      </p:sp>
    </p:spTree>
    <p:extLst>
      <p:ext uri="{BB962C8B-B14F-4D97-AF65-F5344CB8AC3E}">
        <p14:creationId xmlns:p14="http://schemas.microsoft.com/office/powerpoint/2010/main" val="391798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28004AA-010E-24D6-52D5-39EF2F460252}"/>
              </a:ext>
            </a:extLst>
          </p:cNvPr>
          <p:cNvSpPr>
            <a:spLocks noGrp="1"/>
          </p:cNvSpPr>
          <p:nvPr>
            <p:ph type="dt" sz="half" idx="10"/>
          </p:nvPr>
        </p:nvSpPr>
        <p:spPr/>
        <p:txBody>
          <a:bodyPr/>
          <a:lstStyle>
            <a:lvl1pPr>
              <a:defRPr/>
            </a:lvl1pPr>
          </a:lstStyle>
          <a:p>
            <a:pPr>
              <a:defRPr/>
            </a:pPr>
            <a:fld id="{B55E95FC-9944-5840-818C-D00425053754}" type="datetime1">
              <a:rPr lang="en-GB"/>
              <a:pPr>
                <a:defRPr/>
              </a:pPr>
              <a:t>30/05/2023</a:t>
            </a:fld>
            <a:endParaRPr lang="en-US"/>
          </a:p>
        </p:txBody>
      </p:sp>
      <p:sp>
        <p:nvSpPr>
          <p:cNvPr id="3" name="Footer Placeholder 4">
            <a:extLst>
              <a:ext uri="{FF2B5EF4-FFF2-40B4-BE49-F238E27FC236}">
                <a16:creationId xmlns:a16="http://schemas.microsoft.com/office/drawing/2014/main" id="{126FC172-FB90-24FF-7A8E-C4B7B96CC1A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BAA5814-9386-F503-4FB7-ED01826DA47D}"/>
              </a:ext>
            </a:extLst>
          </p:cNvPr>
          <p:cNvSpPr>
            <a:spLocks noGrp="1"/>
          </p:cNvSpPr>
          <p:nvPr>
            <p:ph type="sldNum" sz="quarter" idx="12"/>
          </p:nvPr>
        </p:nvSpPr>
        <p:spPr/>
        <p:txBody>
          <a:bodyPr/>
          <a:lstStyle>
            <a:lvl1pPr>
              <a:defRPr/>
            </a:lvl1pPr>
          </a:lstStyle>
          <a:p>
            <a:pPr>
              <a:defRPr/>
            </a:pPr>
            <a:fld id="{52D29CCB-615A-774E-9D55-42AD54961779}" type="slidenum">
              <a:rPr lang="en-US" altLang="en-US"/>
              <a:pPr>
                <a:defRPr/>
              </a:pPr>
              <a:t>‹#›</a:t>
            </a:fld>
            <a:endParaRPr lang="en-US" altLang="en-US"/>
          </a:p>
        </p:txBody>
      </p:sp>
    </p:spTree>
    <p:extLst>
      <p:ext uri="{BB962C8B-B14F-4D97-AF65-F5344CB8AC3E}">
        <p14:creationId xmlns:p14="http://schemas.microsoft.com/office/powerpoint/2010/main" val="320722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0049DB-AC40-BD20-2195-E76BB7B1069F}"/>
              </a:ext>
            </a:extLst>
          </p:cNvPr>
          <p:cNvSpPr>
            <a:spLocks noGrp="1"/>
          </p:cNvSpPr>
          <p:nvPr>
            <p:ph type="dt" sz="half" idx="10"/>
          </p:nvPr>
        </p:nvSpPr>
        <p:spPr/>
        <p:txBody>
          <a:bodyPr/>
          <a:lstStyle>
            <a:lvl1pPr>
              <a:defRPr/>
            </a:lvl1pPr>
          </a:lstStyle>
          <a:p>
            <a:pPr>
              <a:defRPr/>
            </a:pPr>
            <a:fld id="{4F478603-6311-AD47-99E9-8EC4BB52A3B0}" type="datetime1">
              <a:rPr lang="en-GB"/>
              <a:pPr>
                <a:defRPr/>
              </a:pPr>
              <a:t>30/05/2023</a:t>
            </a:fld>
            <a:endParaRPr lang="en-US"/>
          </a:p>
        </p:txBody>
      </p:sp>
      <p:sp>
        <p:nvSpPr>
          <p:cNvPr id="6" name="Footer Placeholder 4">
            <a:extLst>
              <a:ext uri="{FF2B5EF4-FFF2-40B4-BE49-F238E27FC236}">
                <a16:creationId xmlns:a16="http://schemas.microsoft.com/office/drawing/2014/main" id="{656E5886-B3FD-281C-572F-0BD451B29E3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E23CD4-6E47-E4B0-FAE7-128A259164CA}"/>
              </a:ext>
            </a:extLst>
          </p:cNvPr>
          <p:cNvSpPr>
            <a:spLocks noGrp="1"/>
          </p:cNvSpPr>
          <p:nvPr>
            <p:ph type="sldNum" sz="quarter" idx="12"/>
          </p:nvPr>
        </p:nvSpPr>
        <p:spPr/>
        <p:txBody>
          <a:bodyPr/>
          <a:lstStyle>
            <a:lvl1pPr>
              <a:defRPr/>
            </a:lvl1pPr>
          </a:lstStyle>
          <a:p>
            <a:pPr>
              <a:defRPr/>
            </a:pPr>
            <a:fld id="{335DEC69-15A7-2D45-91D1-6A021CB8A61F}" type="slidenum">
              <a:rPr lang="en-US" altLang="en-US"/>
              <a:pPr>
                <a:defRPr/>
              </a:pPr>
              <a:t>‹#›</a:t>
            </a:fld>
            <a:endParaRPr lang="en-US" altLang="en-US"/>
          </a:p>
        </p:txBody>
      </p:sp>
    </p:spTree>
    <p:extLst>
      <p:ext uri="{BB962C8B-B14F-4D97-AF65-F5344CB8AC3E}">
        <p14:creationId xmlns:p14="http://schemas.microsoft.com/office/powerpoint/2010/main" val="62588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EC867F-1EAF-B364-254D-0D78776B8E77}"/>
              </a:ext>
            </a:extLst>
          </p:cNvPr>
          <p:cNvSpPr>
            <a:spLocks noGrp="1"/>
          </p:cNvSpPr>
          <p:nvPr>
            <p:ph type="dt" sz="half" idx="10"/>
          </p:nvPr>
        </p:nvSpPr>
        <p:spPr/>
        <p:txBody>
          <a:bodyPr/>
          <a:lstStyle>
            <a:lvl1pPr>
              <a:defRPr/>
            </a:lvl1pPr>
          </a:lstStyle>
          <a:p>
            <a:pPr>
              <a:defRPr/>
            </a:pPr>
            <a:fld id="{1E2C95F6-6C42-F743-B3C6-3D74DF9ED7FF}" type="datetime1">
              <a:rPr lang="en-GB"/>
              <a:pPr>
                <a:defRPr/>
              </a:pPr>
              <a:t>30/05/2023</a:t>
            </a:fld>
            <a:endParaRPr lang="en-US"/>
          </a:p>
        </p:txBody>
      </p:sp>
      <p:sp>
        <p:nvSpPr>
          <p:cNvPr id="6" name="Footer Placeholder 4">
            <a:extLst>
              <a:ext uri="{FF2B5EF4-FFF2-40B4-BE49-F238E27FC236}">
                <a16:creationId xmlns:a16="http://schemas.microsoft.com/office/drawing/2014/main" id="{54B79326-0909-78B7-B16C-36F10AF079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52FFBD-4E3D-B2BF-70C4-40B2C22E5288}"/>
              </a:ext>
            </a:extLst>
          </p:cNvPr>
          <p:cNvSpPr>
            <a:spLocks noGrp="1"/>
          </p:cNvSpPr>
          <p:nvPr>
            <p:ph type="sldNum" sz="quarter" idx="12"/>
          </p:nvPr>
        </p:nvSpPr>
        <p:spPr/>
        <p:txBody>
          <a:bodyPr/>
          <a:lstStyle>
            <a:lvl1pPr>
              <a:defRPr/>
            </a:lvl1pPr>
          </a:lstStyle>
          <a:p>
            <a:pPr>
              <a:defRPr/>
            </a:pPr>
            <a:fld id="{45D1EB8A-C3CF-334F-8299-127C257DEF15}" type="slidenum">
              <a:rPr lang="en-US" altLang="en-US"/>
              <a:pPr>
                <a:defRPr/>
              </a:pPr>
              <a:t>‹#›</a:t>
            </a:fld>
            <a:endParaRPr lang="en-US" altLang="en-US"/>
          </a:p>
        </p:txBody>
      </p:sp>
    </p:spTree>
    <p:extLst>
      <p:ext uri="{BB962C8B-B14F-4D97-AF65-F5344CB8AC3E}">
        <p14:creationId xmlns:p14="http://schemas.microsoft.com/office/powerpoint/2010/main" val="93745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AAA3A9E-7B55-4C61-B9F8-3052CC2446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3B874F5-FF7F-B384-50ED-36B65132740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FB96B28-C7D2-AA6F-FBA3-EC2C95A97A0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CAFCCC7-58B6-A24D-BD62-38D631CD0102}" type="datetime1">
              <a:rPr lang="en-GB"/>
              <a:pPr>
                <a:defRPr/>
              </a:pPr>
              <a:t>30/05/2023</a:t>
            </a:fld>
            <a:endParaRPr lang="en-US"/>
          </a:p>
        </p:txBody>
      </p:sp>
      <p:sp>
        <p:nvSpPr>
          <p:cNvPr id="5" name="Footer Placeholder 4">
            <a:extLst>
              <a:ext uri="{FF2B5EF4-FFF2-40B4-BE49-F238E27FC236}">
                <a16:creationId xmlns:a16="http://schemas.microsoft.com/office/drawing/2014/main" id="{8CA65B22-78AD-15E6-E4DA-BF697FBD644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B561EFC-A8E3-8E9D-1692-68D955FFB54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EBFB597-23F1-B64E-AA40-54DF4D2FE39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453DE74-58C8-6172-BD6C-5E2C8D13E3B6}"/>
              </a:ext>
            </a:extLst>
          </p:cNvPr>
          <p:cNvSpPr txBox="1">
            <a:spLocks/>
          </p:cNvSpPr>
          <p:nvPr/>
        </p:nvSpPr>
        <p:spPr bwMode="auto">
          <a:xfrm>
            <a:off x="2573338" y="2082800"/>
            <a:ext cx="3810000" cy="6604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sz="4800" b="1" dirty="0" err="1">
                <a:solidFill>
                  <a:schemeClr val="accent2">
                    <a:lumMod val="75000"/>
                  </a:schemeClr>
                </a:solidFill>
              </a:rPr>
              <a:t>Geotectonics</a:t>
            </a:r>
            <a:br>
              <a:rPr lang="en-GB" sz="4800" dirty="0"/>
            </a:br>
            <a:endParaRPr lang="en-US" sz="4800" dirty="0"/>
          </a:p>
        </p:txBody>
      </p:sp>
      <p:pic>
        <p:nvPicPr>
          <p:cNvPr id="14338" name="Picture 2">
            <a:extLst>
              <a:ext uri="{FF2B5EF4-FFF2-40B4-BE49-F238E27FC236}">
                <a16:creationId xmlns:a16="http://schemas.microsoft.com/office/drawing/2014/main" id="{4788959A-0D12-F260-1B88-48A0B063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914400"/>
            <a:ext cx="1863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BD31566E-ACF7-4C03-0156-A6F1902B5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914400"/>
            <a:ext cx="19558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Slide Number Placeholder 5">
            <a:extLst>
              <a:ext uri="{FF2B5EF4-FFF2-40B4-BE49-F238E27FC236}">
                <a16:creationId xmlns:a16="http://schemas.microsoft.com/office/drawing/2014/main" id="{720DD254-6DCE-207F-AEBE-13825DB688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3F128BD-8DCD-3342-B573-11D0F89DF38A}"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1">
            <a:extLst>
              <a:ext uri="{FF2B5EF4-FFF2-40B4-BE49-F238E27FC236}">
                <a16:creationId xmlns:a16="http://schemas.microsoft.com/office/drawing/2014/main" id="{15CBFDAC-7EBC-BC9D-8CB5-3DC5A362227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C424A2-F19C-7F40-A74A-8EF03F16EDA0}"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6" name="Title 4">
            <a:extLst>
              <a:ext uri="{FF2B5EF4-FFF2-40B4-BE49-F238E27FC236}">
                <a16:creationId xmlns:a16="http://schemas.microsoft.com/office/drawing/2014/main" id="{64751DF9-043B-9397-21E1-7C0AD13C8357}"/>
              </a:ext>
            </a:extLst>
          </p:cNvPr>
          <p:cNvSpPr txBox="1">
            <a:spLocks/>
          </p:cNvSpPr>
          <p:nvPr/>
        </p:nvSpPr>
        <p:spPr bwMode="auto">
          <a:xfrm>
            <a:off x="266700" y="2051050"/>
            <a:ext cx="8610600" cy="1470025"/>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br>
              <a:rPr lang="en-GB" sz="3200" b="1" dirty="0">
                <a:solidFill>
                  <a:schemeClr val="accent2">
                    <a:lumMod val="75000"/>
                  </a:schemeClr>
                </a:solidFill>
              </a:rPr>
            </a:br>
            <a:r>
              <a:rPr lang="en-GB" sz="3200" b="1" dirty="0">
                <a:solidFill>
                  <a:schemeClr val="accent2">
                    <a:lumMod val="75000"/>
                  </a:schemeClr>
                </a:solidFill>
              </a:rPr>
              <a:t>Tectonic tools to determine and evaluate rates of erosion and exhumation over geologic time scale, and role of tectonics, and climate in controlling rates of long-term landscape change. </a:t>
            </a:r>
            <a:br>
              <a:rPr lang="en-GB" sz="3200" b="1" dirty="0">
                <a:solidFill>
                  <a:schemeClr val="accent2">
                    <a:lumMod val="75000"/>
                  </a:schemeClr>
                </a:solidFill>
              </a:rPr>
            </a:br>
            <a:endParaRPr lang="en-US" sz="3200" b="1"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25D72AB6-5C05-BC3B-F3B1-8F5A0EA62DBA}"/>
              </a:ext>
            </a:extLst>
          </p:cNvPr>
          <p:cNvSpPr>
            <a:spLocks noGrp="1"/>
          </p:cNvSpPr>
          <p:nvPr>
            <p:ph type="title"/>
          </p:nvPr>
        </p:nvSpPr>
        <p:spPr/>
        <p:txBody>
          <a:bodyPr/>
          <a:lstStyle/>
          <a:p>
            <a:pPr>
              <a:defRPr/>
            </a:pPr>
            <a:r>
              <a:rPr lang="en-US" altLang="en-US" dirty="0">
                <a:solidFill>
                  <a:schemeClr val="accent2">
                    <a:lumMod val="75000"/>
                  </a:schemeClr>
                </a:solidFill>
              </a:rPr>
              <a:t>Objective of this lecture</a:t>
            </a:r>
          </a:p>
        </p:txBody>
      </p:sp>
      <p:sp>
        <p:nvSpPr>
          <p:cNvPr id="16386" name="Slide Number Placeholder 1">
            <a:extLst>
              <a:ext uri="{FF2B5EF4-FFF2-40B4-BE49-F238E27FC236}">
                <a16:creationId xmlns:a16="http://schemas.microsoft.com/office/drawing/2014/main" id="{F3D4D7CD-0FB4-91CF-A302-8BDAB107EB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B6EE75-73DC-9444-B641-0AE074D5980C}"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
        <p:nvSpPr>
          <p:cNvPr id="16387" name="Rectangle 2">
            <a:extLst>
              <a:ext uri="{FF2B5EF4-FFF2-40B4-BE49-F238E27FC236}">
                <a16:creationId xmlns:a16="http://schemas.microsoft.com/office/drawing/2014/main" id="{1AF38CA2-2D6D-5CBF-F35F-5DBC6986A7B3}"/>
              </a:ext>
            </a:extLst>
          </p:cNvPr>
          <p:cNvSpPr>
            <a:spLocks noChangeArrowheads="1"/>
          </p:cNvSpPr>
          <p:nvPr/>
        </p:nvSpPr>
        <p:spPr bwMode="auto">
          <a:xfrm>
            <a:off x="457200" y="1411288"/>
            <a:ext cx="80772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1800">
                <a:latin typeface="Arial" panose="020B0604020202020204" pitchFamily="34" charset="0"/>
              </a:rPr>
              <a:t>﻿Most of the large scale topography of our planet is due to plate tectonics. Tectonically active regions are usually characterized by high topography (e.g. see the Zagros Suture Zone). This is particularly true in areas where collisional tectonics has been taking place and continental margins have been compressed together, causing crustal thickening and high topography. ﻿As soon as topography is created by convergent, divergent or any geological large-scale events, it is modified, degraded and ultimately removed by surface processes (e.g. weathering ﻿and erosion). So, by the end of this lesson</a:t>
            </a:r>
          </a:p>
          <a:p>
            <a:pPr algn="just">
              <a:spcBef>
                <a:spcPct val="0"/>
              </a:spcBef>
              <a:buFontTx/>
              <a:buNone/>
            </a:pPr>
            <a:endParaRPr lang="en-US" altLang="en-US" sz="1800">
              <a:latin typeface="Arial" panose="020B0604020202020204" pitchFamily="34" charset="0"/>
            </a:endParaRPr>
          </a:p>
          <a:p>
            <a:pPr algn="just">
              <a:spcBef>
                <a:spcPct val="0"/>
              </a:spcBef>
              <a:buFontTx/>
              <a:buNone/>
            </a:pPr>
            <a:r>
              <a:rPr lang="en-US" altLang="en-US" sz="1800">
                <a:latin typeface="Arial" panose="020B0604020202020204" pitchFamily="34" charset="0"/>
              </a:rPr>
              <a:t>1- You would be able to explain and discuss how surface process and tectonic process increase rate of erosion and thus moving up rocks to the surface.</a:t>
            </a:r>
          </a:p>
          <a:p>
            <a:pPr algn="just">
              <a:spcBef>
                <a:spcPct val="0"/>
              </a:spcBef>
              <a:buFontTx/>
              <a:buNone/>
            </a:pPr>
            <a:endParaRPr lang="en-US" altLang="en-US" sz="1800">
              <a:latin typeface="Arial" panose="020B0604020202020204" pitchFamily="34" charset="0"/>
            </a:endParaRPr>
          </a:p>
          <a:p>
            <a:pPr algn="just">
              <a:spcBef>
                <a:spcPct val="0"/>
              </a:spcBef>
              <a:buFontTx/>
              <a:buNone/>
            </a:pPr>
            <a:r>
              <a:rPr lang="en-US" altLang="en-US" sz="1800">
                <a:latin typeface="Arial" panose="020B0604020202020204" pitchFamily="34" charset="0"/>
              </a:rPr>
              <a:t>2- You would learn about the most recent and commonly used tectonic techniques used by geologists to observe </a:t>
            </a:r>
            <a:r>
              <a:rPr lang="en-GB" altLang="en-US" sz="1800">
                <a:latin typeface="Arial" panose="020B0604020202020204" pitchFamily="34" charset="0"/>
              </a:rPr>
              <a:t>how quickly rocks are coming up to the surface which help us to </a:t>
            </a:r>
            <a:r>
              <a:rPr lang="en-US" altLang="en-US" sz="1800">
                <a:latin typeface="Arial" panose="020B0604020202020204" pitchFamily="34" charset="0"/>
              </a:rPr>
              <a:t>understand long term landscape development. </a:t>
            </a:r>
            <a:endParaRPr lang="en-GB" altLang="en-US" sz="1800">
              <a:latin typeface="Arial" panose="020B0604020202020204" pitchFamily="34" charset="0"/>
            </a:endParaRPr>
          </a:p>
          <a:p>
            <a:pPr algn="just">
              <a:spcBef>
                <a:spcPct val="0"/>
              </a:spcBef>
              <a:buFontTx/>
              <a:buNone/>
            </a:pPr>
            <a:endParaRPr lang="en-US" altLang="en-US" sz="1800">
              <a:latin typeface="Arial" panose="020B0604020202020204" pitchFamily="34" charset="0"/>
            </a:endParaRPr>
          </a:p>
          <a:p>
            <a:pPr algn="just">
              <a:spcBef>
                <a:spcPct val="0"/>
              </a:spcBef>
              <a:buFontTx/>
              <a:buNone/>
            </a:pPr>
            <a:r>
              <a:rPr lang="en-US" altLang="en-US" sz="1800">
                <a:latin typeface="Arial" panose="020B0604020202020204" pitchFamily="34" charset="0"/>
              </a:rPr>
              <a:t>3- You would better learn the relationship between tectonic uplift, climate and erosion.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EBC68E-B2ED-5E57-9065-35179FC69763}"/>
              </a:ext>
            </a:extLst>
          </p:cNvPr>
          <p:cNvSpPr/>
          <p:nvPr/>
        </p:nvSpPr>
        <p:spPr>
          <a:xfrm>
            <a:off x="4191000" y="6062663"/>
            <a:ext cx="685800"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4" name="Slide Number Placeholder 2">
            <a:extLst>
              <a:ext uri="{FF2B5EF4-FFF2-40B4-BE49-F238E27FC236}">
                <a16:creationId xmlns:a16="http://schemas.microsoft.com/office/drawing/2014/main" id="{DEBFD930-5601-8E55-C8E3-FE310DC635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7BF5EF-D94A-C749-8833-38CD6A845E8E}"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sp>
        <p:nvSpPr>
          <p:cNvPr id="18435" name="Rectangle 3">
            <a:extLst>
              <a:ext uri="{FF2B5EF4-FFF2-40B4-BE49-F238E27FC236}">
                <a16:creationId xmlns:a16="http://schemas.microsoft.com/office/drawing/2014/main" id="{09093D9A-FB27-C6D1-6294-F6E77D0632B8}"/>
              </a:ext>
            </a:extLst>
          </p:cNvPr>
          <p:cNvSpPr>
            <a:spLocks noChangeArrowheads="1"/>
          </p:cNvSpPr>
          <p:nvPr/>
        </p:nvSpPr>
        <p:spPr bwMode="auto">
          <a:xfrm>
            <a:off x="0" y="533400"/>
            <a:ext cx="88233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v"/>
            </a:pPr>
            <a:r>
              <a:rPr lang="en-US" altLang="en-US" sz="1600">
                <a:latin typeface="Arial" panose="020B0604020202020204" pitchFamily="34" charset="0"/>
              </a:rPr>
              <a:t>﻿ Answer/ If the precipitation (when it is extra) drives faster erosion rates it can actually cause unloading of underlying faults which can then slip, thus tectonic uplift with in certain parts of orogenic wedge may occur! </a:t>
            </a:r>
            <a:r>
              <a:rPr lang="en-US" altLang="en-US" sz="2000" b="1">
                <a:latin typeface="Arial" panose="020B0604020202020204" pitchFamily="34" charset="0"/>
              </a:rPr>
              <a:t>How might we actually test this question!</a:t>
            </a:r>
          </a:p>
        </p:txBody>
      </p:sp>
      <p:sp>
        <p:nvSpPr>
          <p:cNvPr id="18436" name="Rectangle 5">
            <a:extLst>
              <a:ext uri="{FF2B5EF4-FFF2-40B4-BE49-F238E27FC236}">
                <a16:creationId xmlns:a16="http://schemas.microsoft.com/office/drawing/2014/main" id="{EEDE9C4D-0382-C596-B75C-AEF6A728A7A0}"/>
              </a:ext>
            </a:extLst>
          </p:cNvPr>
          <p:cNvSpPr>
            <a:spLocks noChangeArrowheads="1"/>
          </p:cNvSpPr>
          <p:nvPr/>
        </p:nvSpPr>
        <p:spPr bwMode="auto">
          <a:xfrm>
            <a:off x="533400" y="16764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Think, are rocks coming to the surface faster beneath the peak of precipitation?</a:t>
            </a:r>
            <a:endParaRPr lang="en-US" altLang="en-US" sz="1800">
              <a:latin typeface="Arial" panose="020B0604020202020204" pitchFamily="34" charset="0"/>
            </a:endParaRPr>
          </a:p>
        </p:txBody>
      </p:sp>
      <p:sp>
        <p:nvSpPr>
          <p:cNvPr id="18438" name="Rectangle 7">
            <a:extLst>
              <a:ext uri="{FF2B5EF4-FFF2-40B4-BE49-F238E27FC236}">
                <a16:creationId xmlns:a16="http://schemas.microsoft.com/office/drawing/2014/main" id="{E71AFDFF-EB93-141B-C2BA-0332909ED69B}"/>
              </a:ext>
            </a:extLst>
          </p:cNvPr>
          <p:cNvSpPr>
            <a:spLocks noChangeArrowheads="1"/>
          </p:cNvSpPr>
          <p:nvPr/>
        </p:nvSpPr>
        <p:spPr bwMode="auto">
          <a:xfrm>
            <a:off x="152400" y="2787650"/>
            <a:ext cx="2895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1800" dirty="0">
                <a:solidFill>
                  <a:srgbClr val="FF0000"/>
                </a:solidFill>
                <a:latin typeface="Arial" panose="020B0604020202020204" pitchFamily="34" charset="0"/>
              </a:rPr>
              <a:t>We need a way to understand and determine how quickly rocks are coming to the surface over time! </a:t>
            </a:r>
            <a:endParaRPr lang="en-US" altLang="en-US" sz="1800" dirty="0">
              <a:solidFill>
                <a:srgbClr val="FF0000"/>
              </a:solidFill>
              <a:latin typeface="Arial" panose="020B0604020202020204" pitchFamily="34" charset="0"/>
            </a:endParaRPr>
          </a:p>
        </p:txBody>
      </p:sp>
      <p:sp>
        <p:nvSpPr>
          <p:cNvPr id="9" name="Rectangle 8">
            <a:extLst>
              <a:ext uri="{FF2B5EF4-FFF2-40B4-BE49-F238E27FC236}">
                <a16:creationId xmlns:a16="http://schemas.microsoft.com/office/drawing/2014/main" id="{B9EB1ABC-56C6-C43D-2F12-B34505DC54F9}"/>
              </a:ext>
            </a:extLst>
          </p:cNvPr>
          <p:cNvSpPr/>
          <p:nvPr/>
        </p:nvSpPr>
        <p:spPr>
          <a:xfrm>
            <a:off x="209550" y="4473575"/>
            <a:ext cx="2743200" cy="708025"/>
          </a:xfrm>
          <a:prstGeom prst="rect">
            <a:avLst/>
          </a:prstGeom>
        </p:spPr>
        <p:txBody>
          <a:bodyPr>
            <a:spAutoFit/>
          </a:bodyPr>
          <a:lstStyle/>
          <a:p>
            <a:pPr>
              <a:defRPr/>
            </a:pPr>
            <a:r>
              <a:rPr lang="en-GB" sz="2000" b="1" i="1" dirty="0">
                <a:solidFill>
                  <a:schemeClr val="tx2">
                    <a:lumMod val="60000"/>
                    <a:lumOff val="40000"/>
                  </a:schemeClr>
                </a:solidFill>
                <a:latin typeface="arial" panose="020B0604020202020204" pitchFamily="34" charset="0"/>
              </a:rPr>
              <a:t>Thermochronology</a:t>
            </a:r>
            <a:r>
              <a:rPr lang="en-GB" sz="2000" b="1" i="1" dirty="0">
                <a:solidFill>
                  <a:srgbClr val="FF0000"/>
                </a:solidFill>
                <a:latin typeface="arial" panose="020B0604020202020204" pitchFamily="34" charset="0"/>
              </a:rPr>
              <a:t> does just that! </a:t>
            </a:r>
            <a:r>
              <a:rPr lang="en-GB" sz="2000" b="1" i="1" dirty="0">
                <a:solidFill>
                  <a:srgbClr val="FF0000"/>
                </a:solidFill>
                <a:latin typeface="arial" panose="020B0604020202020204" pitchFamily="34" charset="0"/>
                <a:sym typeface="Wingdings" pitchFamily="2" charset="2"/>
              </a:rPr>
              <a:t></a:t>
            </a:r>
            <a:endParaRPr lang="en-US" sz="2000" b="1" i="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092184-B1ED-A33A-E097-B190B89481FA}"/>
              </a:ext>
            </a:extLst>
          </p:cNvPr>
          <p:cNvSpPr/>
          <p:nvPr/>
        </p:nvSpPr>
        <p:spPr>
          <a:xfrm>
            <a:off x="4191000" y="6062663"/>
            <a:ext cx="685800"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58" name="Slide Number Placeholder 2">
            <a:extLst>
              <a:ext uri="{FF2B5EF4-FFF2-40B4-BE49-F238E27FC236}">
                <a16:creationId xmlns:a16="http://schemas.microsoft.com/office/drawing/2014/main" id="{56EB40E1-0560-33EC-C658-B37F76AC82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AD426D2-1984-1F43-85F9-C87A644776F1}"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
        <p:nvSpPr>
          <p:cNvPr id="19459" name="Rectangle 3">
            <a:extLst>
              <a:ext uri="{FF2B5EF4-FFF2-40B4-BE49-F238E27FC236}">
                <a16:creationId xmlns:a16="http://schemas.microsoft.com/office/drawing/2014/main" id="{9436DC58-92E8-E290-FC86-4ABA5BF18623}"/>
              </a:ext>
            </a:extLst>
          </p:cNvPr>
          <p:cNvSpPr>
            <a:spLocks noChangeArrowheads="1"/>
          </p:cNvSpPr>
          <p:nvPr/>
        </p:nvSpPr>
        <p:spPr bwMode="auto">
          <a:xfrm>
            <a:off x="427038" y="457200"/>
            <a:ext cx="8289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pPr>
            <a:r>
              <a:rPr lang="en-US" altLang="en-US" sz="4000" b="1">
                <a:solidFill>
                  <a:schemeClr val="accent2"/>
                </a:solidFill>
                <a:latin typeface="Arial" panose="020B0604020202020204" pitchFamily="34" charset="0"/>
              </a:rPr>
              <a:t>Outline </a:t>
            </a:r>
          </a:p>
        </p:txBody>
      </p:sp>
      <p:sp>
        <p:nvSpPr>
          <p:cNvPr id="19460" name="Rectangle 3">
            <a:extLst>
              <a:ext uri="{FF2B5EF4-FFF2-40B4-BE49-F238E27FC236}">
                <a16:creationId xmlns:a16="http://schemas.microsoft.com/office/drawing/2014/main" id="{CCF606C8-C680-8F3C-95B5-1B46CF539999}"/>
              </a:ext>
            </a:extLst>
          </p:cNvPr>
          <p:cNvSpPr>
            <a:spLocks noChangeArrowheads="1"/>
          </p:cNvSpPr>
          <p:nvPr/>
        </p:nvSpPr>
        <p:spPr bwMode="auto">
          <a:xfrm>
            <a:off x="854075" y="1371600"/>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v"/>
            </a:pPr>
            <a:r>
              <a:rPr lang="en-US" altLang="en-US" sz="2400">
                <a:latin typeface="Arial" panose="020B0604020202020204" pitchFamily="34" charset="0"/>
              </a:rPr>
              <a:t>﻿ The concepts of low-temperature thermochronology</a:t>
            </a:r>
            <a:endParaRPr lang="en-US" altLang="en-US" sz="2400" b="1">
              <a:latin typeface="Arial" panose="020B0604020202020204" pitchFamily="34" charset="0"/>
            </a:endParaRPr>
          </a:p>
        </p:txBody>
      </p:sp>
      <p:sp>
        <p:nvSpPr>
          <p:cNvPr id="19461" name="Rectangle 3">
            <a:extLst>
              <a:ext uri="{FF2B5EF4-FFF2-40B4-BE49-F238E27FC236}">
                <a16:creationId xmlns:a16="http://schemas.microsoft.com/office/drawing/2014/main" id="{D675D60C-C94E-B707-A1C6-B7A90238C4DA}"/>
              </a:ext>
            </a:extLst>
          </p:cNvPr>
          <p:cNvSpPr>
            <a:spLocks noChangeArrowheads="1"/>
          </p:cNvSpPr>
          <p:nvPr/>
        </p:nvSpPr>
        <p:spPr bwMode="auto">
          <a:xfrm>
            <a:off x="903288" y="1981200"/>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itchFamily="2" charset="2"/>
              <a:buChar char="v"/>
            </a:pPr>
            <a:r>
              <a:rPr lang="en-US" altLang="en-US" sz="2400">
                <a:latin typeface="Arial" panose="020B0604020202020204" pitchFamily="34" charset="0"/>
              </a:rPr>
              <a:t>﻿ The applications of low-temperature thermochronology</a:t>
            </a:r>
            <a:endParaRPr lang="en-US" altLang="en-US" sz="2400" b="1">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a:extLst>
              <a:ext uri="{FF2B5EF4-FFF2-40B4-BE49-F238E27FC236}">
                <a16:creationId xmlns:a16="http://schemas.microsoft.com/office/drawing/2014/main" id="{1A579F73-42D9-9C47-E604-3B4B75A667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7AFCE1-83EC-C14A-A6DD-77A63DBB4E79}"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sp>
        <p:nvSpPr>
          <p:cNvPr id="20482" name="Rectangle 3">
            <a:extLst>
              <a:ext uri="{FF2B5EF4-FFF2-40B4-BE49-F238E27FC236}">
                <a16:creationId xmlns:a16="http://schemas.microsoft.com/office/drawing/2014/main" id="{D310E531-F673-4C8C-5603-9C429CEBDB4C}"/>
              </a:ext>
            </a:extLst>
          </p:cNvPr>
          <p:cNvSpPr>
            <a:spLocks noChangeArrowheads="1"/>
          </p:cNvSpPr>
          <p:nvPr/>
        </p:nvSpPr>
        <p:spPr bwMode="auto">
          <a:xfrm>
            <a:off x="476250" y="1447800"/>
            <a:ext cx="81915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1800">
                <a:solidFill>
                  <a:srgbClr val="404040"/>
                </a:solidFill>
                <a:latin typeface="Lato" panose="020F0502020204030204" pitchFamily="34" charset="0"/>
              </a:rPr>
              <a:t>Low-temperature thermochronology is a geochronological method based on the temperature-sensitive retention of a radiogenically produced daughter product in mineral crystals. It is widely used to quantify long-term rates of tectonic and erosional processes in mountainous regions, but can also be applied to study erosional processes in ancient settings. </a:t>
            </a:r>
          </a:p>
          <a:p>
            <a:pPr algn="just">
              <a:spcBef>
                <a:spcPct val="0"/>
              </a:spcBef>
              <a:buFontTx/>
              <a:buNone/>
            </a:pPr>
            <a:endParaRPr lang="en-GB" altLang="en-US" sz="1800">
              <a:solidFill>
                <a:srgbClr val="404040"/>
              </a:solidFill>
              <a:latin typeface="Lato" panose="020F0502020204030203" pitchFamily="34" charset="0"/>
            </a:endParaRPr>
          </a:p>
        </p:txBody>
      </p:sp>
      <p:sp>
        <p:nvSpPr>
          <p:cNvPr id="20483" name="Rectangle 4">
            <a:extLst>
              <a:ext uri="{FF2B5EF4-FFF2-40B4-BE49-F238E27FC236}">
                <a16:creationId xmlns:a16="http://schemas.microsoft.com/office/drawing/2014/main" id="{079F1C24-BC27-73EF-5054-3133355F8FF2}"/>
              </a:ext>
            </a:extLst>
          </p:cNvPr>
          <p:cNvSpPr>
            <a:spLocks noChangeArrowheads="1"/>
          </p:cNvSpPr>
          <p:nvPr/>
        </p:nvSpPr>
        <p:spPr bwMode="auto">
          <a:xfrm>
            <a:off x="635000" y="615950"/>
            <a:ext cx="6989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400">
                <a:solidFill>
                  <a:schemeClr val="accent2"/>
                </a:solidFill>
                <a:latin typeface="Arial" panose="020B0604020202020204" pitchFamily="34" charset="0"/>
              </a:rPr>
              <a:t>What is Low-temperature thermochronology (LTT)</a:t>
            </a:r>
            <a:endParaRPr lang="en-US" altLang="en-US" sz="2400">
              <a:solidFill>
                <a:schemeClr val="accent2"/>
              </a:solidFill>
              <a:latin typeface="Arial" panose="020B0604020202020204" pitchFamily="34" charset="0"/>
            </a:endParaRPr>
          </a:p>
        </p:txBody>
      </p:sp>
      <p:sp>
        <p:nvSpPr>
          <p:cNvPr id="20484" name="Rectangle 3">
            <a:extLst>
              <a:ext uri="{FF2B5EF4-FFF2-40B4-BE49-F238E27FC236}">
                <a16:creationId xmlns:a16="http://schemas.microsoft.com/office/drawing/2014/main" id="{A4BACAA4-5BB7-5B7A-88BC-310AB9531918}"/>
              </a:ext>
            </a:extLst>
          </p:cNvPr>
          <p:cNvSpPr>
            <a:spLocks noChangeArrowheads="1"/>
          </p:cNvSpPr>
          <p:nvPr/>
        </p:nvSpPr>
        <p:spPr bwMode="auto">
          <a:xfrm>
            <a:off x="439738" y="4764088"/>
            <a:ext cx="819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1800">
                <a:solidFill>
                  <a:srgbClr val="404040"/>
                </a:solidFill>
                <a:latin typeface="Lato" panose="020F0502020204030203" pitchFamily="34" charset="0"/>
              </a:rPr>
              <a:t>In coming slides we talk about how this technique works in detail! DON’T WORY IF YOU DON’T UNDERSTAND what this definition says!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7415BC-13C7-9B57-DE71-0BD3BE683ED2}"/>
              </a:ext>
            </a:extLst>
          </p:cNvPr>
          <p:cNvSpPr/>
          <p:nvPr/>
        </p:nvSpPr>
        <p:spPr>
          <a:xfrm>
            <a:off x="4191000" y="6062663"/>
            <a:ext cx="685800"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6" name="Slide Number Placeholder 2">
            <a:extLst>
              <a:ext uri="{FF2B5EF4-FFF2-40B4-BE49-F238E27FC236}">
                <a16:creationId xmlns:a16="http://schemas.microsoft.com/office/drawing/2014/main" id="{257D97EC-5D16-FB95-740B-7254E7522BD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DAC0B5-8C61-8645-8299-5345EDD820C8}"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pic>
        <p:nvPicPr>
          <p:cNvPr id="21507" name="Picture 4">
            <a:extLst>
              <a:ext uri="{FF2B5EF4-FFF2-40B4-BE49-F238E27FC236}">
                <a16:creationId xmlns:a16="http://schemas.microsoft.com/office/drawing/2014/main" id="{BA0F344D-CE24-2BE6-DBDF-5BEA7B2A3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603250"/>
            <a:ext cx="79502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 Arrow 7">
            <a:extLst>
              <a:ext uri="{FF2B5EF4-FFF2-40B4-BE49-F238E27FC236}">
                <a16:creationId xmlns:a16="http://schemas.microsoft.com/office/drawing/2014/main" id="{1766E90F-A56B-50B2-B9EF-2BDA21FD2DC2}"/>
              </a:ext>
            </a:extLst>
          </p:cNvPr>
          <p:cNvSpPr/>
          <p:nvPr/>
        </p:nvSpPr>
        <p:spPr>
          <a:xfrm>
            <a:off x="6248400" y="1295400"/>
            <a:ext cx="2590800" cy="304800"/>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11030</TotalTime>
  <Words>419</Words>
  <Application>Microsoft Macintosh PowerPoint</Application>
  <PresentationFormat>On-screen Show (4:3)</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Wingdings</vt:lpstr>
      <vt:lpstr>Lato</vt:lpstr>
      <vt:lpstr>Office Theme</vt:lpstr>
      <vt:lpstr>PowerPoint Presentation</vt:lpstr>
      <vt:lpstr>PowerPoint Presentation</vt:lpstr>
      <vt:lpstr>Objective of this lecture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 Anomalies in Bedrock</dc:title>
  <dc:creator>zina for computer</dc:creator>
  <cp:lastModifiedBy>Awara M.Amin (PGR)</cp:lastModifiedBy>
  <cp:revision>372</cp:revision>
  <cp:lastPrinted>2022-04-24T15:16:45Z</cp:lastPrinted>
  <dcterms:created xsi:type="dcterms:W3CDTF">2012-02-20T06:47:25Z</dcterms:created>
  <dcterms:modified xsi:type="dcterms:W3CDTF">2023-05-30T11:00:44Z</dcterms:modified>
</cp:coreProperties>
</file>