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sldIdLst>
    <p:sldId id="256" r:id="rId2"/>
    <p:sldId id="262" r:id="rId3"/>
    <p:sldId id="263" r:id="rId4"/>
  </p:sldIdLst>
  <p:sldSz cx="12192000" cy="6858000"/>
  <p:notesSz cx="6742113" cy="9875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8" d="100"/>
          <a:sy n="58" d="100"/>
        </p:scale>
        <p:origin x="9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6FBFE4-A6EC-41D3-8DBB-F2057BFF5738}" type="datetimeFigureOut">
              <a:rPr lang="en-US" smtClean="0"/>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C423E-38EF-4091-916F-D4A971B0E6BF}" type="slidenum">
              <a:rPr lang="en-US" smtClean="0"/>
              <a:t>‹#›</a:t>
            </a:fld>
            <a:endParaRPr lang="en-US"/>
          </a:p>
        </p:txBody>
      </p:sp>
    </p:spTree>
    <p:extLst>
      <p:ext uri="{BB962C8B-B14F-4D97-AF65-F5344CB8AC3E}">
        <p14:creationId xmlns:p14="http://schemas.microsoft.com/office/powerpoint/2010/main" val="2724480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6FBFE4-A6EC-41D3-8DBB-F2057BFF5738}" type="datetimeFigureOut">
              <a:rPr lang="en-US" smtClean="0"/>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7C423E-38EF-4091-916F-D4A971B0E6BF}" type="slidenum">
              <a:rPr lang="en-US" smtClean="0"/>
              <a:t>‹#›</a:t>
            </a:fld>
            <a:endParaRPr lang="en-US"/>
          </a:p>
        </p:txBody>
      </p:sp>
    </p:spTree>
    <p:extLst>
      <p:ext uri="{BB962C8B-B14F-4D97-AF65-F5344CB8AC3E}">
        <p14:creationId xmlns:p14="http://schemas.microsoft.com/office/powerpoint/2010/main" val="4056873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6FBFE4-A6EC-41D3-8DBB-F2057BFF5738}" type="datetimeFigureOut">
              <a:rPr lang="en-US" smtClean="0"/>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7C423E-38EF-4091-916F-D4A971B0E6BF}" type="slidenum">
              <a:rPr lang="en-US" smtClean="0"/>
              <a:t>‹#›</a:t>
            </a:fld>
            <a:endParaRPr lang="en-US"/>
          </a:p>
        </p:txBody>
      </p:sp>
    </p:spTree>
    <p:extLst>
      <p:ext uri="{BB962C8B-B14F-4D97-AF65-F5344CB8AC3E}">
        <p14:creationId xmlns:p14="http://schemas.microsoft.com/office/powerpoint/2010/main" val="2141239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6FBFE4-A6EC-41D3-8DBB-F2057BFF5738}" type="datetimeFigureOut">
              <a:rPr lang="en-US" smtClean="0"/>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7C423E-38EF-4091-916F-D4A971B0E6BF}"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5998443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6FBFE4-A6EC-41D3-8DBB-F2057BFF5738}" type="datetimeFigureOut">
              <a:rPr lang="en-US" smtClean="0"/>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7C423E-38EF-4091-916F-D4A971B0E6BF}" type="slidenum">
              <a:rPr lang="en-US" smtClean="0"/>
              <a:t>‹#›</a:t>
            </a:fld>
            <a:endParaRPr lang="en-US"/>
          </a:p>
        </p:txBody>
      </p:sp>
    </p:spTree>
    <p:extLst>
      <p:ext uri="{BB962C8B-B14F-4D97-AF65-F5344CB8AC3E}">
        <p14:creationId xmlns:p14="http://schemas.microsoft.com/office/powerpoint/2010/main" val="25844264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76FBFE4-A6EC-41D3-8DBB-F2057BFF5738}" type="datetimeFigureOut">
              <a:rPr lang="en-US" smtClean="0"/>
              <a:t>5/24/2024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7C423E-38EF-4091-916F-D4A971B0E6BF}" type="slidenum">
              <a:rPr lang="en-US" smtClean="0"/>
              <a:t>‹#›</a:t>
            </a:fld>
            <a:endParaRPr lang="en-US"/>
          </a:p>
        </p:txBody>
      </p:sp>
    </p:spTree>
    <p:extLst>
      <p:ext uri="{BB962C8B-B14F-4D97-AF65-F5344CB8AC3E}">
        <p14:creationId xmlns:p14="http://schemas.microsoft.com/office/powerpoint/2010/main" val="1057077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76FBFE4-A6EC-41D3-8DBB-F2057BFF5738}" type="datetimeFigureOut">
              <a:rPr lang="en-US" smtClean="0"/>
              <a:t>5/24/2024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7C423E-38EF-4091-916F-D4A971B0E6BF}" type="slidenum">
              <a:rPr lang="en-US" smtClean="0"/>
              <a:t>‹#›</a:t>
            </a:fld>
            <a:endParaRPr lang="en-US"/>
          </a:p>
        </p:txBody>
      </p:sp>
    </p:spTree>
    <p:extLst>
      <p:ext uri="{BB962C8B-B14F-4D97-AF65-F5344CB8AC3E}">
        <p14:creationId xmlns:p14="http://schemas.microsoft.com/office/powerpoint/2010/main" val="991728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6FBFE4-A6EC-41D3-8DBB-F2057BFF5738}" type="datetimeFigureOut">
              <a:rPr lang="en-US" smtClean="0"/>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C423E-38EF-4091-916F-D4A971B0E6BF}" type="slidenum">
              <a:rPr lang="en-US" smtClean="0"/>
              <a:t>‹#›</a:t>
            </a:fld>
            <a:endParaRPr lang="en-US"/>
          </a:p>
        </p:txBody>
      </p:sp>
    </p:spTree>
    <p:extLst>
      <p:ext uri="{BB962C8B-B14F-4D97-AF65-F5344CB8AC3E}">
        <p14:creationId xmlns:p14="http://schemas.microsoft.com/office/powerpoint/2010/main" val="30665779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6FBFE4-A6EC-41D3-8DBB-F2057BFF5738}" type="datetimeFigureOut">
              <a:rPr lang="en-US" smtClean="0"/>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C423E-38EF-4091-916F-D4A971B0E6BF}" type="slidenum">
              <a:rPr lang="en-US" smtClean="0"/>
              <a:t>‹#›</a:t>
            </a:fld>
            <a:endParaRPr lang="en-US"/>
          </a:p>
        </p:txBody>
      </p:sp>
    </p:spTree>
    <p:extLst>
      <p:ext uri="{BB962C8B-B14F-4D97-AF65-F5344CB8AC3E}">
        <p14:creationId xmlns:p14="http://schemas.microsoft.com/office/powerpoint/2010/main" val="909052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6FBFE4-A6EC-41D3-8DBB-F2057BFF5738}" type="datetimeFigureOut">
              <a:rPr lang="en-US" smtClean="0"/>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C423E-38EF-4091-916F-D4A971B0E6BF}" type="slidenum">
              <a:rPr lang="en-US" smtClean="0"/>
              <a:t>‹#›</a:t>
            </a:fld>
            <a:endParaRPr lang="en-US"/>
          </a:p>
        </p:txBody>
      </p:sp>
    </p:spTree>
    <p:extLst>
      <p:ext uri="{BB962C8B-B14F-4D97-AF65-F5344CB8AC3E}">
        <p14:creationId xmlns:p14="http://schemas.microsoft.com/office/powerpoint/2010/main" val="2131268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6FBFE4-A6EC-41D3-8DBB-F2057BFF5738}" type="datetimeFigureOut">
              <a:rPr lang="en-US" smtClean="0"/>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C423E-38EF-4091-916F-D4A971B0E6BF}" type="slidenum">
              <a:rPr lang="en-US" smtClean="0"/>
              <a:t>‹#›</a:t>
            </a:fld>
            <a:endParaRPr lang="en-US"/>
          </a:p>
        </p:txBody>
      </p:sp>
    </p:spTree>
    <p:extLst>
      <p:ext uri="{BB962C8B-B14F-4D97-AF65-F5344CB8AC3E}">
        <p14:creationId xmlns:p14="http://schemas.microsoft.com/office/powerpoint/2010/main" val="1204778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6FBFE4-A6EC-41D3-8DBB-F2057BFF5738}" type="datetimeFigureOut">
              <a:rPr lang="en-US" smtClean="0"/>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7C423E-38EF-4091-916F-D4A971B0E6BF}" type="slidenum">
              <a:rPr lang="en-US" smtClean="0"/>
              <a:t>‹#›</a:t>
            </a:fld>
            <a:endParaRPr lang="en-US"/>
          </a:p>
        </p:txBody>
      </p:sp>
    </p:spTree>
    <p:extLst>
      <p:ext uri="{BB962C8B-B14F-4D97-AF65-F5344CB8AC3E}">
        <p14:creationId xmlns:p14="http://schemas.microsoft.com/office/powerpoint/2010/main" val="1338770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6FBFE4-A6EC-41D3-8DBB-F2057BFF5738}" type="datetimeFigureOut">
              <a:rPr lang="en-US" smtClean="0"/>
              <a:t>5/24/2024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7C423E-38EF-4091-916F-D4A971B0E6BF}" type="slidenum">
              <a:rPr lang="en-US" smtClean="0"/>
              <a:t>‹#›</a:t>
            </a:fld>
            <a:endParaRPr lang="en-US"/>
          </a:p>
        </p:txBody>
      </p:sp>
    </p:spTree>
    <p:extLst>
      <p:ext uri="{BB962C8B-B14F-4D97-AF65-F5344CB8AC3E}">
        <p14:creationId xmlns:p14="http://schemas.microsoft.com/office/powerpoint/2010/main" val="3744790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6FBFE4-A6EC-41D3-8DBB-F2057BFF5738}" type="datetimeFigureOut">
              <a:rPr lang="en-US" smtClean="0"/>
              <a:t>5/24/2024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7C423E-38EF-4091-916F-D4A971B0E6BF}" type="slidenum">
              <a:rPr lang="en-US" smtClean="0"/>
              <a:t>‹#›</a:t>
            </a:fld>
            <a:endParaRPr lang="en-US"/>
          </a:p>
        </p:txBody>
      </p:sp>
    </p:spTree>
    <p:extLst>
      <p:ext uri="{BB962C8B-B14F-4D97-AF65-F5344CB8AC3E}">
        <p14:creationId xmlns:p14="http://schemas.microsoft.com/office/powerpoint/2010/main" val="526990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76FBFE4-A6EC-41D3-8DBB-F2057BFF5738}" type="datetimeFigureOut">
              <a:rPr lang="en-US" smtClean="0"/>
              <a:t>5/24/2024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7C423E-38EF-4091-916F-D4A971B0E6BF}" type="slidenum">
              <a:rPr lang="en-US" smtClean="0"/>
              <a:t>‹#›</a:t>
            </a:fld>
            <a:endParaRPr lang="en-US"/>
          </a:p>
        </p:txBody>
      </p:sp>
    </p:spTree>
    <p:extLst>
      <p:ext uri="{BB962C8B-B14F-4D97-AF65-F5344CB8AC3E}">
        <p14:creationId xmlns:p14="http://schemas.microsoft.com/office/powerpoint/2010/main" val="3655070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6FBFE4-A6EC-41D3-8DBB-F2057BFF5738}" type="datetimeFigureOut">
              <a:rPr lang="en-US" smtClean="0"/>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7C423E-38EF-4091-916F-D4A971B0E6BF}" type="slidenum">
              <a:rPr lang="en-US" smtClean="0"/>
              <a:t>‹#›</a:t>
            </a:fld>
            <a:endParaRPr lang="en-US"/>
          </a:p>
        </p:txBody>
      </p:sp>
    </p:spTree>
    <p:extLst>
      <p:ext uri="{BB962C8B-B14F-4D97-AF65-F5344CB8AC3E}">
        <p14:creationId xmlns:p14="http://schemas.microsoft.com/office/powerpoint/2010/main" val="3874069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6FBFE4-A6EC-41D3-8DBB-F2057BFF5738}" type="datetimeFigureOut">
              <a:rPr lang="en-US" smtClean="0"/>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7C423E-38EF-4091-916F-D4A971B0E6BF}" type="slidenum">
              <a:rPr lang="en-US" smtClean="0"/>
              <a:t>‹#›</a:t>
            </a:fld>
            <a:endParaRPr lang="en-US"/>
          </a:p>
        </p:txBody>
      </p:sp>
    </p:spTree>
    <p:extLst>
      <p:ext uri="{BB962C8B-B14F-4D97-AF65-F5344CB8AC3E}">
        <p14:creationId xmlns:p14="http://schemas.microsoft.com/office/powerpoint/2010/main" val="2752242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76FBFE4-A6EC-41D3-8DBB-F2057BFF5738}" type="datetimeFigureOut">
              <a:rPr lang="en-US" smtClean="0"/>
              <a:t>5/24/2024</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567C423E-38EF-4091-916F-D4A971B0E6BF}" type="slidenum">
              <a:rPr lang="en-US" smtClean="0"/>
              <a:t>‹#›</a:t>
            </a:fld>
            <a:endParaRPr lang="en-US"/>
          </a:p>
        </p:txBody>
      </p:sp>
    </p:spTree>
    <p:extLst>
      <p:ext uri="{BB962C8B-B14F-4D97-AF65-F5344CB8AC3E}">
        <p14:creationId xmlns:p14="http://schemas.microsoft.com/office/powerpoint/2010/main" val="2197706562"/>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awat.ahmed@su.edu.krd" TargetMode="Externa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jawad-book.com/2022/12/problem-solving-strategy.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D4827-3F48-72C1-F4F8-0C981DFF30BC}"/>
              </a:ext>
            </a:extLst>
          </p:cNvPr>
          <p:cNvSpPr>
            <a:spLocks noGrp="1"/>
          </p:cNvSpPr>
          <p:nvPr>
            <p:ph type="ctrTitle"/>
          </p:nvPr>
        </p:nvSpPr>
        <p:spPr>
          <a:xfrm>
            <a:off x="631634" y="253388"/>
            <a:ext cx="10947094" cy="2710149"/>
          </a:xfrm>
        </p:spPr>
        <p:txBody>
          <a:bodyPr anchor="t">
            <a:normAutofit fontScale="90000"/>
          </a:bodyPr>
          <a:lstStyle/>
          <a:p>
            <a:pPr algn="r">
              <a:lnSpc>
                <a:spcPct val="150000"/>
              </a:lnSpc>
            </a:pPr>
            <a:r>
              <a:rPr kumimoji="0" lang="ar-SA" sz="2500" b="0" i="0" u="none" strike="noStrike" kern="1200" cap="none" spc="0" normalizeH="0" baseline="0" noProof="0" dirty="0">
                <a:ln>
                  <a:noFill/>
                </a:ln>
                <a:solidFill>
                  <a:prstClr val="black"/>
                </a:solidFill>
                <a:effectLst>
                  <a:outerShdw blurRad="50000" dist="30000" dir="5400000" algn="tl" rotWithShape="0">
                    <a:srgbClr val="000000">
                      <a:alpha val="30000"/>
                    </a:srgbClr>
                  </a:outerShdw>
                </a:effectLst>
                <a:uLnTx/>
                <a:uFillTx/>
                <a:latin typeface="Gill Sans MT"/>
                <a:ea typeface="+mj-ea"/>
                <a:cs typeface="Ali-A-Alwand" pitchFamily="2" charset="-78"/>
              </a:rPr>
              <a:t>إقليم كوردستان - العراق</a:t>
            </a:r>
            <a:br>
              <a:rPr kumimoji="0" lang="ar-SA" sz="2500" b="0" i="0" u="none" strike="noStrike" kern="1200" cap="none" spc="0" normalizeH="0" baseline="0" noProof="0" dirty="0">
                <a:ln>
                  <a:noFill/>
                </a:ln>
                <a:solidFill>
                  <a:prstClr val="black"/>
                </a:solidFill>
                <a:effectLst>
                  <a:outerShdw blurRad="50000" dist="30000" dir="5400000" algn="tl" rotWithShape="0">
                    <a:srgbClr val="000000">
                      <a:alpha val="30000"/>
                    </a:srgbClr>
                  </a:outerShdw>
                </a:effectLst>
                <a:uLnTx/>
                <a:uFillTx/>
                <a:latin typeface="Gill Sans MT"/>
                <a:ea typeface="+mj-ea"/>
                <a:cs typeface="Ali-A-Alwand" pitchFamily="2" charset="-78"/>
              </a:rPr>
            </a:br>
            <a:r>
              <a:rPr kumimoji="0" lang="ar-SA" sz="2500" b="0" i="0" u="none" strike="noStrike" kern="1200" cap="none" spc="0" normalizeH="0" baseline="0" noProof="0" dirty="0">
                <a:ln>
                  <a:noFill/>
                </a:ln>
                <a:solidFill>
                  <a:prstClr val="black"/>
                </a:solidFill>
                <a:effectLst>
                  <a:outerShdw blurRad="50000" dist="30000" dir="5400000" algn="tl" rotWithShape="0">
                    <a:srgbClr val="000000">
                      <a:alpha val="30000"/>
                    </a:srgbClr>
                  </a:outerShdw>
                </a:effectLst>
                <a:uLnTx/>
                <a:uFillTx/>
                <a:latin typeface="Gill Sans MT"/>
                <a:ea typeface="+mj-ea"/>
                <a:cs typeface="Ali-A-Alwand" pitchFamily="2" charset="-78"/>
              </a:rPr>
              <a:t>وزارة التعليم العالي والبحث العلمي</a:t>
            </a:r>
            <a:br>
              <a:rPr kumimoji="0" lang="ar-SA" sz="2500" b="0" i="0" u="none" strike="noStrike" kern="1200" cap="none" spc="0" normalizeH="0" baseline="0" noProof="0" dirty="0">
                <a:ln>
                  <a:noFill/>
                </a:ln>
                <a:solidFill>
                  <a:prstClr val="black"/>
                </a:solidFill>
                <a:effectLst>
                  <a:outerShdw blurRad="50000" dist="30000" dir="5400000" algn="tl" rotWithShape="0">
                    <a:srgbClr val="000000">
                      <a:alpha val="30000"/>
                    </a:srgbClr>
                  </a:outerShdw>
                </a:effectLst>
                <a:uLnTx/>
                <a:uFillTx/>
                <a:latin typeface="Gill Sans MT"/>
                <a:ea typeface="+mj-ea"/>
                <a:cs typeface="Ali-A-Alwand" pitchFamily="2" charset="-78"/>
              </a:rPr>
            </a:br>
            <a:r>
              <a:rPr kumimoji="0" lang="ar-IQ" sz="2500" b="0" i="0" u="none" strike="noStrike" kern="1200" cap="none" spc="0" normalizeH="0" baseline="0" noProof="0" dirty="0">
                <a:ln>
                  <a:noFill/>
                </a:ln>
                <a:solidFill>
                  <a:prstClr val="black"/>
                </a:solidFill>
                <a:effectLst>
                  <a:outerShdw blurRad="50000" dist="30000" dir="5400000" algn="tl" rotWithShape="0">
                    <a:srgbClr val="000000">
                      <a:alpha val="30000"/>
                    </a:srgbClr>
                  </a:outerShdw>
                </a:effectLst>
                <a:uLnTx/>
                <a:uFillTx/>
                <a:latin typeface="Gill Sans MT"/>
                <a:ea typeface="+mj-ea"/>
                <a:cs typeface="Ali-A-Alwand" pitchFamily="2" charset="-78"/>
              </a:rPr>
              <a:t>جامعة صلاح الدين – أربيل</a:t>
            </a:r>
            <a:br>
              <a:rPr kumimoji="0" lang="ar-IQ" sz="2500" b="0" i="0" u="none" strike="noStrike" kern="1200" cap="none" spc="0" normalizeH="0" baseline="0" noProof="0" dirty="0">
                <a:ln>
                  <a:noFill/>
                </a:ln>
                <a:solidFill>
                  <a:prstClr val="black"/>
                </a:solidFill>
                <a:effectLst>
                  <a:outerShdw blurRad="50000" dist="30000" dir="5400000" algn="tl" rotWithShape="0">
                    <a:srgbClr val="000000">
                      <a:alpha val="30000"/>
                    </a:srgbClr>
                  </a:outerShdw>
                </a:effectLst>
                <a:uLnTx/>
                <a:uFillTx/>
                <a:latin typeface="Gill Sans MT"/>
                <a:ea typeface="+mj-ea"/>
                <a:cs typeface="Ali-A-Alwand" pitchFamily="2" charset="-78"/>
              </a:rPr>
            </a:br>
            <a:r>
              <a:rPr kumimoji="0" lang="ar-IQ" sz="2500" b="0" i="0" u="none" strike="noStrike" kern="1200" cap="none" spc="0" normalizeH="0" baseline="0" noProof="0" dirty="0">
                <a:ln>
                  <a:noFill/>
                </a:ln>
                <a:solidFill>
                  <a:prstClr val="black"/>
                </a:solidFill>
                <a:effectLst>
                  <a:outerShdw blurRad="50000" dist="30000" dir="5400000" algn="tl" rotWithShape="0">
                    <a:srgbClr val="000000">
                      <a:alpha val="30000"/>
                    </a:srgbClr>
                  </a:outerShdw>
                </a:effectLst>
                <a:uLnTx/>
                <a:uFillTx/>
                <a:latin typeface="Gill Sans MT"/>
                <a:ea typeface="+mj-ea"/>
                <a:cs typeface="Ali-A-Alwand" pitchFamily="2" charset="-78"/>
              </a:rPr>
              <a:t>كلية التربية</a:t>
            </a:r>
            <a:br>
              <a:rPr kumimoji="0" lang="ar-IQ" sz="2500" b="0" i="0" u="none" strike="noStrike" kern="1200" cap="none" spc="0" normalizeH="0" baseline="0" noProof="0" dirty="0">
                <a:ln>
                  <a:noFill/>
                </a:ln>
                <a:solidFill>
                  <a:prstClr val="black"/>
                </a:solidFill>
                <a:effectLst>
                  <a:outerShdw blurRad="50000" dist="30000" dir="5400000" algn="tl" rotWithShape="0">
                    <a:srgbClr val="000000">
                      <a:alpha val="30000"/>
                    </a:srgbClr>
                  </a:outerShdw>
                </a:effectLst>
                <a:uLnTx/>
                <a:uFillTx/>
                <a:latin typeface="Gill Sans MT"/>
                <a:ea typeface="+mj-ea"/>
                <a:cs typeface="Ali-A-Alwand" pitchFamily="2" charset="-78"/>
              </a:rPr>
            </a:br>
            <a:r>
              <a:rPr kumimoji="0" lang="ar-IQ" sz="2500" b="0" i="0" u="none" strike="noStrike" kern="1200" cap="none" spc="0" normalizeH="0" baseline="0" noProof="0" dirty="0">
                <a:ln>
                  <a:noFill/>
                </a:ln>
                <a:solidFill>
                  <a:prstClr val="black"/>
                </a:solidFill>
                <a:effectLst>
                  <a:outerShdw blurRad="50000" dist="30000" dir="5400000" algn="tl" rotWithShape="0">
                    <a:srgbClr val="000000">
                      <a:alpha val="30000"/>
                    </a:srgbClr>
                  </a:outerShdw>
                </a:effectLst>
                <a:uLnTx/>
                <a:uFillTx/>
                <a:latin typeface="Gill Sans MT"/>
                <a:ea typeface="+mj-ea"/>
                <a:cs typeface="Ali-A-Alwand" pitchFamily="2" charset="-78"/>
              </a:rPr>
              <a:t>قسم اللغة العربية</a:t>
            </a:r>
            <a:endParaRPr lang="en-US" dirty="0"/>
          </a:p>
        </p:txBody>
      </p:sp>
      <p:sp>
        <p:nvSpPr>
          <p:cNvPr id="3" name="Subtitle 2">
            <a:extLst>
              <a:ext uri="{FF2B5EF4-FFF2-40B4-BE49-F238E27FC236}">
                <a16:creationId xmlns:a16="http://schemas.microsoft.com/office/drawing/2014/main" id="{2DE680F6-56D9-F1DB-7030-C976792B66DC}"/>
              </a:ext>
            </a:extLst>
          </p:cNvPr>
          <p:cNvSpPr>
            <a:spLocks noGrp="1"/>
          </p:cNvSpPr>
          <p:nvPr>
            <p:ph type="subTitle" idx="1"/>
          </p:nvPr>
        </p:nvSpPr>
        <p:spPr>
          <a:xfrm>
            <a:off x="631634" y="2802308"/>
            <a:ext cx="10928732" cy="3245952"/>
          </a:xfrm>
        </p:spPr>
        <p:txBody>
          <a:bodyPr>
            <a:normAutofit fontScale="92500" lnSpcReduction="20000"/>
          </a:bodyPr>
          <a:lstStyle/>
          <a:p>
            <a:r>
              <a:rPr lang="ar-IQ" sz="4300" b="1" dirty="0">
                <a:solidFill>
                  <a:srgbClr val="C00000"/>
                </a:solidFill>
                <a:cs typeface="+mj-cs"/>
              </a:rPr>
              <a:t>التعبير والمحادثة </a:t>
            </a:r>
            <a:endParaRPr lang="en-US" sz="4300" b="1" dirty="0">
              <a:solidFill>
                <a:srgbClr val="C00000"/>
              </a:solidFill>
              <a:cs typeface="+mj-cs"/>
            </a:endParaRPr>
          </a:p>
          <a:p>
            <a:r>
              <a:rPr lang="ar-IQ" sz="2600" b="1" dirty="0">
                <a:solidFill>
                  <a:schemeClr val="tx1"/>
                </a:solidFill>
                <a:cs typeface="+mj-cs"/>
              </a:rPr>
              <a:t>للمرحلة الرابعة</a:t>
            </a:r>
            <a:r>
              <a:rPr lang="ar-SA" sz="2600" b="1" dirty="0">
                <a:solidFill>
                  <a:schemeClr val="tx1"/>
                </a:solidFill>
                <a:cs typeface="+mj-cs"/>
              </a:rPr>
              <a:t>/ الكورس الثاني</a:t>
            </a:r>
            <a:endParaRPr lang="ar-IQ" sz="2600" b="1" dirty="0">
              <a:solidFill>
                <a:schemeClr val="tx1"/>
              </a:solidFill>
              <a:cs typeface="+mj-cs"/>
            </a:endParaRPr>
          </a:p>
          <a:p>
            <a:r>
              <a:rPr lang="ar-IQ" sz="2600" b="1" dirty="0">
                <a:solidFill>
                  <a:schemeClr val="tx1"/>
                </a:solidFill>
                <a:cs typeface="+mj-cs"/>
              </a:rPr>
              <a:t>إعداد وتقديم</a:t>
            </a:r>
          </a:p>
          <a:p>
            <a:r>
              <a:rPr lang="ar-IQ" sz="2600" b="1" dirty="0">
                <a:solidFill>
                  <a:schemeClr val="tx1"/>
                </a:solidFill>
                <a:cs typeface="+mj-cs"/>
              </a:rPr>
              <a:t>م. م. آوات محمد أحمد</a:t>
            </a:r>
          </a:p>
          <a:p>
            <a:r>
              <a:rPr lang="en-US" sz="2600" b="1" cap="none" dirty="0" err="1">
                <a:solidFill>
                  <a:schemeClr val="tx1"/>
                </a:solidFill>
                <a:cs typeface="+mj-cs"/>
                <a:hlinkClick r:id="rId2">
                  <a:extLst>
                    <a:ext uri="{A12FA001-AC4F-418D-AE19-62706E023703}">
                      <ahyp:hlinkClr xmlns:ahyp="http://schemas.microsoft.com/office/drawing/2018/hyperlinkcolor" val="tx"/>
                    </a:ext>
                  </a:extLst>
                </a:hlinkClick>
              </a:rPr>
              <a:t>awat.ahmed@su.edu.krd</a:t>
            </a:r>
            <a:endParaRPr lang="en-US" sz="2600" b="1" cap="none" dirty="0">
              <a:solidFill>
                <a:schemeClr val="tx1"/>
              </a:solidFill>
              <a:cs typeface="+mj-cs"/>
            </a:endParaRPr>
          </a:p>
          <a:p>
            <a:r>
              <a:rPr lang="en-US" b="1" dirty="0">
                <a:solidFill>
                  <a:schemeClr val="tx1"/>
                </a:solidFill>
                <a:cs typeface="+mj-cs"/>
              </a:rPr>
              <a:t>2023 - 2024</a:t>
            </a:r>
          </a:p>
        </p:txBody>
      </p:sp>
      <p:pic>
        <p:nvPicPr>
          <p:cNvPr id="5" name="Picture 4">
            <a:extLst>
              <a:ext uri="{FF2B5EF4-FFF2-40B4-BE49-F238E27FC236}">
                <a16:creationId xmlns:a16="http://schemas.microsoft.com/office/drawing/2014/main" id="{7CFAA61D-EE0C-D3F5-C7F3-3AC5C17B2516}"/>
              </a:ext>
            </a:extLst>
          </p:cNvPr>
          <p:cNvPicPr>
            <a:picLocks noChangeAspect="1"/>
          </p:cNvPicPr>
          <p:nvPr/>
        </p:nvPicPr>
        <p:blipFill>
          <a:blip r:embed="rId3"/>
          <a:stretch>
            <a:fillRect/>
          </a:stretch>
        </p:blipFill>
        <p:spPr>
          <a:xfrm>
            <a:off x="984174" y="406372"/>
            <a:ext cx="2127688" cy="2078916"/>
          </a:xfrm>
          <a:prstGeom prst="rect">
            <a:avLst/>
          </a:prstGeom>
        </p:spPr>
      </p:pic>
      <p:pic>
        <p:nvPicPr>
          <p:cNvPr id="6" name="Picture 5">
            <a:extLst>
              <a:ext uri="{FF2B5EF4-FFF2-40B4-BE49-F238E27FC236}">
                <a16:creationId xmlns:a16="http://schemas.microsoft.com/office/drawing/2014/main" id="{5DFC377E-3E99-B08F-5388-602EA2C12DDF}"/>
              </a:ext>
            </a:extLst>
          </p:cNvPr>
          <p:cNvPicPr>
            <a:picLocks noChangeAspect="1"/>
          </p:cNvPicPr>
          <p:nvPr/>
        </p:nvPicPr>
        <p:blipFill>
          <a:blip r:embed="rId4"/>
          <a:stretch>
            <a:fillRect/>
          </a:stretch>
        </p:blipFill>
        <p:spPr>
          <a:xfrm>
            <a:off x="520974" y="4055692"/>
            <a:ext cx="2865368" cy="2395936"/>
          </a:xfrm>
          <a:prstGeom prst="rect">
            <a:avLst/>
          </a:prstGeom>
        </p:spPr>
      </p:pic>
    </p:spTree>
    <p:extLst>
      <p:ext uri="{BB962C8B-B14F-4D97-AF65-F5344CB8AC3E}">
        <p14:creationId xmlns:p14="http://schemas.microsoft.com/office/powerpoint/2010/main" val="3876954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7D983-9ABD-3729-5AFC-8DE5D893028C}"/>
              </a:ext>
            </a:extLst>
          </p:cNvPr>
          <p:cNvSpPr>
            <a:spLocks noGrp="1"/>
          </p:cNvSpPr>
          <p:nvPr>
            <p:ph type="title"/>
          </p:nvPr>
        </p:nvSpPr>
        <p:spPr>
          <a:xfrm>
            <a:off x="913774" y="429395"/>
            <a:ext cx="10364451" cy="637406"/>
          </a:xfrm>
        </p:spPr>
        <p:txBody>
          <a:bodyPr/>
          <a:lstStyle/>
          <a:p>
            <a:pPr fontAlgn="base">
              <a:spcBef>
                <a:spcPts val="0"/>
              </a:spcBef>
              <a:spcAft>
                <a:spcPts val="0"/>
              </a:spcAft>
            </a:pPr>
            <a:r>
              <a:rPr lang="ar-IQ" sz="3600" b="0" i="0" u="none" strike="noStrike" dirty="0">
                <a:solidFill>
                  <a:srgbClr val="C00000"/>
                </a:solidFill>
                <a:effectLst/>
                <a:latin typeface="Arial" panose="020B0604020202020204" pitchFamily="34" charset="0"/>
              </a:rPr>
              <a:t>مجالات التعبيرالشفوي</a:t>
            </a:r>
            <a:endParaRPr lang="en-US" dirty="0">
              <a:solidFill>
                <a:srgbClr val="C00000"/>
              </a:solidFill>
            </a:endParaRPr>
          </a:p>
        </p:txBody>
      </p:sp>
      <p:sp>
        <p:nvSpPr>
          <p:cNvPr id="3" name="Content Placeholder 2">
            <a:extLst>
              <a:ext uri="{FF2B5EF4-FFF2-40B4-BE49-F238E27FC236}">
                <a16:creationId xmlns:a16="http://schemas.microsoft.com/office/drawing/2014/main" id="{B404D00A-CB13-8C54-B29F-6A29436B344D}"/>
              </a:ext>
            </a:extLst>
          </p:cNvPr>
          <p:cNvSpPr>
            <a:spLocks noGrp="1"/>
          </p:cNvSpPr>
          <p:nvPr>
            <p:ph sz="quarter" idx="13"/>
          </p:nvPr>
        </p:nvSpPr>
        <p:spPr>
          <a:xfrm>
            <a:off x="749147" y="1066801"/>
            <a:ext cx="10939749" cy="5201797"/>
          </a:xfrm>
        </p:spPr>
        <p:txBody>
          <a:bodyPr>
            <a:normAutofit lnSpcReduction="10000"/>
          </a:bodyPr>
          <a:lstStyle/>
          <a:p>
            <a:pPr algn="just" rtl="1" fontAlgn="base">
              <a:lnSpc>
                <a:spcPct val="170000"/>
              </a:lnSpc>
              <a:buFont typeface="+mj-lt"/>
              <a:buAutoNum type="arabicPeriod"/>
            </a:pPr>
            <a:r>
              <a:rPr lang="ar-IQ" sz="2000" b="0" i="0" u="none" strike="noStrike" dirty="0">
                <a:solidFill>
                  <a:srgbClr val="000000"/>
                </a:solidFill>
                <a:effectLst/>
                <a:latin typeface="Arial" panose="020B0604020202020204" pitchFamily="34" charset="0"/>
              </a:rPr>
              <a:t>المحادثة والمناقشة: وتع</a:t>
            </a:r>
            <a:r>
              <a:rPr lang="ar-SA" sz="2000" b="0" i="0" u="none" strike="noStrike" dirty="0">
                <a:solidFill>
                  <a:srgbClr val="000000"/>
                </a:solidFill>
                <a:effectLst/>
                <a:latin typeface="Arial" panose="020B0604020202020204" pitchFamily="34" charset="0"/>
              </a:rPr>
              <a:t>د</a:t>
            </a:r>
            <a:r>
              <a:rPr lang="ar-IQ" sz="2000" b="0" i="0" u="none" strike="noStrike" dirty="0">
                <a:solidFill>
                  <a:srgbClr val="000000"/>
                </a:solidFill>
                <a:effectLst/>
                <a:latin typeface="Arial" panose="020B0604020202020204" pitchFamily="34" charset="0"/>
              </a:rPr>
              <a:t> المحادثة والمناقشة من أوسع الفنون اللغوية وأكثرها استعمالاً، فهي عملية تفاعلية </a:t>
            </a:r>
            <a:r>
              <a:rPr lang="ar-SA" sz="2000" b="0" i="0" u="none" strike="noStrike" dirty="0">
                <a:solidFill>
                  <a:srgbClr val="000000"/>
                </a:solidFill>
                <a:effectLst/>
                <a:latin typeface="Arial" panose="020B0604020202020204" pitchFamily="34" charset="0"/>
              </a:rPr>
              <a:t>شائعة</a:t>
            </a:r>
            <a:r>
              <a:rPr lang="ar-IQ" sz="2000" b="0" i="0" u="none" strike="noStrike" dirty="0">
                <a:solidFill>
                  <a:srgbClr val="000000"/>
                </a:solidFill>
                <a:effectLst/>
                <a:latin typeface="Arial" panose="020B0604020202020204" pitchFamily="34" charset="0"/>
              </a:rPr>
              <a:t> لها أثرها الاجتماعي و النفسي للإنسان.</a:t>
            </a:r>
            <a:endParaRPr lang="ar-IQ" b="0" i="0" u="none" strike="noStrike" dirty="0">
              <a:solidFill>
                <a:srgbClr val="000000"/>
              </a:solidFill>
              <a:effectLst/>
              <a:latin typeface="tahoma" panose="020B0604030504040204" pitchFamily="34" charset="0"/>
            </a:endParaRPr>
          </a:p>
          <a:p>
            <a:pPr algn="just" rtl="1" fontAlgn="base">
              <a:lnSpc>
                <a:spcPct val="170000"/>
              </a:lnSpc>
              <a:buFont typeface="+mj-lt"/>
              <a:buAutoNum type="arabicPeriod"/>
            </a:pPr>
            <a:r>
              <a:rPr lang="ar-IQ" sz="2000" b="0" i="0" u="none" strike="noStrike" dirty="0">
                <a:solidFill>
                  <a:srgbClr val="000000"/>
                </a:solidFill>
                <a:effectLst/>
                <a:latin typeface="Arial" panose="020B0604020202020204" pitchFamily="34" charset="0"/>
              </a:rPr>
              <a:t>سرد القصص والنوادر: والقصة فن أدبي تدور حول أحداث معينة يقوم بها أشخاص في زمان أو مكان ما، وهي تستمد الأحداث من الخيال والواقع معا. </a:t>
            </a:r>
            <a:endParaRPr lang="ar-IQ" b="0" i="0" u="none" strike="noStrike" dirty="0">
              <a:solidFill>
                <a:srgbClr val="000000"/>
              </a:solidFill>
              <a:effectLst/>
              <a:latin typeface="tahoma" panose="020B0604030504040204" pitchFamily="34" charset="0"/>
            </a:endParaRPr>
          </a:p>
          <a:p>
            <a:pPr algn="just" rtl="1" fontAlgn="base">
              <a:lnSpc>
                <a:spcPct val="170000"/>
              </a:lnSpc>
              <a:buFont typeface="+mj-lt"/>
              <a:buAutoNum type="arabicPeriod"/>
            </a:pPr>
            <a:r>
              <a:rPr lang="ar-IQ" sz="2000" b="0" i="0" u="none" strike="noStrike" dirty="0">
                <a:solidFill>
                  <a:srgbClr val="000000"/>
                </a:solidFill>
                <a:effectLst/>
                <a:latin typeface="Arial" panose="020B0604020202020204" pitchFamily="34" charset="0"/>
              </a:rPr>
              <a:t>قراءة الصور والرسوم: ويقصد بها معالجة الصور والرسوم المرئية، التي هي اللغة الرمزية، لتوضيحها وبيان مفهومها والتعبير عنها بالألفاظ اللغوية والأساليب الكلامية.</a:t>
            </a:r>
            <a:endParaRPr lang="ar-IQ" b="0" i="0" u="none" strike="noStrike" dirty="0">
              <a:solidFill>
                <a:srgbClr val="000000"/>
              </a:solidFill>
              <a:effectLst/>
              <a:latin typeface="tahoma" panose="020B0604030504040204" pitchFamily="34" charset="0"/>
            </a:endParaRPr>
          </a:p>
          <a:p>
            <a:pPr algn="just" rtl="1" fontAlgn="base">
              <a:lnSpc>
                <a:spcPct val="170000"/>
              </a:lnSpc>
              <a:buFont typeface="+mj-lt"/>
              <a:buAutoNum type="arabicPeriod"/>
            </a:pPr>
            <a:r>
              <a:rPr lang="ar-IQ" sz="2000" b="0" i="0" u="none" strike="noStrike" dirty="0">
                <a:solidFill>
                  <a:srgbClr val="000000"/>
                </a:solidFill>
                <a:effectLst/>
                <a:latin typeface="Arial" panose="020B0604020202020204" pitchFamily="34" charset="0"/>
              </a:rPr>
              <a:t>إدارة الاجتماعات: وهي ترتيب وتنظيم لمناقشة معينة حول موضوع ما ويتوصل فيه المناقشون إلى قرار معين.</a:t>
            </a:r>
            <a:endParaRPr lang="ar-IQ" b="0" i="0" u="none" strike="noStrike" dirty="0">
              <a:solidFill>
                <a:srgbClr val="000000"/>
              </a:solidFill>
              <a:effectLst/>
              <a:latin typeface="tahoma" panose="020B0604030504040204" pitchFamily="34" charset="0"/>
            </a:endParaRPr>
          </a:p>
          <a:p>
            <a:pPr algn="just" rtl="1" fontAlgn="base">
              <a:lnSpc>
                <a:spcPct val="170000"/>
              </a:lnSpc>
              <a:buFont typeface="+mj-lt"/>
              <a:buAutoNum type="arabicPeriod"/>
            </a:pPr>
            <a:r>
              <a:rPr lang="ar-IQ" sz="2000" b="0" i="0" u="none" strike="noStrike" dirty="0">
                <a:solidFill>
                  <a:srgbClr val="000000"/>
                </a:solidFill>
                <a:effectLst/>
                <a:latin typeface="Arial" panose="020B0604020202020204" pitchFamily="34" charset="0"/>
              </a:rPr>
              <a:t>عرض التقارير الشفوية: وهي عرض لفظي يكون غالباً مكتوباً للحقائق الخاصة بموضوع معين عرضاً تحليلياً، بطريقة سلسة بسيطة مع بيان الاقتراحات التي تتفق والنتائج التي تم التوصل إليها بالبحث والتحليل.</a:t>
            </a:r>
            <a:endParaRPr lang="ar-IQ" b="0" i="0" u="none" strike="noStrike" dirty="0">
              <a:solidFill>
                <a:srgbClr val="000000"/>
              </a:solidFill>
              <a:effectLst/>
              <a:latin typeface="tahoma" panose="020B0604030504040204" pitchFamily="34" charset="0"/>
            </a:endParaRPr>
          </a:p>
          <a:p>
            <a:pPr marL="0" indent="0" algn="r" rtl="1">
              <a:lnSpc>
                <a:spcPct val="170000"/>
              </a:lnSpc>
              <a:buNone/>
            </a:pPr>
            <a:endParaRPr lang="en-US" dirty="0"/>
          </a:p>
        </p:txBody>
      </p:sp>
    </p:spTree>
    <p:extLst>
      <p:ext uri="{BB962C8B-B14F-4D97-AF65-F5344CB8AC3E}">
        <p14:creationId xmlns:p14="http://schemas.microsoft.com/office/powerpoint/2010/main" val="2531665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6D87D-BE83-FB4E-5100-38A82122A75B}"/>
              </a:ext>
            </a:extLst>
          </p:cNvPr>
          <p:cNvSpPr>
            <a:spLocks noGrp="1"/>
          </p:cNvSpPr>
          <p:nvPr>
            <p:ph type="title"/>
          </p:nvPr>
        </p:nvSpPr>
        <p:spPr>
          <a:xfrm>
            <a:off x="440675" y="268712"/>
            <a:ext cx="11237205" cy="798089"/>
          </a:xfrm>
        </p:spPr>
        <p:txBody>
          <a:bodyPr/>
          <a:lstStyle/>
          <a:p>
            <a:r>
              <a:rPr lang="ar-IQ" sz="3600" b="0" i="0" u="none" strike="noStrike" dirty="0">
                <a:solidFill>
                  <a:srgbClr val="C00000"/>
                </a:solidFill>
                <a:effectLst/>
                <a:latin typeface="Arial" panose="020B0604020202020204" pitchFamily="34" charset="0"/>
              </a:rPr>
              <a:t>مجالات التعبيرالشفوي</a:t>
            </a:r>
            <a:endParaRPr lang="en-US" dirty="0"/>
          </a:p>
        </p:txBody>
      </p:sp>
      <p:sp>
        <p:nvSpPr>
          <p:cNvPr id="3" name="Content Placeholder 2">
            <a:extLst>
              <a:ext uri="{FF2B5EF4-FFF2-40B4-BE49-F238E27FC236}">
                <a16:creationId xmlns:a16="http://schemas.microsoft.com/office/drawing/2014/main" id="{2D8EF3B2-EAD6-D034-A853-F860CEB65406}"/>
              </a:ext>
            </a:extLst>
          </p:cNvPr>
          <p:cNvSpPr>
            <a:spLocks noGrp="1"/>
          </p:cNvSpPr>
          <p:nvPr>
            <p:ph sz="quarter" idx="13"/>
          </p:nvPr>
        </p:nvSpPr>
        <p:spPr>
          <a:xfrm>
            <a:off x="514120" y="1066801"/>
            <a:ext cx="11237205" cy="5444168"/>
          </a:xfrm>
        </p:spPr>
        <p:txBody>
          <a:bodyPr>
            <a:noAutofit/>
          </a:bodyPr>
          <a:lstStyle/>
          <a:p>
            <a:pPr marL="0" marR="0" lvl="0" indent="0" algn="just" defTabSz="914400" rtl="1" eaLnBrk="1" fontAlgn="base" latinLnBrk="0" hangingPunct="1">
              <a:lnSpc>
                <a:spcPct val="170000"/>
              </a:lnSpc>
              <a:spcBef>
                <a:spcPts val="1000"/>
              </a:spcBef>
              <a:spcAft>
                <a:spcPts val="0"/>
              </a:spcAft>
              <a:buClr>
                <a:prstClr val="black"/>
              </a:buClr>
              <a:buSzTx/>
              <a:buNone/>
              <a:tabLst/>
              <a:defRPr/>
            </a:pPr>
            <a:r>
              <a:rPr kumimoji="0" lang="ar-SA" sz="1800" b="0" i="0" u="none" strike="noStrike" kern="1200" cap="all"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6- </a:t>
            </a:r>
            <a:r>
              <a:rPr kumimoji="0" lang="ar-IQ" sz="1800" b="0" i="0" u="none" strike="noStrike" kern="1200" cap="all"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إلقاء التعليمات والتوجيهات: وهو تقديم النصح والإرشاد والتوجيه. </a:t>
            </a:r>
            <a:endParaRPr kumimoji="0" lang="ar-IQ" sz="1800" b="0" i="0" u="none" strike="noStrike" kern="1200" cap="all" spc="0" normalizeH="0" baseline="0" noProof="0" dirty="0">
              <a:ln>
                <a:noFill/>
              </a:ln>
              <a:solidFill>
                <a:srgbClr val="000000"/>
              </a:solidFill>
              <a:effectLst/>
              <a:uLnTx/>
              <a:uFillTx/>
              <a:latin typeface="tahoma" panose="020B0604030504040204" pitchFamily="34" charset="0"/>
              <a:ea typeface="+mn-ea"/>
              <a:cs typeface="Arial" panose="020B0604020202020204" pitchFamily="34" charset="0"/>
            </a:endParaRPr>
          </a:p>
          <a:p>
            <a:pPr marL="0" marR="0" lvl="0" indent="0" algn="just" defTabSz="914400" rtl="1" eaLnBrk="1" fontAlgn="base" latinLnBrk="0" hangingPunct="1">
              <a:lnSpc>
                <a:spcPct val="170000"/>
              </a:lnSpc>
              <a:spcBef>
                <a:spcPts val="1000"/>
              </a:spcBef>
              <a:spcAft>
                <a:spcPts val="0"/>
              </a:spcAft>
              <a:buClr>
                <a:prstClr val="black"/>
              </a:buClr>
              <a:buSzTx/>
              <a:buNone/>
              <a:tabLst/>
              <a:defRPr/>
            </a:pPr>
            <a:r>
              <a:rPr kumimoji="0" lang="ar-SA" sz="1800" b="0" i="0" u="none" strike="noStrike" kern="1200" cap="all"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a:t>
            </a:r>
            <a:r>
              <a:rPr kumimoji="0" lang="ar-IQ" sz="1800" b="0" i="0" u="none" strike="noStrike" kern="1200" cap="all"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الوصف: ويقصد به نقل صورة العالم الخارجي أو العالم الداخلي من خلال الألفاظ ويُطرح للمناقشة، على أن ينفرد كل واحد ببحث في ناحية من نواحيه والهدف منها إبراز العبارات و التشبيهات.</a:t>
            </a:r>
            <a:endParaRPr kumimoji="0" lang="ar-IQ" sz="1800" b="0" i="0" u="none" strike="noStrike" kern="1200" cap="all" spc="0" normalizeH="0" baseline="0" noProof="0" dirty="0">
              <a:ln>
                <a:noFill/>
              </a:ln>
              <a:solidFill>
                <a:srgbClr val="000000"/>
              </a:solidFill>
              <a:effectLst/>
              <a:uLnTx/>
              <a:uFillTx/>
              <a:latin typeface="tahoma" panose="020B0604030504040204" pitchFamily="34" charset="0"/>
              <a:ea typeface="+mn-ea"/>
              <a:cs typeface="Arial" panose="020B0604020202020204" pitchFamily="34" charset="0"/>
            </a:endParaRPr>
          </a:p>
          <a:p>
            <a:pPr marL="0" marR="0" lvl="0" indent="0" algn="just" defTabSz="914400" rtl="1" eaLnBrk="1" fontAlgn="base" latinLnBrk="0" hangingPunct="1">
              <a:lnSpc>
                <a:spcPct val="170000"/>
              </a:lnSpc>
              <a:spcBef>
                <a:spcPts val="1000"/>
              </a:spcBef>
              <a:spcAft>
                <a:spcPts val="0"/>
              </a:spcAft>
              <a:buClr>
                <a:prstClr val="black"/>
              </a:buClr>
              <a:buSzTx/>
              <a:buNone/>
              <a:tabLst/>
              <a:defRPr/>
            </a:pPr>
            <a:r>
              <a:rPr kumimoji="0" lang="ar-SA" sz="1800" b="0" i="0" u="none" strike="noStrike" kern="1200" cap="all"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8- </a:t>
            </a:r>
            <a:r>
              <a:rPr kumimoji="0" lang="ar-IQ" sz="1800" b="0" i="0" u="none" strike="noStrike" kern="1200" cap="all"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الخطابة: وهو فن من فنون القول الذي يقصد به التأثير في المستمعين وإقناعهم. وهي عمل فني، مادته الأفكار والعواطف والصور واللغة، تتضافر جميعا لخلق أثر جميل يؤثر ويمتع ويجذب.</a:t>
            </a:r>
            <a:endParaRPr kumimoji="0" lang="ar-IQ" sz="1800" b="0" i="0" u="none" strike="noStrike" kern="1200" cap="all" spc="0" normalizeH="0" baseline="0" noProof="0" dirty="0">
              <a:ln>
                <a:noFill/>
              </a:ln>
              <a:solidFill>
                <a:srgbClr val="000000"/>
              </a:solidFill>
              <a:effectLst/>
              <a:uLnTx/>
              <a:uFillTx/>
              <a:latin typeface="tahoma" panose="020B0604030504040204" pitchFamily="34" charset="0"/>
              <a:ea typeface="+mn-ea"/>
              <a:cs typeface="Arial" panose="020B0604020202020204" pitchFamily="34" charset="0"/>
            </a:endParaRPr>
          </a:p>
          <a:p>
            <a:pPr marL="0" marR="0" lvl="0" indent="0" algn="just" defTabSz="914400" rtl="1" eaLnBrk="1" fontAlgn="base" latinLnBrk="0" hangingPunct="1">
              <a:lnSpc>
                <a:spcPct val="170000"/>
              </a:lnSpc>
              <a:spcBef>
                <a:spcPts val="1000"/>
              </a:spcBef>
              <a:spcAft>
                <a:spcPts val="0"/>
              </a:spcAft>
              <a:buClr>
                <a:prstClr val="black"/>
              </a:buClr>
              <a:buSzTx/>
              <a:buNone/>
              <a:tabLst/>
              <a:defRPr/>
            </a:pPr>
            <a:r>
              <a:rPr kumimoji="0" lang="ar-SA" sz="1800" b="0" i="0" u="none" strike="noStrike" kern="1200" cap="all"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9- </a:t>
            </a:r>
            <a:r>
              <a:rPr kumimoji="0" lang="ar-IQ" sz="1800" b="0" i="0" u="none" strike="noStrike" kern="1200" cap="all"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الندوة: ويقصد بمفهوم الندوة اختيار ثلاثة أو أكثر، يُعهد إليهم ببحث الموضوع الذي يطرح للمناقشة، على أن ينفرد كل واحد ببحث في ناحية من نواحيه، والهدف منها إبراز العمل الجماعي التعاوني لفعاليات متنوعة في </a:t>
            </a:r>
            <a:r>
              <a:rPr kumimoji="0" lang="ar-IQ" sz="1800" b="1" i="0" u="none" strike="noStrike" kern="1200" cap="all" spc="0" normalizeH="0" baseline="0" noProof="0" dirty="0">
                <a:ln>
                  <a:noFill/>
                </a:ln>
                <a:solidFill>
                  <a:srgbClr val="194CA9"/>
                </a:solidFill>
                <a:effectLst/>
                <a:uLnTx/>
                <a:uFillTx/>
                <a:latin typeface="tahoma" panose="020B0604030504040204" pitchFamily="34" charset="0"/>
                <a:ea typeface="+mn-ea"/>
                <a:cs typeface="Arial" panose="020B0604020202020204" pitchFamily="34" charset="0"/>
                <a:hlinkClick r:id="rId2"/>
              </a:rPr>
              <a:t>حل المشكلات</a:t>
            </a:r>
            <a:r>
              <a:rPr kumimoji="0" lang="ar-IQ" sz="1800" b="0" i="0" u="none" strike="noStrike" kern="1200" cap="all"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واستعراض المعلومات.</a:t>
            </a:r>
            <a:endParaRPr kumimoji="0" lang="ar-IQ" sz="1800" b="0" i="0" u="none" strike="noStrike" kern="1200" cap="all" spc="0" normalizeH="0" baseline="0" noProof="0" dirty="0">
              <a:ln>
                <a:noFill/>
              </a:ln>
              <a:solidFill>
                <a:srgbClr val="000000"/>
              </a:solidFill>
              <a:effectLst/>
              <a:uLnTx/>
              <a:uFillTx/>
              <a:latin typeface="tahoma" panose="020B0604030504040204" pitchFamily="34" charset="0"/>
              <a:ea typeface="+mn-ea"/>
              <a:cs typeface="Arial" panose="020B0604020202020204" pitchFamily="34" charset="0"/>
            </a:endParaRPr>
          </a:p>
          <a:p>
            <a:pPr marL="0" marR="0" lvl="0" indent="0" algn="just" defTabSz="914400" rtl="1" eaLnBrk="1" fontAlgn="base" latinLnBrk="0" hangingPunct="1">
              <a:lnSpc>
                <a:spcPct val="170000"/>
              </a:lnSpc>
              <a:spcBef>
                <a:spcPts val="1000"/>
              </a:spcBef>
              <a:spcAft>
                <a:spcPts val="0"/>
              </a:spcAft>
              <a:buClr>
                <a:prstClr val="black"/>
              </a:buClr>
              <a:buSzTx/>
              <a:buNone/>
              <a:tabLst/>
              <a:defRPr/>
            </a:pPr>
            <a:r>
              <a:rPr kumimoji="0" lang="ar-SA" sz="1800" b="0" i="0" u="none" strike="noStrike" kern="1200" cap="all"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 </a:t>
            </a:r>
            <a:r>
              <a:rPr kumimoji="0" lang="ar-IQ" sz="1800" b="0" i="0" u="none" strike="noStrike" kern="1200" cap="all"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المناظرة: وهي محاجة شفوية تدور حول مسألة من المسائل المطروحة على بساط البحث من متنافسين، ويحاول كل منهما تأييد رأيه بالدلالة والبراهين، وإبطال رأي الفريق الآخر.</a:t>
            </a:r>
            <a:endParaRPr kumimoji="0" lang="ar-IQ" sz="1800" b="0" i="0" u="none" strike="noStrike" kern="1200" cap="all" spc="0" normalizeH="0" baseline="0" noProof="0" dirty="0">
              <a:ln>
                <a:noFill/>
              </a:ln>
              <a:solidFill>
                <a:srgbClr val="000000"/>
              </a:solidFill>
              <a:effectLst/>
              <a:uLnTx/>
              <a:uFillTx/>
              <a:latin typeface="tahoma" panose="020B0604030504040204" pitchFamily="34" charset="0"/>
              <a:ea typeface="+mn-ea"/>
              <a:cs typeface="Arial" panose="020B0604020202020204" pitchFamily="34" charset="0"/>
            </a:endParaRPr>
          </a:p>
          <a:p>
            <a:pPr marL="0" marR="0" lvl="0" indent="0" algn="just" defTabSz="914400" rtl="1" eaLnBrk="1" fontAlgn="base" latinLnBrk="0" hangingPunct="1">
              <a:lnSpc>
                <a:spcPct val="170000"/>
              </a:lnSpc>
              <a:spcBef>
                <a:spcPts val="1000"/>
              </a:spcBef>
              <a:spcAft>
                <a:spcPts val="0"/>
              </a:spcAft>
              <a:buClr>
                <a:prstClr val="black"/>
              </a:buClr>
              <a:buSzTx/>
              <a:buNone/>
              <a:tabLst/>
              <a:defRPr/>
            </a:pPr>
            <a:r>
              <a:rPr kumimoji="0" lang="ar-SA" sz="1800" b="0" i="0" u="none" strike="noStrike" kern="1200" cap="all"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11- </a:t>
            </a:r>
            <a:r>
              <a:rPr kumimoji="0" lang="ar-IQ" sz="1800" b="0" i="0" u="none" strike="noStrike" kern="1200" cap="all"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المقابلة الشخصية: وهي الاتصال الشخصي المباشر بين شخصين أو أكثر، بهدف جمع المعلومات حول قضية معينة أو مسألة ما.</a:t>
            </a:r>
            <a:endParaRPr kumimoji="0" lang="ar-IQ" sz="1800" b="0" i="0" u="none" strike="noStrike" kern="1200" cap="all" spc="0" normalizeH="0" baseline="0" noProof="0" dirty="0">
              <a:ln>
                <a:noFill/>
              </a:ln>
              <a:solidFill>
                <a:srgbClr val="000000"/>
              </a:solidFill>
              <a:effectLst/>
              <a:uLnTx/>
              <a:uFillTx/>
              <a:latin typeface="tahoma" panose="020B0604030504040204" pitchFamily="34" charset="0"/>
              <a:ea typeface="+mn-ea"/>
              <a:cs typeface="Arial" panose="020B0604020202020204" pitchFamily="34" charset="0"/>
            </a:endParaRPr>
          </a:p>
          <a:p>
            <a:pPr marL="0" indent="0">
              <a:buNone/>
            </a:pPr>
            <a:endParaRPr lang="en-US" sz="1800" dirty="0"/>
          </a:p>
        </p:txBody>
      </p:sp>
    </p:spTree>
    <p:extLst>
      <p:ext uri="{BB962C8B-B14F-4D97-AF65-F5344CB8AC3E}">
        <p14:creationId xmlns:p14="http://schemas.microsoft.com/office/powerpoint/2010/main" val="1274595091"/>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393</TotalTime>
  <Words>364</Words>
  <Application>Microsoft Office PowerPoint</Application>
  <PresentationFormat>Widescreen</PresentationFormat>
  <Paragraphs>20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Gill Sans MT</vt:lpstr>
      <vt:lpstr>tahoma</vt:lpstr>
      <vt:lpstr>Tw Cen MT</vt:lpstr>
      <vt:lpstr>Droplet</vt:lpstr>
      <vt:lpstr>إقليم كوردستان - العراق وزارة التعليم العالي والبحث العلمي جامعة صلاح الدين – أربيل كلية التربية قسم اللغة العربية</vt:lpstr>
      <vt:lpstr>مجالات التعبيرالشفوي</vt:lpstr>
      <vt:lpstr>مجالات التعبيرالشفوي</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awat ahmed</dc:creator>
  <cp:lastModifiedBy>awat ahmed</cp:lastModifiedBy>
  <cp:revision>36</cp:revision>
  <cp:lastPrinted>2024-02-13T18:24:33Z</cp:lastPrinted>
  <dcterms:created xsi:type="dcterms:W3CDTF">2024-02-06T15:41:20Z</dcterms:created>
  <dcterms:modified xsi:type="dcterms:W3CDTF">2024-05-24T20:48:03Z</dcterms:modified>
</cp:coreProperties>
</file>