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56" r:id="rId2"/>
    <p:sldId id="275" r:id="rId3"/>
    <p:sldId id="276" r:id="rId4"/>
  </p:sldIdLst>
  <p:sldSz cx="12192000" cy="6858000"/>
  <p:notesSz cx="6742113" cy="9875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724480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4056873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141239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99844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5844264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76FBFE4-A6EC-41D3-8DBB-F2057BFF5738}" type="datetimeFigureOut">
              <a:rPr lang="en-US" smtClean="0"/>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1057077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76FBFE4-A6EC-41D3-8DBB-F2057BFF5738}" type="datetimeFigureOut">
              <a:rPr lang="en-US" smtClean="0"/>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991728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30665779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90905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131268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FBFE4-A6EC-41D3-8DBB-F2057BFF5738}" type="datetimeFigureOut">
              <a:rPr lang="en-US" smtClean="0"/>
              <a:t>5/24/2024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120477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133877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6FBFE4-A6EC-41D3-8DBB-F2057BFF5738}" type="datetimeFigureOut">
              <a:rPr lang="en-US" smtClean="0"/>
              <a:t>5/24/2024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3744790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6FBFE4-A6EC-41D3-8DBB-F2057BFF5738}" type="datetimeFigureOut">
              <a:rPr lang="en-US" smtClean="0"/>
              <a:t>5/24/2024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52699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76FBFE4-A6EC-41D3-8DBB-F2057BFF5738}" type="datetimeFigureOut">
              <a:rPr lang="en-US" smtClean="0"/>
              <a:t>5/24/2024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3655070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387406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76FBFE4-A6EC-41D3-8DBB-F2057BFF5738}" type="datetimeFigureOut">
              <a:rPr lang="en-US" smtClean="0"/>
              <a:t>5/24/2024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7C423E-38EF-4091-916F-D4A971B0E6BF}" type="slidenum">
              <a:rPr lang="en-US" smtClean="0"/>
              <a:t>‹#›</a:t>
            </a:fld>
            <a:endParaRPr lang="en-US"/>
          </a:p>
        </p:txBody>
      </p:sp>
    </p:spTree>
    <p:extLst>
      <p:ext uri="{BB962C8B-B14F-4D97-AF65-F5344CB8AC3E}">
        <p14:creationId xmlns:p14="http://schemas.microsoft.com/office/powerpoint/2010/main" val="275224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76FBFE4-A6EC-41D3-8DBB-F2057BFF5738}" type="datetimeFigureOut">
              <a:rPr lang="en-US" smtClean="0"/>
              <a:t>5/24/2024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67C423E-38EF-4091-916F-D4A971B0E6BF}" type="slidenum">
              <a:rPr lang="en-US" smtClean="0"/>
              <a:t>‹#›</a:t>
            </a:fld>
            <a:endParaRPr lang="en-US"/>
          </a:p>
        </p:txBody>
      </p:sp>
    </p:spTree>
    <p:extLst>
      <p:ext uri="{BB962C8B-B14F-4D97-AF65-F5344CB8AC3E}">
        <p14:creationId xmlns:p14="http://schemas.microsoft.com/office/powerpoint/2010/main" val="219770656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awat.ahmed@su.edu.krd"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4827-3F48-72C1-F4F8-0C981DFF30BC}"/>
              </a:ext>
            </a:extLst>
          </p:cNvPr>
          <p:cNvSpPr>
            <a:spLocks noGrp="1"/>
          </p:cNvSpPr>
          <p:nvPr>
            <p:ph type="ctrTitle"/>
          </p:nvPr>
        </p:nvSpPr>
        <p:spPr>
          <a:xfrm>
            <a:off x="631634" y="253388"/>
            <a:ext cx="10947094" cy="2710149"/>
          </a:xfrm>
        </p:spPr>
        <p:txBody>
          <a:bodyPr anchor="t">
            <a:normAutofit fontScale="90000"/>
          </a:bodyPr>
          <a:lstStyle/>
          <a:p>
            <a:pPr algn="r">
              <a:lnSpc>
                <a:spcPct val="150000"/>
              </a:lnSpc>
            </a:pPr>
            <a:r>
              <a:rPr kumimoji="0" lang="ar-SA"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إقليم كوردستان - العراق</a:t>
            </a:r>
            <a:br>
              <a:rPr kumimoji="0" lang="ar-SA"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br>
            <a:r>
              <a:rPr kumimoji="0" lang="ar-SA"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وزارة التعليم العالي والبحث العلمي</a:t>
            </a:r>
            <a:br>
              <a:rPr kumimoji="0" lang="ar-SA"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br>
            <a: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جامعة صلاح الدين – أربيل</a:t>
            </a:r>
            <a:b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br>
            <a: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كلية التربية</a:t>
            </a:r>
            <a:b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br>
            <a:r>
              <a:rPr kumimoji="0" lang="ar-IQ" sz="2500" b="0" i="0" u="none" strike="noStrike" kern="1200" cap="none" spc="0" normalizeH="0" baseline="0" noProof="0" dirty="0">
                <a:ln>
                  <a:noFill/>
                </a:ln>
                <a:solidFill>
                  <a:prstClr val="black"/>
                </a:solidFill>
                <a:effectLst>
                  <a:outerShdw blurRad="50000" dist="30000" dir="5400000" algn="tl" rotWithShape="0">
                    <a:srgbClr val="000000">
                      <a:alpha val="30000"/>
                    </a:srgbClr>
                  </a:outerShdw>
                </a:effectLst>
                <a:uLnTx/>
                <a:uFillTx/>
                <a:latin typeface="Gill Sans MT"/>
                <a:ea typeface="+mj-ea"/>
                <a:cs typeface="Ali-A-Alwand" pitchFamily="2" charset="-78"/>
              </a:rPr>
              <a:t>قسم اللغة العربية</a:t>
            </a:r>
            <a:endParaRPr lang="en-US" dirty="0"/>
          </a:p>
        </p:txBody>
      </p:sp>
      <p:sp>
        <p:nvSpPr>
          <p:cNvPr id="3" name="Subtitle 2">
            <a:extLst>
              <a:ext uri="{FF2B5EF4-FFF2-40B4-BE49-F238E27FC236}">
                <a16:creationId xmlns:a16="http://schemas.microsoft.com/office/drawing/2014/main" id="{2DE680F6-56D9-F1DB-7030-C976792B66DC}"/>
              </a:ext>
            </a:extLst>
          </p:cNvPr>
          <p:cNvSpPr>
            <a:spLocks noGrp="1"/>
          </p:cNvSpPr>
          <p:nvPr>
            <p:ph type="subTitle" idx="1"/>
          </p:nvPr>
        </p:nvSpPr>
        <p:spPr>
          <a:xfrm>
            <a:off x="631634" y="2802308"/>
            <a:ext cx="10928732" cy="3245952"/>
          </a:xfrm>
        </p:spPr>
        <p:txBody>
          <a:bodyPr>
            <a:normAutofit fontScale="92500" lnSpcReduction="20000"/>
          </a:bodyPr>
          <a:lstStyle/>
          <a:p>
            <a:r>
              <a:rPr lang="ar-IQ" sz="4300" b="1" dirty="0">
                <a:solidFill>
                  <a:srgbClr val="C00000"/>
                </a:solidFill>
                <a:cs typeface="+mj-cs"/>
              </a:rPr>
              <a:t>التعبير والمحادثة </a:t>
            </a:r>
            <a:endParaRPr lang="en-US" sz="4300" b="1" dirty="0">
              <a:solidFill>
                <a:srgbClr val="C00000"/>
              </a:solidFill>
              <a:cs typeface="+mj-cs"/>
            </a:endParaRPr>
          </a:p>
          <a:p>
            <a:r>
              <a:rPr lang="ar-IQ" sz="2600" b="1" dirty="0">
                <a:solidFill>
                  <a:schemeClr val="tx1"/>
                </a:solidFill>
                <a:cs typeface="+mj-cs"/>
              </a:rPr>
              <a:t>للمرحلة الرابعة</a:t>
            </a:r>
            <a:r>
              <a:rPr lang="ar-SA" sz="2600" b="1" dirty="0">
                <a:solidFill>
                  <a:schemeClr val="tx1"/>
                </a:solidFill>
                <a:cs typeface="+mj-cs"/>
              </a:rPr>
              <a:t>/ الكورس الثاني</a:t>
            </a:r>
            <a:endParaRPr lang="ar-IQ" sz="2600" b="1" dirty="0">
              <a:solidFill>
                <a:schemeClr val="tx1"/>
              </a:solidFill>
              <a:cs typeface="+mj-cs"/>
            </a:endParaRPr>
          </a:p>
          <a:p>
            <a:r>
              <a:rPr lang="ar-IQ" sz="2600" b="1" dirty="0">
                <a:solidFill>
                  <a:schemeClr val="tx1"/>
                </a:solidFill>
                <a:cs typeface="+mj-cs"/>
              </a:rPr>
              <a:t>إعداد وتقديم</a:t>
            </a:r>
          </a:p>
          <a:p>
            <a:r>
              <a:rPr lang="ar-IQ" sz="2600" b="1" dirty="0">
                <a:solidFill>
                  <a:schemeClr val="tx1"/>
                </a:solidFill>
                <a:cs typeface="+mj-cs"/>
              </a:rPr>
              <a:t>م. م. آوات محمد أحمد</a:t>
            </a:r>
          </a:p>
          <a:p>
            <a:r>
              <a:rPr lang="en-US" sz="2600" b="1" cap="none" dirty="0" err="1">
                <a:solidFill>
                  <a:schemeClr val="tx1"/>
                </a:solidFill>
                <a:cs typeface="+mj-cs"/>
                <a:hlinkClick r:id="rId2">
                  <a:extLst>
                    <a:ext uri="{A12FA001-AC4F-418D-AE19-62706E023703}">
                      <ahyp:hlinkClr xmlns:ahyp="http://schemas.microsoft.com/office/drawing/2018/hyperlinkcolor" val="tx"/>
                    </a:ext>
                  </a:extLst>
                </a:hlinkClick>
              </a:rPr>
              <a:t>awat.ahmed@su.edu.krd</a:t>
            </a:r>
            <a:endParaRPr lang="en-US" sz="2600" b="1" cap="none" dirty="0">
              <a:solidFill>
                <a:schemeClr val="tx1"/>
              </a:solidFill>
              <a:cs typeface="+mj-cs"/>
            </a:endParaRPr>
          </a:p>
          <a:p>
            <a:r>
              <a:rPr lang="en-US" b="1" dirty="0">
                <a:solidFill>
                  <a:schemeClr val="tx1"/>
                </a:solidFill>
                <a:cs typeface="+mj-cs"/>
              </a:rPr>
              <a:t>2023 - 2024</a:t>
            </a:r>
          </a:p>
        </p:txBody>
      </p:sp>
      <p:pic>
        <p:nvPicPr>
          <p:cNvPr id="5" name="Picture 4">
            <a:extLst>
              <a:ext uri="{FF2B5EF4-FFF2-40B4-BE49-F238E27FC236}">
                <a16:creationId xmlns:a16="http://schemas.microsoft.com/office/drawing/2014/main" id="{7CFAA61D-EE0C-D3F5-C7F3-3AC5C17B2516}"/>
              </a:ext>
            </a:extLst>
          </p:cNvPr>
          <p:cNvPicPr>
            <a:picLocks noChangeAspect="1"/>
          </p:cNvPicPr>
          <p:nvPr/>
        </p:nvPicPr>
        <p:blipFill>
          <a:blip r:embed="rId3"/>
          <a:stretch>
            <a:fillRect/>
          </a:stretch>
        </p:blipFill>
        <p:spPr>
          <a:xfrm>
            <a:off x="984174" y="406372"/>
            <a:ext cx="2127688" cy="2078916"/>
          </a:xfrm>
          <a:prstGeom prst="rect">
            <a:avLst/>
          </a:prstGeom>
        </p:spPr>
      </p:pic>
      <p:pic>
        <p:nvPicPr>
          <p:cNvPr id="6" name="Picture 5">
            <a:extLst>
              <a:ext uri="{FF2B5EF4-FFF2-40B4-BE49-F238E27FC236}">
                <a16:creationId xmlns:a16="http://schemas.microsoft.com/office/drawing/2014/main" id="{5DFC377E-3E99-B08F-5388-602EA2C12DDF}"/>
              </a:ext>
            </a:extLst>
          </p:cNvPr>
          <p:cNvPicPr>
            <a:picLocks noChangeAspect="1"/>
          </p:cNvPicPr>
          <p:nvPr/>
        </p:nvPicPr>
        <p:blipFill>
          <a:blip r:embed="rId4"/>
          <a:stretch>
            <a:fillRect/>
          </a:stretch>
        </p:blipFill>
        <p:spPr>
          <a:xfrm>
            <a:off x="520974" y="4055692"/>
            <a:ext cx="2865368" cy="2395936"/>
          </a:xfrm>
          <a:prstGeom prst="rect">
            <a:avLst/>
          </a:prstGeom>
        </p:spPr>
      </p:pic>
    </p:spTree>
    <p:extLst>
      <p:ext uri="{BB962C8B-B14F-4D97-AF65-F5344CB8AC3E}">
        <p14:creationId xmlns:p14="http://schemas.microsoft.com/office/powerpoint/2010/main" val="387695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7A52D-E5F4-DD9F-6A18-447AC1E14C3F}"/>
              </a:ext>
            </a:extLst>
          </p:cNvPr>
          <p:cNvSpPr>
            <a:spLocks noGrp="1"/>
          </p:cNvSpPr>
          <p:nvPr>
            <p:ph type="title"/>
          </p:nvPr>
        </p:nvSpPr>
        <p:spPr>
          <a:xfrm>
            <a:off x="525137" y="343096"/>
            <a:ext cx="11141726" cy="846726"/>
          </a:xfrm>
        </p:spPr>
        <p:txBody>
          <a:bodyPr>
            <a:normAutofit/>
          </a:bodyPr>
          <a:lstStyle/>
          <a:p>
            <a:r>
              <a:rPr kumimoji="0" lang="ar-IQ" sz="2800" b="0" i="0" u="none" strike="noStrike" kern="1200" cap="all" spc="0" normalizeH="0" baseline="0" noProof="0" dirty="0">
                <a:ln>
                  <a:noFill/>
                </a:ln>
                <a:solidFill>
                  <a:srgbClr val="C00000"/>
                </a:solidFill>
                <a:effectLst/>
                <a:uLnTx/>
                <a:uFillTx/>
                <a:latin typeface="DroidArabicKufi-Regular"/>
                <a:ea typeface="+mn-ea"/>
                <a:cs typeface="Arial" panose="020B0604020202020204" pitchFamily="34" charset="0"/>
              </a:rPr>
              <a:t>الاتصال غير اللفظي</a:t>
            </a:r>
            <a:endParaRPr lang="en-US" sz="4400" dirty="0">
              <a:solidFill>
                <a:srgbClr val="C00000"/>
              </a:solidFill>
            </a:endParaRPr>
          </a:p>
        </p:txBody>
      </p:sp>
      <p:sp>
        <p:nvSpPr>
          <p:cNvPr id="3" name="Content Placeholder 2">
            <a:extLst>
              <a:ext uri="{FF2B5EF4-FFF2-40B4-BE49-F238E27FC236}">
                <a16:creationId xmlns:a16="http://schemas.microsoft.com/office/drawing/2014/main" id="{974923B1-4A47-7CDE-1913-F4091E4713C0}"/>
              </a:ext>
            </a:extLst>
          </p:cNvPr>
          <p:cNvSpPr>
            <a:spLocks noGrp="1"/>
          </p:cNvSpPr>
          <p:nvPr>
            <p:ph sz="quarter" idx="13"/>
          </p:nvPr>
        </p:nvSpPr>
        <p:spPr>
          <a:xfrm>
            <a:off x="517793" y="1189822"/>
            <a:ext cx="11149070" cy="5100809"/>
          </a:xfrm>
        </p:spPr>
        <p:txBody>
          <a:bodyPr>
            <a:normAutofit fontScale="25000" lnSpcReduction="20000"/>
          </a:bodyPr>
          <a:lstStyle/>
          <a:p>
            <a:pPr marL="0" indent="0" algn="r" rtl="1">
              <a:lnSpc>
                <a:spcPct val="170000"/>
              </a:lnSpc>
              <a:buNone/>
            </a:pPr>
            <a:r>
              <a:rPr lang="ar-IQ" sz="8000" b="0" i="0" dirty="0">
                <a:solidFill>
                  <a:srgbClr val="333333"/>
                </a:solidFill>
                <a:effectLst/>
                <a:latin typeface="DroidArabicKufi-Regular"/>
              </a:rPr>
              <a:t>مفهوم الاتصال غير اللفظي تتم عملية التواصل غير اللفظي من خلال إرسال واستقبال رسائل دون كلمات بين الأشخاص، وقد يتم إرسال تلك الرسائل من خلال لغة الجسد أو تعابير الوجه أو التقاء العيون أو هيئة الجسد وأوضاعه أو الشم أو اللمس أو الذوق، كما يمكن نقل الرسائل غير اللفظية من خلال وسائط مادية مثل: الملابس وشكل الشعر، كما تحتوي عادة على عناصر غير لفظية يطلق عليها اسم "اللغة الجانبية"، والتي تتمثل في جودة الصوت والتواتر وعلو الصوت وطريقة الكلام واللحن وطبقة الصوت، كما أن للنصوص المكتوبة عناصر تواصل غير لفظية مثل طراز الكتابة، الترتيب الفراغي للكلمات، أو ترتيب النص في الصفحة، وتمثل طريقة التواصل غير اللفظية من 60 إلى 65 بالمائة من التواصل بين الأشخاص.</a:t>
            </a:r>
            <a:endParaRPr lang="ar-SA" sz="8000" b="0" i="0" dirty="0">
              <a:solidFill>
                <a:srgbClr val="333333"/>
              </a:solidFill>
              <a:effectLst/>
              <a:latin typeface="DroidArabicKufi-Regular"/>
            </a:endParaRPr>
          </a:p>
          <a:p>
            <a:pPr marL="0" indent="0" algn="r" rtl="1">
              <a:lnSpc>
                <a:spcPct val="170000"/>
              </a:lnSpc>
              <a:buNone/>
            </a:pPr>
            <a:r>
              <a:rPr lang="ar-IQ" sz="8000" b="0" i="0" dirty="0">
                <a:solidFill>
                  <a:srgbClr val="C00000"/>
                </a:solidFill>
                <a:effectLst/>
                <a:latin typeface="DroidArabicKufi-Regular"/>
              </a:rPr>
              <a:t>أشكال الاتصال غير اللفظي</a:t>
            </a:r>
            <a:r>
              <a:rPr lang="ar-SA" sz="8000" b="0" i="0" dirty="0">
                <a:solidFill>
                  <a:srgbClr val="C00000"/>
                </a:solidFill>
                <a:effectLst/>
                <a:latin typeface="DroidArabicKufi-Regular"/>
              </a:rPr>
              <a:t>:</a:t>
            </a:r>
          </a:p>
          <a:p>
            <a:pPr marL="0" indent="0" algn="r" rtl="1">
              <a:lnSpc>
                <a:spcPct val="170000"/>
              </a:lnSpc>
              <a:buNone/>
            </a:pPr>
            <a:r>
              <a:rPr lang="ar-IQ" sz="8000" b="0" i="0" dirty="0">
                <a:solidFill>
                  <a:srgbClr val="333333"/>
                </a:solidFill>
                <a:effectLst/>
                <a:latin typeface="DroidArabicKufi-Regular"/>
              </a:rPr>
              <a:t> هناك العديد من أشكال التواصل غير اللفظي، نذكر منها التالي</a:t>
            </a:r>
            <a:r>
              <a:rPr lang="ar-SA" sz="8000" b="0" i="0" dirty="0">
                <a:solidFill>
                  <a:srgbClr val="333333"/>
                </a:solidFill>
                <a:effectLst/>
                <a:latin typeface="DroidArabicKufi-Regular"/>
              </a:rPr>
              <a:t>:</a:t>
            </a:r>
          </a:p>
          <a:p>
            <a:pPr marL="0" indent="0" algn="r" rtl="1">
              <a:lnSpc>
                <a:spcPct val="170000"/>
              </a:lnSpc>
              <a:buNone/>
            </a:pPr>
            <a:r>
              <a:rPr lang="ar-SA" sz="8000" b="0" i="0" dirty="0">
                <a:solidFill>
                  <a:srgbClr val="333333"/>
                </a:solidFill>
                <a:effectLst/>
                <a:latin typeface="DroidArabicKufi-Regular"/>
              </a:rPr>
              <a:t>1- </a:t>
            </a:r>
            <a:r>
              <a:rPr lang="ar-IQ" sz="8000" b="0" i="0" dirty="0">
                <a:solidFill>
                  <a:srgbClr val="333333"/>
                </a:solidFill>
                <a:effectLst/>
                <a:latin typeface="DroidArabicKufi-Regular"/>
              </a:rPr>
              <a:t>الوضعيات الجسدية: تعمل وضعية جسم الإنسان، بالإضافة إلى تعابير الوجه، والاتصال بالعينين على إيصال الكثير من الرسائل إلى المتلقي، فإنها تعبر عن مدى انتباه الشخص ومدى اهتمامه في الحديث مع الآخرين.</a:t>
            </a:r>
            <a:br>
              <a:rPr lang="ar-IQ" dirty="0"/>
            </a:br>
            <a:br>
              <a:rPr lang="ar-IQ" dirty="0"/>
            </a:br>
            <a:br>
              <a:rPr lang="ar-IQ" dirty="0"/>
            </a:br>
            <a:br>
              <a:rPr lang="ar-IQ" dirty="0"/>
            </a:br>
            <a:endParaRPr lang="en-US" dirty="0"/>
          </a:p>
        </p:txBody>
      </p:sp>
    </p:spTree>
    <p:extLst>
      <p:ext uri="{BB962C8B-B14F-4D97-AF65-F5344CB8AC3E}">
        <p14:creationId xmlns:p14="http://schemas.microsoft.com/office/powerpoint/2010/main" val="3434199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F93EC-0A0F-5257-22E5-1F7190556F01}"/>
              </a:ext>
            </a:extLst>
          </p:cNvPr>
          <p:cNvSpPr>
            <a:spLocks noGrp="1"/>
          </p:cNvSpPr>
          <p:nvPr>
            <p:ph type="title"/>
          </p:nvPr>
        </p:nvSpPr>
        <p:spPr>
          <a:xfrm>
            <a:off x="583894" y="354113"/>
            <a:ext cx="11024211" cy="813676"/>
          </a:xfrm>
        </p:spPr>
        <p:txBody>
          <a:bodyPr/>
          <a:lstStyle/>
          <a:p>
            <a:r>
              <a:rPr kumimoji="0" lang="ar-IQ" sz="2800" b="0" i="0" u="none" strike="noStrike" kern="1200" cap="all" spc="0" normalizeH="0" baseline="0" noProof="0" dirty="0">
                <a:ln>
                  <a:noFill/>
                </a:ln>
                <a:solidFill>
                  <a:srgbClr val="C00000"/>
                </a:solidFill>
                <a:effectLst/>
                <a:uLnTx/>
                <a:uFillTx/>
                <a:latin typeface="DroidArabicKufi-Regular"/>
                <a:ea typeface="+mj-ea"/>
                <a:cs typeface="Arial" panose="020B0604020202020204" pitchFamily="34" charset="0"/>
              </a:rPr>
              <a:t>الاتصال غير اللفظي</a:t>
            </a:r>
            <a:endParaRPr lang="en-US" dirty="0"/>
          </a:p>
        </p:txBody>
      </p:sp>
      <p:sp>
        <p:nvSpPr>
          <p:cNvPr id="3" name="Content Placeholder 2">
            <a:extLst>
              <a:ext uri="{FF2B5EF4-FFF2-40B4-BE49-F238E27FC236}">
                <a16:creationId xmlns:a16="http://schemas.microsoft.com/office/drawing/2014/main" id="{D07D0592-DD9F-291F-D4BC-A8C510F6453D}"/>
              </a:ext>
            </a:extLst>
          </p:cNvPr>
          <p:cNvSpPr>
            <a:spLocks noGrp="1"/>
          </p:cNvSpPr>
          <p:nvPr>
            <p:ph sz="quarter" idx="13"/>
          </p:nvPr>
        </p:nvSpPr>
        <p:spPr>
          <a:xfrm>
            <a:off x="583894" y="1167789"/>
            <a:ext cx="11038901" cy="5100809"/>
          </a:xfrm>
        </p:spPr>
        <p:txBody>
          <a:bodyPr>
            <a:normAutofit fontScale="25000" lnSpcReduction="20000"/>
          </a:bodyPr>
          <a:lstStyle/>
          <a:p>
            <a:pPr marL="0" indent="0" algn="just" rtl="1">
              <a:lnSpc>
                <a:spcPct val="160000"/>
              </a:lnSpc>
              <a:buNone/>
            </a:pPr>
            <a:r>
              <a:rPr lang="ar-SA" sz="8000" b="0" i="0" dirty="0">
                <a:solidFill>
                  <a:srgbClr val="333333"/>
                </a:solidFill>
                <a:effectLst/>
                <a:latin typeface="DroidArabicKufi-Regular"/>
              </a:rPr>
              <a:t>2- </a:t>
            </a:r>
            <a:r>
              <a:rPr lang="ar-IQ" sz="8000" b="0" i="0" dirty="0">
                <a:solidFill>
                  <a:srgbClr val="333333"/>
                </a:solidFill>
                <a:effectLst/>
                <a:latin typeface="DroidArabicKufi-Regular"/>
              </a:rPr>
              <a:t>المظهر الشخصي: يعبر شكل الملابس التي يرتديها الشخص بشكل غير لفظي عن شخصيته، وخلفيته، وحالته المادية، وكيف سيستجيب الآخرون لها، مثلاً: إن الشخص ذا الملابس الرثة والشعر غير المرتب قد يعطي انطباعًا بأنه قليل الاكتراث.</a:t>
            </a:r>
            <a:endParaRPr lang="ar-SA" sz="8000" b="0" i="0" dirty="0">
              <a:solidFill>
                <a:srgbClr val="333333"/>
              </a:solidFill>
              <a:effectLst/>
              <a:latin typeface="DroidArabicKufi-Regular"/>
            </a:endParaRPr>
          </a:p>
          <a:p>
            <a:pPr marL="0" indent="0" algn="just" rtl="1">
              <a:lnSpc>
                <a:spcPct val="160000"/>
              </a:lnSpc>
              <a:buNone/>
            </a:pPr>
            <a:r>
              <a:rPr lang="ar-IQ" sz="8000" b="0" i="0" dirty="0">
                <a:solidFill>
                  <a:srgbClr val="333333"/>
                </a:solidFill>
                <a:effectLst/>
                <a:latin typeface="DroidArabicKufi-Regular"/>
              </a:rPr>
              <a:t> </a:t>
            </a:r>
            <a:r>
              <a:rPr lang="ar-SA" sz="8000" b="0" i="0" dirty="0">
                <a:solidFill>
                  <a:srgbClr val="333333"/>
                </a:solidFill>
                <a:effectLst/>
                <a:latin typeface="DroidArabicKufi-Regular"/>
              </a:rPr>
              <a:t>3- </a:t>
            </a:r>
            <a:r>
              <a:rPr lang="ar-IQ" sz="8000" b="0" i="0" dirty="0">
                <a:solidFill>
                  <a:srgbClr val="333333"/>
                </a:solidFill>
                <a:effectLst/>
                <a:latin typeface="DroidArabicKufi-Regular"/>
              </a:rPr>
              <a:t>الإشارات الجسدية: والتي تتمثل بحركات الأيدي، والجسم، والرأس، والوجه، أو العيون، ومن أشهر إشارات الجسد هي التلويح باليد كإشارة للترحيب في الثقافات الغربية، كما قد تأخذ إشارات الجسد معاني مختلفة على اختلاف الثقافة، وقد يؤدي استخدام إشارة جسد ملائمة في ثقافة ما إلى نتيجة عكسية تماما في ثقافة أخرى.</a:t>
            </a:r>
            <a:endParaRPr lang="ar-SA" sz="8000" b="0" i="0" dirty="0">
              <a:solidFill>
                <a:srgbClr val="333333"/>
              </a:solidFill>
              <a:effectLst/>
              <a:latin typeface="DroidArabicKufi-Regular"/>
            </a:endParaRPr>
          </a:p>
          <a:p>
            <a:pPr marL="0" indent="0" algn="just" rtl="1">
              <a:lnSpc>
                <a:spcPct val="160000"/>
              </a:lnSpc>
              <a:buNone/>
            </a:pPr>
            <a:r>
              <a:rPr lang="ar-SA" sz="8000" b="0" i="0" dirty="0">
                <a:solidFill>
                  <a:srgbClr val="333333"/>
                </a:solidFill>
                <a:effectLst/>
                <a:latin typeface="DroidArabicKufi-Regular"/>
              </a:rPr>
              <a:t>4- </a:t>
            </a:r>
            <a:r>
              <a:rPr lang="ar-IQ" sz="8000" b="0" i="0" dirty="0">
                <a:solidFill>
                  <a:srgbClr val="333333"/>
                </a:solidFill>
                <a:effectLst/>
                <a:latin typeface="DroidArabicKufi-Regular"/>
              </a:rPr>
              <a:t>اللمس: يعتبر اللمس بين الأشخاص على أنه طريقة للتواصل، مثل: المصافحة، وتشابك الأيدي، والتقبيل، والتربيت على الأكتاف وغيرها. </a:t>
            </a:r>
            <a:endParaRPr lang="ar-SA" sz="8000" b="0" i="0" dirty="0">
              <a:solidFill>
                <a:srgbClr val="333333"/>
              </a:solidFill>
              <a:effectLst/>
              <a:latin typeface="DroidArabicKufi-Regular"/>
            </a:endParaRPr>
          </a:p>
          <a:p>
            <a:pPr marL="0" indent="0" algn="r" rtl="1">
              <a:lnSpc>
                <a:spcPct val="160000"/>
              </a:lnSpc>
              <a:buNone/>
            </a:pPr>
            <a:r>
              <a:rPr lang="ar-SA" sz="8000" b="0" i="0" dirty="0">
                <a:solidFill>
                  <a:srgbClr val="333333"/>
                </a:solidFill>
                <a:effectLst/>
                <a:latin typeface="DroidArabicKufi-Regular"/>
              </a:rPr>
              <a:t>5- </a:t>
            </a:r>
            <a:r>
              <a:rPr lang="ar-IQ" sz="8000" b="0" i="0" dirty="0">
                <a:solidFill>
                  <a:srgbClr val="333333"/>
                </a:solidFill>
                <a:effectLst/>
                <a:latin typeface="DroidArabicKufi-Regular"/>
              </a:rPr>
              <a:t>المورثات الثقافية: المورثات هي الحقلة الأصعب في دراسة التواصل غير اللفظي؛ لأنها تختلف باختلاف الثقافات، لكن هناك أدلة تشير إلى أن التواصل غير اللفظي بين الأشخاص لا يعتمد بالكامل على البيئة، فمثلاً يميل 7 من كل 10 أشخاص عادة إلى وضع اليد اليسرى فوق اليمنى عند عقد الذراعين فوق الصدر، بالإضافة إلى ذلك فإن عوامل متعلقة بالمورثات مثل اللباس، وبعض الإشارات الجسدية مثل رفع الإبهام للإشارة على الموافقة.</a:t>
            </a:r>
            <a:br>
              <a:rPr lang="ar-IQ" dirty="0"/>
            </a:br>
            <a:br>
              <a:rPr lang="ar-IQ" dirty="0"/>
            </a:br>
            <a:br>
              <a:rPr lang="ar-IQ" dirty="0"/>
            </a:br>
            <a:br>
              <a:rPr lang="ar-IQ" dirty="0"/>
            </a:br>
            <a:endParaRPr lang="en-US" dirty="0"/>
          </a:p>
        </p:txBody>
      </p:sp>
    </p:spTree>
    <p:extLst>
      <p:ext uri="{BB962C8B-B14F-4D97-AF65-F5344CB8AC3E}">
        <p14:creationId xmlns:p14="http://schemas.microsoft.com/office/powerpoint/2010/main" val="27415883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393</TotalTime>
  <Words>451</Words>
  <Application>Microsoft Office PowerPoint</Application>
  <PresentationFormat>Widescreen</PresentationFormat>
  <Paragraphs>17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DroidArabicKufi-Regular</vt:lpstr>
      <vt:lpstr>Gill Sans MT</vt:lpstr>
      <vt:lpstr>Tw Cen MT</vt:lpstr>
      <vt:lpstr>Droplet</vt:lpstr>
      <vt:lpstr>إقليم كوردستان - العراق وزارة التعليم العالي والبحث العلمي جامعة صلاح الدين – أربيل كلية التربية قسم اللغة العربية</vt:lpstr>
      <vt:lpstr>الاتصال غير اللفظي</vt:lpstr>
      <vt:lpstr>الاتصال غير اللفظي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awat ahmed</dc:creator>
  <cp:lastModifiedBy>awat ahmed</cp:lastModifiedBy>
  <cp:revision>36</cp:revision>
  <cp:lastPrinted>2024-02-13T18:24:33Z</cp:lastPrinted>
  <dcterms:created xsi:type="dcterms:W3CDTF">2024-02-06T15:41:20Z</dcterms:created>
  <dcterms:modified xsi:type="dcterms:W3CDTF">2024-05-24T20:48:37Z</dcterms:modified>
</cp:coreProperties>
</file>