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98" r:id="rId3"/>
    <p:sldId id="296" r:id="rId4"/>
    <p:sldId id="297" r:id="rId5"/>
    <p:sldId id="277" r:id="rId6"/>
    <p:sldId id="268" r:id="rId7"/>
    <p:sldId id="274" r:id="rId8"/>
    <p:sldId id="269" r:id="rId9"/>
    <p:sldId id="258" r:id="rId10"/>
    <p:sldId id="271" r:id="rId11"/>
    <p:sldId id="273" r:id="rId12"/>
    <p:sldId id="259" r:id="rId13"/>
    <p:sldId id="275" r:id="rId14"/>
    <p:sldId id="279" r:id="rId15"/>
    <p:sldId id="280" r:id="rId16"/>
    <p:sldId id="266" r:id="rId17"/>
    <p:sldId id="260" r:id="rId18"/>
    <p:sldId id="257" r:id="rId19"/>
    <p:sldId id="261" r:id="rId20"/>
    <p:sldId id="262" r:id="rId21"/>
    <p:sldId id="263" r:id="rId22"/>
    <p:sldId id="264" r:id="rId23"/>
    <p:sldId id="265" r:id="rId24"/>
    <p:sldId id="282" r:id="rId25"/>
    <p:sldId id="291" r:id="rId26"/>
    <p:sldId id="292" r:id="rId27"/>
    <p:sldId id="285" r:id="rId28"/>
    <p:sldId id="288" r:id="rId29"/>
    <p:sldId id="290" r:id="rId30"/>
    <p:sldId id="283" r:id="rId31"/>
    <p:sldId id="286" r:id="rId32"/>
    <p:sldId id="287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09" autoAdjust="0"/>
  </p:normalViewPr>
  <p:slideViewPr>
    <p:cSldViewPr>
      <p:cViewPr>
        <p:scale>
          <a:sx n="80" d="100"/>
          <a:sy n="80" d="100"/>
        </p:scale>
        <p:origin x="-8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7A635-D359-4EE0-92D3-DCCD5FBD018C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0E918-E70E-4DC8-864F-1DA92FB6E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0E918-E70E-4DC8-864F-1DA92FB6E2B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E0A16-D18D-4198-A96A-24A1DB80BD0F}" type="datetimeFigureOut">
              <a:rPr lang="en-US" smtClean="0"/>
              <a:pPr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4CED4-33BF-4F9C-8E51-F4A209B8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6.xml" /><Relationship Id="rId4" Type="http://schemas.openxmlformats.org/officeDocument/2006/relationships/image" Target="../media/image1.png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6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5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91222"/>
            <a:ext cx="5000660" cy="6702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2014-2015\lecture\Tears\Progressive-Skills-in-English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285860"/>
            <a:ext cx="3590925" cy="47625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1285860"/>
            <a:ext cx="3571900" cy="47875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0034" y="285730"/>
          <a:ext cx="8072494" cy="6357980"/>
        </p:xfrm>
        <a:graphic>
          <a:graphicData uri="http://schemas.openxmlformats.org/drawingml/2006/table">
            <a:tbl>
              <a:tblPr/>
              <a:tblGrid>
                <a:gridCol w="807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1: Education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2: Psychology and sociology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3: Work and business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4: Science and nature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5: The physical world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6: Culture &amp; Civilization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7: Technology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8: Arts &amp; Media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9: Sports and Leisure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Arial"/>
                        </a:rPr>
                        <a:t>Theme 10: Nutrition and Health</a:t>
                      </a:r>
                      <a:r>
                        <a:rPr lang="en-US" sz="2800" b="1" i="1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The sections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1560" y="1628800"/>
            <a:ext cx="835292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Within each theme there are four main sections, each dealing with a separate skill: </a:t>
            </a:r>
            <a:r>
              <a:rPr lang="en-US" sz="2400" dirty="0">
                <a:solidFill>
                  <a:srgbClr val="FF0000"/>
                </a:solidFill>
              </a:rPr>
              <a:t>listening, speaking, </a:t>
            </a:r>
            <a:r>
              <a:rPr lang="en-US" sz="2400">
                <a:solidFill>
                  <a:srgbClr val="FF0000"/>
                </a:solidFill>
              </a:rPr>
              <a:t>reading and </a:t>
            </a:r>
            <a:r>
              <a:rPr lang="en-US" sz="2400" dirty="0">
                <a:solidFill>
                  <a:srgbClr val="FF0000"/>
                </a:solidFill>
              </a:rPr>
              <a:t>writing</a:t>
            </a:r>
            <a:r>
              <a:rPr lang="en-US" sz="2400" dirty="0"/>
              <a:t>. 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pPr>
              <a:buFont typeface="Arial" pitchFamily="34" charset="0"/>
              <a:buNone/>
            </a:pPr>
            <a:r>
              <a:rPr lang="en-GB" sz="3200" dirty="0">
                <a:solidFill>
                  <a:srgbClr val="0070C0"/>
                </a:solidFill>
              </a:rPr>
              <a:t>Listening:	to lectures</a:t>
            </a:r>
          </a:p>
          <a:p>
            <a:pPr>
              <a:buFont typeface="Arial" pitchFamily="34" charset="0"/>
              <a:buNone/>
            </a:pPr>
            <a:r>
              <a:rPr lang="en-GB" sz="3200" dirty="0">
                <a:solidFill>
                  <a:srgbClr val="0070C0"/>
                </a:solidFill>
              </a:rPr>
              <a:t>Speaking:	seminars, tutorials</a:t>
            </a:r>
          </a:p>
          <a:p>
            <a:pPr>
              <a:buFont typeface="Arial" pitchFamily="34" charset="0"/>
              <a:buNone/>
            </a:pPr>
            <a:r>
              <a:rPr lang="en-GB" sz="3200" dirty="0">
                <a:solidFill>
                  <a:srgbClr val="0070C0"/>
                </a:solidFill>
              </a:rPr>
              <a:t>Reading:	for research</a:t>
            </a:r>
          </a:p>
          <a:p>
            <a:pPr>
              <a:buFont typeface="Arial" pitchFamily="34" charset="0"/>
              <a:buNone/>
            </a:pPr>
            <a:r>
              <a:rPr lang="en-GB" sz="3200" dirty="0">
                <a:solidFill>
                  <a:srgbClr val="0070C0"/>
                </a:solidFill>
              </a:rPr>
              <a:t>Writing:	essays, assignments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The sections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0034" y="1628800"/>
            <a:ext cx="85324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 number of related topics are explored within each theme. For example, in </a:t>
            </a:r>
            <a:r>
              <a:rPr lang="en-US" sz="2400" b="1" u="sng" dirty="0"/>
              <a:t>Theme 1</a:t>
            </a:r>
            <a:r>
              <a:rPr lang="en-US" sz="2400" dirty="0"/>
              <a:t> the following areas are explored: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Listening: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welcome talks for students starting at an English-medium  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               university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Speaking: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systems of education and qualities of good teachers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Reading: </a:t>
            </a:r>
            <a:r>
              <a:rPr lang="en-US" sz="2400" dirty="0">
                <a:solidFill>
                  <a:srgbClr val="0070C0"/>
                </a:solidFill>
              </a:rPr>
              <a:t>living and working at university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Writing: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completing an application form and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             writing a Personal Statement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The Lessons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1560" y="162880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/>
              <a:t>Each Skill [Listening, Speaking, Reading and Writing]</a:t>
            </a:r>
          </a:p>
          <a:p>
            <a:pPr>
              <a:buFont typeface="Arial" charset="0"/>
              <a:buChar char="•"/>
            </a:pPr>
            <a:endParaRPr lang="en-US" sz="2400" dirty="0"/>
          </a:p>
          <a:p>
            <a:pPr>
              <a:buFont typeface="Arial" charset="0"/>
              <a:buChar char="•"/>
            </a:pPr>
            <a:r>
              <a:rPr lang="en-US" sz="2400" dirty="0"/>
              <a:t>What is 5 – 4 – 5?</a:t>
            </a:r>
          </a:p>
          <a:p>
            <a:pPr>
              <a:buFont typeface="Arial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sz="5400" b="1" i="1" dirty="0">
                <a:solidFill>
                  <a:srgbClr val="FFFF00"/>
                </a:solidFill>
              </a:rPr>
              <a:t>Skills Structure</a:t>
            </a:r>
            <a:endParaRPr lang="en-US" sz="5400" dirty="0">
              <a:solidFill>
                <a:srgbClr val="FFFF00"/>
              </a:solidFill>
            </a:endParaRP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500034" y="1500174"/>
            <a:ext cx="8215370" cy="501675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3200" b="1" dirty="0">
                <a:solidFill>
                  <a:srgbClr val="F79646"/>
                </a:solidFill>
                <a:latin typeface="Calibri" pitchFamily="34" charset="0"/>
              </a:rPr>
              <a:t>Lesson 1</a:t>
            </a:r>
            <a:r>
              <a:rPr lang="en-US" sz="3200" dirty="0">
                <a:solidFill>
                  <a:srgbClr val="F79646"/>
                </a:solidFill>
                <a:latin typeface="Calibri" pitchFamily="34" charset="0"/>
              </a:rPr>
              <a:t> 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develops theme-related </a:t>
            </a:r>
            <a:r>
              <a:rPr lang="en-US" sz="3200" b="1" dirty="0">
                <a:solidFill>
                  <a:srgbClr val="FDEADA"/>
                </a:solidFill>
                <a:latin typeface="Calibri" pitchFamily="34" charset="0"/>
              </a:rPr>
              <a:t>vocabulary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 and develops knowledge.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b="1" dirty="0">
                <a:solidFill>
                  <a:srgbClr val="F79646"/>
                </a:solidFill>
                <a:latin typeface="Calibri" pitchFamily="34" charset="0"/>
              </a:rPr>
              <a:t>Lesson 2</a:t>
            </a:r>
            <a:r>
              <a:rPr lang="en-US" sz="3200" dirty="0">
                <a:solidFill>
                  <a:srgbClr val="F79646"/>
                </a:solidFill>
                <a:latin typeface="Calibri" pitchFamily="34" charset="0"/>
              </a:rPr>
              <a:t> 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activates knowledge, and </a:t>
            </a:r>
            <a:r>
              <a:rPr lang="en-US" sz="3200" b="1" dirty="0">
                <a:solidFill>
                  <a:srgbClr val="FDEADA"/>
                </a:solidFill>
                <a:latin typeface="Calibri" pitchFamily="34" charset="0"/>
              </a:rPr>
              <a:t>tests real-time 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skill application.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b="1" dirty="0">
                <a:solidFill>
                  <a:srgbClr val="F79646"/>
                </a:solidFill>
                <a:latin typeface="Calibri" pitchFamily="34" charset="0"/>
              </a:rPr>
              <a:t>Lesson 3 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identifies and </a:t>
            </a:r>
            <a:r>
              <a:rPr lang="en-US" sz="3200" b="1" dirty="0">
                <a:solidFill>
                  <a:srgbClr val="FDEADA"/>
                </a:solidFill>
                <a:latin typeface="Calibri" pitchFamily="34" charset="0"/>
              </a:rPr>
              <a:t>teaches new skills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b="1" dirty="0">
                <a:solidFill>
                  <a:srgbClr val="F79646"/>
                </a:solidFill>
                <a:latin typeface="Calibri" pitchFamily="34" charset="0"/>
              </a:rPr>
              <a:t>Lesson 4</a:t>
            </a:r>
            <a:r>
              <a:rPr lang="en-US" sz="3200" dirty="0">
                <a:solidFill>
                  <a:srgbClr val="F79646"/>
                </a:solidFill>
                <a:latin typeface="Calibri" pitchFamily="34" charset="0"/>
              </a:rPr>
              <a:t> 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introduces useful, skill-based, syntactic </a:t>
            </a:r>
            <a:r>
              <a:rPr lang="en-US" sz="3200" b="1" dirty="0">
                <a:solidFill>
                  <a:srgbClr val="FDEADA"/>
                </a:solidFill>
                <a:latin typeface="Calibri" pitchFamily="34" charset="0"/>
              </a:rPr>
              <a:t>grammar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.</a:t>
            </a:r>
            <a:endParaRPr lang="en-US" sz="3200" i="1" dirty="0">
              <a:solidFill>
                <a:srgbClr val="FDEADA"/>
              </a:solidFill>
              <a:latin typeface="Calibri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en-US" sz="3200" b="1" dirty="0">
                <a:solidFill>
                  <a:srgbClr val="F79646"/>
                </a:solidFill>
                <a:latin typeface="Calibri" pitchFamily="34" charset="0"/>
              </a:rPr>
              <a:t>Lesson 5</a:t>
            </a:r>
            <a:r>
              <a:rPr lang="en-US" sz="3200" dirty="0">
                <a:solidFill>
                  <a:srgbClr val="F79646"/>
                </a:solidFill>
                <a:latin typeface="Calibri" pitchFamily="34" charset="0"/>
              </a:rPr>
              <a:t> 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asks students to undertake a parallel activity to the first two lessons, </a:t>
            </a:r>
            <a:r>
              <a:rPr lang="en-US" sz="3200" b="1" dirty="0">
                <a:solidFill>
                  <a:srgbClr val="FDEADA"/>
                </a:solidFill>
                <a:latin typeface="Calibri" pitchFamily="34" charset="0"/>
              </a:rPr>
              <a:t>applying the learning </a:t>
            </a:r>
            <a:r>
              <a:rPr lang="en-US" sz="3200" dirty="0">
                <a:solidFill>
                  <a:srgbClr val="FDEADA"/>
                </a:solidFill>
                <a:latin typeface="Calibri" pitchFamily="34" charset="0"/>
              </a:rPr>
              <a:t>the section.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/>
              <a:t>The Lessons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714348" y="1997839"/>
            <a:ext cx="73581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/>
              <a:t>General English for University Students is an extremely </a:t>
            </a:r>
            <a:r>
              <a:rPr lang="en-US" sz="3200" dirty="0"/>
              <a:t>flexible course. There are logical routes through the Course Book, from 25 to 120 hrs.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The lessons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1560" y="1628800"/>
            <a:ext cx="73448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Each skill section contains five lessons (A,B,C,D and E), and each lesson has a clear focus and purpose, as shown in the following table.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A : Core Lesson</a:t>
            </a:r>
          </a:p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B: Can be set for self study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C: Can be omitted</a:t>
            </a:r>
          </a:p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D: Can be set for self study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E: Can be omitted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443" y="260648"/>
            <a:ext cx="7798989" cy="658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1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87" y="1484784"/>
            <a:ext cx="874897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/>
              <a:t>General English </a:t>
            </a:r>
          </a:p>
        </p:txBody>
      </p:sp>
      <p:sp>
        <p:nvSpPr>
          <p:cNvPr id="3" name="Rectangle 2"/>
          <p:cNvSpPr/>
          <p:nvPr/>
        </p:nvSpPr>
        <p:spPr>
          <a:xfrm>
            <a:off x="755576" y="2060848"/>
            <a:ext cx="6984776" cy="3709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* This course prepares students to study wholly or partly in English medium at university level, or to join the world of academic English, on the Internet and in print.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2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46337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3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700808"/>
            <a:ext cx="907064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4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70" y="1700809"/>
            <a:ext cx="8635001" cy="4256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5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828" y="1772816"/>
            <a:ext cx="857265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Traditional Lecturing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When everybody is sleeping </a:t>
            </a:r>
          </a:p>
          <a:p>
            <a:pPr>
              <a:buNone/>
            </a:pPr>
            <a:r>
              <a:rPr lang="en-US" b="1" dirty="0"/>
              <a:t>    and one person is speaking </a:t>
            </a:r>
          </a:p>
          <a:p>
            <a:pPr>
              <a:buNone/>
            </a:pPr>
            <a:r>
              <a:rPr lang="en-US" b="1" dirty="0"/>
              <a:t>    then that is what the teacher calls teaching.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“Tell me and I forget, </a:t>
            </a:r>
          </a:p>
          <a:p>
            <a:pPr>
              <a:buNone/>
            </a:pPr>
            <a:r>
              <a:rPr lang="en-US" b="1" dirty="0"/>
              <a:t>     teach me and I may remember, </a:t>
            </a:r>
          </a:p>
          <a:p>
            <a:pPr>
              <a:buNone/>
            </a:pPr>
            <a:r>
              <a:rPr lang="en-US" b="1" dirty="0"/>
              <a:t>     involve me and I learn.”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What is the role of a teacher?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19256" cy="639762"/>
          </a:xfrm>
        </p:spPr>
        <p:txBody>
          <a:bodyPr>
            <a:normAutofit lnSpcReduction="10000"/>
          </a:bodyPr>
          <a:lstStyle/>
          <a:p>
            <a:r>
              <a:rPr lang="en-GB" b="0" dirty="0"/>
              <a:t>Remember </a:t>
            </a:r>
            <a:r>
              <a:rPr lang="en-GB" sz="3600" dirty="0"/>
              <a:t>I S A</a:t>
            </a:r>
            <a:r>
              <a:rPr lang="en-GB" b="0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3322712" cy="3198341"/>
          </a:xfrm>
        </p:spPr>
        <p:txBody>
          <a:bodyPr>
            <a:normAutofit/>
          </a:bodyPr>
          <a:lstStyle/>
          <a:p>
            <a:r>
              <a:rPr lang="en-GB" dirty="0"/>
              <a:t>Involve</a:t>
            </a:r>
          </a:p>
          <a:p>
            <a:pPr>
              <a:buNone/>
            </a:pPr>
            <a:r>
              <a:rPr lang="en-GB" sz="1800" dirty="0"/>
              <a:t>	(5-10 minutes)</a:t>
            </a:r>
          </a:p>
          <a:p>
            <a:r>
              <a:rPr lang="en-GB" dirty="0"/>
              <a:t>Study</a:t>
            </a:r>
          </a:p>
          <a:p>
            <a:pPr>
              <a:buNone/>
            </a:pPr>
            <a:r>
              <a:rPr lang="en-GB" sz="1800" dirty="0"/>
              <a:t>	(5-10 minutes)</a:t>
            </a:r>
          </a:p>
          <a:p>
            <a:r>
              <a:rPr lang="en-GB" dirty="0"/>
              <a:t>Activate</a:t>
            </a:r>
          </a:p>
          <a:p>
            <a:pPr>
              <a:buNone/>
            </a:pPr>
            <a:r>
              <a:rPr lang="en-GB" sz="1800" dirty="0"/>
              <a:t>	(25-35 minutes)</a:t>
            </a:r>
          </a:p>
          <a:p>
            <a:pPr>
              <a:buNone/>
            </a:pPr>
            <a:endParaRPr lang="en-GB" sz="4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286116" y="2174875"/>
            <a:ext cx="5400684" cy="368301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arouse interest, get attention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focus on a language area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get students to use it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% of lesson time should we spend on each element?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2013  </a:t>
            </a:r>
          </a:p>
          <a:p>
            <a:r>
              <a:rPr lang="en-US" dirty="0"/>
              <a:t>Garnet Publishing Ltd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F73C-D184-4D8F-AFCD-D089BC8D56F2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768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7" grpI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lesson plan?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8247860" cy="639762"/>
          </a:xfrm>
          <a:solidFill>
            <a:schemeClr val="tx2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5">
                <a:lumMod val="40000"/>
                <a:lumOff val="6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en-GB" sz="2800" b="0" dirty="0"/>
              <a:t>A framework with a beginning, a middle and an end.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3322712" cy="3951288"/>
          </a:xfrm>
        </p:spPr>
        <p:txBody>
          <a:bodyPr/>
          <a:lstStyle/>
          <a:p>
            <a:r>
              <a:rPr lang="en-GB" dirty="0"/>
              <a:t>A journey?</a:t>
            </a:r>
          </a:p>
          <a:p>
            <a:endParaRPr lang="en-GB" dirty="0"/>
          </a:p>
          <a:p>
            <a:r>
              <a:rPr lang="en-GB" dirty="0"/>
              <a:t>A meal?</a:t>
            </a:r>
          </a:p>
          <a:p>
            <a:endParaRPr lang="en-GB" sz="3200" dirty="0"/>
          </a:p>
          <a:p>
            <a:r>
              <a:rPr lang="en-GB" dirty="0"/>
              <a:t>A football match?</a:t>
            </a:r>
          </a:p>
          <a:p>
            <a:endParaRPr lang="en-GB" sz="4800" dirty="0"/>
          </a:p>
          <a:p>
            <a:r>
              <a:rPr lang="en-GB" dirty="0"/>
              <a:t>A song?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491880" y="2174875"/>
            <a:ext cx="5194920" cy="395128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you plan a route to a specific destination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there are separate sections; each part has its own purpose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the teacher is the manager; he or she must get the players to take their roles successfully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it must have a topic, it must have a rhythm, and it must stay in tune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2013  </a:t>
            </a:r>
          </a:p>
          <a:p>
            <a:r>
              <a:rPr lang="en-US" dirty="0"/>
              <a:t>Garnet Publishing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F73C-D184-4D8F-AFCD-D089BC8D56F2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768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Lesson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lesson plan is an extremely useful tool that reflects our teaching philosophy, and most importantly our goals for our students.</a:t>
            </a:r>
          </a:p>
          <a:p>
            <a:endParaRPr lang="en-US" dirty="0"/>
          </a:p>
          <a:p>
            <a:r>
              <a:rPr lang="en-US" dirty="0"/>
              <a:t>A lesson plan is essential for novice teachers and convenient for experienced teachers.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Why we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Deciding what to teach, in what order, and for how much time are the basic components of planning.</a:t>
            </a:r>
          </a:p>
          <a:p>
            <a:endParaRPr lang="en-US" dirty="0"/>
          </a:p>
          <a:p>
            <a:r>
              <a:rPr lang="en-US" dirty="0"/>
              <a:t>It serves as a map that guide us in knowing what we want to do next.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Lesson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 plan usually begins with warm-up and/or review activities. </a:t>
            </a:r>
          </a:p>
          <a:p>
            <a:r>
              <a:rPr lang="en-US" dirty="0"/>
              <a:t>Once warmed up, the class is then ready for the presentation and practice stages of the lesson.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l"/>
            <a:r>
              <a:rPr lang="en-US" dirty="0"/>
              <a:t>Course book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What are the aims of the CB?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Lesson Plan 1.1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Objective:</a:t>
            </a:r>
          </a:p>
          <a:p>
            <a:pPr>
              <a:buNone/>
            </a:pPr>
            <a:r>
              <a:rPr lang="en-US" dirty="0"/>
              <a:t>    By the end of the lesson, students should</a:t>
            </a:r>
          </a:p>
          <a:p>
            <a:pPr>
              <a:buNone/>
            </a:pPr>
            <a:r>
              <a:rPr lang="en-US" dirty="0"/>
              <a:t>    be able to:</a:t>
            </a:r>
          </a:p>
          <a:p>
            <a:pPr>
              <a:buNone/>
            </a:pPr>
            <a:r>
              <a:rPr lang="en-US" dirty="0"/>
              <a:t>• demonstrate understanding of target</a:t>
            </a:r>
          </a:p>
          <a:p>
            <a:pPr>
              <a:buNone/>
            </a:pPr>
            <a:r>
              <a:rPr lang="en-US" dirty="0"/>
              <a:t>   vocabulary in context;</a:t>
            </a:r>
          </a:p>
          <a:p>
            <a:pPr>
              <a:buNone/>
            </a:pPr>
            <a:r>
              <a:rPr lang="en-US" dirty="0"/>
              <a:t>• demonstrate understanding of</a:t>
            </a:r>
          </a:p>
          <a:p>
            <a:pPr>
              <a:buNone/>
            </a:pPr>
            <a:r>
              <a:rPr lang="en-US" dirty="0"/>
              <a:t>   connections between words.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name of the lesson on the board: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                      </a:t>
            </a:r>
            <a:r>
              <a:rPr lang="en-US" sz="4800" dirty="0"/>
              <a:t>Fresher’s week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Lesson Plan 1.1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Activating knowledge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Check students understand the task, and go</a:t>
            </a:r>
          </a:p>
          <a:p>
            <a:pPr>
              <a:buNone/>
            </a:pPr>
            <a:r>
              <a:rPr lang="en-US" dirty="0"/>
              <a:t>     over the example with them using CD </a:t>
            </a:r>
            <a:r>
              <a:rPr lang="en-US" b="1" dirty="0"/>
              <a:t>1.1.</a:t>
            </a:r>
          </a:p>
          <a:p>
            <a:r>
              <a:rPr lang="en-US" dirty="0"/>
              <a:t>Practice the responses (in speech bubbles)with the class. Elicit other possible responses,</a:t>
            </a:r>
          </a:p>
          <a:p>
            <a:r>
              <a:rPr lang="en-US" i="1" dirty="0"/>
              <a:t>I’m not sure I agree / I totally (</a:t>
            </a:r>
            <a:r>
              <a:rPr lang="en-US" i="1" dirty="0" err="1"/>
              <a:t>dis</a:t>
            </a:r>
            <a:r>
              <a:rPr lang="en-US" i="1" dirty="0"/>
              <a:t>)agree with</a:t>
            </a:r>
          </a:p>
          <a:p>
            <a:pPr>
              <a:buNone/>
            </a:pPr>
            <a:r>
              <a:rPr lang="en-US" i="1" dirty="0"/>
              <a:t>     that, etc.</a:t>
            </a:r>
          </a:p>
          <a:p>
            <a:r>
              <a:rPr lang="en-US" dirty="0"/>
              <a:t>Play the rest of the statements in </a:t>
            </a:r>
            <a:r>
              <a:rPr lang="en-US" b="1" dirty="0"/>
              <a:t>1.1,</a:t>
            </a:r>
          </a:p>
          <a:p>
            <a:pPr>
              <a:buNone/>
            </a:pPr>
            <a:r>
              <a:rPr lang="en-US" dirty="0"/>
              <a:t>    pausing after each one. </a:t>
            </a:r>
          </a:p>
          <a:p>
            <a:r>
              <a:rPr lang="en-US" dirty="0"/>
              <a:t>In pairs, students say if they agree or disagree with each statement.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CD Transcripts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Students: </a:t>
            </a:r>
          </a:p>
          <a:p>
            <a:r>
              <a:rPr lang="en-US" sz="3300" dirty="0"/>
              <a:t>1. At school, English is more useful than Mathematics.</a:t>
            </a:r>
          </a:p>
          <a:p>
            <a:r>
              <a:rPr lang="en-US" sz="3300" dirty="0"/>
              <a:t>2. There is no point in studying Art at school.</a:t>
            </a:r>
          </a:p>
          <a:p>
            <a:r>
              <a:rPr lang="en-US" sz="3300" dirty="0"/>
              <a:t>3. Writing is the most difficult skill in English.</a:t>
            </a:r>
          </a:p>
          <a:p>
            <a:r>
              <a:rPr lang="en-US" sz="3300" dirty="0"/>
              <a:t>4. A teacher should explain everything to the students.</a:t>
            </a:r>
          </a:p>
          <a:p>
            <a:r>
              <a:rPr lang="en-US" sz="3300" dirty="0"/>
              <a:t>5. At both university and school, you have lessons and</a:t>
            </a:r>
          </a:p>
          <a:p>
            <a:r>
              <a:rPr lang="en-US" sz="3300" dirty="0"/>
              <a:t>homework.</a:t>
            </a:r>
          </a:p>
          <a:p>
            <a:r>
              <a:rPr lang="en-US" sz="3300" dirty="0"/>
              <a:t>6. A university education is not right for everyone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l"/>
            <a:r>
              <a:rPr lang="en-US" dirty="0"/>
              <a:t>Course book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GEFUS students learn to </a:t>
            </a:r>
            <a:r>
              <a:rPr lang="en-US" b="1" dirty="0"/>
              <a:t>understand</a:t>
            </a:r>
            <a:r>
              <a:rPr lang="en-US" dirty="0"/>
              <a:t> the main types of </a:t>
            </a:r>
            <a:r>
              <a:rPr lang="en-US" b="1" dirty="0"/>
              <a:t>academic spoken language</a:t>
            </a:r>
            <a:r>
              <a:rPr lang="en-US" dirty="0"/>
              <a:t>, lectures and tutorials, and the main types of </a:t>
            </a:r>
            <a:r>
              <a:rPr lang="en-US" b="1" dirty="0"/>
              <a:t>written language</a:t>
            </a:r>
            <a:r>
              <a:rPr lang="en-US" dirty="0"/>
              <a:t>, journal articles and encyclopedia entries. They also learn to </a:t>
            </a:r>
            <a:r>
              <a:rPr lang="en-US" b="1" dirty="0"/>
              <a:t>produce</a:t>
            </a:r>
            <a:r>
              <a:rPr lang="en-US" dirty="0"/>
              <a:t> the main kinds of </a:t>
            </a:r>
            <a:r>
              <a:rPr lang="en-US" b="1" dirty="0"/>
              <a:t>student academic language</a:t>
            </a:r>
            <a:r>
              <a:rPr lang="en-US" dirty="0"/>
              <a:t>, oral presentation, contributions to a tutorial and written assignment.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GB" sz="4000" dirty="0"/>
              <a:t>Formal English </a:t>
            </a:r>
            <a:r>
              <a:rPr lang="en-GB" sz="4000" dirty="0" err="1"/>
              <a:t>vs</a:t>
            </a:r>
            <a:r>
              <a:rPr lang="en-GB" sz="4000" dirty="0"/>
              <a:t> General English</a:t>
            </a:r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457200" y="1396977"/>
            <a:ext cx="4040188" cy="817577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500" dirty="0"/>
              <a:t>Formal English</a:t>
            </a:r>
          </a:p>
          <a:p>
            <a:pPr>
              <a:buNone/>
            </a:pPr>
            <a:r>
              <a:rPr lang="en-GB" i="1" dirty="0"/>
              <a:t>for academic, technical, research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2174875"/>
            <a:ext cx="4040188" cy="312633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GB" dirty="0"/>
              <a:t>analytical 	</a:t>
            </a:r>
          </a:p>
          <a:p>
            <a:r>
              <a:rPr lang="en-GB" dirty="0"/>
              <a:t>objective 	</a:t>
            </a:r>
          </a:p>
          <a:p>
            <a:r>
              <a:rPr lang="en-GB" dirty="0"/>
              <a:t>intellectual 	</a:t>
            </a:r>
          </a:p>
          <a:p>
            <a:r>
              <a:rPr lang="en-GB" dirty="0"/>
              <a:t>serious 		</a:t>
            </a:r>
          </a:p>
          <a:p>
            <a:r>
              <a:rPr lang="en-GB" dirty="0"/>
              <a:t>impersonal 	</a:t>
            </a:r>
          </a:p>
          <a:p>
            <a:r>
              <a:rPr lang="en-GB" dirty="0"/>
              <a:t>formal 	</a:t>
            </a:r>
          </a:p>
          <a:p>
            <a:pPr>
              <a:buNone/>
            </a:pPr>
            <a:r>
              <a:rPr lang="en-GB" dirty="0"/>
              <a:t>	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2" name="Text Placeholder 5"/>
          <p:cNvSpPr txBox="1">
            <a:spLocks/>
          </p:cNvSpPr>
          <p:nvPr/>
        </p:nvSpPr>
        <p:spPr>
          <a:xfrm>
            <a:off x="4645025" y="1357298"/>
            <a:ext cx="4041775" cy="817577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General English</a:t>
            </a:r>
          </a:p>
          <a:p>
            <a:pPr marL="109728" indent="0">
              <a:buNone/>
            </a:pPr>
            <a:endParaRPr lang="en-GB" i="1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645025" y="2174875"/>
            <a:ext cx="4041775" cy="341436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GB" dirty="0"/>
              <a:t>impressionistic </a:t>
            </a:r>
          </a:p>
          <a:p>
            <a:r>
              <a:rPr lang="en-GB" dirty="0"/>
              <a:t>subjective</a:t>
            </a:r>
          </a:p>
          <a:p>
            <a:r>
              <a:rPr lang="en-GB" dirty="0"/>
              <a:t>emotional</a:t>
            </a:r>
          </a:p>
          <a:p>
            <a:r>
              <a:rPr lang="en-GB" dirty="0"/>
              <a:t>conversational</a:t>
            </a:r>
          </a:p>
          <a:p>
            <a:r>
              <a:rPr lang="en-GB" dirty="0"/>
              <a:t>personal</a:t>
            </a:r>
          </a:p>
          <a:p>
            <a:r>
              <a:rPr lang="en-GB" dirty="0"/>
              <a:t>colloquial</a:t>
            </a:r>
          </a:p>
          <a:p>
            <a:pPr algn="r">
              <a:buNone/>
            </a:pPr>
            <a:r>
              <a:rPr lang="en-GB" sz="1800" dirty="0" err="1"/>
              <a:t>Clanchy</a:t>
            </a:r>
            <a:r>
              <a:rPr lang="en-GB" sz="1800" dirty="0"/>
              <a:t> and Ballard,1992, </a:t>
            </a:r>
          </a:p>
          <a:p>
            <a:pPr algn="r">
              <a:buNone/>
            </a:pPr>
            <a:r>
              <a:rPr lang="en-GB" sz="1800" dirty="0"/>
              <a:t>cited in Jordan, 1997, p.244</a:t>
            </a:r>
          </a:p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2013  </a:t>
            </a:r>
            <a:br>
              <a:rPr lang="en-US" dirty="0"/>
            </a:br>
            <a:r>
              <a:rPr lang="en-US" dirty="0"/>
              <a:t>Garnet Publishing Ltd 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96B5-2259-43A7-97F6-EBB3988CECB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2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/>
              <a:t>General English </a:t>
            </a:r>
          </a:p>
        </p:txBody>
      </p:sp>
      <p:sp>
        <p:nvSpPr>
          <p:cNvPr id="3" name="Rectangle 2"/>
          <p:cNvSpPr/>
          <p:nvPr/>
        </p:nvSpPr>
        <p:spPr>
          <a:xfrm>
            <a:off x="755576" y="3329889"/>
            <a:ext cx="76740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EAP: English for Academic Purpose</a:t>
            </a:r>
          </a:p>
          <a:p>
            <a:endParaRPr lang="en-US" sz="2800" dirty="0"/>
          </a:p>
          <a:p>
            <a:r>
              <a:rPr lang="en-US" sz="2800" dirty="0"/>
              <a:t>TENOR: Teaching English Not for Obvious Reason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24" y="2000240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 The course is EAP (not TENOR)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/>
              <a:t>What is EAP?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348" y="2000240"/>
            <a:ext cx="80010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English for academic purposes</a:t>
            </a:r>
            <a:r>
              <a:rPr lang="en-US" sz="3200" dirty="0"/>
              <a:t> (EAP) entails training students, usually in a higher education setting, to use language appropriately for study. It is one of the most common forms of </a:t>
            </a:r>
            <a:r>
              <a:rPr lang="en-US" sz="3200" b="1" dirty="0"/>
              <a:t>English</a:t>
            </a:r>
            <a:r>
              <a:rPr lang="en-US" sz="3200" dirty="0"/>
              <a:t> </a:t>
            </a:r>
            <a:r>
              <a:rPr lang="en-US" sz="3200" b="1" dirty="0"/>
              <a:t>for specific purposes</a:t>
            </a:r>
            <a:r>
              <a:rPr lang="en-US" sz="3200" dirty="0"/>
              <a:t> (ESP).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/>
              <a:t>General English </a:t>
            </a:r>
          </a:p>
        </p:txBody>
      </p:sp>
      <p:sp>
        <p:nvSpPr>
          <p:cNvPr id="3" name="Rectangle 2"/>
          <p:cNvSpPr/>
          <p:nvPr/>
        </p:nvSpPr>
        <p:spPr>
          <a:xfrm>
            <a:off x="755576" y="2060848"/>
            <a:ext cx="69847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EAP aspect:</a:t>
            </a:r>
          </a:p>
          <a:p>
            <a:r>
              <a:rPr lang="en-US" sz="2800" dirty="0"/>
              <a:t>90%  Simple aspect</a:t>
            </a:r>
          </a:p>
          <a:p>
            <a:endParaRPr lang="en-US" sz="2800" dirty="0"/>
          </a:p>
          <a:p>
            <a:r>
              <a:rPr lang="en-US" sz="2800" dirty="0"/>
              <a:t>7% Perfect aspect</a:t>
            </a:r>
          </a:p>
          <a:p>
            <a:endParaRPr lang="en-US" sz="2800" dirty="0"/>
          </a:p>
          <a:p>
            <a:r>
              <a:rPr lang="en-US" sz="2800" dirty="0"/>
              <a:t>3% Progressive aspect</a:t>
            </a:r>
          </a:p>
          <a:p>
            <a:endParaRPr lang="en-US" sz="2800" dirty="0"/>
          </a:p>
          <a:p>
            <a:pPr>
              <a:buFont typeface="Arial" charset="0"/>
              <a:buChar char="•"/>
            </a:pPr>
            <a:r>
              <a:rPr lang="en-US" sz="2800" dirty="0"/>
              <a:t>In EAP we do not focus on Passive</a:t>
            </a:r>
          </a:p>
          <a:p>
            <a:pPr>
              <a:buFont typeface="Arial" charset="0"/>
              <a:buChar char="•"/>
            </a:pPr>
            <a:r>
              <a:rPr lang="en-US" sz="2800" dirty="0"/>
              <a:t>0.5% Perfect Progressive aspect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/>
              <a:t>Themes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1772816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This course comprises five themes, covering a wide range of areas of human knowledge.</a:t>
            </a:r>
          </a:p>
          <a:p>
            <a:endParaRPr lang="en-US" sz="2800" dirty="0"/>
          </a:p>
          <a:p>
            <a:r>
              <a:rPr lang="en-US" sz="2800" dirty="0"/>
              <a:t>Theme 1: Education</a:t>
            </a:r>
          </a:p>
          <a:p>
            <a:r>
              <a:rPr lang="en-US" sz="2800" dirty="0"/>
              <a:t>Theme 2: Psychology and sociology</a:t>
            </a:r>
          </a:p>
          <a:p>
            <a:r>
              <a:rPr lang="en-US" sz="2800" dirty="0"/>
              <a:t>Theme 3: Work and business</a:t>
            </a:r>
          </a:p>
          <a:p>
            <a:r>
              <a:rPr lang="en-US" sz="2800" dirty="0"/>
              <a:t>Theme 4: Science and nature</a:t>
            </a:r>
          </a:p>
          <a:p>
            <a:r>
              <a:rPr lang="en-US" sz="2800" dirty="0"/>
              <a:t>Theme 5: The physical world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</TotalTime>
  <Words>1100</Words>
  <Application>Microsoft Office PowerPoint</Application>
  <PresentationFormat>On-screen Show (4:3)</PresentationFormat>
  <Paragraphs>211</Paragraphs>
  <Slides>33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General English </vt:lpstr>
      <vt:lpstr>Course book aims</vt:lpstr>
      <vt:lpstr>Course book aims</vt:lpstr>
      <vt:lpstr>Formal English vs General English</vt:lpstr>
      <vt:lpstr>General English </vt:lpstr>
      <vt:lpstr>What is EAP?</vt:lpstr>
      <vt:lpstr>General English </vt:lpstr>
      <vt:lpstr>Themes</vt:lpstr>
      <vt:lpstr>PowerPoint Presentation</vt:lpstr>
      <vt:lpstr>PowerPoint Presentation</vt:lpstr>
      <vt:lpstr>The sections </vt:lpstr>
      <vt:lpstr>The sections </vt:lpstr>
      <vt:lpstr>The Lessons </vt:lpstr>
      <vt:lpstr>Skills Structure</vt:lpstr>
      <vt:lpstr>The Lessons</vt:lpstr>
      <vt:lpstr>The lessons</vt:lpstr>
      <vt:lpstr>PowerPoint Presentation</vt:lpstr>
      <vt:lpstr>Theme 1</vt:lpstr>
      <vt:lpstr>Theme 2</vt:lpstr>
      <vt:lpstr>Theme 3</vt:lpstr>
      <vt:lpstr>Theme 4</vt:lpstr>
      <vt:lpstr>Theme 5</vt:lpstr>
      <vt:lpstr>Traditional Lecturing</vt:lpstr>
      <vt:lpstr>What is the role of a teacher?</vt:lpstr>
      <vt:lpstr>What is a lesson plan?</vt:lpstr>
      <vt:lpstr>Lesson Plan</vt:lpstr>
      <vt:lpstr>Why we plan?</vt:lpstr>
      <vt:lpstr>Lesson Plan</vt:lpstr>
      <vt:lpstr>Lesson Plan 1.1  </vt:lpstr>
      <vt:lpstr>Lesson Plan 1.1  </vt:lpstr>
      <vt:lpstr>Activating knowledge </vt:lpstr>
      <vt:lpstr>CD Transcripts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Nahro</dc:creator>
  <cp:lastModifiedBy>Awat S. Ali</cp:lastModifiedBy>
  <cp:revision>431</cp:revision>
  <dcterms:created xsi:type="dcterms:W3CDTF">2013-12-07T19:08:09Z</dcterms:created>
  <dcterms:modified xsi:type="dcterms:W3CDTF">2023-05-28T17:06:22Z</dcterms:modified>
</cp:coreProperties>
</file>