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302" r:id="rId5"/>
    <p:sldId id="261" r:id="rId6"/>
    <p:sldId id="263" r:id="rId7"/>
    <p:sldId id="275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200900" cy="8280400"/>
  <p:notesSz cx="6858000" cy="9144000"/>
  <p:photoAlbum layout="1picTitle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F08"/>
    <a:srgbClr val="34BE80"/>
    <a:srgbClr val="B97039"/>
    <a:srgbClr val="E74BA8"/>
    <a:srgbClr val="EAFD35"/>
    <a:srgbClr val="FF3399"/>
    <a:srgbClr val="6C8677"/>
    <a:srgbClr val="C23087"/>
    <a:srgbClr val="99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59" d="100"/>
          <a:sy n="59" d="100"/>
        </p:scale>
        <p:origin x="-2052" y="-294"/>
      </p:cViewPr>
      <p:guideLst>
        <p:guide orient="horz" pos="2608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72" y="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D91E82D-D2A9-4498-9469-E149DAED61B4}" type="datetime1">
              <a:rPr lang="en-US" smtClean="0"/>
              <a:pPr/>
              <a:t>6/25/2023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B29979-9E4E-43B0-BF9B-CDECB848F3E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825316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610C4D-FD47-4A42-9424-E99F8B4CD507}" type="datetime1">
              <a:rPr lang="en-US" smtClean="0"/>
              <a:pPr/>
              <a:t>6/25/2023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8338" y="685800"/>
            <a:ext cx="2981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228956-C718-4C54-868B-156AE1D89F5D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5753912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28956-C718-4C54-868B-156AE1D89F5D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70ABCF3-78E7-4F71-8346-FA02C2A32E0E}" type="datetime1">
              <a:rPr lang="en-US" smtClean="0"/>
              <a:pPr/>
              <a:t>6/25/2023</a:t>
            </a:fld>
            <a:endParaRPr lang="ar-IQ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228956-C718-4C54-868B-156AE1D89F5D}" type="slidenum">
              <a:rPr lang="ar-IQ" smtClean="0"/>
              <a:pPr/>
              <a:t>6</a:t>
            </a:fld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270B545-58CC-452E-9866-2A7EC9CD90A6}" type="datetime1">
              <a:rPr lang="en-US" smtClean="0"/>
              <a:pPr/>
              <a:t>6/25/2023</a:t>
            </a:fld>
            <a:endParaRPr lang="ar-IQ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572298"/>
            <a:ext cx="6120765" cy="17749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692227"/>
            <a:ext cx="5040630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A4FD-A8FD-47F9-9C7F-28EF43BD909E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6B8C-CEB5-4B9A-B36C-A524B36A93DC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400610"/>
            <a:ext cx="1275159" cy="85295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400610"/>
            <a:ext cx="3707963" cy="85295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43A5-2FB6-4A81-9367-7D5DE3BFC322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DB4B8-C4C7-4F4A-9BED-7BD382519A7B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5320931"/>
            <a:ext cx="6120765" cy="1644579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509593"/>
            <a:ext cx="6120765" cy="18113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17061-55CA-4884-8A2B-8978546AEC25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91" y="2332703"/>
            <a:ext cx="2491561" cy="65974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2332703"/>
            <a:ext cx="2491562" cy="65974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8F5A9-A7D2-4CCE-B760-E80EA9B4E7D8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31601"/>
            <a:ext cx="6480810" cy="13800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853507"/>
            <a:ext cx="3181648" cy="772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625960"/>
            <a:ext cx="3181648" cy="47708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853507"/>
            <a:ext cx="3182898" cy="7724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625960"/>
            <a:ext cx="3182898" cy="47708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F2550-7666-4239-9DC7-5280A62FDC28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838-4379-4A89-9E05-7AB8DB59EE74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FF71-EBC3-4929-898E-76677DBAD8FE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29682"/>
            <a:ext cx="2369046" cy="140306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4" y="329683"/>
            <a:ext cx="4025503" cy="70670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732751"/>
            <a:ext cx="2369046" cy="5664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225B-130A-4370-9330-B949F79C89B6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796280"/>
            <a:ext cx="4320540" cy="68428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739869"/>
            <a:ext cx="4320540" cy="4968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6480564"/>
            <a:ext cx="4320540" cy="9717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E11A-321B-41F8-94D9-C2C89C4385D5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31601"/>
            <a:ext cx="6480810" cy="138006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932100"/>
            <a:ext cx="6480810" cy="546468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0645" y="7674711"/>
            <a:ext cx="1680210" cy="44085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7DFE-B5BB-42B9-9BB9-558E71C42EE9}" type="datetime1">
              <a:rPr lang="ar-IQ" smtClean="0"/>
              <a:pPr/>
              <a:t>07/12/1444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674711"/>
            <a:ext cx="2280285" cy="44085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 smtClean="0"/>
              <a:t>20142014     2014/1/15 ضوارشةم . 9:30 بةيانى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5" y="7674711"/>
            <a:ext cx="1680210" cy="44085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0130-5021-4D6C-BC66-6ACE20F4430C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edge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78" y="282548"/>
            <a:ext cx="6503693" cy="6072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ar-IQ" sz="2400" dirty="0" smtClean="0">
                <a:cs typeface="Ali_K_Alwand" pitchFamily="2" charset="-78"/>
              </a:rPr>
              <a:t>                              </a:t>
            </a:r>
            <a:r>
              <a:rPr lang="ar-IQ" sz="2000" dirty="0" smtClean="0">
                <a:solidFill>
                  <a:srgbClr val="FF0000"/>
                </a:solidFill>
                <a:cs typeface="Ali_K_Sahifa Bold" pitchFamily="2" charset="-78"/>
              </a:rPr>
              <a:t>ئاستةكانى زمان</a:t>
            </a:r>
          </a:p>
          <a:p>
            <a:pPr algn="r">
              <a:lnSpc>
                <a:spcPct val="150000"/>
              </a:lnSpc>
            </a:pPr>
            <a:endParaRPr lang="ar-IQ" sz="2000" dirty="0" smtClean="0"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endParaRPr lang="ar-IQ" sz="2000" dirty="0" smtClean="0"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endParaRPr lang="ar-IQ" sz="1400" dirty="0" smtClean="0">
              <a:solidFill>
                <a:srgbClr val="00B050"/>
              </a:solidFill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1400" dirty="0" smtClean="0">
                <a:solidFill>
                  <a:srgbClr val="00B050"/>
                </a:solidFill>
                <a:cs typeface="Ali_K_Sahifa Bold" pitchFamily="2" charset="-78"/>
              </a:rPr>
              <a:t> </a:t>
            </a:r>
            <a:r>
              <a:rPr lang="ar-IQ" sz="1600" dirty="0" smtClean="0">
                <a:solidFill>
                  <a:srgbClr val="00B050"/>
                </a:solidFill>
                <a:cs typeface="Ali_K_Sahifa Bold" pitchFamily="2" charset="-78"/>
              </a:rPr>
              <a:t>دةنطسازى                                        رِيَزمان                                           واتا</a:t>
            </a:r>
          </a:p>
          <a:p>
            <a:pPr algn="r">
              <a:lnSpc>
                <a:spcPct val="150000"/>
              </a:lnSpc>
            </a:pPr>
            <a:r>
              <a:rPr lang="ar-IQ" sz="1600" dirty="0" smtClean="0">
                <a:cs typeface="Ali_K_Sahifa Bold" pitchFamily="2" charset="-78"/>
              </a:rPr>
              <a:t>                                                          </a:t>
            </a:r>
          </a:p>
          <a:p>
            <a:pPr algn="r">
              <a:lnSpc>
                <a:spcPct val="150000"/>
              </a:lnSpc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                                                                            </a:t>
            </a:r>
            <a:endParaRPr lang="ar-IQ" sz="2000" dirty="0" smtClean="0">
              <a:solidFill>
                <a:srgbClr val="0070C0"/>
              </a:solidFill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2000" dirty="0" smtClean="0">
                <a:solidFill>
                  <a:srgbClr val="0070C0"/>
                </a:solidFill>
                <a:cs typeface="Ali_K_Sahifa Bold" pitchFamily="2" charset="-78"/>
              </a:rPr>
              <a:t>                                                                        </a:t>
            </a:r>
            <a:r>
              <a:rPr lang="ar-IQ" sz="1600" dirty="0" smtClean="0">
                <a:solidFill>
                  <a:srgbClr val="0070C0"/>
                </a:solidFill>
                <a:cs typeface="Ali_K_Sahifa Bold" pitchFamily="2" charset="-78"/>
              </a:rPr>
              <a:t>سيمانتيك             ثراطماتيك</a:t>
            </a:r>
            <a:endParaRPr lang="ar-IQ" sz="1600" dirty="0" smtClean="0">
              <a:solidFill>
                <a:schemeClr val="tx1"/>
              </a:solidFill>
              <a:cs typeface="Ali_K_Sahifa Bold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1600" dirty="0" smtClean="0">
                <a:solidFill>
                  <a:schemeClr val="bg2">
                    <a:lumMod val="10000"/>
                  </a:schemeClr>
                </a:solidFill>
                <a:cs typeface="Ali_K_Sahifa Bold" pitchFamily="2" charset="-78"/>
              </a:rPr>
              <a:t>واتا : ئاستيَكة لة ئاستةكانى زمان.</a:t>
            </a:r>
          </a:p>
          <a:p>
            <a:pPr algn="r">
              <a:lnSpc>
                <a:spcPct val="150000"/>
              </a:lnSpc>
              <a:buFont typeface="Arial" pitchFamily="34" charset="0"/>
              <a:buChar char="•"/>
            </a:pPr>
            <a:r>
              <a:rPr lang="ar-IQ" sz="1600" dirty="0" smtClean="0">
                <a:solidFill>
                  <a:schemeClr val="bg2">
                    <a:lumMod val="10000"/>
                  </a:schemeClr>
                </a:solidFill>
                <a:cs typeface="Ali_K_Sahifa Bold" pitchFamily="2" charset="-78"/>
              </a:rPr>
              <a:t> زمانةوانان ثيَيان واية ئاستى دةنط و وشةو رِستة بةبىَ ئاستى واتا هيض بايةخيَكى ئةوتؤيان نيية.</a:t>
            </a:r>
          </a:p>
          <a:p>
            <a:pPr algn="r">
              <a:lnSpc>
                <a:spcPct val="150000"/>
              </a:lnSpc>
              <a:buFont typeface="Arial" pitchFamily="34" charset="0"/>
              <a:buChar char="•"/>
            </a:pPr>
            <a:r>
              <a:rPr lang="ar-IQ" sz="1600" dirty="0" smtClean="0">
                <a:solidFill>
                  <a:schemeClr val="bg2">
                    <a:lumMod val="10000"/>
                  </a:schemeClr>
                </a:solidFill>
                <a:cs typeface="Ali_K_Sahifa Bold" pitchFamily="2" charset="-78"/>
              </a:rPr>
              <a:t> واتا   ضالاَكانة كار لةئاستةكانى ترى زمان دةكات.</a:t>
            </a:r>
          </a:p>
          <a:p>
            <a:pPr algn="r">
              <a:lnSpc>
                <a:spcPct val="150000"/>
              </a:lnSpc>
              <a:buFont typeface="Arial" pitchFamily="34" charset="0"/>
              <a:buChar char="•"/>
            </a:pPr>
            <a:r>
              <a:rPr lang="ar-IQ" sz="1600" dirty="0" smtClean="0">
                <a:solidFill>
                  <a:schemeClr val="bg2">
                    <a:lumMod val="10000"/>
                  </a:schemeClr>
                </a:solidFill>
                <a:cs typeface="Ali_K_Sahifa Bold" pitchFamily="2" charset="-78"/>
              </a:rPr>
              <a:t> واتا : زانستيَكة لةواتاى زمان دةكؤلَيَتةوة.    </a:t>
            </a:r>
          </a:p>
          <a:p>
            <a:pPr algn="r">
              <a:lnSpc>
                <a:spcPct val="150000"/>
              </a:lnSpc>
            </a:pPr>
            <a:r>
              <a:rPr lang="ar-IQ" sz="1600" dirty="0" smtClean="0">
                <a:solidFill>
                  <a:schemeClr val="bg2">
                    <a:lumMod val="10000"/>
                  </a:schemeClr>
                </a:solidFill>
                <a:cs typeface="Ali_K_Sahifa Bold" pitchFamily="2" charset="-78"/>
              </a:rPr>
              <a:t>                                           </a:t>
            </a:r>
            <a:endParaRPr lang="en-US" sz="1600" dirty="0" smtClean="0">
              <a:solidFill>
                <a:schemeClr val="bg2">
                  <a:lumMod val="10000"/>
                </a:schemeClr>
              </a:solidFill>
              <a:cs typeface="Ali_K_Sahifa Bold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 </a:t>
            </a:r>
          </a:p>
          <a:p>
            <a:pPr algn="r">
              <a:lnSpc>
                <a:spcPct val="150000"/>
              </a:lnSpc>
            </a:pPr>
            <a:endParaRPr lang="ar-IQ" sz="2400" dirty="0">
              <a:cs typeface="Ali_K_Alwand" pitchFamily="2" charset="-78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5243524" y="6711968"/>
            <a:ext cx="1680210" cy="4408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sz="1400" dirty="0" smtClean="0">
                <a:cs typeface="Ali_K_Sahifa Bold" pitchFamily="2" charset="-78"/>
              </a:rPr>
              <a:t>9/1/2014  </a:t>
            </a:r>
          </a:p>
          <a:p>
            <a:r>
              <a:rPr lang="ar-IQ" sz="1400" dirty="0" smtClean="0">
                <a:cs typeface="Ali_K_Sahifa Bold" pitchFamily="2" charset="-78"/>
              </a:rPr>
              <a:t>5 شةم</a:t>
            </a:r>
            <a:endParaRPr lang="ar-IQ" sz="1400" dirty="0">
              <a:cs typeface="Ali_K_Sahifa Bold" pitchFamily="2" charset="-78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2886070" y="6354778"/>
            <a:ext cx="2280285" cy="440855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57310" y="1639870"/>
            <a:ext cx="52864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494483" y="188910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994153" y="1889109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243790" y="185339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15228" y="2996398"/>
            <a:ext cx="42783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00120" y="3211506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886600" y="342502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851013" y="346074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922715" y="1317605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062" y="211111"/>
            <a:ext cx="3643338" cy="642942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2000" dirty="0" smtClean="0">
                <a:solidFill>
                  <a:schemeClr val="accent4">
                    <a:lumMod val="75000"/>
                  </a:schemeClr>
                </a:solidFill>
                <a:effectLst/>
                <a:cs typeface="Ali_K_Alwand" pitchFamily="2" charset="-78"/>
              </a:rPr>
              <a:t>        </a:t>
            </a:r>
            <a:r>
              <a:rPr lang="ar-IQ" sz="2000" dirty="0" smtClean="0">
                <a:solidFill>
                  <a:srgbClr val="0070C0"/>
                </a:solidFill>
                <a:effectLst/>
                <a:cs typeface="Ali_K_Sahifa Bold" pitchFamily="2" charset="-78"/>
              </a:rPr>
              <a:t>بنةماكانى واتاى ثراطماتيك</a:t>
            </a:r>
            <a:endParaRPr lang="ar-IQ" sz="2000" dirty="0">
              <a:solidFill>
                <a:srgbClr val="0070C0"/>
              </a:solidFill>
              <a:effectLst/>
              <a:cs typeface="Ali_K_Sahifa Bold" pitchFamily="2" charset="-7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28616" y="996928"/>
            <a:ext cx="6404804" cy="6143668"/>
          </a:xfrm>
          <a:solidFill>
            <a:schemeClr val="bg1">
              <a:lumMod val="85000"/>
            </a:schemeClr>
          </a:solidFill>
          <a:ln>
            <a:solidFill>
              <a:srgbClr val="FF66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                         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بنةماكانى واتا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سيمانتيك  </a:t>
            </a:r>
            <a:r>
              <a:rPr lang="ar-IQ" sz="2000" dirty="0" smtClean="0">
                <a:cs typeface="Ali_K_Sahifa Bold" pitchFamily="2" charset="-78"/>
              </a:rPr>
              <a:t>                                                 </a:t>
            </a: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بنةماكانى واتاى ثراطماتيك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</a:t>
            </a:r>
          </a:p>
          <a:p>
            <a:pPr>
              <a:buNone/>
            </a:pP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           قسةكةر               طويَطر                      بابةت               دةوروبةر</a:t>
            </a:r>
          </a:p>
          <a:p>
            <a:pPr>
              <a:buNone/>
            </a:pPr>
            <a:endParaRPr lang="ar-IQ" sz="1400" dirty="0" smtClean="0">
              <a:solidFill>
                <a:srgbClr val="FF3399"/>
              </a:solidFill>
              <a:cs typeface="Ali_K_Sahifa Bold" pitchFamily="2" charset="-78"/>
            </a:endParaRPr>
          </a:p>
          <a:p>
            <a:pPr>
              <a:buNone/>
            </a:pPr>
            <a:r>
              <a:rPr lang="ar-IQ" sz="1600" dirty="0" smtClean="0">
                <a:solidFill>
                  <a:srgbClr val="FF3399"/>
                </a:solidFill>
                <a:cs typeface="Ali_K_Sahifa Bold" pitchFamily="2" charset="-78"/>
              </a:rPr>
              <a:t>    قسةكةر:</a:t>
            </a:r>
            <a:r>
              <a:rPr lang="ar-IQ" sz="1600" dirty="0" smtClean="0">
                <a:cs typeface="Ali_K_Sahifa Bold" pitchFamily="2" charset="-78"/>
              </a:rPr>
              <a:t> ئةو كةسةية كة ثةيامةكة بة مةبةستيَك و لة بارودؤخ و كات و شويَنيَكدا  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بة رةضاوكردنى ياساى رِيَزمانى و واتاييةكان دةنيَنريَت، كة بة زؤرى لةسةر بنةماى طريمانة دةبيَت.</a:t>
            </a:r>
          </a:p>
          <a:p>
            <a:pPr>
              <a:buNone/>
            </a:pPr>
            <a:r>
              <a:rPr lang="ar-IQ" sz="1600" dirty="0" smtClean="0">
                <a:solidFill>
                  <a:srgbClr val="FF3399"/>
                </a:solidFill>
                <a:cs typeface="Ali_K_Sahifa Bold" pitchFamily="2" charset="-78"/>
              </a:rPr>
              <a:t>طويَطر:</a:t>
            </a:r>
            <a:r>
              <a:rPr lang="ar-IQ" sz="1600" dirty="0" smtClean="0">
                <a:cs typeface="Ali_K_Sahifa Bold" pitchFamily="2" charset="-78"/>
              </a:rPr>
              <a:t> ئةو كةسةية كة ثةيامةكة وةردةطريَت، لة ميَشكيدا شييان دةكاتةوة، كاتيَكيش سةركةوتوو دةبيَت، ئةطةر ئاطاى لة بارودؤخةكة بيَت و لة مةبةستى قسةكةر بطات.</a:t>
            </a:r>
          </a:p>
          <a:p>
            <a:pPr>
              <a:buNone/>
            </a:pPr>
            <a:r>
              <a:rPr lang="ar-IQ" sz="1600" dirty="0" smtClean="0">
                <a:solidFill>
                  <a:srgbClr val="FF3399"/>
                </a:solidFill>
                <a:cs typeface="Ali_K_Sahifa Bold" pitchFamily="2" charset="-78"/>
              </a:rPr>
              <a:t>بابةت: </a:t>
            </a:r>
            <a:r>
              <a:rPr lang="ar-IQ" sz="1600" i="1" dirty="0" smtClean="0">
                <a:cs typeface="Ali_K_Sahifa Bold" pitchFamily="2" charset="-78"/>
              </a:rPr>
              <a:t>ئةو </a:t>
            </a:r>
            <a:r>
              <a:rPr lang="ar-IQ" sz="1600" dirty="0" smtClean="0">
                <a:cs typeface="Ali_K_Sahifa Bold" pitchFamily="2" charset="-78"/>
              </a:rPr>
              <a:t>بيرةية كة قسةكةر دروستى دةكات، ثاشان وةرى دةطيَريَتة سةر هيَمايةكى طونجاو، تا بةرامبةرةكةى تيَيبطات.</a:t>
            </a:r>
          </a:p>
          <a:p>
            <a:pPr>
              <a:buNone/>
            </a:pPr>
            <a:r>
              <a:rPr lang="ar-IQ" sz="1600" dirty="0" smtClean="0">
                <a:solidFill>
                  <a:srgbClr val="FF3399"/>
                </a:solidFill>
                <a:cs typeface="Ali_K_Sahifa Bold" pitchFamily="2" charset="-78"/>
              </a:rPr>
              <a:t>دةوروبةر: </a:t>
            </a:r>
            <a:r>
              <a:rPr lang="ar-IQ" sz="1600" dirty="0" smtClean="0">
                <a:cs typeface="Ali_K_Sahifa Bold" pitchFamily="2" charset="-78"/>
              </a:rPr>
              <a:t>هةموو ئةو شتانة دةطريَتةوة كة كايطةريان لةسةر ئاخاوتن هةية.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>
              <a:cs typeface="Ali_K_Alwand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50483" y="1604151"/>
            <a:ext cx="500066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528748" y="1854184"/>
            <a:ext cx="4929222" cy="1588"/>
          </a:xfrm>
          <a:prstGeom prst="line">
            <a:avLst/>
          </a:prstGeom>
          <a:ln>
            <a:solidFill>
              <a:srgbClr val="00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208731" y="2103423"/>
            <a:ext cx="500066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279509" y="2103423"/>
            <a:ext cx="500066" cy="1588"/>
          </a:xfrm>
          <a:prstGeom prst="straightConnector1">
            <a:avLst/>
          </a:prstGeom>
          <a:ln>
            <a:solidFill>
              <a:srgbClr val="0066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386666" y="3067836"/>
            <a:ext cx="428628" cy="1588"/>
          </a:xfrm>
          <a:prstGeom prst="line">
            <a:avLst/>
          </a:prstGeom>
          <a:ln>
            <a:solidFill>
              <a:srgbClr val="FF669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2930" y="3282944"/>
            <a:ext cx="4714908" cy="158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244318" y="3496464"/>
            <a:ext cx="428628" cy="1588"/>
          </a:xfrm>
          <a:prstGeom prst="straightConnector1">
            <a:avLst/>
          </a:prstGeom>
          <a:ln>
            <a:solidFill>
              <a:srgbClr val="FF669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958434" y="3496464"/>
            <a:ext cx="428628" cy="1588"/>
          </a:xfrm>
          <a:prstGeom prst="straightConnector1">
            <a:avLst/>
          </a:prstGeom>
          <a:ln>
            <a:solidFill>
              <a:srgbClr val="FF669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2172484" y="3496464"/>
            <a:ext cx="428628" cy="1588"/>
          </a:xfrm>
          <a:prstGeom prst="straightConnector1">
            <a:avLst/>
          </a:prstGeom>
          <a:ln>
            <a:solidFill>
              <a:srgbClr val="FF669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491706" y="3533374"/>
            <a:ext cx="501654" cy="794"/>
          </a:xfrm>
          <a:prstGeom prst="straightConnector1">
            <a:avLst/>
          </a:prstGeom>
          <a:ln>
            <a:solidFill>
              <a:srgbClr val="FF669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10" y="331601"/>
            <a:ext cx="4572032" cy="52245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1800" dirty="0" smtClean="0">
                <a:solidFill>
                  <a:srgbClr val="FF3399"/>
                </a:solidFill>
                <a:effectLst/>
                <a:cs typeface="Ali_K_Sahifa Bold" pitchFamily="2" charset="-78"/>
              </a:rPr>
              <a:t>بؤضوونةكانى  ليَكدانةوةى واتا</a:t>
            </a:r>
            <a:endParaRPr lang="ar-IQ" sz="1800" dirty="0">
              <a:solidFill>
                <a:srgbClr val="FF3399"/>
              </a:solidFill>
              <a:effectLst/>
              <a:cs typeface="Ali_K_Sahifa Bold" pitchFamily="2" charset="-78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2864" y="996928"/>
            <a:ext cx="6792415" cy="5857916"/>
          </a:xfrm>
          <a:solidFill>
            <a:srgbClr val="34BE8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IQ" sz="1600" dirty="0" smtClean="0">
                <a:cs typeface="Ali_K_Sahifa Bold" pitchFamily="2" charset="-78"/>
              </a:rPr>
              <a:t>بةشةكانى زانست</a:t>
            </a:r>
          </a:p>
          <a:p>
            <a:pPr algn="ctr">
              <a:buNone/>
            </a:pPr>
            <a:endParaRPr lang="ar-IQ" sz="2400" dirty="0">
              <a:cs typeface="Ali_K_Alwand" pitchFamily="2" charset="-78"/>
            </a:endParaRPr>
          </a:p>
          <a:p>
            <a:pPr algn="ctr">
              <a:buNone/>
            </a:pPr>
            <a:endParaRPr lang="ar-IQ" sz="2400" dirty="0" smtClean="0">
              <a:cs typeface="Ali_K_Alwand" pitchFamily="2" charset="-78"/>
            </a:endParaRPr>
          </a:p>
          <a:p>
            <a:pPr algn="ctr">
              <a:buNone/>
            </a:pPr>
            <a:endParaRPr lang="ar-IQ" sz="2400" dirty="0" smtClean="0">
              <a:cs typeface="Ali_K_Alwand" pitchFamily="2" charset="-78"/>
            </a:endParaRPr>
          </a:p>
          <a:p>
            <a:pPr algn="ctr">
              <a:buNone/>
            </a:pPr>
            <a:r>
              <a:rPr lang="ar-IQ" sz="1800" dirty="0" smtClean="0">
                <a:cs typeface="Ali_K_Sahifa Bold" pitchFamily="2" charset="-78"/>
              </a:rPr>
              <a:t>بؤضوون                                                 سةلماندن</a:t>
            </a: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    </a:t>
            </a:r>
            <a:r>
              <a:rPr lang="ar-IQ" dirty="0" smtClean="0">
                <a:cs typeface="Ali_K_Alwand" pitchFamily="2" charset="-78"/>
              </a:rPr>
              <a:t>     </a:t>
            </a:r>
            <a:endParaRPr lang="ar-IQ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72086" y="7140596"/>
            <a:ext cx="1680210" cy="440855"/>
          </a:xfrm>
        </p:spPr>
        <p:txBody>
          <a:bodyPr/>
          <a:lstStyle/>
          <a:p>
            <a:r>
              <a:rPr lang="ar-IQ" dirty="0" smtClean="0"/>
              <a:t>2014/1/23</a:t>
            </a:r>
            <a:r>
              <a:rPr lang="ar-IQ" sz="1400" dirty="0" smtClean="0">
                <a:cs typeface="Ali_K_Sahifa Bold" pitchFamily="2" charset="-78"/>
              </a:rPr>
              <a:t>  5شةم</a:t>
            </a:r>
            <a:endParaRPr lang="ar-IQ" sz="1400" dirty="0">
              <a:cs typeface="Ali_K_Sahifa Bold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565525" y="1674795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885938" y="1925622"/>
            <a:ext cx="35719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208599" y="21748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636302" y="2175258"/>
            <a:ext cx="50006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743458" y="3211506"/>
            <a:ext cx="1928826" cy="2428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ar-IQ" sz="3200" dirty="0" smtClean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هةوليَر</a:t>
            </a:r>
          </a:p>
          <a:p>
            <a:pPr algn="ctr"/>
            <a:endParaRPr lang="ar-IQ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ar-IQ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ar-IQ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ar-IQ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ar-IQ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ar-IQ" sz="3200" dirty="0" smtClean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بغداد</a:t>
            </a:r>
            <a:endParaRPr lang="ar-IQ" sz="3200" dirty="0">
              <a:solidFill>
                <a:schemeClr val="accent1">
                  <a:lumMod val="50000"/>
                </a:schemeClr>
              </a:solidFill>
              <a:cs typeface="Ali_K_Alwand" pitchFamily="2" charset="-78"/>
            </a:endParaRPr>
          </a:p>
        </p:txBody>
      </p:sp>
      <p:pic>
        <p:nvPicPr>
          <p:cNvPr id="16" name="Picture 15" descr="0750 0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40" y="3068630"/>
            <a:ext cx="3071834" cy="1500198"/>
          </a:xfrm>
          <a:prstGeom prst="rect">
            <a:avLst/>
          </a:prstGeom>
        </p:spPr>
      </p:pic>
      <p:pic>
        <p:nvPicPr>
          <p:cNvPr id="22" name="Picture 21" descr="1235789 0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40" y="5068894"/>
            <a:ext cx="3071834" cy="1143008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5400000">
            <a:off x="5207011" y="4675985"/>
            <a:ext cx="10723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81" y="331601"/>
            <a:ext cx="5072099" cy="593889"/>
          </a:xfr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1800" dirty="0" smtClean="0">
                <a:cs typeface="Ali_K_Sahifa Bold" pitchFamily="2" charset="-78"/>
              </a:rPr>
              <a:t>جؤرةكانى زانست</a:t>
            </a:r>
            <a:endParaRPr lang="ar-IQ" sz="1800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" y="925490"/>
            <a:ext cx="6480810" cy="6929486"/>
          </a:xfr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sz="24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زانستى بةلَطة نةويست                                                   زانستى  تيؤرى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ئةم زانستة رِاستيةكى ديارة.    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نم / نيوةى 1000 = 500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     60  + 60 + 60 = 180 ثلة.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</a:t>
            </a:r>
            <a:r>
              <a:rPr lang="ar-IQ" sz="1800" dirty="0" smtClean="0">
                <a:cs typeface="Ali_K_Sahifa Bold" pitchFamily="2" charset="-78"/>
              </a:rPr>
              <a:t>جؤرةكانى بؤضوون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</a:t>
            </a:r>
            <a:r>
              <a:rPr lang="ar-IQ" sz="1800" dirty="0" smtClean="0">
                <a:cs typeface="Ali_K_Sahifa Bold" pitchFamily="2" charset="-78"/>
              </a:rPr>
              <a:t>بؤضوونى بةلَطة نةويست                              بؤضوونى تيؤرى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             بؤضوونى واتايى بوونة.                           شةيتان ، فريشتة، ثةرى...</a:t>
            </a:r>
            <a:r>
              <a:rPr lang="ar-IQ" sz="1800" dirty="0" smtClean="0">
                <a:cs typeface="Ali_K_Alwand" pitchFamily="2" charset="-78"/>
              </a:rPr>
              <a:t>..                </a:t>
            </a:r>
            <a:endParaRPr lang="ar-IQ" sz="1800" dirty="0">
              <a:cs typeface="Ali_K_Alwan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0645" y="7997852"/>
            <a:ext cx="1680210" cy="117714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2460308" y="8115566"/>
            <a:ext cx="2280285" cy="164834"/>
          </a:xfrm>
        </p:spPr>
        <p:txBody>
          <a:bodyPr/>
          <a:lstStyle/>
          <a:p>
            <a:endParaRPr lang="ar-IQ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51211" y="1531919"/>
            <a:ext cx="64294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57244" y="1854184"/>
            <a:ext cx="535785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994417" y="21748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36567" y="217486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Isosceles Triangle 16"/>
          <p:cNvSpPr/>
          <p:nvPr/>
        </p:nvSpPr>
        <p:spPr>
          <a:xfrm>
            <a:off x="742930" y="3282944"/>
            <a:ext cx="1500198" cy="15001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458368" y="6068232"/>
            <a:ext cx="427834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14500" y="6283340"/>
            <a:ext cx="39290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30070" y="64968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600980" y="649686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880" y="425424"/>
            <a:ext cx="1857389" cy="6653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3399"/>
                </a:solidFill>
                <a:cs typeface="Ali_K_Alwand" pitchFamily="2" charset="-78"/>
              </a:rPr>
              <a:t>واتاسازى</a:t>
            </a:r>
            <a:endParaRPr lang="ar-IQ" dirty="0">
              <a:solidFill>
                <a:srgbClr val="FF3399"/>
              </a:solidFill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02" y="1139804"/>
            <a:ext cx="6643734" cy="6926282"/>
          </a:xfrm>
          <a:ln>
            <a:solidFill>
              <a:srgbClr val="FF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sz="24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400" dirty="0" smtClean="0">
                <a:cs typeface="Ali_K_Alwand" pitchFamily="2" charset="-78"/>
              </a:rPr>
              <a:t>    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بؤضوون</a:t>
            </a:r>
            <a:r>
              <a:rPr lang="ar-IQ" sz="2000" dirty="0" smtClean="0">
                <a:cs typeface="Ali_K_Sahifa Bold" pitchFamily="2" charset="-78"/>
              </a:rPr>
              <a:t>.                                                                          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سةلماندن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 </a:t>
            </a:r>
            <a:r>
              <a:rPr lang="ar-IQ" sz="1600" dirty="0" smtClean="0">
                <a:cs typeface="Ali_K_Sahifa Bold" pitchFamily="2" charset="-78"/>
              </a:rPr>
              <a:t>واتاسازى زانستيَكى سةلماندن نية.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 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    ناوليَنان             هؤشةكى             رِةوشتى                بةكارهيَنان 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                           </a:t>
            </a:r>
            <a:r>
              <a:rPr lang="ar-IQ" sz="2000" dirty="0" smtClean="0">
                <a:cs typeface="Ali_K_Sahifa Bold" pitchFamily="2" charset="-78"/>
              </a:rPr>
              <a:t>رِوانطةكانى ليَكؤلَينةوةى واتا</a:t>
            </a:r>
          </a:p>
          <a:p>
            <a:pPr>
              <a:buNone/>
            </a:pPr>
            <a:endParaRPr lang="ar-IQ" sz="2000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solidFill>
                <a:srgbClr val="00B0F0"/>
              </a:solidFill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   </a:t>
            </a:r>
          </a:p>
          <a:p>
            <a:pPr>
              <a:buNone/>
            </a:pP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            </a:t>
            </a:r>
            <a:r>
              <a:rPr lang="ar-IQ" sz="1600" dirty="0" smtClean="0">
                <a:solidFill>
                  <a:srgbClr val="00B0F0"/>
                </a:solidFill>
                <a:cs typeface="Ali_K_Sahifa Bold" pitchFamily="2" charset="-78"/>
              </a:rPr>
              <a:t>لة روانطةى زانستةكانى فةلسةفة و                                لة رِوانطةى زمان. </a:t>
            </a:r>
          </a:p>
          <a:p>
            <a:pPr>
              <a:buNone/>
            </a:pPr>
            <a:r>
              <a:rPr lang="ar-IQ" sz="1600" dirty="0" smtClean="0">
                <a:solidFill>
                  <a:srgbClr val="00B0F0"/>
                </a:solidFill>
                <a:cs typeface="Ali_K_Sahifa Bold" pitchFamily="2" charset="-78"/>
              </a:rPr>
              <a:t>           لؤجيك و دةروونناسى </a:t>
            </a:r>
            <a:r>
              <a:rPr lang="ar-IQ" sz="2000" dirty="0" smtClean="0">
                <a:solidFill>
                  <a:srgbClr val="00B0F0"/>
                </a:solidFill>
                <a:cs typeface="Ali_K_Sahifa Bold" pitchFamily="2" charset="-78"/>
              </a:rPr>
              <a:t>.......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315492" y="1496200"/>
            <a:ext cx="571504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28682" y="1782746"/>
            <a:ext cx="5143536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851541" y="2103423"/>
            <a:ext cx="64294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708005" y="2103423"/>
            <a:ext cx="64294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51541" y="3460745"/>
            <a:ext cx="64294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528748" y="3783010"/>
            <a:ext cx="5143536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173012" y="4283076"/>
            <a:ext cx="999338" cy="79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744252" y="4282282"/>
            <a:ext cx="1000132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994021" y="4246563"/>
            <a:ext cx="928694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1065195" y="4246563"/>
            <a:ext cx="928694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921921" y="6390497"/>
            <a:ext cx="500066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743062" y="6640530"/>
            <a:ext cx="428628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780103" y="6889769"/>
            <a:ext cx="500066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1493823" y="6889769"/>
            <a:ext cx="500066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558" y="331601"/>
            <a:ext cx="4714908" cy="6653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800" dirty="0" smtClean="0">
                <a:solidFill>
                  <a:srgbClr val="006600"/>
                </a:solidFill>
                <a:cs typeface="Ali_K_Sahifa Bold" pitchFamily="2" charset="-78"/>
              </a:rPr>
              <a:t>1. بؤضوونى ناوليَنان (ئاماذة)</a:t>
            </a:r>
            <a:endParaRPr lang="ar-IQ" sz="2800" dirty="0">
              <a:solidFill>
                <a:srgbClr val="0066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02" y="1282680"/>
            <a:ext cx="6597991" cy="6429420"/>
          </a:xfr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بيرؤكةى ئةم بؤضوونة دةطةريَتةوة بؤ (ئةفلاَتوون).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بة يةكةم بؤضوونى ليَكدانةوةى واتا دادةنريَت.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طولَ</a:t>
            </a: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</a:t>
            </a:r>
            <a:endParaRPr lang="ar-IQ" sz="2000" dirty="0" smtClean="0">
              <a:solidFill>
                <a:srgbClr val="FF3399"/>
              </a:solidFill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هيَما  </a:t>
            </a:r>
            <a:r>
              <a:rPr lang="ar-IQ" sz="2000" dirty="0" smtClean="0">
                <a:cs typeface="Ali_K_Sahifa Bold" pitchFamily="2" charset="-78"/>
              </a:rPr>
              <a:t>                                                     </a:t>
            </a: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تةنى بةرجةستة</a:t>
            </a:r>
          </a:p>
          <a:p>
            <a:pPr>
              <a:buNone/>
            </a:pP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  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ثةيوةنديةكة دوو قؤلَيية كة بريتية لة: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ناو    </a:t>
            </a:r>
            <a:r>
              <a:rPr lang="ar-IQ" sz="2000" dirty="0" smtClean="0">
                <a:cs typeface="Ali_K_Sahifa Bold" pitchFamily="2" charset="-78"/>
              </a:rPr>
              <a:t>                                                                  </a:t>
            </a: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ناوليَنراو </a:t>
            </a:r>
            <a:r>
              <a:rPr lang="ar-IQ" sz="2000" dirty="0" smtClean="0">
                <a:cs typeface="Ali_K_Sahifa Bold" pitchFamily="2" charset="-78"/>
              </a:rPr>
              <a:t>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</a:t>
            </a:r>
            <a:r>
              <a:rPr lang="ar-IQ" sz="2000" dirty="0" smtClean="0">
                <a:solidFill>
                  <a:srgbClr val="FF3399"/>
                </a:solidFill>
                <a:cs typeface="Ali_K_Sahifa Bold" pitchFamily="2" charset="-78"/>
              </a:rPr>
              <a:t>ناو                                               ناوليَنراو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pic>
        <p:nvPicPr>
          <p:cNvPr id="18" name="Picture 17" descr="1235789 0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30" y="2211374"/>
            <a:ext cx="2500330" cy="2143140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rot="5400000">
            <a:off x="5314962" y="3497258"/>
            <a:ext cx="2000264" cy="571504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528880" y="4354514"/>
            <a:ext cx="571504" cy="42862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16200000" flipH="1">
            <a:off x="4051937" y="3760151"/>
            <a:ext cx="525785" cy="3571900"/>
          </a:xfrm>
          <a:prstGeom prst="rightBrace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5314962" y="6211902"/>
            <a:ext cx="1214446" cy="357190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1171558" y="5854712"/>
            <a:ext cx="1357322" cy="5000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3457574" y="264000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31601"/>
            <a:ext cx="6480810" cy="7367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هةر شتيَك لةم جيهانةدا بوونى هةبيَت ناويشى هةية.</a:t>
            </a:r>
            <a:br>
              <a:rPr lang="ar-IQ" sz="20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</a:b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مندالَ لة دةوروبةرةكةى دا لة رِيَطاى ناونانةوة فيَرى وشةكان دةكريَت. وةكو:</a:t>
            </a:r>
            <a:endParaRPr lang="ar-IQ" sz="2000" dirty="0">
              <a:solidFill>
                <a:schemeClr val="accent6">
                  <a:lumMod val="75000"/>
                </a:schemeClr>
              </a:solidFill>
              <a:cs typeface="Ali_K_Sahifa Bol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2864" y="1139804"/>
            <a:ext cx="6766562" cy="6500858"/>
          </a:xfrm>
          <a:solidFill>
            <a:srgbClr val="6C8677"/>
          </a:solidFill>
          <a:ln>
            <a:solidFill>
              <a:srgbClr val="92D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sz="2400" dirty="0" smtClean="0">
                <a:cs typeface="Ali_K_Alwand" pitchFamily="2" charset="-78"/>
              </a:rPr>
              <a:t>      </a:t>
            </a:r>
          </a:p>
          <a:p>
            <a:pPr>
              <a:buNone/>
            </a:pPr>
            <a:endParaRPr lang="ar-IQ" sz="24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400" dirty="0" smtClean="0">
                <a:cs typeface="Ali_K_Alwand" pitchFamily="2" charset="-78"/>
              </a:rPr>
              <a:t>                             </a:t>
            </a:r>
            <a:r>
              <a:rPr lang="ar-IQ" sz="2000" dirty="0" smtClean="0">
                <a:solidFill>
                  <a:srgbClr val="0070C0"/>
                </a:solidFill>
                <a:cs typeface="Ali_K_Sahifa Bold" pitchFamily="2" charset="-78"/>
              </a:rPr>
              <a:t>ئةستيَرة</a:t>
            </a:r>
          </a:p>
          <a:p>
            <a:pPr>
              <a:buNone/>
            </a:pPr>
            <a:r>
              <a:rPr lang="ar-IQ" sz="2000" dirty="0" smtClean="0">
                <a:solidFill>
                  <a:srgbClr val="0070C0"/>
                </a:solidFill>
                <a:cs typeface="Ali_K_Sahifa Bold" pitchFamily="2" charset="-78"/>
              </a:rPr>
              <a:t>       </a:t>
            </a:r>
          </a:p>
          <a:p>
            <a:pPr>
              <a:buNone/>
            </a:pPr>
            <a:r>
              <a:rPr lang="ar-IQ" sz="2000" dirty="0" smtClean="0">
                <a:solidFill>
                  <a:srgbClr val="0070C0"/>
                </a:solidFill>
                <a:cs typeface="Ali_K_Sahifa Bold" pitchFamily="2" charset="-78"/>
              </a:rPr>
              <a:t>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</a:t>
            </a:r>
            <a:r>
              <a:rPr lang="ar-IQ" sz="2000" dirty="0" smtClean="0">
                <a:solidFill>
                  <a:srgbClr val="87D75B"/>
                </a:solidFill>
                <a:cs typeface="Ali_K_Sahifa Bold" pitchFamily="2" charset="-78"/>
              </a:rPr>
              <a:t>ئؤتؤمبيَل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</a:t>
            </a:r>
            <a:r>
              <a:rPr lang="ar-IQ" sz="20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ثلَينط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</a:t>
            </a:r>
          </a:p>
          <a:p>
            <a:pPr>
              <a:buNone/>
            </a:pPr>
            <a:r>
              <a:rPr lang="ar-IQ" sz="2000" dirty="0" smtClean="0">
                <a:solidFill>
                  <a:srgbClr val="C00000"/>
                </a:solidFill>
                <a:cs typeface="Ali_K_Sahifa Bold" pitchFamily="2" charset="-78"/>
              </a:rPr>
              <a:t>                           ناوليَنراو                 ناو</a:t>
            </a:r>
            <a:endParaRPr lang="ar-IQ" sz="20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pic>
        <p:nvPicPr>
          <p:cNvPr id="2051" name="Picture 3" descr="C:\Program Files (x86)\Microsoft Office\MEDIA\CAGCAT10\j029755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78" y="1425556"/>
            <a:ext cx="1785950" cy="2857520"/>
          </a:xfrm>
          <a:prstGeom prst="rect">
            <a:avLst/>
          </a:prstGeom>
          <a:noFill/>
        </p:spPr>
      </p:pic>
      <p:sp>
        <p:nvSpPr>
          <p:cNvPr id="10" name="4-Point Star 9"/>
          <p:cNvSpPr/>
          <p:nvPr/>
        </p:nvSpPr>
        <p:spPr>
          <a:xfrm>
            <a:off x="5314962" y="1425556"/>
            <a:ext cx="1357322" cy="1214446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052" name="Picture 4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10" y="3140069"/>
            <a:ext cx="1830629" cy="1000132"/>
          </a:xfrm>
          <a:prstGeom prst="rect">
            <a:avLst/>
          </a:prstGeom>
          <a:noFill/>
        </p:spPr>
      </p:pic>
      <p:pic>
        <p:nvPicPr>
          <p:cNvPr id="2053" name="Picture 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10" y="4711704"/>
            <a:ext cx="1829714" cy="1214446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rot="5400000">
            <a:off x="5350681" y="6033307"/>
            <a:ext cx="571504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743326" y="5926150"/>
            <a:ext cx="642942" cy="57150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54" y="331601"/>
            <a:ext cx="5929354" cy="593889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1800" dirty="0" smtClean="0">
                <a:cs typeface="Ali_K_Sahifa Bold" pitchFamily="2" charset="-78"/>
              </a:rPr>
              <a:t>لايةنطرانى ئةم بؤضوونة هةولَياندا سروشتى ئاماذةبؤكراو ديارى بكةن:</a:t>
            </a:r>
            <a:endParaRPr lang="ar-IQ" sz="1800" dirty="0"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15" y="925490"/>
            <a:ext cx="6312239" cy="71438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None/>
            </a:pPr>
            <a:r>
              <a:rPr lang="ar-IQ" sz="2000" dirty="0" smtClean="0">
                <a:cs typeface="Ali_K_Sahifa Bold" pitchFamily="2" charset="-78"/>
              </a:rPr>
              <a:t>1.ناوى تايبةتى                                      بؤ كةسيَكى ديارى كراو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      ــ  ئازاد </a:t>
            </a:r>
          </a:p>
          <a:p>
            <a:pPr marL="457200" indent="-457200">
              <a:lnSpc>
                <a:spcPct val="150000"/>
              </a:lnSpc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2. فرمان                                            رِوودانى كاريَك يا رِووداويَك.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ــ هاويشت </a:t>
            </a:r>
          </a:p>
          <a:p>
            <a:pPr marL="457200" indent="-457200">
              <a:lnSpc>
                <a:spcPct val="150000"/>
              </a:lnSpc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3. ئاوةلَناو                                           تايبةتمةنديةكانى شت.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  4 .ناوى طشتى                         بؤ كةسيَك يا كؤمةلَة كةسيَكى ناديار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ــ فةرمانبةر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                 ناو                                                  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ناوليَنراو (ئاماذةبؤكراو)</a:t>
            </a:r>
            <a:endParaRPr lang="ar-IQ" sz="2000" dirty="0">
              <a:cs typeface="Ali_K_Sahifa Bold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457574" y="113980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600450" y="1639870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026" name="Picture 2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7310" y="1354118"/>
            <a:ext cx="1357322" cy="1071570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rot="10800000">
            <a:off x="3743326" y="2640002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Program Files (x86)\Microsoft Office\MEDIA\CAGCAT10\j029865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8682" y="2997192"/>
            <a:ext cx="1781251" cy="785818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 rot="10800000">
            <a:off x="3671888" y="3211506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4100516" y="421163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30" name="Picture 6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7244" y="5068895"/>
            <a:ext cx="2574202" cy="1143008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171954" y="478314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3886202" y="5283208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707871" y="5604679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743194" y="6140464"/>
            <a:ext cx="571504" cy="4889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41" y="331601"/>
            <a:ext cx="5904738" cy="736766"/>
          </a:xfrm>
        </p:spPr>
        <p:txBody>
          <a:bodyPr>
            <a:normAutofit/>
          </a:bodyPr>
          <a:lstStyle/>
          <a:p>
            <a:pPr algn="r"/>
            <a:r>
              <a:rPr lang="ar-IQ" sz="2400" dirty="0" smtClean="0">
                <a:effectLst/>
                <a:cs typeface="Ali_K_Alwand" pitchFamily="2" charset="-78"/>
              </a:rPr>
              <a:t>ئاستةكانى واتا</a:t>
            </a:r>
            <a:endParaRPr lang="ar-IQ" sz="2400" dirty="0">
              <a:effectLst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64" y="996928"/>
            <a:ext cx="6506663" cy="7072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ar-IQ" sz="1800" dirty="0" smtClean="0">
                <a:solidFill>
                  <a:schemeClr val="accent3"/>
                </a:solidFill>
                <a:cs typeface="Ali_K_Sahifa Bold" pitchFamily="2" charset="-78"/>
              </a:rPr>
              <a:t>ئاستةكانى واتا    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                                                                                                            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                                                                       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                 </a:t>
            </a:r>
          </a:p>
          <a:p>
            <a:pPr>
              <a:buNone/>
            </a:pPr>
            <a:endParaRPr lang="ar-IQ" sz="1400" dirty="0" smtClean="0">
              <a:solidFill>
                <a:srgbClr val="00B050"/>
              </a:solidFill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solidFill>
                  <a:srgbClr val="00B050"/>
                </a:solidFill>
                <a:cs typeface="Ali_K_Sahifa Bold" pitchFamily="2" charset="-78"/>
              </a:rPr>
              <a:t>سيمانتيك </a:t>
            </a:r>
            <a:r>
              <a:rPr lang="ar-IQ" sz="1400" dirty="0" smtClean="0">
                <a:cs typeface="Ali_K_Sahifa Bold" pitchFamily="2" charset="-78"/>
              </a:rPr>
              <a:t>                                                                                                 </a:t>
            </a:r>
            <a:r>
              <a:rPr lang="ar-IQ" sz="1400" dirty="0" smtClean="0">
                <a:solidFill>
                  <a:srgbClr val="00B050"/>
                </a:solidFill>
                <a:cs typeface="Ali_K_Sahifa Bold" pitchFamily="2" charset="-78"/>
              </a:rPr>
              <a:t>ثراطماتيك</a:t>
            </a:r>
          </a:p>
          <a:p>
            <a:pPr>
              <a:buNone/>
            </a:pPr>
            <a:r>
              <a:rPr lang="ar-IQ" sz="1400" dirty="0" smtClean="0">
                <a:solidFill>
                  <a:schemeClr val="accent5">
                    <a:lumMod val="75000"/>
                  </a:schemeClr>
                </a:solidFill>
                <a:cs typeface="Ali_K_Sahifa Bold" pitchFamily="2" charset="-78"/>
              </a:rPr>
              <a:t>بريتى ية لة ثةيوةندى نيَوان                                                             بريتية لةثةيوةندى نيَوان             </a:t>
            </a:r>
          </a:p>
          <a:p>
            <a:pPr>
              <a:buNone/>
            </a:pPr>
            <a:r>
              <a:rPr lang="ar-IQ" sz="1400" dirty="0" smtClean="0">
                <a:solidFill>
                  <a:schemeClr val="accent5">
                    <a:lumMod val="75000"/>
                  </a:schemeClr>
                </a:solidFill>
                <a:cs typeface="Ali_K_Sahifa Bold" pitchFamily="2" charset="-78"/>
              </a:rPr>
              <a:t>هيَماو تةن.                                                                                    هيَماو بةكارهيَنةرةكةى. </a:t>
            </a:r>
          </a:p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1800" dirty="0" smtClean="0">
              <a:solidFill>
                <a:srgbClr val="C00000"/>
              </a:solidFill>
              <a:cs typeface="Ali_K_Sahifa Bold" pitchFamily="2" charset="-78"/>
            </a:endParaRPr>
          </a:p>
          <a:p>
            <a:pPr>
              <a:buNone/>
            </a:pPr>
            <a:endParaRPr lang="ar-IQ" sz="1800" dirty="0" smtClean="0">
              <a:solidFill>
                <a:srgbClr val="C00000"/>
              </a:solidFill>
              <a:cs typeface="Ali_K_Sahifa Bold" pitchFamily="2" charset="-78"/>
            </a:endParaRPr>
          </a:p>
          <a:p>
            <a:pPr>
              <a:buNone/>
            </a:pPr>
            <a:r>
              <a:rPr lang="ar-IQ" sz="1800" dirty="0" smtClean="0">
                <a:solidFill>
                  <a:srgbClr val="C00000"/>
                </a:solidFill>
                <a:cs typeface="Ali_K_Sahifa Bold" pitchFamily="2" charset="-78"/>
              </a:rPr>
              <a:t>مانط</a:t>
            </a:r>
            <a:r>
              <a:rPr lang="ar-IQ" sz="1800" dirty="0" smtClean="0">
                <a:cs typeface="Ali_K_Sahifa Bold" pitchFamily="2" charset="-78"/>
              </a:rPr>
              <a:t>                                          </a:t>
            </a:r>
            <a:r>
              <a:rPr lang="ar-IQ" sz="1800" dirty="0" smtClean="0">
                <a:solidFill>
                  <a:srgbClr val="C00000"/>
                </a:solidFill>
                <a:cs typeface="Ali_K_Sahifa Bold" pitchFamily="2" charset="-78"/>
              </a:rPr>
              <a:t>مانط     </a:t>
            </a: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      </a:t>
            </a:r>
          </a:p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    </a:t>
            </a:r>
            <a:r>
              <a:rPr lang="ar-IQ" sz="1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li_K_Sahifa Bold" pitchFamily="2" charset="-78"/>
              </a:rPr>
              <a:t>هيَما</a:t>
            </a:r>
            <a:r>
              <a:rPr lang="ar-IQ" sz="1400" dirty="0" smtClean="0">
                <a:cs typeface="Ali_K_Sahifa Bold" pitchFamily="2" charset="-78"/>
              </a:rPr>
              <a:t>                 تةن                       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                                                                             هيَما                               بةكارهيًنةرةكةى </a:t>
            </a:r>
          </a:p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واتاى هيَمايةكة لة واتاى فةرهةنطى وةردةطرين.      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                                                           واتاى (هيًَما) لة ئاستى ثراطماتيكدا لةواتاى دةوروبةر وةردةطرين.</a:t>
            </a:r>
          </a:p>
          <a:p>
            <a:pPr algn="ctr">
              <a:buNone/>
            </a:pPr>
            <a:r>
              <a:rPr lang="en-US" sz="1400" dirty="0" smtClean="0">
                <a:cs typeface="Ali_K_Sahifa Bold" pitchFamily="2" charset="-78"/>
              </a:rPr>
              <a:t>/T.B                                                       </a:t>
            </a:r>
            <a:r>
              <a:rPr lang="ar-IQ" sz="1400" dirty="0" smtClean="0">
                <a:cs typeface="Ali_K_Sahifa Bold" pitchFamily="2" charset="-78"/>
              </a:rPr>
              <a:t>هيَما لة ئاستى ثراطماتيكدا واتايةكى جيَطيرى نيية.</a:t>
            </a:r>
          </a:p>
          <a:p>
            <a:pPr>
              <a:buNone/>
            </a:pPr>
            <a:endParaRPr lang="ar-IQ" sz="2000" dirty="0">
              <a:cs typeface="Ali_K_Alwand" pitchFamily="2" charset="-78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386930" y="1639076"/>
            <a:ext cx="5715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8748" y="1925622"/>
            <a:ext cx="48577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173012" y="21391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279509" y="2174861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Moon 17"/>
          <p:cNvSpPr/>
          <p:nvPr/>
        </p:nvSpPr>
        <p:spPr>
          <a:xfrm>
            <a:off x="5172086" y="3925886"/>
            <a:ext cx="285752" cy="71438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6243656" y="485458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207805" y="4890299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243260" y="492601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992963" y="5104613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eft Brace 27"/>
          <p:cNvSpPr/>
          <p:nvPr/>
        </p:nvSpPr>
        <p:spPr>
          <a:xfrm rot="16200000">
            <a:off x="5445430" y="5301382"/>
            <a:ext cx="428628" cy="121444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9" name="Left Brace 28"/>
          <p:cNvSpPr/>
          <p:nvPr/>
        </p:nvSpPr>
        <p:spPr>
          <a:xfrm rot="16200000">
            <a:off x="1885940" y="5068893"/>
            <a:ext cx="428628" cy="20002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1" name="Picture 20" descr="folded-arm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44" y="3711572"/>
            <a:ext cx="731520" cy="96621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2400" dirty="0" smtClean="0">
                <a:effectLst/>
                <a:cs typeface="Ali_K_Alwand" pitchFamily="2" charset="-78"/>
              </a:rPr>
              <a:t>لةئاستى ثراطماتيكدا بةكارهيَنةر ضؤن ووشة بةكاربهيَنىَ لة دةوروب جيادا , ئةوا وشةكة بة طويَرةى دةوروبةرةكة واتا وةردةطريَت.</a:t>
            </a:r>
            <a:endParaRPr lang="ar-IQ" sz="2400" dirty="0">
              <a:effectLst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54" y="211110"/>
            <a:ext cx="6404804" cy="6357982"/>
          </a:xfr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                                            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واتا لة ديوى ناوةوةى هيَما دةكؤلَيَتةوة.</a:t>
            </a:r>
          </a:p>
          <a:p>
            <a:pPr>
              <a:buNone/>
            </a:pPr>
            <a:r>
              <a:rPr lang="ar-IQ" sz="1800" dirty="0" smtClean="0">
                <a:solidFill>
                  <a:srgbClr val="FF0000"/>
                </a:solidFill>
                <a:cs typeface="Ali_K_Sahifa Bold" pitchFamily="2" charset="-78"/>
              </a:rPr>
              <a:t>         </a:t>
            </a:r>
          </a:p>
          <a:p>
            <a:pPr>
              <a:buNone/>
            </a:pPr>
            <a:r>
              <a:rPr lang="ar-IQ" sz="1800" dirty="0" smtClean="0">
                <a:solidFill>
                  <a:srgbClr val="FF0000"/>
                </a:solidFill>
                <a:cs typeface="Ali_K_Sahifa Bold" pitchFamily="2" charset="-78"/>
              </a:rPr>
              <a:t>هيَما                   دةرةوة (وشة، دةنط، رِستة)</a:t>
            </a:r>
          </a:p>
          <a:p>
            <a:pPr>
              <a:buNone/>
            </a:pPr>
            <a:r>
              <a:rPr lang="ar-IQ" sz="18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</a:t>
            </a:r>
          </a:p>
          <a:p>
            <a:pPr>
              <a:buNone/>
            </a:pPr>
            <a:r>
              <a:rPr lang="ar-IQ" sz="18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    ناوةوة (واتا)                     </a:t>
            </a: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سيمانتيك           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                                                                                 كةواتة سيمانتيك و 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                                                     ثراطماتيك                  ثراطماتيك لة        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                                                                                    ديوى ناوةوةى هيَما   </a:t>
            </a:r>
          </a:p>
          <a:p>
            <a:pPr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                                                                                                           دةكؤلَنةوة.                                     </a:t>
            </a:r>
          </a:p>
          <a:p>
            <a:pPr>
              <a:buNone/>
            </a:pPr>
            <a:r>
              <a:rPr lang="ar-IQ" sz="1800" dirty="0" smtClean="0">
                <a:solidFill>
                  <a:srgbClr val="FF0000"/>
                </a:solidFill>
                <a:cs typeface="Ali_K_Sahifa Bold" pitchFamily="2" charset="-78"/>
              </a:rPr>
              <a:t>                </a:t>
            </a:r>
          </a:p>
          <a:p>
            <a:pPr>
              <a:buNone/>
            </a:pPr>
            <a:r>
              <a:rPr lang="ar-IQ" sz="1600" dirty="0" smtClean="0">
                <a:solidFill>
                  <a:srgbClr val="002060"/>
                </a:solidFill>
                <a:cs typeface="Ali_K_Sahifa Bold" pitchFamily="2" charset="-78"/>
              </a:rPr>
              <a:t>كةواتة هيَما دوو ديوى هةية ئةوانيش بريتين : لة ديوى دةرةوةو  ناوةوة.</a:t>
            </a:r>
          </a:p>
          <a:p>
            <a:pPr>
              <a:lnSpc>
                <a:spcPct val="150000"/>
              </a:lnSpc>
              <a:buNone/>
            </a:pPr>
            <a:r>
              <a:rPr lang="ar-IQ" sz="1600" dirty="0" smtClean="0">
                <a:solidFill>
                  <a:srgbClr val="002060"/>
                </a:solidFill>
                <a:cs typeface="Ali_K_Sahifa Bold" pitchFamily="2" charset="-78"/>
              </a:rPr>
              <a:t>هةردوو ئاستى ( سيمانتيك و ثراطماتيك) تايبةتن بة ليَكدانةوةى ديوى ناوةوةى هيَما. </a:t>
            </a:r>
          </a:p>
          <a:p>
            <a:pPr>
              <a:buNone/>
            </a:pPr>
            <a:r>
              <a:rPr lang="ar-IQ" sz="1600" dirty="0" smtClean="0">
                <a:solidFill>
                  <a:srgbClr val="002060"/>
                </a:solidFill>
                <a:cs typeface="Ali_K_Sahifa Bold" pitchFamily="2" charset="-78"/>
              </a:rPr>
              <a:t>زمانةانان ثيَيان واية بىَ (واتا) زمان بوونى نيية، ضونكة فؤرمة زمانييةكان كاتيَك دةبنة هيَما ئةطةر هةلَطرى واتا بن. </a:t>
            </a:r>
          </a:p>
          <a:p>
            <a:pPr>
              <a:buNone/>
            </a:pPr>
            <a:endParaRPr lang="ar-IQ" sz="1400" dirty="0" smtClean="0">
              <a:solidFill>
                <a:srgbClr val="002060"/>
              </a:solidFill>
              <a:cs typeface="Ali_K_Sahifa Bold" pitchFamily="2" charset="-78"/>
            </a:endParaRP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                                                                       </a:t>
            </a:r>
            <a:endParaRPr lang="ar-IQ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100648" y="7212034"/>
            <a:ext cx="1680210" cy="440855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457442" y="6997720"/>
            <a:ext cx="2280285" cy="440855"/>
          </a:xfrm>
        </p:spPr>
        <p:txBody>
          <a:bodyPr/>
          <a:lstStyle/>
          <a:p>
            <a:endParaRPr lang="ar-IQ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5672152" y="142555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5743590" y="1425556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600450" y="206849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3814764" y="2068498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>
            <a:off x="2528880" y="1997060"/>
            <a:ext cx="214314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31601"/>
            <a:ext cx="6480810" cy="80820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000" dirty="0" smtClean="0">
                <a:solidFill>
                  <a:schemeClr val="tx2">
                    <a:lumMod val="50000"/>
                  </a:schemeClr>
                </a:solidFill>
                <a:cs typeface="Ali_K_Alwand" pitchFamily="2" charset="-78"/>
              </a:rPr>
              <a:t>جياوازى نيَوان واتاى سيمانتيك و واتاى ثراطماتيك   </a:t>
            </a:r>
            <a:br>
              <a:rPr lang="ar-IQ" sz="2000" dirty="0" smtClean="0">
                <a:solidFill>
                  <a:schemeClr val="tx2">
                    <a:lumMod val="50000"/>
                  </a:schemeClr>
                </a:solidFill>
                <a:cs typeface="Ali_K_Alwand" pitchFamily="2" charset="-78"/>
              </a:rPr>
            </a:br>
            <a:endParaRPr lang="ar-IQ" sz="2000" dirty="0">
              <a:solidFill>
                <a:schemeClr val="tx2">
                  <a:lumMod val="50000"/>
                </a:schemeClr>
              </a:solidFill>
              <a:cs typeface="Ali_K_Sahifa Bold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425557"/>
            <a:ext cx="3181648" cy="642941"/>
          </a:xfrm>
          <a:solidFill>
            <a:srgbClr val="FF66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smtClean="0">
                <a:solidFill>
                  <a:schemeClr val="tx1"/>
                </a:solidFill>
                <a:cs typeface="Ali_K_Sahifa Bold" pitchFamily="2" charset="-78"/>
              </a:rPr>
              <a:t>ثراطماتيك</a:t>
            </a:r>
            <a:endParaRPr lang="ar-IQ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4" y="2282812"/>
            <a:ext cx="3240405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800" dirty="0" smtClean="0">
                <a:cs typeface="Ali_K_Sahifa Bold" pitchFamily="2" charset="-78"/>
              </a:rPr>
              <a:t>1</a:t>
            </a:r>
            <a:r>
              <a:rPr lang="ar-IQ" sz="1400" dirty="0" smtClean="0">
                <a:cs typeface="Ali_K_Sahifa Bold" pitchFamily="2" charset="-78"/>
              </a:rPr>
              <a:t>=بةستانةوةى هيَمايةبةبةكارهيَنةرةكةى.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من متنطيَكم بينى ضواردة سالَ بوو.</a:t>
            </a:r>
          </a:p>
          <a:p>
            <a:pPr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2= ثابةندة بة دةوروبةر.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شوانةكة مةرةكةى سةربرى.</a:t>
            </a:r>
          </a:p>
          <a:p>
            <a:pPr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3= هيَماى زمانى و نازمانى ليَكدةداتةوة.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ئةطةر بة ليَوطةستنيَكةوة بوتريَت باشة لةطةلَت ديَم. ئةوا واتاكةى ثيَضةوانة دةبيَتةوة.</a:t>
            </a:r>
          </a:p>
          <a:p>
            <a:pPr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4= واتاى شاراوة و قولَ دةطريَتةوة. </a:t>
            </a:r>
          </a:p>
          <a:p>
            <a:pPr>
              <a:buNone/>
            </a:pPr>
            <a:r>
              <a:rPr lang="ar-IQ" sz="1400" dirty="0" smtClean="0">
                <a:cs typeface="Ali_K_Sahifa Bold" pitchFamily="2" charset="-78"/>
              </a:rPr>
              <a:t>= سعات ضوار يةى بة شويَنما؟ </a:t>
            </a:r>
          </a:p>
          <a:p>
            <a:pPr>
              <a:buNone/>
            </a:pPr>
            <a:endParaRPr lang="ar-IQ" sz="1800" dirty="0" smtClean="0">
              <a:cs typeface="Ali_K_Sahifa Bold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3325" y="1425557"/>
            <a:ext cx="3097529" cy="642941"/>
          </a:xfrm>
          <a:solidFill>
            <a:srgbClr val="FF66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Ali_K_Sahifa Bold" pitchFamily="2" charset="-78"/>
              </a:rPr>
              <a:t>سيمانتيك</a:t>
            </a:r>
            <a:endParaRPr lang="ar-IQ" dirty="0">
              <a:solidFill>
                <a:schemeClr val="tx1"/>
              </a:solidFill>
              <a:cs typeface="Ali_K_Sahifa Bold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3325" y="2282812"/>
            <a:ext cx="3097529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ar-IQ" sz="29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1.بةستنةوةى هيَماية بةتةنى دةرةوة.           </a:t>
            </a:r>
          </a:p>
          <a:p>
            <a:pPr>
              <a:buNone/>
            </a:pPr>
            <a:r>
              <a:rPr lang="ar-IQ" sz="29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ـ </a:t>
            </a:r>
            <a:r>
              <a:rPr lang="ar-IQ" sz="2900" dirty="0" smtClean="0">
                <a:solidFill>
                  <a:srgbClr val="FF0000"/>
                </a:solidFill>
                <a:cs typeface="Ali_K_Sahifa Bold" pitchFamily="2" charset="-78"/>
              </a:rPr>
              <a:t>سالَ دوانزدة  مانطة.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2. ثابةند نيية بةدةوروبةر.                       </a:t>
            </a:r>
          </a:p>
          <a:p>
            <a:pPr>
              <a:buNone/>
            </a:pPr>
            <a:r>
              <a:rPr lang="ar-IQ" sz="29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ـ </a:t>
            </a:r>
            <a:r>
              <a:rPr lang="ar-IQ" sz="2900" dirty="0" smtClean="0">
                <a:solidFill>
                  <a:srgbClr val="FF0000"/>
                </a:solidFill>
                <a:cs typeface="Ali_K_Sahifa Bold" pitchFamily="2" charset="-78"/>
              </a:rPr>
              <a:t>شوان مةر بةخيَو دةكات.                       </a:t>
            </a:r>
          </a:p>
          <a:p>
            <a:pPr>
              <a:buNone/>
            </a:pPr>
            <a:r>
              <a:rPr lang="ar-IQ" sz="29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                                                       </a:t>
            </a:r>
            <a:endParaRPr lang="ar-IQ" sz="29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                      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3. هيَماى زمانى ليَك دةداتةوة.                    </a:t>
            </a:r>
          </a:p>
          <a:p>
            <a:pPr>
              <a:buNone/>
            </a:pPr>
            <a:r>
              <a:rPr lang="ar-IQ" sz="2900" dirty="0" smtClean="0">
                <a:solidFill>
                  <a:srgbClr val="FF0000"/>
                </a:solidFill>
                <a:cs typeface="Ali_K_Sahifa Bold" pitchFamily="2" charset="-78"/>
              </a:rPr>
              <a:t>ـ نانى خوارد</a:t>
            </a:r>
            <a:r>
              <a:rPr lang="ar-IQ" sz="29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.         </a:t>
            </a:r>
            <a:r>
              <a:rPr lang="ar-IQ" sz="2900" dirty="0" smtClean="0">
                <a:cs typeface="Ali_K_Sahifa Bold" pitchFamily="2" charset="-78"/>
              </a:rPr>
              <a:t> 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ئةطةر وةكو واتا بلاَوةكة وةربطرين بريتيية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لة: (بةركار  + بكةر+  كار)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              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                      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4. واتاى سةرزارى رِوون و ئاشكرا دةطريَتةوة.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ئةمةش واتاى فةرهةنطى و رِيَزمانييةكان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دةطريَتةوة.            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ــ </a:t>
            </a:r>
            <a:r>
              <a:rPr lang="ar-IQ" sz="2900" dirty="0" smtClean="0">
                <a:solidFill>
                  <a:srgbClr val="FF0000"/>
                </a:solidFill>
                <a:cs typeface="Ali_K_Sahifa Bold" pitchFamily="2" charset="-78"/>
              </a:rPr>
              <a:t>ثياو : + مرؤظ، +نيَر، + هةراش، خاوةن ذن</a:t>
            </a:r>
            <a:r>
              <a:rPr lang="ar-IQ" sz="2900" dirty="0" smtClean="0">
                <a:cs typeface="Ali_K_Sahifa Bold" pitchFamily="2" charset="-78"/>
              </a:rPr>
              <a:t>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                                         </a:t>
            </a:r>
            <a:endParaRPr lang="ar-IQ" sz="2900" dirty="0" smtClean="0">
              <a:solidFill>
                <a:srgbClr val="FF0000"/>
              </a:solidFill>
              <a:cs typeface="Ali_K_Sahifa Bold" pitchFamily="2" charset="-78"/>
            </a:endParaRPr>
          </a:p>
          <a:p>
            <a:pPr>
              <a:buNone/>
            </a:pPr>
            <a:r>
              <a:rPr lang="ar-IQ" sz="2900" dirty="0" smtClean="0">
                <a:solidFill>
                  <a:schemeClr val="accent6">
                    <a:lumMod val="75000"/>
                  </a:schemeClr>
                </a:solidFill>
                <a:cs typeface="Ali_K_Sahifa Bold" pitchFamily="2" charset="-78"/>
              </a:rPr>
              <a:t>              </a:t>
            </a:r>
            <a:r>
              <a:rPr lang="ar-IQ" sz="2900" dirty="0" smtClean="0">
                <a:cs typeface="Ali_K_Sahifa Bold" pitchFamily="2" charset="-78"/>
              </a:rPr>
              <a:t>                               </a:t>
            </a:r>
          </a:p>
          <a:p>
            <a:pPr>
              <a:buNone/>
            </a:pPr>
            <a:r>
              <a:rPr lang="ar-IQ" sz="2900" dirty="0" smtClean="0">
                <a:cs typeface="Ali_K_Sahifa Bold" pitchFamily="2" charset="-78"/>
              </a:rPr>
              <a:t>                                                                                               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541" y="282548"/>
            <a:ext cx="5904738" cy="785819"/>
          </a:xfrm>
        </p:spPr>
        <p:txBody>
          <a:bodyPr>
            <a:normAutofit/>
          </a:bodyPr>
          <a:lstStyle/>
          <a:p>
            <a:pPr algn="r"/>
            <a:endParaRPr lang="ar-IQ" sz="2400" dirty="0">
              <a:effectLst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40" y="1139804"/>
            <a:ext cx="3429024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ar-IQ" sz="2000" dirty="0" smtClean="0">
                <a:cs typeface="Ali_K_Alwand" pitchFamily="2" charset="-78"/>
              </a:rPr>
              <a:t>5</a:t>
            </a:r>
            <a:r>
              <a:rPr lang="ar-IQ" sz="1400" dirty="0" smtClean="0">
                <a:cs typeface="Ali_K_Sahifa Bold" pitchFamily="2" charset="-78"/>
              </a:rPr>
              <a:t>. ليَكدانةوةى مةبةستى قسةكةرة.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ــ فردريك طووتى: ( </a:t>
            </a: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وا باران دةباريَت</a:t>
            </a:r>
            <a:r>
              <a:rPr lang="ar-IQ" sz="1400" dirty="0" smtClean="0">
                <a:cs typeface="Ali_K_Sahifa Bold" pitchFamily="2" charset="-78"/>
              </a:rPr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لةم رِستةيةدا بةكارهيَنةر بةمةبةست ئةم قسةية دةكات: واتا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ضةتر هةلَطرة ، جلى ئةستور لةبةربكة،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ئاميَرةكانى طةرم كةرةوة داطيرسيَنة. 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6. واتاكةى تاكة كةسية مةرج نيية رِيَككةوتنى كؤمةلَى لةسةر بيَت.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7.واتاكةى طؤراوة بةثيَى كةس.</a:t>
            </a:r>
          </a:p>
          <a:p>
            <a:pPr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8. واتاكةى نائاسايية</a:t>
            </a:r>
            <a:r>
              <a:rPr lang="ar-IQ" sz="2000" dirty="0" smtClean="0">
                <a:cs typeface="Ali_K_Alwand" pitchFamily="2" charset="-78"/>
              </a:rPr>
              <a:t>.</a:t>
            </a:r>
            <a:endParaRPr lang="ar-IQ" sz="2000" dirty="0">
              <a:cs typeface="Ali_K_Alwand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2" y="1139804"/>
            <a:ext cx="3071834" cy="45720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9496" indent="-457200">
              <a:buNone/>
            </a:pPr>
            <a:endParaRPr lang="ar-IQ" sz="1800" dirty="0" smtClean="0">
              <a:cs typeface="Ali_K_Sahifa Bold" pitchFamily="2" charset="-78"/>
            </a:endParaRPr>
          </a:p>
          <a:p>
            <a:pPr marL="539496" indent="-457200">
              <a:buNone/>
            </a:pPr>
            <a:r>
              <a:rPr lang="ar-IQ" sz="1800" dirty="0" smtClean="0">
                <a:cs typeface="Ali_K_Sahifa Bold" pitchFamily="2" charset="-78"/>
              </a:rPr>
              <a:t>5</a:t>
            </a:r>
            <a:r>
              <a:rPr lang="ar-IQ" sz="1400" dirty="0" smtClean="0">
                <a:cs typeface="Ali_K_Sahifa Bold" pitchFamily="2" charset="-78"/>
              </a:rPr>
              <a:t>. ليَكدانةوةى واتاى فةرهةنطية.</a:t>
            </a:r>
          </a:p>
          <a:p>
            <a:pPr marL="539496" indent="-457200">
              <a:buNone/>
            </a:pPr>
            <a:r>
              <a:rPr lang="ar-IQ" sz="1400" dirty="0" smtClean="0">
                <a:solidFill>
                  <a:srgbClr val="FF0000"/>
                </a:solidFill>
                <a:cs typeface="Ali_K_Sahifa Bold" pitchFamily="2" charset="-78"/>
              </a:rPr>
              <a:t>ــ وا باران دةباريَت.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واتاى فةرهةنطييةكة دةطةيةنيَت، ضونكة ثةيوةندى هةية لة نيَوان هيَماو تةندا. باس لةبةكارهيَنةرةكةى ناكات. </a:t>
            </a:r>
          </a:p>
          <a:p>
            <a:pPr marL="539496" indent="-457200"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 marL="539496" indent="-457200">
              <a:buNone/>
            </a:pPr>
            <a:r>
              <a:rPr lang="ar-IQ" sz="1400" dirty="0" smtClean="0">
                <a:cs typeface="Ali_K_Sahifa Bold" pitchFamily="2" charset="-78"/>
              </a:rPr>
              <a:t>6.واتاكةى بلاَوة كؤمةلَ لةسةرى   رِيَككةوتووة.</a:t>
            </a:r>
          </a:p>
          <a:p>
            <a:pPr marL="539496" indent="-457200"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 marL="539496" indent="-457200">
              <a:buNone/>
            </a:pPr>
            <a:endParaRPr lang="ar-IQ" sz="1400" dirty="0" smtClean="0">
              <a:cs typeface="Ali_K_Sahifa Bold" pitchFamily="2" charset="-78"/>
            </a:endParaRPr>
          </a:p>
          <a:p>
            <a:pPr marL="539496" indent="-457200">
              <a:buNone/>
            </a:pPr>
            <a:r>
              <a:rPr lang="ar-IQ" sz="1400" dirty="0" smtClean="0">
                <a:cs typeface="Ali_K_Sahifa Bold" pitchFamily="2" charset="-78"/>
              </a:rPr>
              <a:t>7. واتاكةى نةطؤرة.</a:t>
            </a:r>
          </a:p>
          <a:p>
            <a:pPr marL="539496" indent="-457200">
              <a:lnSpc>
                <a:spcPct val="150000"/>
              </a:lnSpc>
              <a:buNone/>
            </a:pPr>
            <a:r>
              <a:rPr lang="ar-IQ" sz="1400" dirty="0" smtClean="0">
                <a:cs typeface="Ali_K_Sahifa Bold" pitchFamily="2" charset="-78"/>
              </a:rPr>
              <a:t>8. واتاكةى ئاسايية</a:t>
            </a:r>
            <a:r>
              <a:rPr lang="ar-IQ" sz="1800" dirty="0" smtClean="0">
                <a:cs typeface="Ali_K_Alwand" pitchFamily="2" charset="-78"/>
              </a:rPr>
              <a:t>.                               </a:t>
            </a:r>
            <a:endParaRPr lang="ar-IQ" sz="1800" dirty="0">
              <a:cs typeface="Ali_K_Alwand" pitchFamily="2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78" y="1"/>
            <a:ext cx="6578101" cy="996928"/>
          </a:xfrm>
        </p:spPr>
        <p:txBody>
          <a:bodyPr>
            <a:normAutofit/>
          </a:bodyPr>
          <a:lstStyle/>
          <a:p>
            <a:pPr algn="r"/>
            <a:r>
              <a:rPr lang="ar-IQ" sz="2000" dirty="0" smtClean="0">
                <a:effectLst/>
                <a:cs typeface="Ali_K_Alwand" pitchFamily="2" charset="-78"/>
              </a:rPr>
              <a:t>بنةماكانى واتا</a:t>
            </a:r>
            <a:endParaRPr lang="ar-IQ" sz="2000" dirty="0">
              <a:effectLst/>
              <a:cs typeface="Ali_K_Alwan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8" y="996928"/>
            <a:ext cx="6578101" cy="6715172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IQ" sz="1900" dirty="0" smtClean="0">
                <a:cs typeface="Ali_K_Sahifa Bold" pitchFamily="2" charset="-78"/>
              </a:rPr>
              <a:t>بنةماكانى واتا</a:t>
            </a:r>
          </a:p>
          <a:p>
            <a:pPr algn="ctr"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بنةماكانى واتاى سيمانتيك                                     بنةماكانى واتاى ثراطماتيك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ئاماذةبؤكراو               بير واتاى فةرهةنطية       زمانى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تةن دةطريَتةوة.           كة لةميَشك داية.         كة هيَما دةطريَتةوة.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                                          بير</a:t>
            </a: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      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 algn="ctr">
              <a:buNone/>
            </a:pPr>
            <a:r>
              <a:rPr lang="ar-IQ" sz="2000" dirty="0" smtClean="0">
                <a:cs typeface="Ali_K_Alwand" pitchFamily="2" charset="-78"/>
              </a:rPr>
              <a:t>دار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تةنى دةرةوة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Alwand" pitchFamily="2" charset="-78"/>
              </a:rPr>
              <a:t>                                                       هيَما</a:t>
            </a: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>
              <a:buNone/>
            </a:pPr>
            <a:endParaRPr lang="ar-IQ" sz="2000" dirty="0" smtClean="0">
              <a:cs typeface="Ali_K_Alwand" pitchFamily="2" charset="-78"/>
            </a:endParaRPr>
          </a:p>
          <a:p>
            <a:pPr algn="ctr">
              <a:buNone/>
            </a:pPr>
            <a:endParaRPr lang="ar-IQ" sz="2000" dirty="0">
              <a:cs typeface="Ali_K_Alwand" pitchFamily="2" charset="-78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957244" y="7497786"/>
            <a:ext cx="2280285" cy="575028"/>
          </a:xfrm>
        </p:spPr>
        <p:txBody>
          <a:bodyPr/>
          <a:lstStyle/>
          <a:p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endParaRPr lang="ar-IQ" sz="24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ctr"/>
            <a:endParaRPr lang="ar-IQ" sz="20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ctr"/>
            <a:endParaRPr lang="ar-IQ" sz="2000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algn="ctr"/>
            <a:endParaRPr lang="ar-IQ" sz="2000" smtClean="0">
              <a:solidFill>
                <a:schemeClr val="tx1"/>
              </a:solidFill>
              <a:cs typeface="Ali_K_Alwand" pitchFamily="2" charset="-78"/>
            </a:endParaRPr>
          </a:p>
          <a:p>
            <a:pPr algn="ctr"/>
            <a:r>
              <a:rPr lang="ar-IQ" sz="2000" smtClean="0">
                <a:solidFill>
                  <a:schemeClr val="tx1"/>
                </a:solidFill>
                <a:cs typeface="Ali_K_Alwand" pitchFamily="2" charset="-78"/>
              </a:rPr>
              <a:t>2014/1/15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ضوارشةم . 9:30 بةيانى</a:t>
            </a:r>
            <a:endParaRPr lang="ar-IQ" sz="20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5558" y="171051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1385872" y="1925622"/>
            <a:ext cx="500066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173012" y="21391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172352" y="21391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637227" y="3246431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3100384" y="3497258"/>
            <a:ext cx="371477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530202" y="37822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565657" y="37464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814632" y="3783010"/>
            <a:ext cx="57229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35" descr="1235789 0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2152" y="5211770"/>
            <a:ext cx="1071570" cy="1571636"/>
          </a:xfrm>
          <a:prstGeom prst="rect">
            <a:avLst/>
          </a:prstGeom>
        </p:spPr>
      </p:pic>
      <p:pic>
        <p:nvPicPr>
          <p:cNvPr id="41" name="Picture 40" descr="1235789 1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16" y="4854580"/>
            <a:ext cx="1785949" cy="1714513"/>
          </a:xfrm>
          <a:prstGeom prst="rect">
            <a:avLst/>
          </a:prstGeom>
        </p:spPr>
      </p:pic>
      <p:cxnSp>
        <p:nvCxnSpPr>
          <p:cNvPr id="43" name="Straight Arrow Connector 42"/>
          <p:cNvCxnSpPr/>
          <p:nvPr/>
        </p:nvCxnSpPr>
        <p:spPr>
          <a:xfrm>
            <a:off x="1457310" y="6283340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421855" y="6747687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85938" y="5283208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31601"/>
            <a:ext cx="6480810" cy="59388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00054" y="1496994"/>
            <a:ext cx="5929570" cy="3857652"/>
            <a:chOff x="2111" y="2455"/>
            <a:chExt cx="6321" cy="27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11" y="2455"/>
              <a:ext cx="6321" cy="2700"/>
            </a:xfrm>
            <a:prstGeom prst="rect">
              <a:avLst/>
            </a:prstGeom>
            <a:noFill/>
            <a:ln>
              <a:solidFill>
                <a:srgbClr val="006600"/>
              </a:solidFill>
            </a:ln>
          </p:spPr>
        </p:pic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3349" y="2455"/>
              <a:ext cx="4522" cy="2556"/>
              <a:chOff x="4298" y="10591"/>
              <a:chExt cx="4522" cy="2556"/>
            </a:xfrm>
          </p:grpSpPr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7020" y="12571"/>
                <a:ext cx="180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li_K_Sahifa" pitchFamily="2" charset="-78"/>
                  </a:rPr>
                  <a:t>دار جيهانى دةرةوة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5940" y="12607"/>
                <a:ext cx="90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li_K_Sahifa" pitchFamily="2" charset="-78"/>
                  </a:rPr>
                  <a:t>دةربرين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4298" y="12571"/>
                <a:ext cx="126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li_K_Sahifa" pitchFamily="2" charset="-78"/>
                  </a:rPr>
                  <a:t>بيرؤكةى دار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5220" y="10591"/>
                <a:ext cx="16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li_K_Sahifa" pitchFamily="2" charset="-78"/>
                  </a:rPr>
                  <a:t>بنةماكانى واتا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6120" y="11671"/>
                <a:ext cx="90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SA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li_K_Sahifa" pitchFamily="2" charset="-78"/>
                  </a:rPr>
                  <a:t>دار</a:t>
                </a:r>
                <a:endParaRPr kumimoji="0" lang="ar-IQ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zoom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                 </a:t>
            </a:r>
            <a:endParaRPr lang="ar-IQ" dirty="0"/>
          </a:p>
        </p:txBody>
      </p:sp>
      <p:pic>
        <p:nvPicPr>
          <p:cNvPr id="11" name="Picture Placeholder 10" descr="1235789 088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7198" r="17198"/>
          <a:stretch>
            <a:fillRect/>
          </a:stretch>
        </p:blipFill>
        <p:spPr>
          <a:xfrm>
            <a:off x="660083" y="3425820"/>
            <a:ext cx="1797359" cy="19288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26" y="353986"/>
            <a:ext cx="6858048" cy="6084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/>
            <a:r>
              <a:rPr lang="ar-IQ" dirty="0" smtClean="0"/>
              <a:t>                  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هيَما                                      اعاز دةداتة ميَشك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/>
              <a:t>                                                                                                             </a:t>
            </a:r>
          </a:p>
          <a:p>
            <a:pPr algn="r"/>
            <a:r>
              <a:rPr lang="ar-IQ" dirty="0" smtClean="0"/>
              <a:t>                                                                                                    </a:t>
            </a: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                       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  بير واتا فةرهةنطيةكة 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دةطريَتةوة.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                          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واتا كةسيَك لةبةردةم          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دةرطاية.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</a:t>
            </a:r>
          </a:p>
          <a:p>
            <a:pPr algn="r"/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                                                          دواتر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بير ئاماذة  بؤ تةنى دةرةوة دةكات. </a:t>
            </a:r>
            <a:endParaRPr lang="ar-IQ" dirty="0" smtClean="0">
              <a:solidFill>
                <a:schemeClr val="tx1"/>
              </a:solidFill>
            </a:endParaRPr>
          </a:p>
          <a:p>
            <a:pPr algn="r"/>
            <a:r>
              <a:rPr lang="ar-IQ" dirty="0" smtClean="0">
                <a:solidFill>
                  <a:schemeClr val="tx1"/>
                </a:solidFill>
              </a:rPr>
              <a:t>     </a:t>
            </a:r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تةنى دةرةوة.</a:t>
            </a:r>
          </a:p>
          <a:p>
            <a:pPr algn="r"/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واتا كةسةك  لةبةردةم </a:t>
            </a:r>
          </a:p>
          <a:p>
            <a:pPr algn="r"/>
            <a:r>
              <a:rPr lang="ar-IQ" sz="2000" dirty="0" smtClean="0">
                <a:solidFill>
                  <a:schemeClr val="tx1"/>
                </a:solidFill>
                <a:cs typeface="Ali_K_Alwand" pitchFamily="2" charset="-78"/>
              </a:rPr>
              <a:t>دةرطاية.</a:t>
            </a:r>
            <a:r>
              <a:rPr lang="ar-IQ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</a:t>
            </a:r>
            <a:r>
              <a:rPr lang="ar-IQ" dirty="0" smtClean="0"/>
              <a:t>ا</a:t>
            </a:r>
            <a:endParaRPr lang="ar-IQ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1028" name="Sound"/>
          <p:cNvSpPr>
            <a:spLocks noEditPoints="1" noChangeArrowheads="1"/>
          </p:cNvSpPr>
          <p:nvPr/>
        </p:nvSpPr>
        <p:spPr bwMode="auto">
          <a:xfrm>
            <a:off x="3957640" y="353986"/>
            <a:ext cx="1381122" cy="1214446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9" name="Film"/>
          <p:cNvSpPr>
            <a:spLocks noEditPoints="1" noChangeArrowheads="1"/>
          </p:cNvSpPr>
          <p:nvPr/>
        </p:nvSpPr>
        <p:spPr bwMode="auto">
          <a:xfrm>
            <a:off x="3671888" y="2354250"/>
            <a:ext cx="1571636" cy="328614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4960 w 21600"/>
              <a:gd name="T17" fmla="*/ 8129 h 21600"/>
              <a:gd name="T18" fmla="*/ 17079 w 21600"/>
              <a:gd name="T19" fmla="*/ 13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lose/>
              </a:path>
              <a:path w="21600" h="21600" extrusionOk="0">
                <a:moveTo>
                  <a:pt x="3014" y="21600"/>
                </a:moveTo>
                <a:lnTo>
                  <a:pt x="3014" y="0"/>
                </a:lnTo>
                <a:lnTo>
                  <a:pt x="0" y="0"/>
                </a:lnTo>
                <a:lnTo>
                  <a:pt x="0" y="21600"/>
                </a:lnTo>
                <a:lnTo>
                  <a:pt x="3014" y="21600"/>
                </a:lnTo>
                <a:close/>
              </a:path>
              <a:path w="21600" h="21600" extrusionOk="0">
                <a:moveTo>
                  <a:pt x="21600" y="21600"/>
                </a:moveTo>
                <a:lnTo>
                  <a:pt x="21600" y="0"/>
                </a:lnTo>
                <a:lnTo>
                  <a:pt x="18586" y="0"/>
                </a:lnTo>
                <a:lnTo>
                  <a:pt x="18586" y="21600"/>
                </a:lnTo>
                <a:lnTo>
                  <a:pt x="21600" y="21600"/>
                </a:lnTo>
                <a:close/>
              </a:path>
              <a:path w="21600" h="21600" extrusionOk="0">
                <a:moveTo>
                  <a:pt x="6028" y="6574"/>
                </a:moveTo>
                <a:lnTo>
                  <a:pt x="15572" y="6574"/>
                </a:lnTo>
                <a:lnTo>
                  <a:pt x="16074" y="6574"/>
                </a:lnTo>
                <a:lnTo>
                  <a:pt x="16326" y="6457"/>
                </a:lnTo>
                <a:lnTo>
                  <a:pt x="16577" y="6339"/>
                </a:lnTo>
                <a:lnTo>
                  <a:pt x="16828" y="6222"/>
                </a:lnTo>
                <a:lnTo>
                  <a:pt x="17079" y="6222"/>
                </a:lnTo>
                <a:lnTo>
                  <a:pt x="17330" y="5987"/>
                </a:lnTo>
                <a:lnTo>
                  <a:pt x="17330" y="5870"/>
                </a:lnTo>
                <a:lnTo>
                  <a:pt x="17581" y="5635"/>
                </a:lnTo>
                <a:lnTo>
                  <a:pt x="17581" y="1526"/>
                </a:lnTo>
                <a:lnTo>
                  <a:pt x="17330" y="1291"/>
                </a:lnTo>
                <a:lnTo>
                  <a:pt x="17330" y="1174"/>
                </a:lnTo>
                <a:lnTo>
                  <a:pt x="17079" y="1057"/>
                </a:lnTo>
                <a:lnTo>
                  <a:pt x="16828" y="939"/>
                </a:lnTo>
                <a:lnTo>
                  <a:pt x="16577" y="822"/>
                </a:lnTo>
                <a:lnTo>
                  <a:pt x="16326" y="704"/>
                </a:lnTo>
                <a:lnTo>
                  <a:pt x="16074" y="704"/>
                </a:lnTo>
                <a:lnTo>
                  <a:pt x="15572" y="587"/>
                </a:lnTo>
                <a:lnTo>
                  <a:pt x="6028" y="587"/>
                </a:lnTo>
                <a:lnTo>
                  <a:pt x="5526" y="704"/>
                </a:lnTo>
                <a:lnTo>
                  <a:pt x="5274" y="704"/>
                </a:lnTo>
                <a:lnTo>
                  <a:pt x="5023" y="822"/>
                </a:lnTo>
                <a:lnTo>
                  <a:pt x="4772" y="939"/>
                </a:lnTo>
                <a:lnTo>
                  <a:pt x="4521" y="1057"/>
                </a:lnTo>
                <a:lnTo>
                  <a:pt x="4270" y="1174"/>
                </a:lnTo>
                <a:lnTo>
                  <a:pt x="4270" y="1291"/>
                </a:lnTo>
                <a:lnTo>
                  <a:pt x="4019" y="1526"/>
                </a:lnTo>
                <a:lnTo>
                  <a:pt x="4019" y="5635"/>
                </a:lnTo>
                <a:lnTo>
                  <a:pt x="4270" y="5870"/>
                </a:lnTo>
                <a:lnTo>
                  <a:pt x="4270" y="5987"/>
                </a:lnTo>
                <a:lnTo>
                  <a:pt x="4521" y="6222"/>
                </a:lnTo>
                <a:lnTo>
                  <a:pt x="4772" y="6222"/>
                </a:lnTo>
                <a:lnTo>
                  <a:pt x="5023" y="6339"/>
                </a:lnTo>
                <a:lnTo>
                  <a:pt x="5274" y="6457"/>
                </a:lnTo>
                <a:lnTo>
                  <a:pt x="5526" y="6574"/>
                </a:lnTo>
                <a:lnTo>
                  <a:pt x="6028" y="6574"/>
                </a:lnTo>
                <a:close/>
              </a:path>
              <a:path w="21600" h="21600" extrusionOk="0">
                <a:moveTo>
                  <a:pt x="6028" y="13617"/>
                </a:moveTo>
                <a:lnTo>
                  <a:pt x="15572" y="13617"/>
                </a:lnTo>
                <a:lnTo>
                  <a:pt x="16074" y="13617"/>
                </a:lnTo>
                <a:lnTo>
                  <a:pt x="16326" y="13617"/>
                </a:lnTo>
                <a:lnTo>
                  <a:pt x="16577" y="13500"/>
                </a:lnTo>
                <a:lnTo>
                  <a:pt x="16828" y="13383"/>
                </a:lnTo>
                <a:lnTo>
                  <a:pt x="17079" y="13265"/>
                </a:lnTo>
                <a:lnTo>
                  <a:pt x="17330" y="13148"/>
                </a:lnTo>
                <a:lnTo>
                  <a:pt x="17330" y="12913"/>
                </a:lnTo>
                <a:lnTo>
                  <a:pt x="17581" y="12796"/>
                </a:lnTo>
                <a:lnTo>
                  <a:pt x="17581" y="8687"/>
                </a:lnTo>
                <a:lnTo>
                  <a:pt x="17330" y="8452"/>
                </a:lnTo>
                <a:lnTo>
                  <a:pt x="17330" y="8335"/>
                </a:lnTo>
                <a:lnTo>
                  <a:pt x="17079" y="8217"/>
                </a:lnTo>
                <a:lnTo>
                  <a:pt x="16828" y="7983"/>
                </a:lnTo>
                <a:lnTo>
                  <a:pt x="16577" y="7983"/>
                </a:lnTo>
                <a:lnTo>
                  <a:pt x="16326" y="7865"/>
                </a:lnTo>
                <a:lnTo>
                  <a:pt x="16074" y="7865"/>
                </a:lnTo>
                <a:lnTo>
                  <a:pt x="15572" y="7748"/>
                </a:lnTo>
                <a:lnTo>
                  <a:pt x="6028" y="7748"/>
                </a:lnTo>
                <a:lnTo>
                  <a:pt x="5526" y="7865"/>
                </a:lnTo>
                <a:lnTo>
                  <a:pt x="5274" y="7865"/>
                </a:lnTo>
                <a:lnTo>
                  <a:pt x="5023" y="7983"/>
                </a:lnTo>
                <a:lnTo>
                  <a:pt x="4772" y="7983"/>
                </a:lnTo>
                <a:lnTo>
                  <a:pt x="4521" y="8217"/>
                </a:lnTo>
                <a:lnTo>
                  <a:pt x="4270" y="8335"/>
                </a:lnTo>
                <a:lnTo>
                  <a:pt x="4270" y="8452"/>
                </a:lnTo>
                <a:lnTo>
                  <a:pt x="4019" y="8687"/>
                </a:lnTo>
                <a:lnTo>
                  <a:pt x="4019" y="12796"/>
                </a:lnTo>
                <a:lnTo>
                  <a:pt x="4270" y="12913"/>
                </a:lnTo>
                <a:lnTo>
                  <a:pt x="4270" y="13148"/>
                </a:lnTo>
                <a:lnTo>
                  <a:pt x="4521" y="13265"/>
                </a:lnTo>
                <a:lnTo>
                  <a:pt x="4772" y="13383"/>
                </a:lnTo>
                <a:lnTo>
                  <a:pt x="5023" y="13500"/>
                </a:lnTo>
                <a:lnTo>
                  <a:pt x="5274" y="13617"/>
                </a:lnTo>
                <a:lnTo>
                  <a:pt x="5526" y="13617"/>
                </a:lnTo>
                <a:lnTo>
                  <a:pt x="6028" y="13617"/>
                </a:lnTo>
                <a:close/>
              </a:path>
              <a:path w="21600" h="21600" extrusionOk="0">
                <a:moveTo>
                  <a:pt x="6028" y="20778"/>
                </a:moveTo>
                <a:lnTo>
                  <a:pt x="15572" y="20778"/>
                </a:lnTo>
                <a:lnTo>
                  <a:pt x="16074" y="20778"/>
                </a:lnTo>
                <a:lnTo>
                  <a:pt x="16326" y="20661"/>
                </a:lnTo>
                <a:lnTo>
                  <a:pt x="16577" y="20661"/>
                </a:lnTo>
                <a:lnTo>
                  <a:pt x="16828" y="20543"/>
                </a:lnTo>
                <a:lnTo>
                  <a:pt x="17079" y="20426"/>
                </a:lnTo>
                <a:lnTo>
                  <a:pt x="17330" y="20309"/>
                </a:lnTo>
                <a:lnTo>
                  <a:pt x="17330" y="20074"/>
                </a:lnTo>
                <a:lnTo>
                  <a:pt x="17581" y="19957"/>
                </a:lnTo>
                <a:lnTo>
                  <a:pt x="17581" y="15730"/>
                </a:lnTo>
                <a:lnTo>
                  <a:pt x="17330" y="15613"/>
                </a:lnTo>
                <a:lnTo>
                  <a:pt x="17330" y="15378"/>
                </a:lnTo>
                <a:lnTo>
                  <a:pt x="17079" y="15378"/>
                </a:lnTo>
                <a:lnTo>
                  <a:pt x="16828" y="15143"/>
                </a:lnTo>
                <a:lnTo>
                  <a:pt x="16577" y="15026"/>
                </a:lnTo>
                <a:lnTo>
                  <a:pt x="16326" y="15026"/>
                </a:lnTo>
                <a:lnTo>
                  <a:pt x="16074" y="15026"/>
                </a:lnTo>
                <a:lnTo>
                  <a:pt x="15572" y="14909"/>
                </a:lnTo>
                <a:lnTo>
                  <a:pt x="6028" y="14909"/>
                </a:lnTo>
                <a:lnTo>
                  <a:pt x="5526" y="15026"/>
                </a:lnTo>
                <a:lnTo>
                  <a:pt x="5274" y="15026"/>
                </a:lnTo>
                <a:lnTo>
                  <a:pt x="5023" y="15026"/>
                </a:lnTo>
                <a:lnTo>
                  <a:pt x="4772" y="15143"/>
                </a:lnTo>
                <a:lnTo>
                  <a:pt x="4521" y="15378"/>
                </a:lnTo>
                <a:lnTo>
                  <a:pt x="4270" y="15378"/>
                </a:lnTo>
                <a:lnTo>
                  <a:pt x="4270" y="15613"/>
                </a:lnTo>
                <a:lnTo>
                  <a:pt x="4019" y="15730"/>
                </a:lnTo>
                <a:lnTo>
                  <a:pt x="4019" y="19957"/>
                </a:lnTo>
                <a:lnTo>
                  <a:pt x="4270" y="20074"/>
                </a:lnTo>
                <a:lnTo>
                  <a:pt x="4270" y="20309"/>
                </a:lnTo>
                <a:lnTo>
                  <a:pt x="4521" y="20426"/>
                </a:lnTo>
                <a:lnTo>
                  <a:pt x="4772" y="20543"/>
                </a:lnTo>
                <a:lnTo>
                  <a:pt x="5023" y="20661"/>
                </a:lnTo>
                <a:lnTo>
                  <a:pt x="5274" y="20661"/>
                </a:lnTo>
                <a:lnTo>
                  <a:pt x="5526" y="20778"/>
                </a:lnTo>
                <a:lnTo>
                  <a:pt x="6028" y="20778"/>
                </a:lnTo>
                <a:close/>
              </a:path>
              <a:path w="21600" h="21600" extrusionOk="0">
                <a:moveTo>
                  <a:pt x="753" y="1291"/>
                </a:moveTo>
                <a:lnTo>
                  <a:pt x="2260" y="1291"/>
                </a:lnTo>
                <a:lnTo>
                  <a:pt x="2260" y="235"/>
                </a:lnTo>
                <a:lnTo>
                  <a:pt x="753" y="235"/>
                </a:lnTo>
                <a:lnTo>
                  <a:pt x="753" y="1291"/>
                </a:lnTo>
                <a:close/>
              </a:path>
              <a:path w="21600" h="21600" extrusionOk="0">
                <a:moveTo>
                  <a:pt x="753" y="2700"/>
                </a:moveTo>
                <a:lnTo>
                  <a:pt x="2260" y="2700"/>
                </a:lnTo>
                <a:lnTo>
                  <a:pt x="2260" y="1643"/>
                </a:lnTo>
                <a:lnTo>
                  <a:pt x="753" y="1643"/>
                </a:lnTo>
                <a:lnTo>
                  <a:pt x="753" y="2700"/>
                </a:lnTo>
                <a:close/>
              </a:path>
              <a:path w="21600" h="21600" extrusionOk="0">
                <a:moveTo>
                  <a:pt x="753" y="4109"/>
                </a:moveTo>
                <a:lnTo>
                  <a:pt x="2260" y="4109"/>
                </a:lnTo>
                <a:lnTo>
                  <a:pt x="2260" y="3052"/>
                </a:lnTo>
                <a:lnTo>
                  <a:pt x="753" y="3052"/>
                </a:lnTo>
                <a:lnTo>
                  <a:pt x="753" y="4109"/>
                </a:lnTo>
                <a:close/>
              </a:path>
              <a:path w="21600" h="21600" extrusionOk="0">
                <a:moveTo>
                  <a:pt x="753" y="5517"/>
                </a:moveTo>
                <a:lnTo>
                  <a:pt x="2260" y="5517"/>
                </a:lnTo>
                <a:lnTo>
                  <a:pt x="2260" y="4461"/>
                </a:lnTo>
                <a:lnTo>
                  <a:pt x="753" y="4461"/>
                </a:lnTo>
                <a:lnTo>
                  <a:pt x="753" y="5517"/>
                </a:lnTo>
                <a:close/>
              </a:path>
              <a:path w="21600" h="21600" extrusionOk="0">
                <a:moveTo>
                  <a:pt x="753" y="6926"/>
                </a:moveTo>
                <a:lnTo>
                  <a:pt x="2260" y="6926"/>
                </a:lnTo>
                <a:lnTo>
                  <a:pt x="2260" y="5870"/>
                </a:lnTo>
                <a:lnTo>
                  <a:pt x="753" y="5870"/>
                </a:lnTo>
                <a:lnTo>
                  <a:pt x="753" y="6926"/>
                </a:lnTo>
                <a:close/>
              </a:path>
              <a:path w="21600" h="21600" extrusionOk="0">
                <a:moveTo>
                  <a:pt x="753" y="8335"/>
                </a:moveTo>
                <a:lnTo>
                  <a:pt x="2260" y="8335"/>
                </a:lnTo>
                <a:lnTo>
                  <a:pt x="2260" y="7278"/>
                </a:lnTo>
                <a:lnTo>
                  <a:pt x="753" y="7278"/>
                </a:lnTo>
                <a:lnTo>
                  <a:pt x="753" y="8335"/>
                </a:lnTo>
                <a:close/>
              </a:path>
              <a:path w="21600" h="21600" extrusionOk="0">
                <a:moveTo>
                  <a:pt x="753" y="9743"/>
                </a:moveTo>
                <a:lnTo>
                  <a:pt x="2260" y="9743"/>
                </a:lnTo>
                <a:lnTo>
                  <a:pt x="2260" y="8687"/>
                </a:lnTo>
                <a:lnTo>
                  <a:pt x="753" y="8687"/>
                </a:lnTo>
                <a:lnTo>
                  <a:pt x="753" y="9743"/>
                </a:lnTo>
                <a:close/>
              </a:path>
              <a:path w="21600" h="21600" extrusionOk="0">
                <a:moveTo>
                  <a:pt x="753" y="11152"/>
                </a:moveTo>
                <a:lnTo>
                  <a:pt x="2260" y="11152"/>
                </a:lnTo>
                <a:lnTo>
                  <a:pt x="2260" y="10096"/>
                </a:lnTo>
                <a:lnTo>
                  <a:pt x="753" y="10096"/>
                </a:lnTo>
                <a:lnTo>
                  <a:pt x="753" y="11152"/>
                </a:lnTo>
                <a:close/>
              </a:path>
              <a:path w="21600" h="21600" extrusionOk="0">
                <a:moveTo>
                  <a:pt x="753" y="12561"/>
                </a:moveTo>
                <a:lnTo>
                  <a:pt x="2260" y="12561"/>
                </a:lnTo>
                <a:lnTo>
                  <a:pt x="2260" y="11504"/>
                </a:lnTo>
                <a:lnTo>
                  <a:pt x="753" y="11504"/>
                </a:lnTo>
                <a:lnTo>
                  <a:pt x="753" y="12561"/>
                </a:lnTo>
                <a:close/>
              </a:path>
              <a:path w="21600" h="21600" extrusionOk="0">
                <a:moveTo>
                  <a:pt x="753" y="13970"/>
                </a:moveTo>
                <a:lnTo>
                  <a:pt x="2260" y="13970"/>
                </a:lnTo>
                <a:lnTo>
                  <a:pt x="2260" y="12913"/>
                </a:lnTo>
                <a:lnTo>
                  <a:pt x="753" y="12913"/>
                </a:lnTo>
                <a:lnTo>
                  <a:pt x="753" y="13970"/>
                </a:lnTo>
                <a:close/>
              </a:path>
              <a:path w="21600" h="21600" extrusionOk="0">
                <a:moveTo>
                  <a:pt x="753" y="15378"/>
                </a:moveTo>
                <a:lnTo>
                  <a:pt x="2260" y="15378"/>
                </a:lnTo>
                <a:lnTo>
                  <a:pt x="2260" y="14322"/>
                </a:lnTo>
                <a:lnTo>
                  <a:pt x="753" y="14322"/>
                </a:lnTo>
                <a:lnTo>
                  <a:pt x="753" y="15378"/>
                </a:lnTo>
                <a:close/>
              </a:path>
              <a:path w="21600" h="21600" extrusionOk="0">
                <a:moveTo>
                  <a:pt x="753" y="16787"/>
                </a:moveTo>
                <a:lnTo>
                  <a:pt x="2260" y="16787"/>
                </a:lnTo>
                <a:lnTo>
                  <a:pt x="2260" y="15730"/>
                </a:lnTo>
                <a:lnTo>
                  <a:pt x="753" y="15730"/>
                </a:lnTo>
                <a:lnTo>
                  <a:pt x="753" y="16787"/>
                </a:lnTo>
                <a:close/>
              </a:path>
              <a:path w="21600" h="21600" extrusionOk="0">
                <a:moveTo>
                  <a:pt x="753" y="18196"/>
                </a:moveTo>
                <a:lnTo>
                  <a:pt x="2260" y="18196"/>
                </a:lnTo>
                <a:lnTo>
                  <a:pt x="2260" y="17139"/>
                </a:lnTo>
                <a:lnTo>
                  <a:pt x="753" y="17139"/>
                </a:lnTo>
                <a:lnTo>
                  <a:pt x="753" y="18196"/>
                </a:lnTo>
                <a:close/>
              </a:path>
              <a:path w="21600" h="21600" extrusionOk="0">
                <a:moveTo>
                  <a:pt x="753" y="19604"/>
                </a:moveTo>
                <a:lnTo>
                  <a:pt x="2260" y="19604"/>
                </a:lnTo>
                <a:lnTo>
                  <a:pt x="2260" y="18548"/>
                </a:lnTo>
                <a:lnTo>
                  <a:pt x="753" y="18548"/>
                </a:lnTo>
                <a:lnTo>
                  <a:pt x="753" y="19604"/>
                </a:lnTo>
                <a:close/>
              </a:path>
              <a:path w="21600" h="21600" extrusionOk="0">
                <a:moveTo>
                  <a:pt x="753" y="21013"/>
                </a:moveTo>
                <a:lnTo>
                  <a:pt x="2260" y="21013"/>
                </a:lnTo>
                <a:lnTo>
                  <a:pt x="2260" y="19957"/>
                </a:lnTo>
                <a:lnTo>
                  <a:pt x="753" y="19957"/>
                </a:lnTo>
                <a:lnTo>
                  <a:pt x="753" y="21013"/>
                </a:lnTo>
                <a:close/>
              </a:path>
              <a:path w="21600" h="21600" extrusionOk="0">
                <a:moveTo>
                  <a:pt x="19340" y="1409"/>
                </a:moveTo>
                <a:lnTo>
                  <a:pt x="20595" y="1409"/>
                </a:lnTo>
                <a:lnTo>
                  <a:pt x="20595" y="352"/>
                </a:lnTo>
                <a:lnTo>
                  <a:pt x="19340" y="352"/>
                </a:lnTo>
                <a:lnTo>
                  <a:pt x="19340" y="1409"/>
                </a:lnTo>
                <a:close/>
              </a:path>
              <a:path w="21600" h="21600" extrusionOk="0">
                <a:moveTo>
                  <a:pt x="19340" y="2700"/>
                </a:moveTo>
                <a:lnTo>
                  <a:pt x="20595" y="2700"/>
                </a:lnTo>
                <a:lnTo>
                  <a:pt x="20595" y="1643"/>
                </a:lnTo>
                <a:lnTo>
                  <a:pt x="19340" y="1643"/>
                </a:lnTo>
                <a:lnTo>
                  <a:pt x="19340" y="2700"/>
                </a:lnTo>
                <a:close/>
              </a:path>
              <a:path w="21600" h="21600" extrusionOk="0">
                <a:moveTo>
                  <a:pt x="19340" y="4109"/>
                </a:moveTo>
                <a:lnTo>
                  <a:pt x="20595" y="4109"/>
                </a:lnTo>
                <a:lnTo>
                  <a:pt x="20595" y="3052"/>
                </a:lnTo>
                <a:lnTo>
                  <a:pt x="19340" y="3052"/>
                </a:lnTo>
                <a:lnTo>
                  <a:pt x="19340" y="4109"/>
                </a:lnTo>
                <a:close/>
              </a:path>
              <a:path w="21600" h="21600" extrusionOk="0">
                <a:moveTo>
                  <a:pt x="19340" y="5517"/>
                </a:moveTo>
                <a:lnTo>
                  <a:pt x="20595" y="5517"/>
                </a:lnTo>
                <a:lnTo>
                  <a:pt x="20595" y="4461"/>
                </a:lnTo>
                <a:lnTo>
                  <a:pt x="19340" y="4461"/>
                </a:lnTo>
                <a:lnTo>
                  <a:pt x="19340" y="5517"/>
                </a:lnTo>
                <a:close/>
              </a:path>
              <a:path w="21600" h="21600" extrusionOk="0">
                <a:moveTo>
                  <a:pt x="19340" y="6926"/>
                </a:moveTo>
                <a:lnTo>
                  <a:pt x="20595" y="6926"/>
                </a:lnTo>
                <a:lnTo>
                  <a:pt x="20595" y="5870"/>
                </a:lnTo>
                <a:lnTo>
                  <a:pt x="19340" y="5870"/>
                </a:lnTo>
                <a:lnTo>
                  <a:pt x="19340" y="6926"/>
                </a:lnTo>
                <a:close/>
              </a:path>
              <a:path w="21600" h="21600" extrusionOk="0">
                <a:moveTo>
                  <a:pt x="19340" y="8335"/>
                </a:moveTo>
                <a:lnTo>
                  <a:pt x="20595" y="8335"/>
                </a:lnTo>
                <a:lnTo>
                  <a:pt x="20595" y="7278"/>
                </a:lnTo>
                <a:lnTo>
                  <a:pt x="19340" y="7278"/>
                </a:lnTo>
                <a:lnTo>
                  <a:pt x="19340" y="8335"/>
                </a:lnTo>
                <a:close/>
              </a:path>
              <a:path w="21600" h="21600" extrusionOk="0">
                <a:moveTo>
                  <a:pt x="19340" y="9743"/>
                </a:moveTo>
                <a:lnTo>
                  <a:pt x="20595" y="9743"/>
                </a:lnTo>
                <a:lnTo>
                  <a:pt x="20595" y="8687"/>
                </a:lnTo>
                <a:lnTo>
                  <a:pt x="19340" y="8687"/>
                </a:lnTo>
                <a:lnTo>
                  <a:pt x="19340" y="9743"/>
                </a:lnTo>
                <a:close/>
              </a:path>
              <a:path w="21600" h="21600" extrusionOk="0">
                <a:moveTo>
                  <a:pt x="19340" y="11152"/>
                </a:moveTo>
                <a:lnTo>
                  <a:pt x="20595" y="11152"/>
                </a:lnTo>
                <a:lnTo>
                  <a:pt x="20595" y="10096"/>
                </a:lnTo>
                <a:lnTo>
                  <a:pt x="19340" y="10096"/>
                </a:lnTo>
                <a:lnTo>
                  <a:pt x="19340" y="11152"/>
                </a:lnTo>
                <a:close/>
              </a:path>
              <a:path w="21600" h="21600" extrusionOk="0">
                <a:moveTo>
                  <a:pt x="19340" y="12561"/>
                </a:moveTo>
                <a:lnTo>
                  <a:pt x="20595" y="12561"/>
                </a:lnTo>
                <a:lnTo>
                  <a:pt x="20595" y="11504"/>
                </a:lnTo>
                <a:lnTo>
                  <a:pt x="19340" y="11504"/>
                </a:lnTo>
                <a:lnTo>
                  <a:pt x="19340" y="12561"/>
                </a:lnTo>
                <a:close/>
              </a:path>
              <a:path w="21600" h="21600" extrusionOk="0">
                <a:moveTo>
                  <a:pt x="19340" y="13970"/>
                </a:moveTo>
                <a:lnTo>
                  <a:pt x="20595" y="13970"/>
                </a:lnTo>
                <a:lnTo>
                  <a:pt x="20595" y="12913"/>
                </a:lnTo>
                <a:lnTo>
                  <a:pt x="19340" y="12913"/>
                </a:lnTo>
                <a:lnTo>
                  <a:pt x="19340" y="13970"/>
                </a:lnTo>
                <a:close/>
              </a:path>
              <a:path w="21600" h="21600" extrusionOk="0">
                <a:moveTo>
                  <a:pt x="19340" y="15378"/>
                </a:moveTo>
                <a:lnTo>
                  <a:pt x="20595" y="15378"/>
                </a:lnTo>
                <a:lnTo>
                  <a:pt x="20595" y="14322"/>
                </a:lnTo>
                <a:lnTo>
                  <a:pt x="19340" y="14322"/>
                </a:lnTo>
                <a:lnTo>
                  <a:pt x="19340" y="15378"/>
                </a:lnTo>
                <a:close/>
              </a:path>
              <a:path w="21600" h="21600" extrusionOk="0">
                <a:moveTo>
                  <a:pt x="19340" y="16787"/>
                </a:moveTo>
                <a:lnTo>
                  <a:pt x="20595" y="16787"/>
                </a:lnTo>
                <a:lnTo>
                  <a:pt x="20595" y="15730"/>
                </a:lnTo>
                <a:lnTo>
                  <a:pt x="19340" y="15730"/>
                </a:lnTo>
                <a:lnTo>
                  <a:pt x="19340" y="16787"/>
                </a:lnTo>
                <a:close/>
              </a:path>
              <a:path w="21600" h="21600" extrusionOk="0">
                <a:moveTo>
                  <a:pt x="19340" y="18196"/>
                </a:moveTo>
                <a:lnTo>
                  <a:pt x="20595" y="18196"/>
                </a:lnTo>
                <a:lnTo>
                  <a:pt x="20595" y="17139"/>
                </a:lnTo>
                <a:lnTo>
                  <a:pt x="19340" y="17139"/>
                </a:lnTo>
                <a:lnTo>
                  <a:pt x="19340" y="18196"/>
                </a:lnTo>
                <a:close/>
              </a:path>
              <a:path w="21600" h="21600" extrusionOk="0">
                <a:moveTo>
                  <a:pt x="19340" y="19604"/>
                </a:moveTo>
                <a:lnTo>
                  <a:pt x="20595" y="19604"/>
                </a:lnTo>
                <a:lnTo>
                  <a:pt x="20595" y="18548"/>
                </a:lnTo>
                <a:lnTo>
                  <a:pt x="19340" y="18548"/>
                </a:lnTo>
                <a:lnTo>
                  <a:pt x="19340" y="19604"/>
                </a:lnTo>
                <a:close/>
              </a:path>
              <a:path w="21600" h="21600" extrusionOk="0">
                <a:moveTo>
                  <a:pt x="19340" y="21013"/>
                </a:moveTo>
                <a:lnTo>
                  <a:pt x="20595" y="21013"/>
                </a:lnTo>
                <a:lnTo>
                  <a:pt x="20595" y="19957"/>
                </a:lnTo>
                <a:lnTo>
                  <a:pt x="19340" y="19957"/>
                </a:lnTo>
                <a:lnTo>
                  <a:pt x="19340" y="21013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 dirty="0"/>
          </a:p>
        </p:txBody>
      </p:sp>
      <p:pic>
        <p:nvPicPr>
          <p:cNvPr id="1030" name="Picture 6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700702" y="2782878"/>
            <a:ext cx="1114458" cy="2428892"/>
          </a:xfrm>
          <a:prstGeom prst="rect">
            <a:avLst/>
          </a:prstGeom>
          <a:noFill/>
        </p:spPr>
      </p:pic>
      <p:cxnSp>
        <p:nvCxnSpPr>
          <p:cNvPr id="15" name="Straight Arrow Connector 14"/>
          <p:cNvCxnSpPr/>
          <p:nvPr/>
        </p:nvCxnSpPr>
        <p:spPr>
          <a:xfrm rot="16200000" flipV="1">
            <a:off x="1207277" y="2818597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671624" y="449739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5957904" y="514033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4564863" y="181846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2671756" y="996928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 descr="NLP-for-Childr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1558" y="3354382"/>
            <a:ext cx="1197698" cy="1071570"/>
          </a:xfrm>
          <a:prstGeom prst="rect">
            <a:avLst/>
          </a:prstGeom>
        </p:spPr>
      </p:pic>
    </p:spTree>
  </p:cSld>
  <p:clrMapOvr>
    <a:masterClrMapping/>
  </p:clrMapOvr>
  <p:transition spd="med">
    <p:pull dir="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130541" y="1"/>
            <a:ext cx="5904738" cy="331600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5740" y="711176"/>
            <a:ext cx="6572296" cy="68580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IQ" dirty="0" smtClean="0"/>
              <a:t>       </a:t>
            </a:r>
            <a:r>
              <a:rPr lang="ar-IQ" sz="1600" dirty="0" smtClean="0">
                <a:cs typeface="Ali_K_Sahifa Bold" pitchFamily="2" charset="-78"/>
              </a:rPr>
              <a:t>صدرية سثيةكة (هيَماية)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ئةم هيَماية اعاز 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دةداتة ميَشك.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واتا فةرهةنطيةكة 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لةميَشكدا ئةوةية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واتا ئةم كةسة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دكتؤرةية.</a:t>
            </a:r>
            <a:endParaRPr lang="ar-IQ" sz="1600" b="1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b="1" dirty="0" smtClean="0">
              <a:cs typeface="Ali_K_Sahifa Bold" pitchFamily="2" charset="-78"/>
            </a:endParaRPr>
          </a:p>
          <a:p>
            <a:pPr>
              <a:buNone/>
            </a:pPr>
            <a:endParaRPr lang="ar-IQ" sz="2000" b="1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دواتر ميَشك ئاماذة بةتةنةكةى </a:t>
            </a:r>
          </a:p>
          <a:p>
            <a:pPr>
              <a:buNone/>
            </a:pPr>
            <a:r>
              <a:rPr lang="ar-IQ" sz="1600" dirty="0" smtClean="0">
                <a:cs typeface="Ali_K_Sahifa Bold" pitchFamily="2" charset="-78"/>
              </a:rPr>
              <a:t>دةرةوة دةكات</a:t>
            </a:r>
            <a:r>
              <a:rPr lang="ar-IQ" sz="1600" b="1" dirty="0" smtClean="0">
                <a:cs typeface="Ali_K_Sahifa Bold" pitchFamily="2" charset="-78"/>
              </a:rPr>
              <a:t>.                                                  </a:t>
            </a:r>
            <a:r>
              <a:rPr lang="ar-IQ" sz="1600" dirty="0" smtClean="0">
                <a:cs typeface="Ali_K_Sahifa Bold" pitchFamily="2" charset="-78"/>
              </a:rPr>
              <a:t>               </a:t>
            </a:r>
          </a:p>
          <a:p>
            <a:pPr>
              <a:buNone/>
            </a:pPr>
            <a:endParaRPr lang="ar-IQ" sz="2000" dirty="0" smtClean="0">
              <a:cs typeface="Ali_K_Sahifa Bold" pitchFamily="2" charset="-78"/>
            </a:endParaRP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                            </a:t>
            </a:r>
          </a:p>
          <a:p>
            <a:pPr>
              <a:buNone/>
            </a:pPr>
            <a:r>
              <a:rPr lang="ar-IQ" sz="2000" dirty="0" smtClean="0">
                <a:cs typeface="Ali_K_Sahifa Bold" pitchFamily="2" charset="-78"/>
              </a:rPr>
              <a:t>                                                                                    </a:t>
            </a:r>
            <a:r>
              <a:rPr lang="ar-IQ" sz="1600" dirty="0" smtClean="0">
                <a:cs typeface="Ali_K_Sahifa Bold" pitchFamily="2" charset="-78"/>
              </a:rPr>
              <a:t>تةنى دةرةوة</a:t>
            </a:r>
            <a:r>
              <a:rPr lang="ar-IQ" sz="2000" dirty="0" smtClean="0">
                <a:cs typeface="Ali_K_Sahifa Bold" pitchFamily="2" charset="-78"/>
              </a:rPr>
              <a:t>.                           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7310" y="1139804"/>
            <a:ext cx="1164031" cy="30566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2743194" y="221137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101310" y="335358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3" name="Picture 5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0450" y="4140200"/>
            <a:ext cx="1657353" cy="1571636"/>
          </a:xfrm>
          <a:prstGeom prst="rect">
            <a:avLst/>
          </a:prstGeom>
          <a:noFill/>
        </p:spPr>
      </p:pic>
      <p:sp>
        <p:nvSpPr>
          <p:cNvPr id="21" name="Left-Up Arrow 20"/>
          <p:cNvSpPr/>
          <p:nvPr/>
        </p:nvSpPr>
        <p:spPr>
          <a:xfrm>
            <a:off x="1885938" y="5711836"/>
            <a:ext cx="2928958" cy="1785950"/>
          </a:xfrm>
          <a:prstGeom prst="leftUpArrow">
            <a:avLst>
              <a:gd name="adj1" fmla="val 6995"/>
              <a:gd name="adj2" fmla="val 25000"/>
              <a:gd name="adj3" fmla="val 25000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pic>
        <p:nvPicPr>
          <p:cNvPr id="2055" name="Picture 7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68" y="4997456"/>
            <a:ext cx="1164031" cy="1826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25" name="Straight Arrow Connector 24"/>
          <p:cNvCxnSpPr>
            <a:stCxn id="2055" idx="4"/>
          </p:cNvCxnSpPr>
          <p:nvPr/>
        </p:nvCxnSpPr>
        <p:spPr>
          <a:xfrm rot="5400000">
            <a:off x="1233044" y="6977255"/>
            <a:ext cx="316169" cy="10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</TotalTime>
  <Words>953</Words>
  <Application>Microsoft Office PowerPoint</Application>
  <PresentationFormat>Custom</PresentationFormat>
  <Paragraphs>316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ئاستةكانى واتا</vt:lpstr>
      <vt:lpstr>لةئاستى ثراطماتيكدا بةكارهيَنةر ضؤن ووشة بةكاربهيَنىَ لة دةوروب جيادا , ئةوا وشةكة بة طويَرةى دةوروبةرةكة واتا وةردةطريَت.</vt:lpstr>
      <vt:lpstr>جياوازى نيَوان واتاى سيمانتيك و واتاى ثراطماتيك    </vt:lpstr>
      <vt:lpstr>PowerPoint Presentation</vt:lpstr>
      <vt:lpstr>بنةماكانى واتا</vt:lpstr>
      <vt:lpstr>PowerPoint Presentation</vt:lpstr>
      <vt:lpstr>                   </vt:lpstr>
      <vt:lpstr>PowerPoint Presentation</vt:lpstr>
      <vt:lpstr>        بنةماكانى واتاى ثراطماتيك</vt:lpstr>
      <vt:lpstr>بؤضوونةكانى  ليَكدانةوةى واتا</vt:lpstr>
      <vt:lpstr>جؤرةكانى زانست</vt:lpstr>
      <vt:lpstr>واتاسازى</vt:lpstr>
      <vt:lpstr>1. بؤضوونى ناوليَنان (ئاماذة)</vt:lpstr>
      <vt:lpstr>هةر شتيَك لةم جيهانةدا بوونى هةبيَت ناويشى هةية. مندالَ لة دةوروبةرةكةى دا لة رِيَطاى ناونانةوة فيَرى وشةكان دةكريَت. وةكو:</vt:lpstr>
      <vt:lpstr>لايةنطرانى ئةم بؤضوونة هةولَياندا سروشتى ئاماذةبؤكراو ديارى بكةن: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hpg6</dc:creator>
  <cp:lastModifiedBy>Dr.Didar</cp:lastModifiedBy>
  <cp:revision>282</cp:revision>
  <dcterms:created xsi:type="dcterms:W3CDTF">2013-12-31T08:36:39Z</dcterms:created>
  <dcterms:modified xsi:type="dcterms:W3CDTF">2023-06-25T16:56:56Z</dcterms:modified>
</cp:coreProperties>
</file>