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1" r:id="rId3"/>
    <p:sldId id="262" r:id="rId4"/>
    <p:sldId id="263" r:id="rId5"/>
    <p:sldId id="264" r:id="rId6"/>
    <p:sldId id="259" r:id="rId7"/>
    <p:sldId id="265" r:id="rId8"/>
    <p:sldId id="269" r:id="rId9"/>
    <p:sldId id="270" r:id="rId10"/>
    <p:sldId id="273" r:id="rId11"/>
    <p:sldId id="274" r:id="rId12"/>
    <p:sldId id="275" r:id="rId13"/>
    <p:sldId id="271" r:id="rId14"/>
    <p:sldId id="272"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4AC82F-2049-45A4-9D32-D730ED5F097A}" type="datetimeFigureOut">
              <a:rPr lang="ar-IQ" smtClean="0"/>
              <a:t>15/02/1444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6A46ED-45A2-4CD1-8F44-980876801422}" type="slidenum">
              <a:rPr lang="ar-IQ" smtClean="0"/>
              <a:t>‹#›</a:t>
            </a:fld>
            <a:endParaRPr lang="ar-IQ"/>
          </a:p>
        </p:txBody>
      </p:sp>
    </p:spTree>
    <p:extLst>
      <p:ext uri="{BB962C8B-B14F-4D97-AF65-F5344CB8AC3E}">
        <p14:creationId xmlns:p14="http://schemas.microsoft.com/office/powerpoint/2010/main" val="10484437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C6AEFC72-6D04-480A-B4DC-ED34DBD79110}" type="slidenum">
              <a:rPr lang="ar-IQ" smtClean="0"/>
              <a:t>3</a:t>
            </a:fld>
            <a:endParaRPr lang="ar-IQ"/>
          </a:p>
        </p:txBody>
      </p:sp>
    </p:spTree>
    <p:extLst>
      <p:ext uri="{BB962C8B-B14F-4D97-AF65-F5344CB8AC3E}">
        <p14:creationId xmlns:p14="http://schemas.microsoft.com/office/powerpoint/2010/main" val="2849332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85800" y="914400"/>
            <a:ext cx="7620000"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fontAlgn="base">
              <a:spcBef>
                <a:spcPct val="0"/>
              </a:spcBef>
              <a:spcAft>
                <a:spcPct val="0"/>
              </a:spcAft>
            </a:pPr>
            <a:r>
              <a:rPr lang="en-US" sz="2800" dirty="0" smtClean="0">
                <a:latin typeface="Times New Roman" pitchFamily="18" charset="0"/>
                <a:ea typeface="Times New Roman" pitchFamily="18" charset="0"/>
                <a:cs typeface="Times New Roman" pitchFamily="18" charset="0"/>
              </a:rPr>
              <a:t>1- </a:t>
            </a:r>
            <a:r>
              <a:rPr lang="en-US" sz="2800" b="1" dirty="0" smtClean="0">
                <a:latin typeface="Times New Roman" pitchFamily="18" charset="0"/>
                <a:ea typeface="Times New Roman" pitchFamily="18" charset="0"/>
                <a:cs typeface="Times New Roman" pitchFamily="18" charset="0"/>
              </a:rPr>
              <a:t>All organic compounds contain carbon atoms and most contain hydrogen atoms. Carbon always forms four covalent bonds, and hydrogen forms one covalent bond.</a:t>
            </a:r>
          </a:p>
          <a:p>
            <a:pPr lvl="0" fontAlgn="base">
              <a:spcBef>
                <a:spcPct val="0"/>
              </a:spcBef>
              <a:spcAft>
                <a:spcPct val="0"/>
              </a:spcAft>
            </a:pPr>
            <a:endParaRPr lang="en-US" sz="2800" b="1" dirty="0">
              <a:latin typeface="Times New Roman" pitchFamily="18" charset="0"/>
              <a:cs typeface="Times New Roman" pitchFamily="18" charset="0"/>
            </a:endParaRPr>
          </a:p>
          <a:p>
            <a:pPr lvl="0" fontAlgn="base">
              <a:spcBef>
                <a:spcPct val="0"/>
              </a:spcBef>
              <a:spcAft>
                <a:spcPct val="0"/>
              </a:spcAft>
            </a:pPr>
            <a:endParaRPr lang="en-US" sz="2800" dirty="0" smtClean="0">
              <a:latin typeface="Arial" pitchFamily="34" charset="0"/>
              <a:cs typeface="Arial" pitchFamily="34" charset="0"/>
            </a:endParaRPr>
          </a:p>
          <a:p>
            <a:pPr lvl="0" eaLnBrk="0" fontAlgn="base" hangingPunct="0">
              <a:spcBef>
                <a:spcPct val="0"/>
              </a:spcBef>
              <a:spcAft>
                <a:spcPct val="0"/>
              </a:spcAft>
            </a:pPr>
            <a:r>
              <a:rPr lang="en-US" sz="2800" b="1" dirty="0" smtClean="0">
                <a:latin typeface="Times New Roman" pitchFamily="18" charset="0"/>
                <a:ea typeface="Times New Roman" pitchFamily="18" charset="0"/>
                <a:cs typeface="Times New Roman" pitchFamily="18" charset="0"/>
              </a:rPr>
              <a:t>2- Carbon forms single, double, and triple bonds to other carbon atoms.</a:t>
            </a:r>
          </a:p>
          <a:p>
            <a:pPr lvl="0" eaLnBrk="0" fontAlgn="base" hangingPunct="0">
              <a:spcBef>
                <a:spcPct val="0"/>
              </a:spcBef>
              <a:spcAft>
                <a:spcPct val="0"/>
              </a:spcAft>
            </a:pPr>
            <a:endParaRPr lang="en-US" sz="2800" b="1" dirty="0" smtClean="0"/>
          </a:p>
        </p:txBody>
      </p:sp>
    </p:spTree>
    <p:extLst>
      <p:ext uri="{BB962C8B-B14F-4D97-AF65-F5344CB8AC3E}">
        <p14:creationId xmlns:p14="http://schemas.microsoft.com/office/powerpoint/2010/main" val="50122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549" y="609600"/>
            <a:ext cx="6248400" cy="3416320"/>
          </a:xfrm>
          <a:prstGeom prst="rect">
            <a:avLst/>
          </a:prstGeom>
        </p:spPr>
        <p:txBody>
          <a:bodyPr wrap="square">
            <a:spAutoFit/>
          </a:bodyPr>
          <a:lstStyle/>
          <a:p>
            <a:pPr algn="just">
              <a:spcAft>
                <a:spcPts val="0"/>
              </a:spcAft>
            </a:pPr>
            <a:r>
              <a:rPr lang="en-US" sz="2400" dirty="0">
                <a:latin typeface="Times New Roman"/>
                <a:ea typeface="Times New Roman"/>
                <a:cs typeface="Times-Roman"/>
              </a:rPr>
              <a:t>Internal alkenes have higher boiling points than terminal alkenes. Similarly, internal alkynes have higher boiling points than terminal alkynes. Notice that the boiling point of </a:t>
            </a:r>
            <a:r>
              <a:rPr lang="en-US" sz="2400" i="1" dirty="0">
                <a:latin typeface="Times New Roman"/>
                <a:ea typeface="Times New Roman"/>
                <a:cs typeface="Times-Roman"/>
              </a:rPr>
              <a:t>cis</a:t>
            </a:r>
            <a:r>
              <a:rPr lang="en-US" sz="2400" dirty="0">
                <a:latin typeface="Times New Roman"/>
                <a:ea typeface="Times New Roman"/>
                <a:cs typeface="Times-Roman"/>
              </a:rPr>
              <a:t>-2-butene is slightly higher than that of </a:t>
            </a:r>
            <a:r>
              <a:rPr lang="en-US" sz="2400" i="1" dirty="0">
                <a:latin typeface="Times New Roman"/>
                <a:ea typeface="Times New Roman"/>
                <a:cs typeface="Times-Roman"/>
              </a:rPr>
              <a:t>trans</a:t>
            </a:r>
            <a:r>
              <a:rPr lang="en-US" sz="2400" dirty="0">
                <a:latin typeface="Times New Roman"/>
                <a:ea typeface="Times New Roman"/>
                <a:cs typeface="Times-Roman"/>
              </a:rPr>
              <a:t>-2-butene because the </a:t>
            </a:r>
            <a:r>
              <a:rPr lang="en-US" sz="2400" dirty="0" err="1">
                <a:latin typeface="Times New Roman"/>
                <a:ea typeface="Times New Roman"/>
                <a:cs typeface="Times-Roman"/>
              </a:rPr>
              <a:t>cis</a:t>
            </a:r>
            <a:r>
              <a:rPr lang="en-US" sz="2400" dirty="0">
                <a:latin typeface="Times New Roman"/>
                <a:ea typeface="Times New Roman"/>
                <a:cs typeface="Times-Roman"/>
              </a:rPr>
              <a:t> isomer has a small dipole moment, whereas the dipole moment of the trans isomer is zero.</a:t>
            </a:r>
            <a:endParaRPr lang="en-US" sz="2400" dirty="0">
              <a:latin typeface="Times-Roman"/>
              <a:ea typeface="Times New Roman"/>
              <a:cs typeface="Times-Roman"/>
            </a:endParaRPr>
          </a:p>
          <a:p>
            <a:r>
              <a:rPr lang="en-US" sz="2400" b="1" dirty="0">
                <a:latin typeface="Times New Roman"/>
                <a:ea typeface="Times New Roman"/>
              </a:rPr>
              <a:t>Boiling points of Hydrocarbons:</a:t>
            </a:r>
            <a:endParaRPr lang="ar-IQ" sz="2400" dirty="0"/>
          </a:p>
        </p:txBody>
      </p:sp>
      <p:pic>
        <p:nvPicPr>
          <p:cNvPr id="2099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4267200"/>
            <a:ext cx="6119949"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686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04800"/>
            <a:ext cx="6400800" cy="4893647"/>
          </a:xfrm>
          <a:prstGeom prst="rect">
            <a:avLst/>
          </a:prstGeom>
        </p:spPr>
        <p:txBody>
          <a:bodyPr wrap="square">
            <a:spAutoFit/>
          </a:bodyPr>
          <a:lstStyle/>
          <a:p>
            <a:pPr algn="just">
              <a:spcAft>
                <a:spcPts val="0"/>
              </a:spcAft>
            </a:pPr>
            <a:r>
              <a:rPr lang="en-US" sz="2400" b="1" dirty="0">
                <a:latin typeface="Times New Roman"/>
                <a:ea typeface="Times New Roman"/>
                <a:cs typeface="Times-Roman"/>
              </a:rPr>
              <a:t>Reaction of alkynes</a:t>
            </a:r>
            <a:endParaRPr lang="en-US" sz="2400" dirty="0">
              <a:latin typeface="Times-Roman"/>
              <a:ea typeface="Times New Roman"/>
              <a:cs typeface="Times-Roman"/>
            </a:endParaRPr>
          </a:p>
          <a:p>
            <a:pPr algn="just">
              <a:spcAft>
                <a:spcPts val="0"/>
              </a:spcAft>
            </a:pPr>
            <a:r>
              <a:rPr lang="en-US" sz="2400" dirty="0">
                <a:latin typeface="Times New Roman"/>
                <a:ea typeface="Times New Roman"/>
                <a:cs typeface="Times-Roman"/>
              </a:rPr>
              <a:t>Alkynes, like alkenes, undergo electrophilic addition reactions. The same electrophilic reagents that add to alkenes also add to alkynes and that again like alkenes electrophilic addition to a terminal alkyne is </a:t>
            </a:r>
            <a:r>
              <a:rPr lang="en-US" sz="2400" dirty="0" err="1">
                <a:latin typeface="Times New Roman"/>
                <a:ea typeface="Times New Roman"/>
                <a:cs typeface="Times-Roman"/>
              </a:rPr>
              <a:t>regioselective</a:t>
            </a:r>
            <a:r>
              <a:rPr lang="en-US" sz="2400" dirty="0">
                <a:latin typeface="Times New Roman"/>
                <a:ea typeface="Times New Roman"/>
                <a:cs typeface="Times-Roman"/>
              </a:rPr>
              <a:t>: When an electrophile adds to a terminal alkyne, it adds to the </a:t>
            </a:r>
            <a:r>
              <a:rPr lang="en-US" sz="2400" dirty="0" err="1">
                <a:latin typeface="Times New Roman"/>
                <a:ea typeface="Times New Roman"/>
                <a:cs typeface="Times-Roman"/>
              </a:rPr>
              <a:t>sp</a:t>
            </a:r>
            <a:r>
              <a:rPr lang="en-US" sz="2400" dirty="0">
                <a:latin typeface="Times New Roman"/>
                <a:ea typeface="Times New Roman"/>
                <a:cs typeface="Times-Roman"/>
              </a:rPr>
              <a:t> carbon that is bonded to the hydrogen. The addition reactions of alkynes, however, have a feature that alkenes do not have: Because the product of the addition of an electrophilic reagent to an alkyne is an alkene, a second electrophilic addition reaction can occur.</a:t>
            </a:r>
            <a:endParaRPr lang="en-US" sz="2400" dirty="0">
              <a:effectLst/>
              <a:latin typeface="Times-Roman"/>
              <a:ea typeface="Times New Roman"/>
              <a:cs typeface="Times-Roman"/>
            </a:endParaRPr>
          </a:p>
        </p:txBody>
      </p:sp>
      <p:pic>
        <p:nvPicPr>
          <p:cNvPr id="2109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178853"/>
            <a:ext cx="6096000" cy="1221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88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97511"/>
            <a:ext cx="6629400" cy="1938992"/>
          </a:xfrm>
          <a:prstGeom prst="rect">
            <a:avLst/>
          </a:prstGeom>
        </p:spPr>
        <p:txBody>
          <a:bodyPr wrap="square">
            <a:spAutoFit/>
          </a:bodyPr>
          <a:lstStyle/>
          <a:p>
            <a:pPr algn="just"/>
            <a:r>
              <a:rPr lang="en-US" sz="2400" dirty="0">
                <a:latin typeface="Times New Roman"/>
                <a:ea typeface="Times New Roman"/>
              </a:rPr>
              <a:t>Terminal alkynes are less reactive than internal alkynes toward the addition of water. Terminal alkynes will add water if mercuric ion is added to the acidic mixture. The mercuric ion acts as a catalyst to increase the rate of the addition reaction.</a:t>
            </a:r>
            <a:endParaRPr lang="ar-IQ" sz="2400" dirty="0"/>
          </a:p>
        </p:txBody>
      </p:sp>
      <p:pic>
        <p:nvPicPr>
          <p:cNvPr id="2191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3352800"/>
            <a:ext cx="6372497" cy="2209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200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aboratory Preparation of Ethyne/Acetylene - Alkynes - Chemistry No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85800"/>
            <a:ext cx="7086600"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88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66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95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54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010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14400"/>
            <a:ext cx="6400800" cy="4724400"/>
          </a:xfrm>
        </p:spPr>
        <p:txBody>
          <a:bodyPr/>
          <a:lstStyle/>
          <a:p>
            <a:endParaRPr lang="ar-IQ" dirty="0"/>
          </a:p>
        </p:txBody>
      </p:sp>
      <p:pic>
        <p:nvPicPr>
          <p:cNvPr id="4" name="Picture 3"/>
          <p:cNvPicPr>
            <a:picLocks noChangeAspect="1" noChangeArrowheads="1"/>
          </p:cNvPicPr>
          <p:nvPr/>
        </p:nvPicPr>
        <p:blipFill>
          <a:blip r:embed="rId2" cstate="print"/>
          <a:srcRect/>
          <a:stretch>
            <a:fillRect/>
          </a:stretch>
        </p:blipFill>
        <p:spPr bwMode="auto">
          <a:xfrm>
            <a:off x="685800" y="533400"/>
            <a:ext cx="7467600" cy="5715000"/>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13381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IUPAC naming </a:t>
            </a:r>
            <a:endParaRPr lang="en-US" dirty="0"/>
          </a:p>
        </p:txBody>
      </p:sp>
      <p:pic>
        <p:nvPicPr>
          <p:cNvPr id="38914" name="Picture 2"/>
          <p:cNvPicPr>
            <a:picLocks noChangeAspect="1" noChangeArrowheads="1"/>
          </p:cNvPicPr>
          <p:nvPr/>
        </p:nvPicPr>
        <p:blipFill>
          <a:blip r:embed="rId3" cstate="print">
            <a:lum bright="-22000"/>
          </a:blip>
          <a:srcRect/>
          <a:stretch>
            <a:fillRect/>
          </a:stretch>
        </p:blipFill>
        <p:spPr bwMode="auto">
          <a:xfrm>
            <a:off x="685800" y="990600"/>
            <a:ext cx="7543800" cy="4800600"/>
          </a:xfrm>
          <a:prstGeom prst="rect">
            <a:avLst/>
          </a:prstGeom>
          <a:ln>
            <a:headEnd/>
            <a:tailEnd/>
          </a:ln>
        </p:spPr>
        <p:style>
          <a:lnRef idx="3">
            <a:schemeClr val="lt1"/>
          </a:lnRef>
          <a:fillRef idx="1">
            <a:schemeClr val="accent6"/>
          </a:fillRef>
          <a:effectRef idx="1">
            <a:schemeClr val="accent6"/>
          </a:effectRef>
          <a:fontRef idx="minor">
            <a:schemeClr val="lt1"/>
          </a:fontRef>
        </p:style>
      </p:pic>
      <p:sp>
        <p:nvSpPr>
          <p:cNvPr id="5" name="Title 1"/>
          <p:cNvSpPr txBox="1">
            <a:spLocks/>
          </p:cNvSpPr>
          <p:nvPr/>
        </p:nvSpPr>
        <p:spPr>
          <a:xfrm>
            <a:off x="342900" y="6096000"/>
            <a:ext cx="8229600" cy="48736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600" dirty="0" err="1" smtClean="0"/>
              <a:t>Undecane</a:t>
            </a:r>
            <a:r>
              <a:rPr lang="en-US" sz="1600" dirty="0" smtClean="0"/>
              <a:t>, </a:t>
            </a:r>
            <a:r>
              <a:rPr lang="en-US" sz="1600" dirty="0" err="1" smtClean="0"/>
              <a:t>dodecane</a:t>
            </a:r>
            <a:r>
              <a:rPr lang="en-US" sz="1600" dirty="0" smtClean="0"/>
              <a:t>, </a:t>
            </a:r>
            <a:r>
              <a:rPr lang="en-US" sz="1600" dirty="0" err="1" smtClean="0"/>
              <a:t>eicosane</a:t>
            </a:r>
            <a:r>
              <a:rPr lang="en-US" sz="1600" dirty="0" smtClean="0"/>
              <a:t>,   </a:t>
            </a:r>
            <a:r>
              <a:rPr lang="en-US" sz="1600" dirty="0" err="1" smtClean="0"/>
              <a:t>henicosane</a:t>
            </a:r>
            <a:r>
              <a:rPr lang="en-US" sz="1600" dirty="0" smtClean="0"/>
              <a:t>,  </a:t>
            </a:r>
            <a:r>
              <a:rPr lang="en-US" sz="1600" dirty="0" err="1" smtClean="0"/>
              <a:t>docosane</a:t>
            </a:r>
            <a:r>
              <a:rPr lang="en-US" sz="1600" dirty="0" smtClean="0"/>
              <a:t>, </a:t>
            </a:r>
            <a:r>
              <a:rPr lang="en-US" sz="1600" dirty="0" err="1" smtClean="0"/>
              <a:t>triacontane,hentriacontane</a:t>
            </a:r>
            <a:r>
              <a:rPr lang="en-US" sz="1600" dirty="0" smtClean="0"/>
              <a:t>, </a:t>
            </a:r>
            <a:r>
              <a:rPr lang="en-US" sz="1600" dirty="0" err="1" smtClean="0"/>
              <a:t>hectane</a:t>
            </a:r>
            <a:endParaRPr lang="en-US" sz="1600" dirty="0"/>
          </a:p>
        </p:txBody>
      </p:sp>
    </p:spTree>
    <p:extLst>
      <p:ext uri="{BB962C8B-B14F-4D97-AF65-F5344CB8AC3E}">
        <p14:creationId xmlns:p14="http://schemas.microsoft.com/office/powerpoint/2010/main" val="127188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219200" y="196334"/>
            <a:ext cx="6731726" cy="63709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
              <a:spcAft>
                <a:spcPts val="0"/>
              </a:spcAft>
            </a:pPr>
            <a:r>
              <a:rPr lang="en-US" sz="2400" b="1" dirty="0" smtClean="0">
                <a:latin typeface="Times New Roman"/>
                <a:ea typeface="Times New Roman"/>
                <a:cs typeface="Times-Roman"/>
              </a:rPr>
              <a:t>Alkynes</a:t>
            </a:r>
            <a:r>
              <a:rPr lang="en-US" sz="2400" dirty="0" smtClean="0">
                <a:latin typeface="Times New Roman"/>
                <a:ea typeface="Times New Roman"/>
                <a:cs typeface="Times-Roman"/>
              </a:rPr>
              <a:t> </a:t>
            </a:r>
          </a:p>
          <a:p>
            <a:pPr algn="just">
              <a:spcAft>
                <a:spcPts val="0"/>
              </a:spcAft>
            </a:pPr>
            <a:r>
              <a:rPr lang="en-US" sz="2400" dirty="0">
                <a:latin typeface="Times New Roman"/>
                <a:ea typeface="Times New Roman"/>
                <a:cs typeface="Times-Roman"/>
              </a:rPr>
              <a:t>Alkynes are hydrocarbons that contain a carbon–carbon triple bond with general molecular formula CnH2n-2, for an acyclic (noncyclic) alkyne, and that for a cyclic alkyne is </a:t>
            </a:r>
            <a:r>
              <a:rPr lang="en-US" sz="2400" dirty="0" smtClean="0">
                <a:latin typeface="Times New Roman"/>
                <a:ea typeface="Times New Roman"/>
                <a:cs typeface="Times-Roman"/>
              </a:rPr>
              <a:t>CnH2n-4. </a:t>
            </a:r>
            <a:r>
              <a:rPr lang="en-US" sz="2400" dirty="0">
                <a:latin typeface="Times New Roman"/>
                <a:ea typeface="Times New Roman"/>
                <a:cs typeface="Times-Roman"/>
              </a:rPr>
              <a:t>Acetylene (HC≡CH), the common name for the smallest alkyne, may be a familiar word because of the oxyacetylene torch used in welding. Acetylene is supplied to the torch from one high-pressure gas tank, and oxygen is supplied from another. Burning acetylene produces a high-temperature flame capable of melting and vaporizing iron and steel. Each carbon of -C≡C- is </a:t>
            </a:r>
            <a:r>
              <a:rPr lang="en-US" sz="2400" dirty="0" err="1">
                <a:latin typeface="Times New Roman"/>
                <a:ea typeface="Times New Roman"/>
                <a:cs typeface="Times-Roman"/>
              </a:rPr>
              <a:t>sp</a:t>
            </a:r>
            <a:r>
              <a:rPr lang="en-US" sz="2400" dirty="0">
                <a:latin typeface="Times New Roman"/>
                <a:ea typeface="Times New Roman"/>
                <a:cs typeface="Times-Roman"/>
              </a:rPr>
              <a:t> hybridized, so each has two </a:t>
            </a:r>
            <a:r>
              <a:rPr lang="en-US" sz="2400" dirty="0" err="1">
                <a:latin typeface="Times New Roman"/>
                <a:ea typeface="Times New Roman"/>
                <a:cs typeface="Times-Roman"/>
              </a:rPr>
              <a:t>sp</a:t>
            </a:r>
            <a:r>
              <a:rPr lang="en-US" sz="2400" dirty="0">
                <a:latin typeface="Times New Roman"/>
                <a:ea typeface="Times New Roman"/>
                <a:cs typeface="Times-Roman"/>
              </a:rPr>
              <a:t> orbitals and two p orbitals. Because the </a:t>
            </a:r>
            <a:r>
              <a:rPr lang="en-US" sz="2400" dirty="0" err="1">
                <a:latin typeface="Times New Roman"/>
                <a:ea typeface="Times New Roman"/>
                <a:cs typeface="Times-Roman"/>
              </a:rPr>
              <a:t>sp</a:t>
            </a:r>
            <a:r>
              <a:rPr lang="en-US" sz="2400" dirty="0">
                <a:latin typeface="Times New Roman"/>
                <a:ea typeface="Times New Roman"/>
                <a:cs typeface="Times-Roman"/>
              </a:rPr>
              <a:t> orbitals are oriented as far from each other as possible to minimize electron repulsion, </a:t>
            </a:r>
            <a:r>
              <a:rPr lang="en-US" sz="2400" dirty="0" err="1">
                <a:latin typeface="Times New Roman"/>
                <a:ea typeface="Times New Roman"/>
                <a:cs typeface="Times-Roman"/>
              </a:rPr>
              <a:t>ethyne</a:t>
            </a:r>
            <a:r>
              <a:rPr lang="en-US" sz="2400" dirty="0">
                <a:latin typeface="Times New Roman"/>
                <a:ea typeface="Times New Roman"/>
                <a:cs typeface="Times-Roman"/>
              </a:rPr>
              <a:t> is a linear molecule with bond angles of 180°.</a:t>
            </a:r>
            <a:endParaRPr lang="en-US" sz="2400" dirty="0">
              <a:effectLst/>
              <a:latin typeface="Times-Roman"/>
              <a:ea typeface="Times New Roman"/>
              <a:cs typeface="Times-Roman"/>
            </a:endParaRPr>
          </a:p>
        </p:txBody>
      </p:sp>
    </p:spTree>
    <p:extLst>
      <p:ext uri="{BB962C8B-B14F-4D97-AF65-F5344CB8AC3E}">
        <p14:creationId xmlns:p14="http://schemas.microsoft.com/office/powerpoint/2010/main" val="85353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Effect transition="in" filter="box(in)">
                                      <p:cBhvr>
                                        <p:cTn id="7" dur="500"/>
                                        <p:tgtEl>
                                          <p:spTgt spid="47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362200"/>
            <a:ext cx="6553200" cy="4154984"/>
          </a:xfrm>
          <a:prstGeom prst="rect">
            <a:avLst/>
          </a:prstGeom>
        </p:spPr>
        <p:txBody>
          <a:bodyPr wrap="square">
            <a:spAutoFit/>
          </a:bodyPr>
          <a:lstStyle/>
          <a:p>
            <a:pPr algn="just">
              <a:spcAft>
                <a:spcPts val="0"/>
              </a:spcAft>
            </a:pPr>
            <a:r>
              <a:rPr lang="en-US" sz="2400" dirty="0">
                <a:latin typeface="Times New Roman"/>
                <a:ea typeface="Times New Roman"/>
                <a:cs typeface="Times-Roman"/>
              </a:rPr>
              <a:t>A carbon–carbon triple bond is shorter and stronger than a carbon–carbon double bond, which in turn, is shorter and stronger than a carbon–carbon single bond. We have also seen that a carbon–carbon π-bond is weaker than a carbon–carbon σ- bond.</a:t>
            </a:r>
            <a:endParaRPr lang="en-US" sz="2400" dirty="0">
              <a:latin typeface="Times-Roman"/>
              <a:ea typeface="Times New Roman"/>
              <a:cs typeface="Times-Roman"/>
            </a:endParaRPr>
          </a:p>
          <a:p>
            <a:pPr algn="just">
              <a:spcAft>
                <a:spcPts val="0"/>
              </a:spcAft>
            </a:pPr>
            <a:r>
              <a:rPr lang="en-US" sz="2400" dirty="0">
                <a:latin typeface="Times New Roman"/>
                <a:ea typeface="Times New Roman"/>
                <a:cs typeface="Times-Roman"/>
              </a:rPr>
              <a:t>The relatively weak π- bonds allow alkynes to react easily. Like alkenes, alkynes are stabilized by electron-donating alkyl groups. Internal alkynes, therefore, are more stable than terminal alkynes, so </a:t>
            </a:r>
            <a:r>
              <a:rPr lang="en-US" sz="2400" b="1" dirty="0">
                <a:solidFill>
                  <a:srgbClr val="FF0000"/>
                </a:solidFill>
                <a:latin typeface="Times New Roman"/>
                <a:ea typeface="Times New Roman"/>
                <a:cs typeface="Times-Roman"/>
              </a:rPr>
              <a:t>alkyl groups stabilize alkenes, alkynes, </a:t>
            </a:r>
            <a:r>
              <a:rPr lang="en-US" sz="2400" b="1" dirty="0" smtClean="0">
                <a:solidFill>
                  <a:srgbClr val="FF0000"/>
                </a:solidFill>
                <a:latin typeface="Times New Roman"/>
                <a:ea typeface="Times New Roman"/>
                <a:cs typeface="Times-Roman"/>
              </a:rPr>
              <a:t>carbocation's, </a:t>
            </a:r>
            <a:r>
              <a:rPr lang="en-US" sz="2400" b="1" dirty="0">
                <a:solidFill>
                  <a:srgbClr val="FF0000"/>
                </a:solidFill>
                <a:latin typeface="Times New Roman"/>
                <a:ea typeface="Times New Roman"/>
                <a:cs typeface="Times-Roman"/>
              </a:rPr>
              <a:t>and alkyl radicals.</a:t>
            </a:r>
            <a:endParaRPr lang="en-US" sz="2400" b="1" dirty="0">
              <a:solidFill>
                <a:srgbClr val="FF0000"/>
              </a:solidFill>
              <a:effectLst/>
              <a:latin typeface="Times-Roman"/>
              <a:ea typeface="Times New Roman"/>
              <a:cs typeface="Times-Roman"/>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33400"/>
            <a:ext cx="5791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9229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033542323"/>
              </p:ext>
            </p:extLst>
          </p:nvPr>
        </p:nvGraphicFramePr>
        <p:xfrm>
          <a:off x="457200" y="533400"/>
          <a:ext cx="8382000" cy="5638800"/>
        </p:xfrm>
        <a:graphic>
          <a:graphicData uri="http://schemas.openxmlformats.org/presentationml/2006/ole">
            <mc:AlternateContent xmlns:mc="http://schemas.openxmlformats.org/markup-compatibility/2006">
              <mc:Choice xmlns:v="urn:schemas-microsoft-com:vml" Requires="v">
                <p:oleObj spid="_x0000_s2055" name="CS ChemDraw Drawing" r:id="rId3" imgW="6946658" imgH="3595245" progId="ChemDraw.Document.6.0">
                  <p:embed/>
                </p:oleObj>
              </mc:Choice>
              <mc:Fallback>
                <p:oleObj name="CS ChemDraw Drawing" r:id="rId3" imgW="6946658" imgH="3595245"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33400"/>
                        <a:ext cx="8382000" cy="5638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8773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949" y="1447800"/>
            <a:ext cx="6858000"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14400" y="381000"/>
            <a:ext cx="7467600" cy="923330"/>
          </a:xfrm>
          <a:prstGeom prst="rect">
            <a:avLst/>
          </a:prstGeom>
        </p:spPr>
        <p:txBody>
          <a:bodyPr wrap="square">
            <a:spAutoFit/>
          </a:bodyPr>
          <a:lstStyle/>
          <a:p>
            <a:r>
              <a:rPr lang="en-US" dirty="0"/>
              <a:t>Compound A is a terminal alkyne with molecular formula C6H10. Draw all four </a:t>
            </a:r>
            <a:r>
              <a:rPr lang="en-US" dirty="0" smtClean="0"/>
              <a:t>possible constitutional </a:t>
            </a:r>
            <a:r>
              <a:rPr lang="en-US" dirty="0"/>
              <a:t>isomers that are possible structures for compound A, and provide </a:t>
            </a:r>
            <a:r>
              <a:rPr lang="en-US" dirty="0" smtClean="0"/>
              <a:t>a systematic </a:t>
            </a:r>
            <a:r>
              <a:rPr lang="en-US" dirty="0"/>
              <a:t>name for each</a:t>
            </a:r>
            <a:endParaRPr lang="ar-IQ" dirty="0"/>
          </a:p>
        </p:txBody>
      </p:sp>
    </p:spTree>
    <p:extLst>
      <p:ext uri="{BB962C8B-B14F-4D97-AF65-F5344CB8AC3E}">
        <p14:creationId xmlns:p14="http://schemas.microsoft.com/office/powerpoint/2010/main" val="319628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8229599"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811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ChangeArrowheads="1"/>
          </p:cNvSpPr>
          <p:nvPr/>
        </p:nvSpPr>
        <p:spPr bwMode="auto">
          <a:xfrm>
            <a:off x="1295400" y="381000"/>
            <a:ext cx="6629400" cy="590931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smtClean="0">
                <a:latin typeface="Times New Roman"/>
                <a:ea typeface="Times New Roman"/>
                <a:cs typeface="Times-Roman"/>
              </a:rPr>
              <a:t>Physical </a:t>
            </a:r>
            <a:r>
              <a:rPr lang="en-US" sz="2400" b="1" dirty="0">
                <a:latin typeface="Times New Roman"/>
                <a:ea typeface="Times New Roman"/>
                <a:cs typeface="Times-Roman"/>
              </a:rPr>
              <a:t>Properties  </a:t>
            </a:r>
            <a:endParaRPr lang="en-US" sz="2400" dirty="0">
              <a:latin typeface="Times-Roman"/>
              <a:ea typeface="Times New Roman"/>
              <a:cs typeface="Times-Roman"/>
            </a:endParaRPr>
          </a:p>
          <a:p>
            <a:pPr algn="just">
              <a:spcAft>
                <a:spcPts val="0"/>
              </a:spcAft>
            </a:pPr>
            <a:r>
              <a:rPr lang="en-US" sz="2400" dirty="0">
                <a:latin typeface="Times New Roman"/>
                <a:ea typeface="Times New Roman"/>
                <a:cs typeface="Times-Roman"/>
              </a:rPr>
              <a:t>All hydrocarbons have similar physical properties. In other words, alkenes and alkynes have physical properties similar to those of alkanes. All are insoluble in water and all are soluble in solvents with low polarity such as benzene and ether. They are less dense than water and, like other homologous series, have boiling points that increase with increasing molecular weight. Alkynes are more linear than alkenes, and a triple bond is more polarizable than a double bond.</a:t>
            </a:r>
          </a:p>
          <a:p>
            <a:pPr algn="just">
              <a:spcAft>
                <a:spcPts val="0"/>
              </a:spcAft>
            </a:pPr>
            <a:r>
              <a:rPr lang="en-US" sz="2400" dirty="0">
                <a:latin typeface="Times New Roman"/>
                <a:ea typeface="Times New Roman"/>
                <a:cs typeface="Times-Roman"/>
              </a:rPr>
              <a:t>These two features cause alkynes to have stronger Vander Waals interactions. As a result, an alkyne has a higher boiling point than an alkene containing the same number of carbon atoms.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092" name="Rectangle 4"/>
          <p:cNvSpPr>
            <a:spLocks noChangeArrowheads="1"/>
          </p:cNvSpPr>
          <p:nvPr/>
        </p:nvSpPr>
        <p:spPr bwMode="auto">
          <a:xfrm>
            <a:off x="0" y="11144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8602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linds(horizontal)">
                                      <p:cBhvr>
                                        <p:cTn id="7" dur="5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659</Words>
  <Application>Microsoft Office PowerPoint</Application>
  <PresentationFormat>On-screen Show (4:3)</PresentationFormat>
  <Paragraphs>20</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CS ChemDraw Drawing</vt:lpstr>
      <vt:lpstr>PowerPoint Presentation</vt:lpstr>
      <vt:lpstr>PowerPoint Presentation</vt:lpstr>
      <vt:lpstr>IUPAC naming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Systems Co</dc:creator>
  <cp:lastModifiedBy>Computer Systems Co</cp:lastModifiedBy>
  <cp:revision>7</cp:revision>
  <dcterms:created xsi:type="dcterms:W3CDTF">2006-08-16T00:00:00Z</dcterms:created>
  <dcterms:modified xsi:type="dcterms:W3CDTF">2022-09-11T18:56:48Z</dcterms:modified>
</cp:coreProperties>
</file>