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27" r:id="rId2"/>
    <p:sldId id="470" r:id="rId3"/>
    <p:sldId id="471" r:id="rId4"/>
    <p:sldId id="475" r:id="rId5"/>
    <p:sldId id="476" r:id="rId6"/>
    <p:sldId id="477" r:id="rId7"/>
    <p:sldId id="484" r:id="rId8"/>
    <p:sldId id="485" r:id="rId9"/>
    <p:sldId id="487" r:id="rId10"/>
    <p:sldId id="488" r:id="rId11"/>
    <p:sldId id="489" r:id="rId12"/>
    <p:sldId id="491" r:id="rId13"/>
    <p:sldId id="492" r:id="rId14"/>
    <p:sldId id="493" r:id="rId15"/>
    <p:sldId id="494" r:id="rId16"/>
    <p:sldId id="495" r:id="rId17"/>
    <p:sldId id="509" r:id="rId18"/>
    <p:sldId id="510" r:id="rId19"/>
    <p:sldId id="513" r:id="rId20"/>
    <p:sldId id="514" r:id="rId21"/>
    <p:sldId id="515" r:id="rId22"/>
    <p:sldId id="51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9462" autoAdjust="0"/>
  </p:normalViewPr>
  <p:slideViewPr>
    <p:cSldViewPr>
      <p:cViewPr>
        <p:scale>
          <a:sx n="81" d="100"/>
          <a:sy n="81" d="100"/>
        </p:scale>
        <p:origin x="-10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88076B-D103-4745-92CB-59A238DD54C8}"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8076B-D103-4745-92CB-59A238DD54C8}"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8076B-D103-4745-92CB-59A238DD54C8}"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8076B-D103-4745-92CB-59A238DD54C8}"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88076B-D103-4745-92CB-59A238DD54C8}"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88076B-D103-4745-92CB-59A238DD54C8}"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88076B-D103-4745-92CB-59A238DD54C8}" type="datetimeFigureOut">
              <a:rPr lang="en-US" smtClean="0"/>
              <a:pPr/>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88076B-D103-4745-92CB-59A238DD54C8}" type="datetimeFigureOut">
              <a:rPr lang="en-US" smtClean="0"/>
              <a:pPr/>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8076B-D103-4745-92CB-59A238DD54C8}" type="datetimeFigureOut">
              <a:rPr lang="en-US" smtClean="0"/>
              <a:pPr/>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8076B-D103-4745-92CB-59A238DD54C8}"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8076B-D103-4745-92CB-59A238DD54C8}"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B65E8-431D-4DFC-B1BD-442A68F7AD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8076B-D103-4745-92CB-59A238DD54C8}" type="datetimeFigureOut">
              <a:rPr lang="en-US" smtClean="0"/>
              <a:pPr/>
              <a:t>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B65E8-431D-4DFC-B1BD-442A68F7AD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 Id="rId4" Type="http://schemas.openxmlformats.org/officeDocument/2006/relationships/image" Target="../media/image40.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391400" cy="3785652"/>
          </a:xfrm>
          <a:prstGeom prst="rect">
            <a:avLst/>
          </a:prstGeom>
        </p:spPr>
        <p:txBody>
          <a:bodyPr wrap="square">
            <a:spAutoFit/>
          </a:bodyPr>
          <a:lstStyle/>
          <a:p>
            <a:pPr algn="just"/>
            <a:r>
              <a:rPr lang="en-US" sz="2400" b="1" dirty="0"/>
              <a:t>Compounds containing a single bond to heteroatom:</a:t>
            </a:r>
          </a:p>
          <a:p>
            <a:pPr algn="just"/>
            <a:r>
              <a:rPr lang="en-US" sz="2400" dirty="0"/>
              <a:t>Several types of functional groups contain a carbon atom singly bonded to a heteroatom. Common examples include alkyl halides (RX, X: F, Cl, Br, I), alcohols (ROH), ethers (ROR), and amines (RNH2, R2NH, R3N, R4N+).</a:t>
            </a:r>
          </a:p>
          <a:p>
            <a:pPr algn="just"/>
            <a:r>
              <a:rPr lang="en-US" sz="2400" b="1" dirty="0">
                <a:solidFill>
                  <a:srgbClr val="FF0000"/>
                </a:solidFill>
              </a:rPr>
              <a:t>Nomenclature of Alkyl Substituents</a:t>
            </a:r>
          </a:p>
          <a:p>
            <a:pPr algn="just"/>
            <a:r>
              <a:rPr lang="en-US" sz="2400" dirty="0"/>
              <a:t> An alkyl group name followed by the name of the class of the compound (alcohol, amine, etc.) yields the common name of the compound. The following examples show how alkyl group names are used to build common names:</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648200"/>
            <a:ext cx="760693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120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772400" cy="4832092"/>
          </a:xfrm>
          <a:prstGeom prst="rect">
            <a:avLst/>
          </a:prstGeom>
        </p:spPr>
        <p:txBody>
          <a:bodyPr wrap="square">
            <a:spAutoFit/>
          </a:bodyPr>
          <a:lstStyle/>
          <a:p>
            <a:r>
              <a:rPr lang="en-US" sz="2200" b="1" dirty="0">
                <a:solidFill>
                  <a:srgbClr val="FF0000"/>
                </a:solidFill>
              </a:rPr>
              <a:t>Solubility</a:t>
            </a:r>
          </a:p>
          <a:p>
            <a:r>
              <a:rPr lang="en-US" sz="2200" dirty="0"/>
              <a:t>The general rule that explains solubility on the basis of the polarity of molecules is that “like dissolves like.” In other words, polar compounds dissolve in polar solvents, and nonpolar compounds dissolve in nonpolar solvents. </a:t>
            </a:r>
          </a:p>
          <a:p>
            <a:r>
              <a:rPr lang="en-US" sz="2200" dirty="0"/>
              <a:t>The interaction between a solvent and a molecule or an ion dissolved in that solvent is called </a:t>
            </a:r>
            <a:r>
              <a:rPr lang="en-US" sz="2200" b="1" dirty="0">
                <a:solidFill>
                  <a:srgbClr val="FF0000"/>
                </a:solidFill>
              </a:rPr>
              <a:t>solvation</a:t>
            </a:r>
            <a:r>
              <a:rPr lang="en-US" sz="2200" dirty="0"/>
              <a:t>.</a:t>
            </a:r>
          </a:p>
          <a:p>
            <a:endParaRPr lang="en-US" sz="2200" dirty="0" smtClean="0"/>
          </a:p>
          <a:p>
            <a:r>
              <a:rPr lang="en-US" sz="2200" dirty="0" smtClean="0"/>
              <a:t>Alcohols </a:t>
            </a:r>
            <a:r>
              <a:rPr lang="en-US" sz="2200" dirty="0"/>
              <a:t>with fewer than four carbons are soluble in water, but alcohols with more than four carbons are insoluble in water. </a:t>
            </a:r>
          </a:p>
          <a:p>
            <a:endParaRPr lang="en-US" sz="2200" dirty="0" smtClean="0"/>
          </a:p>
          <a:p>
            <a:r>
              <a:rPr lang="en-US" sz="2200" dirty="0" smtClean="0"/>
              <a:t>Similarly</a:t>
            </a:r>
            <a:r>
              <a:rPr lang="en-US" sz="2200" dirty="0"/>
              <a:t>, the oxygen atom of an ether can drag only about three carbons into </a:t>
            </a:r>
            <a:r>
              <a:rPr lang="en-US" sz="2200" dirty="0" smtClean="0"/>
              <a:t>solution in </a:t>
            </a:r>
            <a:r>
              <a:rPr lang="en-US" sz="2200" dirty="0"/>
              <a:t>water. Diethyl ether an ether with four carbons is not soluble in water</a:t>
            </a:r>
            <a:r>
              <a:rPr lang="en-US" sz="2200" dirty="0" smtClean="0"/>
              <a:t>.</a:t>
            </a:r>
            <a:endParaRPr lang="en-US" sz="2200" dirty="0"/>
          </a:p>
        </p:txBody>
      </p:sp>
    </p:spTree>
    <p:extLst>
      <p:ext uri="{BB962C8B-B14F-4D97-AF65-F5344CB8AC3E}">
        <p14:creationId xmlns:p14="http://schemas.microsoft.com/office/powerpoint/2010/main" val="234467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5211" y="1295400"/>
            <a:ext cx="7239000" cy="3139321"/>
          </a:xfrm>
          <a:prstGeom prst="rect">
            <a:avLst/>
          </a:prstGeom>
        </p:spPr>
        <p:txBody>
          <a:bodyPr wrap="square">
            <a:spAutoFit/>
          </a:bodyPr>
          <a:lstStyle/>
          <a:p>
            <a:pPr lvl="0"/>
            <a:r>
              <a:rPr lang="en-US" sz="2200" dirty="0">
                <a:solidFill>
                  <a:prstClr val="black"/>
                </a:solidFill>
              </a:rPr>
              <a:t>Low-molecular-weight amines are soluble in water because amines can form hydrogen bonds with water. </a:t>
            </a:r>
          </a:p>
          <a:p>
            <a:pPr lvl="0"/>
            <a:endParaRPr lang="en-US" sz="2200" dirty="0" smtClean="0">
              <a:solidFill>
                <a:prstClr val="black"/>
              </a:solidFill>
            </a:endParaRPr>
          </a:p>
          <a:p>
            <a:pPr lvl="0"/>
            <a:r>
              <a:rPr lang="en-US" sz="2200" dirty="0" smtClean="0">
                <a:solidFill>
                  <a:prstClr val="black"/>
                </a:solidFill>
              </a:rPr>
              <a:t>Alkyl </a:t>
            </a:r>
            <a:r>
              <a:rPr lang="en-US" sz="2200" dirty="0">
                <a:solidFill>
                  <a:prstClr val="black"/>
                </a:solidFill>
              </a:rPr>
              <a:t>halides have some polar character, but only the alkyl fluorides have an atom that can form a hydrogen bond with water. This means that alkyl fluorides are the most water soluble of the alkyl halides. The other alkyl halides are less soluble in water than ethers or alcohols with the same number of carbons</a:t>
            </a:r>
            <a:r>
              <a:rPr lang="en-US" sz="2200" dirty="0" smtClean="0">
                <a:solidFill>
                  <a:prstClr val="black"/>
                </a:solidFill>
              </a:rPr>
              <a:t>.</a:t>
            </a:r>
          </a:p>
        </p:txBody>
      </p:sp>
    </p:spTree>
    <p:extLst>
      <p:ext uri="{BB962C8B-B14F-4D97-AF65-F5344CB8AC3E}">
        <p14:creationId xmlns:p14="http://schemas.microsoft.com/office/powerpoint/2010/main" val="738946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9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78486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2099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191000"/>
            <a:ext cx="6934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542109" y="0"/>
            <a:ext cx="7848600"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Preparations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the laboratory alkyl halides are most often prepared by the methods outlined below.</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From alcohols: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381000" y="3660763"/>
            <a:ext cx="475379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Halogenation of hydrocarbons:</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137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5030416" cy="430887"/>
          </a:xfrm>
          <a:prstGeom prst="rect">
            <a:avLst/>
          </a:prstGeom>
        </p:spPr>
        <p:txBody>
          <a:bodyPr wrap="none">
            <a:spAutoFit/>
          </a:bodyPr>
          <a:lstStyle/>
          <a:p>
            <a:r>
              <a:rPr lang="en-US" dirty="0"/>
              <a:t>3</a:t>
            </a:r>
            <a:r>
              <a:rPr lang="en-US" sz="2200" dirty="0"/>
              <a:t>: Addition of hydrogen halides to alkenes.</a:t>
            </a:r>
            <a:endParaRPr lang="ar-IQ" sz="2200" dirty="0"/>
          </a:p>
        </p:txBody>
      </p:sp>
      <p:sp>
        <p:nvSpPr>
          <p:cNvPr id="3" name="Rectangle 2"/>
          <p:cNvSpPr/>
          <p:nvPr/>
        </p:nvSpPr>
        <p:spPr>
          <a:xfrm>
            <a:off x="533400" y="3048000"/>
            <a:ext cx="5473165" cy="430887"/>
          </a:xfrm>
          <a:prstGeom prst="rect">
            <a:avLst/>
          </a:prstGeom>
        </p:spPr>
        <p:txBody>
          <a:bodyPr wrap="none">
            <a:spAutoFit/>
          </a:bodyPr>
          <a:lstStyle/>
          <a:p>
            <a:r>
              <a:rPr lang="en-US" sz="2200" dirty="0"/>
              <a:t>4: Addition of halogens to alkenes and alkynes</a:t>
            </a:r>
            <a:endParaRPr lang="ar-IQ" sz="2200" dirty="0"/>
          </a:p>
        </p:txBody>
      </p:sp>
      <p:pic>
        <p:nvPicPr>
          <p:cNvPr id="2109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990600"/>
            <a:ext cx="4495800" cy="1095375"/>
          </a:xfrm>
          <a:prstGeom prst="rect">
            <a:avLst/>
          </a:prstGeom>
          <a:noFill/>
          <a:extLst>
            <a:ext uri="{909E8E84-426E-40DD-AFC4-6F175D3DCCD1}">
              <a14:hiddenFill xmlns:a14="http://schemas.microsoft.com/office/drawing/2010/main">
                <a:solidFill>
                  <a:srgbClr val="FFFFFF"/>
                </a:solidFill>
              </a14:hiddenFill>
            </a:ext>
          </a:extLst>
        </p:spPr>
      </p:pic>
      <p:pic>
        <p:nvPicPr>
          <p:cNvPr id="2109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25" y="3657600"/>
            <a:ext cx="4896273" cy="12668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34796" y="2151799"/>
            <a:ext cx="1389804" cy="369332"/>
          </a:xfrm>
          <a:prstGeom prst="rect">
            <a:avLst/>
          </a:prstGeom>
        </p:spPr>
        <p:txBody>
          <a:bodyPr wrap="none">
            <a:spAutoFit/>
          </a:bodyPr>
          <a:lstStyle/>
          <a:p>
            <a:r>
              <a:rPr lang="en-US" dirty="0"/>
              <a:t>X:  Halogens </a:t>
            </a:r>
            <a:endParaRPr lang="ar-IQ" dirty="0"/>
          </a:p>
        </p:txBody>
      </p:sp>
      <p:pic>
        <p:nvPicPr>
          <p:cNvPr id="2109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105400"/>
            <a:ext cx="5105400" cy="98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588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8600"/>
            <a:ext cx="7620000" cy="2339102"/>
          </a:xfrm>
          <a:prstGeom prst="rect">
            <a:avLst/>
          </a:prstGeom>
        </p:spPr>
        <p:txBody>
          <a:bodyPr wrap="square">
            <a:spAutoFit/>
          </a:bodyPr>
          <a:lstStyle/>
          <a:p>
            <a:r>
              <a:rPr lang="en-US" b="1" dirty="0"/>
              <a:t>Preparation of Alcohols:            </a:t>
            </a:r>
          </a:p>
          <a:p>
            <a:r>
              <a:rPr lang="en-US" b="1" dirty="0"/>
              <a:t>1. Substitution reaction</a:t>
            </a:r>
          </a:p>
          <a:p>
            <a:pPr algn="just"/>
            <a:r>
              <a:rPr lang="en-US" sz="2200" dirty="0"/>
              <a:t>Alcohols can be prepared	 by substitution reactions in which a leaving group is replaced by a hydroxyl group. A primary substrate will require SN2	 </a:t>
            </a:r>
            <a:r>
              <a:rPr lang="en-US" sz="2200" dirty="0" smtClean="0"/>
              <a:t>conditions (a </a:t>
            </a:r>
            <a:r>
              <a:rPr lang="en-US" sz="2200" dirty="0"/>
              <a:t>strong nucleophile), while a tertiary substrate will require SN1 conditions (a weak nucleophile).</a:t>
            </a:r>
          </a:p>
        </p:txBody>
      </p:sp>
      <p:pic>
        <p:nvPicPr>
          <p:cNvPr id="2119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667000"/>
            <a:ext cx="6934200" cy="1447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29195" y="4267200"/>
            <a:ext cx="4572000" cy="769441"/>
          </a:xfrm>
          <a:prstGeom prst="rect">
            <a:avLst/>
          </a:prstGeom>
        </p:spPr>
        <p:txBody>
          <a:bodyPr>
            <a:spAutoFit/>
          </a:bodyPr>
          <a:lstStyle/>
          <a:p>
            <a:r>
              <a:rPr lang="en-US" sz="2200" dirty="0"/>
              <a:t>2.  Reduction</a:t>
            </a:r>
          </a:p>
          <a:p>
            <a:r>
              <a:rPr lang="en-US" sz="2200" dirty="0"/>
              <a:t>1. Reduction using H2 /catalyst </a:t>
            </a:r>
          </a:p>
        </p:txBody>
      </p:sp>
      <p:pic>
        <p:nvPicPr>
          <p:cNvPr id="2119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5181600"/>
            <a:ext cx="421059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828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0"/>
            <a:ext cx="7467600" cy="646331"/>
          </a:xfrm>
          <a:prstGeom prst="rect">
            <a:avLst/>
          </a:prstGeom>
        </p:spPr>
        <p:txBody>
          <a:bodyPr wrap="square">
            <a:spAutoFit/>
          </a:bodyPr>
          <a:lstStyle/>
          <a:p>
            <a:r>
              <a:rPr lang="en-US" dirty="0"/>
              <a:t>2- Sodium </a:t>
            </a:r>
            <a:r>
              <a:rPr lang="en-US" dirty="0" err="1"/>
              <a:t>borohydride</a:t>
            </a:r>
            <a:r>
              <a:rPr lang="en-US" dirty="0"/>
              <a:t> (NaBH4) is another common reducing agent that can be used to reduce ketones or aldehydes.</a:t>
            </a:r>
            <a:endParaRPr lang="ar-IQ" dirty="0"/>
          </a:p>
        </p:txBody>
      </p:sp>
      <p:pic>
        <p:nvPicPr>
          <p:cNvPr id="2129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67818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129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070984"/>
            <a:ext cx="7239000" cy="217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58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1416" y="990600"/>
            <a:ext cx="7222944" cy="923330"/>
          </a:xfrm>
          <a:prstGeom prst="rect">
            <a:avLst/>
          </a:prstGeom>
        </p:spPr>
        <p:txBody>
          <a:bodyPr wrap="square">
            <a:spAutoFit/>
          </a:bodyPr>
          <a:lstStyle/>
          <a:p>
            <a:r>
              <a:rPr lang="en-US" b="1" dirty="0" smtClean="0"/>
              <a:t>3.  </a:t>
            </a:r>
            <a:r>
              <a:rPr lang="en-US" b="1" dirty="0"/>
              <a:t>Grignard Reagents</a:t>
            </a:r>
          </a:p>
          <a:p>
            <a:r>
              <a:rPr lang="en-US" dirty="0"/>
              <a:t>A  Grignard  reagent is formed by the reaction between an alkyl halide and magnesium.</a:t>
            </a:r>
          </a:p>
        </p:txBody>
      </p:sp>
      <p:pic>
        <p:nvPicPr>
          <p:cNvPr id="2140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13930"/>
            <a:ext cx="73914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140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256" y="3886200"/>
            <a:ext cx="3755844" cy="1038225"/>
          </a:xfrm>
          <a:prstGeom prst="rect">
            <a:avLst/>
          </a:prstGeom>
          <a:noFill/>
          <a:extLst>
            <a:ext uri="{909E8E84-426E-40DD-AFC4-6F175D3DCCD1}">
              <a14:hiddenFill xmlns:a14="http://schemas.microsoft.com/office/drawing/2010/main">
                <a:solidFill>
                  <a:srgbClr val="FFFFFF"/>
                </a:solidFill>
              </a14:hiddenFill>
            </a:ext>
          </a:extLst>
        </p:spPr>
      </p:pic>
      <p:pic>
        <p:nvPicPr>
          <p:cNvPr id="2140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969586"/>
            <a:ext cx="3124200" cy="1089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571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7391400" cy="1200329"/>
          </a:xfrm>
          <a:prstGeom prst="rect">
            <a:avLst/>
          </a:prstGeom>
        </p:spPr>
        <p:txBody>
          <a:bodyPr wrap="square">
            <a:spAutoFit/>
          </a:bodyPr>
          <a:lstStyle/>
          <a:p>
            <a:r>
              <a:rPr lang="en-US" b="1" dirty="0"/>
              <a:t>Oxidation </a:t>
            </a:r>
          </a:p>
          <a:p>
            <a:r>
              <a:rPr lang="en-US" dirty="0"/>
              <a:t>The  outcome  of  an  oxidation  process  depends  on  whether  the  starting  alcohol  is primary, secondary, or tertiary. Let’s first consider the oxidation of </a:t>
            </a:r>
            <a:r>
              <a:rPr lang="en-US" dirty="0" smtClean="0"/>
              <a:t>a primary </a:t>
            </a:r>
            <a:r>
              <a:rPr lang="en-US" dirty="0"/>
              <a:t>alcohol.</a:t>
            </a:r>
          </a:p>
        </p:txBody>
      </p:sp>
      <p:pic>
        <p:nvPicPr>
          <p:cNvPr id="2273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81200"/>
            <a:ext cx="5867400" cy="1143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8200" y="3352800"/>
            <a:ext cx="7543800" cy="1754326"/>
          </a:xfrm>
          <a:prstGeom prst="rect">
            <a:avLst/>
          </a:prstGeom>
        </p:spPr>
        <p:txBody>
          <a:bodyPr wrap="square">
            <a:spAutoFit/>
          </a:bodyPr>
          <a:lstStyle/>
          <a:p>
            <a:r>
              <a:rPr lang="en-US" dirty="0"/>
              <a:t>Notice that a primary alcohol has two protons at the α position (the carbon atom bearing the  Hydroxyl group).	As a result,	primary alcohols can be oxidized twice. The	first oxidation produces an aldehyde, and then oxidation of the aldehyde produces a carboxylic acid.</a:t>
            </a:r>
          </a:p>
          <a:p>
            <a:r>
              <a:rPr lang="en-US" dirty="0"/>
              <a:t>Secondary alcohols only have one proton at the α position so they can only be oxidized once, forming a ketone.</a:t>
            </a:r>
          </a:p>
        </p:txBody>
      </p:sp>
      <p:pic>
        <p:nvPicPr>
          <p:cNvPr id="2273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5257800"/>
            <a:ext cx="51054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205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924800" cy="1754326"/>
          </a:xfrm>
          <a:prstGeom prst="rect">
            <a:avLst/>
          </a:prstGeom>
        </p:spPr>
        <p:txBody>
          <a:bodyPr wrap="square">
            <a:spAutoFit/>
          </a:bodyPr>
          <a:lstStyle/>
          <a:p>
            <a:r>
              <a:rPr lang="en-US" dirty="0"/>
              <a:t>Tertiary alcohols do not have any protons at the  α position, and as a result, they generally do not undergo oxidation</a:t>
            </a:r>
            <a:r>
              <a:rPr lang="en-US" dirty="0" smtClean="0"/>
              <a:t>:</a:t>
            </a:r>
          </a:p>
          <a:p>
            <a:r>
              <a:rPr lang="en-US" dirty="0"/>
              <a:t>A  large  number  of  reagents  are  available  for  oxidizing  primary  and  secondary  alcohols.  The most common oxidizing reagent is chromic acid (H2CrO4), which can be formed either from chromium trioxide (CrO3) or from sodium dichromate (Na2Cr2O7) in aqueous acidic solution.</a:t>
            </a:r>
            <a:endParaRPr lang="ar-IQ" dirty="0"/>
          </a:p>
        </p:txBody>
      </p:sp>
      <p:pic>
        <p:nvPicPr>
          <p:cNvPr id="2283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362200"/>
            <a:ext cx="70104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2283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0"/>
            <a:ext cx="769620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907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391400" cy="2308324"/>
          </a:xfrm>
          <a:prstGeom prst="rect">
            <a:avLst/>
          </a:prstGeom>
        </p:spPr>
        <p:txBody>
          <a:bodyPr wrap="square">
            <a:spAutoFit/>
          </a:bodyPr>
          <a:lstStyle/>
          <a:p>
            <a:r>
              <a:rPr lang="en-US" b="1" dirty="0">
                <a:solidFill>
                  <a:srgbClr val="FF0000"/>
                </a:solidFill>
              </a:rPr>
              <a:t>Phenols</a:t>
            </a:r>
          </a:p>
          <a:p>
            <a:pPr algn="just"/>
            <a:r>
              <a:rPr lang="en-US" b="1" dirty="0">
                <a:solidFill>
                  <a:srgbClr val="FF0000"/>
                </a:solidFill>
              </a:rPr>
              <a:t>Structure and nomenclature</a:t>
            </a:r>
          </a:p>
          <a:p>
            <a:pPr algn="just"/>
            <a:r>
              <a:rPr lang="en-US" dirty="0"/>
              <a:t>Phenols are compounds of the general formula </a:t>
            </a:r>
            <a:r>
              <a:rPr lang="en-US" dirty="0" err="1"/>
              <a:t>ArOH</a:t>
            </a:r>
            <a:r>
              <a:rPr lang="en-US" dirty="0"/>
              <a:t>, where </a:t>
            </a:r>
            <a:r>
              <a:rPr lang="en-US" dirty="0" err="1"/>
              <a:t>Ar</a:t>
            </a:r>
            <a:r>
              <a:rPr lang="en-US" dirty="0"/>
              <a:t> is phenyl, substituted phenyl, or one of the other aryl groups. Phenols differ from alcohols in having the OH group attached directly to an aromatic ring. Phenols are generally named as derivatives of the simplest member of the family, phenol. The methyl phenols are given the special name of cresols. Occasionally phenols are named as hydroxyl compounds.</a:t>
            </a:r>
          </a:p>
        </p:txBody>
      </p:sp>
      <p:pic>
        <p:nvPicPr>
          <p:cNvPr id="2324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819400"/>
            <a:ext cx="680085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324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181600"/>
            <a:ext cx="27432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324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5170714"/>
            <a:ext cx="3067050" cy="1306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027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25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62" y="533400"/>
            <a:ext cx="7391400" cy="12954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8200" y="2057400"/>
            <a:ext cx="7391400" cy="1323439"/>
          </a:xfrm>
          <a:prstGeom prst="rect">
            <a:avLst/>
          </a:prstGeom>
        </p:spPr>
        <p:txBody>
          <a:bodyPr wrap="square">
            <a:spAutoFit/>
          </a:bodyPr>
          <a:lstStyle/>
          <a:p>
            <a:r>
              <a:rPr lang="en-US" sz="2000" dirty="0"/>
              <a:t>Like the carbons, the </a:t>
            </a:r>
            <a:r>
              <a:rPr lang="en-US" sz="2000" dirty="0" err="1"/>
              <a:t>hydrogens</a:t>
            </a:r>
            <a:r>
              <a:rPr lang="en-US" sz="2000" dirty="0"/>
              <a:t> in a molecule are also referred to as primary, </a:t>
            </a:r>
            <a:r>
              <a:rPr lang="en-US" sz="2000" dirty="0" smtClean="0"/>
              <a:t>secondary, and </a:t>
            </a:r>
            <a:r>
              <a:rPr lang="en-US" sz="2000" dirty="0"/>
              <a:t>tertiary. Primary </a:t>
            </a:r>
            <a:r>
              <a:rPr lang="en-US" sz="2000" dirty="0" err="1"/>
              <a:t>hydrogens</a:t>
            </a:r>
            <a:r>
              <a:rPr lang="en-US" sz="2000" dirty="0"/>
              <a:t> are attached to primary carbons, </a:t>
            </a:r>
            <a:r>
              <a:rPr lang="en-US" sz="2000" dirty="0" smtClean="0"/>
              <a:t>secondary </a:t>
            </a:r>
            <a:r>
              <a:rPr lang="en-US" sz="2000" dirty="0" err="1" smtClean="0"/>
              <a:t>hydrogens</a:t>
            </a:r>
            <a:r>
              <a:rPr lang="en-US" sz="2000" dirty="0" smtClean="0"/>
              <a:t> </a:t>
            </a:r>
            <a:r>
              <a:rPr lang="en-US" sz="2000" dirty="0"/>
              <a:t>to secondary carbons, and tertiary </a:t>
            </a:r>
            <a:r>
              <a:rPr lang="en-US" sz="2000" dirty="0" err="1"/>
              <a:t>hydrogens</a:t>
            </a:r>
            <a:r>
              <a:rPr lang="en-US" sz="2000" dirty="0"/>
              <a:t> to tertiary carbons</a:t>
            </a:r>
            <a:r>
              <a:rPr lang="en-US" dirty="0"/>
              <a:t>.</a:t>
            </a:r>
          </a:p>
        </p:txBody>
      </p:sp>
      <p:pic>
        <p:nvPicPr>
          <p:cNvPr id="1925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81400"/>
            <a:ext cx="7239000" cy="1371599"/>
          </a:xfrm>
          <a:prstGeom prst="rect">
            <a:avLst/>
          </a:prstGeom>
          <a:noFill/>
          <a:extLst>
            <a:ext uri="{909E8E84-426E-40DD-AFC4-6F175D3DCCD1}">
              <a14:hiddenFill xmlns:a14="http://schemas.microsoft.com/office/drawing/2010/main">
                <a:solidFill>
                  <a:srgbClr val="FFFFFF"/>
                </a:solidFill>
              </a14:hiddenFill>
            </a:ext>
          </a:extLst>
        </p:spPr>
      </p:pic>
      <p:pic>
        <p:nvPicPr>
          <p:cNvPr id="1925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872" y="5105399"/>
            <a:ext cx="7391399" cy="106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30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315200" cy="5632311"/>
          </a:xfrm>
          <a:prstGeom prst="rect">
            <a:avLst/>
          </a:prstGeom>
        </p:spPr>
        <p:txBody>
          <a:bodyPr wrap="square">
            <a:spAutoFit/>
          </a:bodyPr>
          <a:lstStyle/>
          <a:p>
            <a:pPr algn="just"/>
            <a:r>
              <a:rPr lang="en-US" sz="2400" b="1" dirty="0"/>
              <a:t>Physical properties</a:t>
            </a:r>
          </a:p>
          <a:p>
            <a:pPr algn="just">
              <a:spcAft>
                <a:spcPts val="0"/>
              </a:spcAft>
            </a:pPr>
            <a:r>
              <a:rPr lang="en-US" sz="2400" dirty="0">
                <a:latin typeface="Times New Roman"/>
                <a:ea typeface="Times New Roman"/>
              </a:rPr>
              <a:t>The simplest phenols are liquids or low-melting solids; because of hydrogen bonding, they have quite high boiling points. Phenol itself is somewhat soluble in water (9 g per 100 g of water), presumably because of hydrogen bonding with the water; most other phenols are essentially insoluble in water. From a comparison of the physical properties of the isomeric nitro phenols we notice that o-nitro phenol is the only one of the three that is readily steam-distillable, it is melting point is(45</a:t>
            </a:r>
            <a:r>
              <a:rPr lang="en-US" sz="2400" baseline="30000" dirty="0">
                <a:latin typeface="Times New Roman"/>
                <a:ea typeface="Times New Roman"/>
              </a:rPr>
              <a:t>o</a:t>
            </a:r>
            <a:r>
              <a:rPr lang="en-US" sz="2400" dirty="0">
                <a:latin typeface="Times New Roman"/>
                <a:ea typeface="Times New Roman"/>
              </a:rPr>
              <a:t>) has a much lower melting point and much lower solubility in water (0.2gm/100ml) than its isomers (m- nitro phenol: m.p:96</a:t>
            </a:r>
            <a:r>
              <a:rPr lang="en-US" sz="2400" baseline="30000" dirty="0">
                <a:latin typeface="Times New Roman"/>
                <a:ea typeface="Times New Roman"/>
              </a:rPr>
              <a:t>o</a:t>
            </a:r>
            <a:r>
              <a:rPr lang="en-US" sz="2400" dirty="0">
                <a:latin typeface="Times New Roman"/>
                <a:ea typeface="Times New Roman"/>
              </a:rPr>
              <a:t>), Solubility:(1.4gm/100ml)  and  (p-nitro phenol: m.p:114</a:t>
            </a:r>
            <a:r>
              <a:rPr lang="en-US" sz="2400" baseline="30000" dirty="0">
                <a:latin typeface="Times New Roman"/>
                <a:ea typeface="Times New Roman"/>
              </a:rPr>
              <a:t>o</a:t>
            </a:r>
            <a:r>
              <a:rPr lang="en-US" sz="2400" dirty="0">
                <a:latin typeface="Times New Roman"/>
                <a:ea typeface="Times New Roman"/>
              </a:rPr>
              <a:t>) ,Solubility:</a:t>
            </a:r>
            <a:r>
              <a:rPr lang="en-US" sz="2400" baseline="30000" dirty="0">
                <a:latin typeface="Times New Roman"/>
                <a:ea typeface="Times New Roman"/>
              </a:rPr>
              <a:t>  </a:t>
            </a:r>
            <a:r>
              <a:rPr lang="en-US" sz="2400" dirty="0">
                <a:latin typeface="Times New Roman"/>
                <a:ea typeface="Times New Roman"/>
              </a:rPr>
              <a:t>(1.7gm/100ml); How can these differences be accounted for?</a:t>
            </a:r>
            <a:endParaRPr lang="en-US" sz="1600" dirty="0">
              <a:effectLst/>
              <a:latin typeface="Times-Roman"/>
              <a:ea typeface="Times New Roman"/>
            </a:endParaRPr>
          </a:p>
        </p:txBody>
      </p:sp>
    </p:spTree>
    <p:extLst>
      <p:ext uri="{BB962C8B-B14F-4D97-AF65-F5344CB8AC3E}">
        <p14:creationId xmlns:p14="http://schemas.microsoft.com/office/powerpoint/2010/main" val="1679848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467600" cy="2031325"/>
          </a:xfrm>
          <a:prstGeom prst="rect">
            <a:avLst/>
          </a:prstGeom>
        </p:spPr>
        <p:txBody>
          <a:bodyPr wrap="square">
            <a:spAutoFit/>
          </a:bodyPr>
          <a:lstStyle/>
          <a:p>
            <a:r>
              <a:rPr lang="en-US" dirty="0"/>
              <a:t>Acidity of Alcohols and Phenols</a:t>
            </a:r>
          </a:p>
          <a:p>
            <a:pPr algn="just"/>
            <a:r>
              <a:rPr lang="en-US" dirty="0"/>
              <a:t>Acidity of the Hydroxyl Functional Group:</a:t>
            </a:r>
          </a:p>
          <a:p>
            <a:pPr algn="just"/>
            <a:r>
              <a:rPr lang="en-US" dirty="0"/>
              <a:t>The </a:t>
            </a:r>
            <a:r>
              <a:rPr lang="en-US" dirty="0" smtClean="0"/>
              <a:t>acidity of </a:t>
            </a:r>
            <a:r>
              <a:rPr lang="en-US" dirty="0"/>
              <a:t>a compound </a:t>
            </a:r>
            <a:r>
              <a:rPr lang="en-US" dirty="0" smtClean="0"/>
              <a:t>can be </a:t>
            </a:r>
            <a:r>
              <a:rPr lang="en-US" dirty="0"/>
              <a:t>qualitatively evaluated by analyzing the stability of its conjugate base: The conjugate base of an alcohol is called an </a:t>
            </a:r>
            <a:r>
              <a:rPr lang="en-US" dirty="0" err="1"/>
              <a:t>alkoxide</a:t>
            </a:r>
            <a:r>
              <a:rPr lang="en-US" dirty="0"/>
              <a:t> ion, and it exhibits a negative charge on an oxygen atom. A negative charge on an oxygen atom is more stable than a negative charge on a carbon or </a:t>
            </a:r>
            <a:r>
              <a:rPr lang="en-US" dirty="0" smtClean="0"/>
              <a:t>nitrogen </a:t>
            </a:r>
            <a:r>
              <a:rPr lang="en-US" dirty="0"/>
              <a:t>atom but </a:t>
            </a:r>
            <a:r>
              <a:rPr lang="en-US" dirty="0" smtClean="0"/>
              <a:t>less </a:t>
            </a:r>
            <a:r>
              <a:rPr lang="en-US" dirty="0"/>
              <a:t>stable than a negative charge </a:t>
            </a:r>
            <a:r>
              <a:rPr lang="en-US" dirty="0" smtClean="0"/>
              <a:t>on</a:t>
            </a:r>
            <a:r>
              <a:rPr lang="en-US" dirty="0"/>
              <a:t> </a:t>
            </a:r>
            <a:r>
              <a:rPr lang="en-US" dirty="0" smtClean="0"/>
              <a:t>a </a:t>
            </a:r>
            <a:r>
              <a:rPr lang="en-US" dirty="0"/>
              <a:t>halogen, X</a:t>
            </a:r>
          </a:p>
        </p:txBody>
      </p:sp>
      <p:pic>
        <p:nvPicPr>
          <p:cNvPr id="2334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43200"/>
            <a:ext cx="7086600" cy="1228725"/>
          </a:xfrm>
          <a:prstGeom prst="rect">
            <a:avLst/>
          </a:prstGeom>
          <a:noFill/>
          <a:extLst>
            <a:ext uri="{909E8E84-426E-40DD-AFC4-6F175D3DCCD1}">
              <a14:hiddenFill xmlns:a14="http://schemas.microsoft.com/office/drawing/2010/main">
                <a:solidFill>
                  <a:srgbClr val="FFFFFF"/>
                </a:solidFill>
              </a14:hiddenFill>
            </a:ext>
          </a:extLst>
        </p:spPr>
      </p:pic>
      <p:pic>
        <p:nvPicPr>
          <p:cNvPr id="2334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604" y="4096295"/>
            <a:ext cx="3476625"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334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191000"/>
            <a:ext cx="4114800" cy="162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544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543800" cy="923330"/>
          </a:xfrm>
          <a:prstGeom prst="rect">
            <a:avLst/>
          </a:prstGeom>
        </p:spPr>
        <p:txBody>
          <a:bodyPr wrap="square">
            <a:spAutoFit/>
          </a:bodyPr>
          <a:lstStyle/>
          <a:p>
            <a:r>
              <a:rPr lang="en-US" b="1" dirty="0"/>
              <a:t>Factors Affecting the Acidity of Alcohols and Phenols</a:t>
            </a:r>
          </a:p>
          <a:p>
            <a:r>
              <a:rPr lang="en-US" dirty="0"/>
              <a:t>There are three factors for comparing the acidity:</a:t>
            </a:r>
          </a:p>
          <a:p>
            <a:r>
              <a:rPr lang="en-US" dirty="0"/>
              <a:t>1: resonance : Compare the </a:t>
            </a:r>
            <a:r>
              <a:rPr lang="en-US" dirty="0" err="1"/>
              <a:t>pKa</a:t>
            </a:r>
            <a:r>
              <a:rPr lang="en-US" dirty="0"/>
              <a:t> values of </a:t>
            </a:r>
            <a:r>
              <a:rPr lang="en-US" dirty="0" err="1"/>
              <a:t>cyclohexanol</a:t>
            </a:r>
            <a:r>
              <a:rPr lang="en-US" dirty="0"/>
              <a:t> and phenol:</a:t>
            </a:r>
          </a:p>
        </p:txBody>
      </p:sp>
      <p:pic>
        <p:nvPicPr>
          <p:cNvPr id="2344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56730"/>
            <a:ext cx="6781800" cy="1333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53291" y="2895600"/>
            <a:ext cx="7543800" cy="646331"/>
          </a:xfrm>
          <a:prstGeom prst="rect">
            <a:avLst/>
          </a:prstGeom>
        </p:spPr>
        <p:txBody>
          <a:bodyPr wrap="square">
            <a:spAutoFit/>
          </a:bodyPr>
          <a:lstStyle/>
          <a:p>
            <a:r>
              <a:rPr lang="en-US" dirty="0" smtClean="0"/>
              <a:t>As a </a:t>
            </a:r>
            <a:r>
              <a:rPr lang="en-US" dirty="0"/>
              <a:t>result, phenol does </a:t>
            </a:r>
            <a:r>
              <a:rPr lang="en-US" dirty="0" smtClean="0"/>
              <a:t>not need to </a:t>
            </a:r>
            <a:r>
              <a:rPr lang="en-US" dirty="0"/>
              <a:t>be deprotonated with a very strong base like sodium hydride. Instead, it can be deprotonated by hydroxide.</a:t>
            </a:r>
            <a:endParaRPr lang="ar-IQ" dirty="0"/>
          </a:p>
        </p:txBody>
      </p:sp>
      <p:pic>
        <p:nvPicPr>
          <p:cNvPr id="2344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2674" y="3810000"/>
            <a:ext cx="4750526" cy="1179289"/>
          </a:xfrm>
          <a:prstGeom prst="rect">
            <a:avLst/>
          </a:prstGeom>
          <a:noFill/>
          <a:extLst>
            <a:ext uri="{909E8E84-426E-40DD-AFC4-6F175D3DCCD1}">
              <a14:hiddenFill xmlns:a14="http://schemas.microsoft.com/office/drawing/2010/main">
                <a:solidFill>
                  <a:srgbClr val="FFFFFF"/>
                </a:solidFill>
              </a14:hiddenFill>
            </a:ext>
          </a:extLst>
        </p:spPr>
      </p:pic>
      <p:pic>
        <p:nvPicPr>
          <p:cNvPr id="2345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220789"/>
            <a:ext cx="487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67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543800" cy="2462213"/>
          </a:xfrm>
          <a:prstGeom prst="rect">
            <a:avLst/>
          </a:prstGeom>
        </p:spPr>
        <p:txBody>
          <a:bodyPr wrap="square">
            <a:spAutoFit/>
          </a:bodyPr>
          <a:lstStyle/>
          <a:p>
            <a:r>
              <a:rPr lang="en-US" sz="2200" dirty="0"/>
              <a:t>Because a chemical name must specify only one compound, the only time you will see the prefix “sec” is in sec-butyl. The name “sec-</a:t>
            </a:r>
            <a:r>
              <a:rPr lang="en-US" sz="2200" dirty="0" err="1"/>
              <a:t>pentyl</a:t>
            </a:r>
            <a:r>
              <a:rPr lang="en-US" sz="2200" dirty="0"/>
              <a:t>” cannot be used because pentane has two different secondary carbon atoms. Therefore, there are two different alkyl groups that result from removing a hydrogen from a secondary carbon of pentane. Because the name would specify two different compounds, it is not a correct name.</a:t>
            </a:r>
            <a:endParaRPr lang="ar-IQ" sz="2200" dirty="0"/>
          </a:p>
        </p:txBody>
      </p:sp>
      <p:pic>
        <p:nvPicPr>
          <p:cNvPr id="193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0"/>
            <a:ext cx="81534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935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876800"/>
            <a:ext cx="7467600" cy="141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089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94786"/>
            <a:ext cx="7696200" cy="1200329"/>
          </a:xfrm>
          <a:prstGeom prst="rect">
            <a:avLst/>
          </a:prstGeom>
        </p:spPr>
        <p:txBody>
          <a:bodyPr wrap="square">
            <a:spAutoFit/>
          </a:bodyPr>
          <a:lstStyle/>
          <a:p>
            <a:r>
              <a:rPr lang="en-US" b="1" dirty="0"/>
              <a:t>Nomenclature of </a:t>
            </a:r>
            <a:r>
              <a:rPr lang="en-US" b="1" dirty="0" smtClean="0"/>
              <a:t>Ethers</a:t>
            </a:r>
          </a:p>
          <a:p>
            <a:r>
              <a:rPr lang="en-US" dirty="0" smtClean="0"/>
              <a:t>Ethers </a:t>
            </a:r>
            <a:r>
              <a:rPr lang="en-US" dirty="0"/>
              <a:t>are compounds in which an oxygen is bonded to two alkyl substituents. If the alkyl substituents are identical, the ether is a symmetrical ether. If the </a:t>
            </a:r>
            <a:r>
              <a:rPr lang="en-US" dirty="0" smtClean="0"/>
              <a:t>substituents are </a:t>
            </a:r>
            <a:r>
              <a:rPr lang="en-US" dirty="0"/>
              <a:t>different, the ether is an unsymmetrical ether.</a:t>
            </a:r>
          </a:p>
        </p:txBody>
      </p:sp>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28800"/>
            <a:ext cx="3886200" cy="6191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8200" y="2690336"/>
            <a:ext cx="7391400" cy="923330"/>
          </a:xfrm>
          <a:prstGeom prst="rect">
            <a:avLst/>
          </a:prstGeom>
        </p:spPr>
        <p:txBody>
          <a:bodyPr wrap="square">
            <a:spAutoFit/>
          </a:bodyPr>
          <a:lstStyle/>
          <a:p>
            <a:r>
              <a:rPr lang="en-US" dirty="0"/>
              <a:t>The common name of an ether consists of the names of the two alkyl </a:t>
            </a:r>
            <a:r>
              <a:rPr lang="en-US" dirty="0" smtClean="0"/>
              <a:t>substituents (in </a:t>
            </a:r>
            <a:r>
              <a:rPr lang="en-US" dirty="0"/>
              <a:t>alphabetical order), followed by the word “ether.” The smallest ethers are almost always named by their common names.</a:t>
            </a:r>
          </a:p>
        </p:txBody>
      </p:sp>
      <p:pic>
        <p:nvPicPr>
          <p:cNvPr id="1976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89355"/>
            <a:ext cx="7543799" cy="1930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528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543800" cy="1200329"/>
          </a:xfrm>
          <a:prstGeom prst="rect">
            <a:avLst/>
          </a:prstGeom>
        </p:spPr>
        <p:txBody>
          <a:bodyPr wrap="square">
            <a:spAutoFit/>
          </a:bodyPr>
          <a:lstStyle/>
          <a:p>
            <a:r>
              <a:rPr lang="en-US" sz="2400" dirty="0"/>
              <a:t>The IUPAC system names ether as an alkane with an RO substituent. The substituents are named by replacing the “</a:t>
            </a:r>
            <a:r>
              <a:rPr lang="en-US" sz="2400" dirty="0" err="1"/>
              <a:t>yl</a:t>
            </a:r>
            <a:r>
              <a:rPr lang="en-US" sz="2400" dirty="0"/>
              <a:t>” ending in the name of the alkyl </a:t>
            </a:r>
            <a:r>
              <a:rPr lang="en-US" sz="2400" dirty="0" smtClean="0"/>
              <a:t>substituent with </a:t>
            </a:r>
            <a:r>
              <a:rPr lang="en-US" sz="2400" dirty="0"/>
              <a:t>“oxy.”</a:t>
            </a:r>
          </a:p>
        </p:txBody>
      </p:sp>
      <p:pic>
        <p:nvPicPr>
          <p:cNvPr id="198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057400"/>
            <a:ext cx="5943600" cy="1809750"/>
          </a:xfrm>
          <a:prstGeom prst="rect">
            <a:avLst/>
          </a:prstGeom>
          <a:noFill/>
          <a:extLst>
            <a:ext uri="{909E8E84-426E-40DD-AFC4-6F175D3DCCD1}">
              <a14:hiddenFill xmlns:a14="http://schemas.microsoft.com/office/drawing/2010/main">
                <a:solidFill>
                  <a:srgbClr val="FFFFFF"/>
                </a:solidFill>
              </a14:hiddenFill>
            </a:ext>
          </a:extLst>
        </p:spPr>
      </p:pic>
      <p:pic>
        <p:nvPicPr>
          <p:cNvPr id="1986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114800"/>
            <a:ext cx="60960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690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7620000" cy="2123658"/>
          </a:xfrm>
          <a:prstGeom prst="rect">
            <a:avLst/>
          </a:prstGeom>
        </p:spPr>
        <p:txBody>
          <a:bodyPr wrap="square">
            <a:spAutoFit/>
          </a:bodyPr>
          <a:lstStyle/>
          <a:p>
            <a:r>
              <a:rPr lang="en-US" sz="2200" b="1" dirty="0"/>
              <a:t>Nomenclature of Alcohols</a:t>
            </a:r>
          </a:p>
          <a:p>
            <a:r>
              <a:rPr lang="en-US" sz="2200" dirty="0"/>
              <a:t>Alcohols are compounds in which a hydrogen of an alkane has been replaced by </a:t>
            </a:r>
            <a:r>
              <a:rPr lang="en-US" sz="2200" dirty="0" smtClean="0"/>
              <a:t>an OH </a:t>
            </a:r>
            <a:r>
              <a:rPr lang="en-US" sz="2200" dirty="0"/>
              <a:t>group. Alcohols are classified as primary, secondary, or tertiary, depending on whether the OH group is bonded to a primary, secondary, or tertiary carbon—the same way alkyl halides are classified.</a:t>
            </a:r>
          </a:p>
        </p:txBody>
      </p:sp>
      <p:pic>
        <p:nvPicPr>
          <p:cNvPr id="1996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76058"/>
            <a:ext cx="6705600" cy="137109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92629" y="3718998"/>
            <a:ext cx="7467600" cy="1107996"/>
          </a:xfrm>
          <a:prstGeom prst="rect">
            <a:avLst/>
          </a:prstGeom>
        </p:spPr>
        <p:txBody>
          <a:bodyPr wrap="square">
            <a:spAutoFit/>
          </a:bodyPr>
          <a:lstStyle/>
          <a:p>
            <a:r>
              <a:rPr lang="en-US" sz="2200" dirty="0"/>
              <a:t>The common name of an alcohol consists of the name of the alkyl group to which the OH group is attached, followed by the word “alcohol.”</a:t>
            </a:r>
            <a:endParaRPr lang="ar-IQ" sz="2200" dirty="0"/>
          </a:p>
        </p:txBody>
      </p:sp>
      <p:pic>
        <p:nvPicPr>
          <p:cNvPr id="1996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429" y="4800600"/>
            <a:ext cx="7620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807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620000" cy="3724096"/>
          </a:xfrm>
          <a:prstGeom prst="rect">
            <a:avLst/>
          </a:prstGeom>
        </p:spPr>
        <p:txBody>
          <a:bodyPr wrap="square">
            <a:spAutoFit/>
          </a:bodyPr>
          <a:lstStyle/>
          <a:p>
            <a:pPr algn="just"/>
            <a:r>
              <a:rPr lang="en-US" sz="2200" b="1" dirty="0">
                <a:solidFill>
                  <a:srgbClr val="FF0000"/>
                </a:solidFill>
              </a:rPr>
              <a:t>Physical Properties of Alkyl Halides, Alcohols, Ethers, and Amines</a:t>
            </a:r>
          </a:p>
          <a:p>
            <a:pPr algn="just">
              <a:spcAft>
                <a:spcPts val="0"/>
              </a:spcAft>
            </a:pPr>
            <a:r>
              <a:rPr lang="en-US" sz="2400" dirty="0">
                <a:latin typeface="Times New Roman"/>
                <a:ea typeface="Times New Roman"/>
              </a:rPr>
              <a:t>The boiling points of the compounds in any homologous series increase as their molecular weights increase because of the increase in van der Waals forces. </a:t>
            </a:r>
            <a:endParaRPr lang="en-US" sz="1600" dirty="0">
              <a:latin typeface="Times-Roman"/>
              <a:ea typeface="Times New Roman"/>
            </a:endParaRPr>
          </a:p>
          <a:p>
            <a:r>
              <a:rPr lang="en-US" sz="2400" dirty="0">
                <a:latin typeface="Times New Roman"/>
                <a:ea typeface="Times New Roman"/>
              </a:rPr>
              <a:t>The boiling points of these compounds, however, are also affected by the polar character of the bond (where Z denotes N, O, F, </a:t>
            </a:r>
            <a:r>
              <a:rPr lang="en-US" sz="2400" dirty="0" err="1">
                <a:latin typeface="Times New Roman"/>
                <a:ea typeface="Times New Roman"/>
              </a:rPr>
              <a:t>Cl</a:t>
            </a:r>
            <a:r>
              <a:rPr lang="en-US" sz="2400" dirty="0">
                <a:latin typeface="Times New Roman"/>
                <a:ea typeface="Times New Roman"/>
              </a:rPr>
              <a:t>, or Br) because nitrogen, oxygen, and the halogens are more electronegative than the carbon to which they are attached.</a:t>
            </a:r>
            <a:r>
              <a:rPr lang="en-US" sz="2200" dirty="0" smtClean="0"/>
              <a:t>.</a:t>
            </a:r>
            <a:endParaRPr lang="en-US" sz="2200" dirty="0"/>
          </a:p>
        </p:txBody>
      </p:sp>
      <p:pic>
        <p:nvPicPr>
          <p:cNvPr id="2068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419600"/>
            <a:ext cx="5638800" cy="987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275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7620000" cy="2031325"/>
          </a:xfrm>
          <a:prstGeom prst="rect">
            <a:avLst/>
          </a:prstGeom>
        </p:spPr>
        <p:txBody>
          <a:bodyPr wrap="square">
            <a:spAutoFit/>
          </a:bodyPr>
          <a:lstStyle/>
          <a:p>
            <a:pPr algn="just">
              <a:spcAft>
                <a:spcPts val="0"/>
              </a:spcAft>
            </a:pPr>
            <a:r>
              <a:rPr lang="en-US" dirty="0">
                <a:latin typeface="Times New Roman"/>
                <a:ea typeface="Times New Roman"/>
              </a:rPr>
              <a:t>As the table shows, alcohols have much higher boiling points than amines, alkanes and ethers of comparable molecular weight because, in addition to van der Waals forces and the dipole - dipole interactions of the C-O bond, alcohols can form </a:t>
            </a:r>
            <a:r>
              <a:rPr lang="en-US" b="1" dirty="0">
                <a:latin typeface="Times New Roman"/>
                <a:ea typeface="Times New Roman"/>
              </a:rPr>
              <a:t>hydrogen bonds</a:t>
            </a:r>
            <a:r>
              <a:rPr lang="en-US" dirty="0">
                <a:latin typeface="Times New Roman"/>
                <a:ea typeface="Times New Roman"/>
              </a:rPr>
              <a:t>.</a:t>
            </a:r>
            <a:endParaRPr lang="en-US" sz="1200" dirty="0">
              <a:latin typeface="Times-Roman"/>
              <a:ea typeface="Times New Roman"/>
            </a:endParaRPr>
          </a:p>
          <a:p>
            <a:pPr algn="just">
              <a:spcAft>
                <a:spcPts val="0"/>
              </a:spcAft>
            </a:pPr>
            <a:r>
              <a:rPr lang="en-US" dirty="0">
                <a:latin typeface="Times New Roman"/>
                <a:ea typeface="Times New Roman"/>
              </a:rPr>
              <a:t>Nitrogen is not as electronegative as oxygen, however, which means that the hydrogen bonds between amine molecules are weaker than the hydrogen bonds between alcohol molecules.</a:t>
            </a:r>
            <a:endParaRPr lang="en-US" sz="1200" dirty="0">
              <a:effectLst/>
              <a:latin typeface="Times-Roman"/>
              <a:ea typeface="Times New Roman"/>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2971801"/>
            <a:ext cx="7162800" cy="2627984"/>
          </a:xfrm>
          <a:prstGeom prst="rect">
            <a:avLst/>
          </a:prstGeom>
          <a:solidFill>
            <a:schemeClr val="bg2"/>
          </a:solidFill>
          <a:ln>
            <a:noFill/>
          </a:ln>
          <a:effectLst/>
        </p:spPr>
      </p:pic>
    </p:spTree>
    <p:extLst>
      <p:ext uri="{BB962C8B-B14F-4D97-AF65-F5344CB8AC3E}">
        <p14:creationId xmlns:p14="http://schemas.microsoft.com/office/powerpoint/2010/main" val="1655348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8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137" y="2971800"/>
            <a:ext cx="7391400"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14400" y="2286000"/>
            <a:ext cx="7391400" cy="369332"/>
          </a:xfrm>
          <a:prstGeom prst="rect">
            <a:avLst/>
          </a:prstGeom>
        </p:spPr>
        <p:txBody>
          <a:bodyPr wrap="square">
            <a:spAutoFit/>
          </a:bodyPr>
          <a:lstStyle/>
          <a:p>
            <a:r>
              <a:rPr lang="en-US" b="1" dirty="0"/>
              <a:t>Comparative Boiling Points of Alkanes and Alkyl Halides (°C)</a:t>
            </a:r>
            <a:endParaRPr lang="ar-IQ" b="1" dirty="0"/>
          </a:p>
        </p:txBody>
      </p:sp>
      <p:sp>
        <p:nvSpPr>
          <p:cNvPr id="4" name="Rectangle 3"/>
          <p:cNvSpPr/>
          <p:nvPr/>
        </p:nvSpPr>
        <p:spPr>
          <a:xfrm>
            <a:off x="914400" y="914400"/>
            <a:ext cx="7086600" cy="923330"/>
          </a:xfrm>
          <a:prstGeom prst="rect">
            <a:avLst/>
          </a:prstGeom>
        </p:spPr>
        <p:txBody>
          <a:bodyPr wrap="square">
            <a:spAutoFit/>
          </a:bodyPr>
          <a:lstStyle/>
          <a:p>
            <a:pPr algn="just">
              <a:spcAft>
                <a:spcPts val="0"/>
              </a:spcAft>
            </a:pPr>
            <a:r>
              <a:rPr lang="en-US" dirty="0">
                <a:latin typeface="Times New Roman"/>
                <a:ea typeface="Times New Roman"/>
              </a:rPr>
              <a:t>Both van der Waals forces and dipole–dipole interactions must be overcome in order for an alkyl halide to boil. As the halogen atom increases in size, the size of its electron cloud increases</a:t>
            </a:r>
            <a:endParaRPr lang="en-US" sz="1200" dirty="0">
              <a:effectLst/>
              <a:latin typeface="Times-Roman"/>
              <a:ea typeface="Times New Roman"/>
            </a:endParaRPr>
          </a:p>
        </p:txBody>
      </p:sp>
    </p:spTree>
    <p:extLst>
      <p:ext uri="{BB962C8B-B14F-4D97-AF65-F5344CB8AC3E}">
        <p14:creationId xmlns:p14="http://schemas.microsoft.com/office/powerpoint/2010/main" val="2516447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6535</TotalTime>
  <Words>1436</Words>
  <Application>Microsoft Office PowerPoint</Application>
  <PresentationFormat>On-screen Show (4:3)</PresentationFormat>
  <Paragraphs>63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organic chemistry?</dc:title>
  <dc:creator>Dr.Farouq</dc:creator>
  <cp:lastModifiedBy>Computer Systems Co</cp:lastModifiedBy>
  <cp:revision>319</cp:revision>
  <dcterms:created xsi:type="dcterms:W3CDTF">2011-02-05T21:21:33Z</dcterms:created>
  <dcterms:modified xsi:type="dcterms:W3CDTF">2022-12-03T21:35:13Z</dcterms:modified>
</cp:coreProperties>
</file>