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14" r:id="rId3"/>
    <p:sldId id="258" r:id="rId4"/>
    <p:sldId id="259" r:id="rId5"/>
    <p:sldId id="261" r:id="rId6"/>
    <p:sldId id="262" r:id="rId7"/>
    <p:sldId id="263" r:id="rId8"/>
    <p:sldId id="264" r:id="rId9"/>
    <p:sldId id="265" r:id="rId10"/>
    <p:sldId id="266" r:id="rId11"/>
    <p:sldId id="267" r:id="rId12"/>
    <p:sldId id="268" r:id="rId13"/>
    <p:sldId id="269" r:id="rId14"/>
    <p:sldId id="270" r:id="rId15"/>
    <p:sldId id="304" r:id="rId16"/>
    <p:sldId id="303" r:id="rId17"/>
    <p:sldId id="274" r:id="rId18"/>
    <p:sldId id="275" r:id="rId19"/>
    <p:sldId id="299" r:id="rId20"/>
    <p:sldId id="278" r:id="rId21"/>
    <p:sldId id="276" r:id="rId22"/>
    <p:sldId id="300" r:id="rId23"/>
    <p:sldId id="301" r:id="rId24"/>
    <p:sldId id="279" r:id="rId25"/>
    <p:sldId id="280" r:id="rId26"/>
    <p:sldId id="281" r:id="rId27"/>
    <p:sldId id="285" r:id="rId28"/>
    <p:sldId id="286" r:id="rId29"/>
    <p:sldId id="287" r:id="rId30"/>
    <p:sldId id="288" r:id="rId31"/>
    <p:sldId id="289" r:id="rId32"/>
    <p:sldId id="302" r:id="rId33"/>
    <p:sldId id="310" r:id="rId34"/>
    <p:sldId id="30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69" d="100"/>
          <a:sy n="69" d="100"/>
        </p:scale>
        <p:origin x="-1416"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00BFA2-D1BE-41AA-B944-6A7903825F25}"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7274B-E596-44AB-80A1-62A6753C5B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0BFA2-D1BE-41AA-B944-6A7903825F25}"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7274B-E596-44AB-80A1-62A6753C5B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0BFA2-D1BE-41AA-B944-6A7903825F25}"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7274B-E596-44AB-80A1-62A6753C5B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0BFA2-D1BE-41AA-B944-6A7903825F25}"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7274B-E596-44AB-80A1-62A6753C5B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0BFA2-D1BE-41AA-B944-6A7903825F25}"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7274B-E596-44AB-80A1-62A6753C5B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0BFA2-D1BE-41AA-B944-6A7903825F25}"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7274B-E596-44AB-80A1-62A6753C5B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0BFA2-D1BE-41AA-B944-6A7903825F25}" type="datetimeFigureOut">
              <a:rPr lang="en-US" smtClean="0"/>
              <a:pPr/>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7274B-E596-44AB-80A1-62A6753C5B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0BFA2-D1BE-41AA-B944-6A7903825F25}" type="datetimeFigureOut">
              <a:rPr lang="en-US" smtClean="0"/>
              <a:pPr/>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7274B-E596-44AB-80A1-62A6753C5B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0BFA2-D1BE-41AA-B944-6A7903825F25}" type="datetimeFigureOut">
              <a:rPr lang="en-US" smtClean="0"/>
              <a:pPr/>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7274B-E596-44AB-80A1-62A6753C5B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0BFA2-D1BE-41AA-B944-6A7903825F25}"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7274B-E596-44AB-80A1-62A6753C5B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0BFA2-D1BE-41AA-B944-6A7903825F25}"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7274B-E596-44AB-80A1-62A6753C5B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0BFA2-D1BE-41AA-B944-6A7903825F25}" type="datetimeFigureOut">
              <a:rPr lang="en-US" smtClean="0"/>
              <a:pPr/>
              <a:t>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7274B-E596-44AB-80A1-62A6753C5B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3.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4.emf"/></Relationships>
</file>

<file path=ppt/slides/_rels/slide3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685800"/>
            <a:ext cx="6553200" cy="1938992"/>
          </a:xfrm>
          <a:prstGeom prst="rect">
            <a:avLst/>
          </a:prstGeom>
        </p:spPr>
        <p:txBody>
          <a:bodyPr wrap="square">
            <a:spAutoFit/>
          </a:bodyPr>
          <a:lstStyle/>
          <a:p>
            <a:r>
              <a:rPr lang="en-US" sz="3600" dirty="0" smtClean="0"/>
              <a:t>Order and explain the basicity of the following compounds? </a:t>
            </a:r>
          </a:p>
          <a:p>
            <a:endParaRPr lang="en-US" sz="2400" dirty="0"/>
          </a:p>
          <a:p>
            <a:endParaRPr lang="en-US" sz="24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624899093"/>
              </p:ext>
            </p:extLst>
          </p:nvPr>
        </p:nvGraphicFramePr>
        <p:xfrm>
          <a:off x="1219200" y="1828800"/>
          <a:ext cx="6400800" cy="1077913"/>
        </p:xfrm>
        <a:graphic>
          <a:graphicData uri="http://schemas.openxmlformats.org/presentationml/2006/ole">
            <mc:AlternateContent xmlns:mc="http://schemas.openxmlformats.org/markup-compatibility/2006">
              <mc:Choice xmlns:v="urn:schemas-microsoft-com:vml" Requires="v">
                <p:oleObj spid="_x0000_s19491" name="CS ChemDraw Drawing" r:id="rId3" imgW="3485477" imgH="326350" progId="ChemDraw.Document.6.0">
                  <p:embed/>
                </p:oleObj>
              </mc:Choice>
              <mc:Fallback>
                <p:oleObj name="CS ChemDraw Drawing" r:id="rId3" imgW="3485477" imgH="326350" progId="ChemDraw.Document.6.0">
                  <p:embed/>
                  <p:pic>
                    <p:nvPicPr>
                      <p:cNvPr id="0" name=""/>
                      <p:cNvPicPr/>
                      <p:nvPr/>
                    </p:nvPicPr>
                    <p:blipFill>
                      <a:blip r:embed="rId4"/>
                      <a:stretch>
                        <a:fillRect/>
                      </a:stretch>
                    </p:blipFill>
                    <p:spPr>
                      <a:xfrm>
                        <a:off x="1219200" y="1828800"/>
                        <a:ext cx="6400800" cy="1077913"/>
                      </a:xfrm>
                      <a:prstGeom prst="rect">
                        <a:avLst/>
                      </a:prstGeom>
                    </p:spPr>
                  </p:pic>
                </p:oleObj>
              </mc:Fallback>
            </mc:AlternateContent>
          </a:graphicData>
        </a:graphic>
      </p:graphicFrame>
    </p:spTree>
    <p:extLst>
      <p:ext uri="{BB962C8B-B14F-4D97-AF65-F5344CB8AC3E}">
        <p14:creationId xmlns:p14="http://schemas.microsoft.com/office/powerpoint/2010/main" val="2768827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447800" y="2590800"/>
            <a:ext cx="6248400" cy="1400175"/>
          </a:xfrm>
          <a:prstGeom prst="rect">
            <a:avLst/>
          </a:prstGeom>
        </p:spPr>
        <p:style>
          <a:lnRef idx="1">
            <a:schemeClr val="accent5"/>
          </a:lnRef>
          <a:fillRef idx="2">
            <a:schemeClr val="accent5"/>
          </a:fillRef>
          <a:effectRef idx="1">
            <a:schemeClr val="accent5"/>
          </a:effectRef>
          <a:fontRef idx="minor">
            <a:schemeClr val="dk1"/>
          </a:fontRef>
        </p:style>
      </p:pic>
      <p:pic>
        <p:nvPicPr>
          <p:cNvPr id="23553" name="Picture 1"/>
          <p:cNvPicPr>
            <a:picLocks noChangeAspect="1" noChangeArrowheads="1"/>
          </p:cNvPicPr>
          <p:nvPr/>
        </p:nvPicPr>
        <p:blipFill>
          <a:blip r:embed="rId3"/>
          <a:srcRect/>
          <a:stretch>
            <a:fillRect/>
          </a:stretch>
        </p:blipFill>
        <p:spPr bwMode="auto">
          <a:xfrm>
            <a:off x="3733800" y="5334000"/>
            <a:ext cx="2971800" cy="1295400"/>
          </a:xfrm>
          <a:prstGeom prst="rect">
            <a:avLst/>
          </a:prstGeom>
        </p:spPr>
        <p:style>
          <a:lnRef idx="2">
            <a:schemeClr val="accent1"/>
          </a:lnRef>
          <a:fillRef idx="1">
            <a:schemeClr val="lt1"/>
          </a:fillRef>
          <a:effectRef idx="0">
            <a:schemeClr val="accent1"/>
          </a:effectRef>
          <a:fontRef idx="minor">
            <a:schemeClr val="dk1"/>
          </a:fontRef>
        </p:style>
      </p:pic>
      <p:sp>
        <p:nvSpPr>
          <p:cNvPr id="23555" name="Rectangle 3"/>
          <p:cNvSpPr>
            <a:spLocks noChangeArrowheads="1"/>
          </p:cNvSpPr>
          <p:nvPr/>
        </p:nvSpPr>
        <p:spPr bwMode="auto">
          <a:xfrm>
            <a:off x="990600" y="166301"/>
            <a:ext cx="7086600" cy="230832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Indicated hydrogen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some cases, heterocyclic systems occur as one or more structural isomers which differ only in the position of an H-atom. These isomers are designated by indicating the number corresponding to the position of the hydrogen atom in front of the name, followed by an italic capital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Such a prominent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-atom is called an indicated hydrogen and must be assigned the lowest possible number.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6" name="Rectangle 4"/>
          <p:cNvSpPr>
            <a:spLocks noChangeArrowheads="1"/>
          </p:cNvSpPr>
          <p:nvPr/>
        </p:nvSpPr>
        <p:spPr bwMode="auto">
          <a:xfrm>
            <a:off x="762000" y="4114800"/>
            <a:ext cx="7315200" cy="120032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name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pyrrole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implies the 1 -position for the H-atom. Heterocyclic compounds in which a C-atom of the ring is part of a carbonyl group are named with the aid of indicated hydrogen as follows: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381000"/>
            <a:ext cx="7848600" cy="12003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Monocyclic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systems,with</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two or more identical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heteroatoms</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prefixes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tri-, tetra-, etc., are used for two or more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heteroatoms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the same kind. When indicating the relative positions of the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heteroatoms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principle of the lowest possible numbering is used.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7" name="Picture 1"/>
          <p:cNvPicPr>
            <a:picLocks noChangeAspect="1" noChangeArrowheads="1"/>
          </p:cNvPicPr>
          <p:nvPr/>
        </p:nvPicPr>
        <p:blipFill>
          <a:blip r:embed="rId2"/>
          <a:srcRect/>
          <a:stretch>
            <a:fillRect/>
          </a:stretch>
        </p:blipFill>
        <p:spPr bwMode="auto">
          <a:xfrm>
            <a:off x="1295400" y="1828800"/>
            <a:ext cx="6324600" cy="1219200"/>
          </a:xfrm>
          <a:prstGeom prst="rect">
            <a:avLst/>
          </a:prstGeom>
        </p:spPr>
        <p:style>
          <a:lnRef idx="2">
            <a:schemeClr val="accent1"/>
          </a:lnRef>
          <a:fillRef idx="1">
            <a:schemeClr val="lt1"/>
          </a:fillRef>
          <a:effectRef idx="0">
            <a:schemeClr val="accent1"/>
          </a:effectRef>
          <a:fontRef idx="minor">
            <a:schemeClr val="dk1"/>
          </a:fontRef>
        </p:style>
      </p:pic>
      <p:sp>
        <p:nvSpPr>
          <p:cNvPr id="24580" name="Rectangle 4"/>
          <p:cNvSpPr>
            <a:spLocks noChangeArrowheads="1"/>
          </p:cNvSpPr>
          <p:nvPr/>
        </p:nvSpPr>
        <p:spPr bwMode="auto">
          <a:xfrm>
            <a:off x="533400" y="3352800"/>
            <a:ext cx="7924800" cy="175432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Monocyclic systems, with two or more different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heteroatoms</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heteroatoms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different kinds, prefixes are used in the order in which they appear in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1</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e.g.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thiazole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azathiole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dithiazine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azadithiine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heteroatom highest in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1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is allocated the 1- position in the ring. The remaining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heteroatoms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assigned the smallest possible number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9" name="Picture 3"/>
          <p:cNvPicPr>
            <a:picLocks noChangeAspect="1" noChangeArrowheads="1"/>
          </p:cNvPicPr>
          <p:nvPr/>
        </p:nvPicPr>
        <p:blipFill>
          <a:blip r:embed="rId3"/>
          <a:srcRect/>
          <a:stretch>
            <a:fillRect/>
          </a:stretch>
        </p:blipFill>
        <p:spPr bwMode="auto">
          <a:xfrm>
            <a:off x="1066800" y="5257800"/>
            <a:ext cx="7010400" cy="1371600"/>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1000" y="304800"/>
            <a:ext cx="8229600" cy="92333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Identical systems connected by a single bond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Such compounds are defined by the prefixes bi-,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tert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quater</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etc., according to the number of systems, and the bonding is indicated as follows: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1" name="Picture 1"/>
          <p:cNvPicPr>
            <a:picLocks noChangeAspect="1" noChangeArrowheads="1"/>
          </p:cNvPicPr>
          <p:nvPr/>
        </p:nvPicPr>
        <p:blipFill>
          <a:blip r:embed="rId2"/>
          <a:srcRect/>
          <a:stretch>
            <a:fillRect/>
          </a:stretch>
        </p:blipFill>
        <p:spPr bwMode="auto">
          <a:xfrm>
            <a:off x="1143000" y="1447800"/>
            <a:ext cx="6324600" cy="1600200"/>
          </a:xfrm>
          <a:prstGeom prst="rect">
            <a:avLst/>
          </a:prstGeom>
        </p:spPr>
        <p:style>
          <a:lnRef idx="1">
            <a:schemeClr val="accent3"/>
          </a:lnRef>
          <a:fillRef idx="2">
            <a:schemeClr val="accent3"/>
          </a:fillRef>
          <a:effectRef idx="1">
            <a:schemeClr val="accent3"/>
          </a:effectRef>
          <a:fontRef idx="minor">
            <a:schemeClr val="dk1"/>
          </a:fontRef>
        </p:style>
      </p:pic>
      <p:sp>
        <p:nvSpPr>
          <p:cNvPr id="25604" name="Rectangle 4"/>
          <p:cNvSpPr>
            <a:spLocks noChangeArrowheads="1"/>
          </p:cNvSpPr>
          <p:nvPr/>
        </p:nvSpPr>
        <p:spPr bwMode="auto">
          <a:xfrm>
            <a:off x="533400" y="3352800"/>
            <a:ext cx="7924800" cy="147732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Bicyclic</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systems (fused rings)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Systems in which at least two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neighbouring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atoms are common to two or more rings are known as fused systems. For several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bicyclic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benzo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-fused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heterocycles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trivial names are permitted, e.g.:</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3" name="Picture 3"/>
          <p:cNvPicPr>
            <a:picLocks noChangeAspect="1" noChangeArrowheads="1"/>
          </p:cNvPicPr>
          <p:nvPr/>
        </p:nvPicPr>
        <p:blipFill>
          <a:blip r:embed="rId3"/>
          <a:srcRect/>
          <a:stretch>
            <a:fillRect/>
          </a:stretch>
        </p:blipFill>
        <p:spPr bwMode="auto">
          <a:xfrm>
            <a:off x="1066800" y="4648200"/>
            <a:ext cx="6934200" cy="1600200"/>
          </a:xfrm>
          <a:prstGeom prst="rect">
            <a:avLst/>
          </a:prstGeom>
        </p:spPr>
        <p:style>
          <a:lnRef idx="1">
            <a:schemeClr val="accent3"/>
          </a:lnRef>
          <a:fillRef idx="2">
            <a:schemeClr val="accent3"/>
          </a:fillRef>
          <a:effectRef idx="1">
            <a:schemeClr val="accent3"/>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381000"/>
            <a:ext cx="7543800" cy="120032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If this is not the case, and only the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heterocycle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has a trivial name, then the systematic name is formulated from the prefix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benzo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the trivial name of the heterocyclic component as follows: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5" name="Picture 1"/>
          <p:cNvPicPr>
            <a:picLocks noChangeAspect="1" noChangeArrowheads="1"/>
          </p:cNvPicPr>
          <p:nvPr/>
        </p:nvPicPr>
        <p:blipFill>
          <a:blip r:embed="rId2"/>
          <a:srcRect/>
          <a:stretch>
            <a:fillRect/>
          </a:stretch>
        </p:blipFill>
        <p:spPr bwMode="auto">
          <a:xfrm>
            <a:off x="2133600" y="1524000"/>
            <a:ext cx="5181600" cy="1828800"/>
          </a:xfrm>
          <a:prstGeom prst="rect">
            <a:avLst/>
          </a:prstGeom>
        </p:spPr>
        <p:style>
          <a:lnRef idx="2">
            <a:schemeClr val="accent4"/>
          </a:lnRef>
          <a:fillRef idx="1">
            <a:schemeClr val="lt1"/>
          </a:fillRef>
          <a:effectRef idx="0">
            <a:schemeClr val="accent4"/>
          </a:effectRef>
          <a:fontRef idx="minor">
            <a:schemeClr val="dk1"/>
          </a:fontRef>
        </p:style>
      </p:pic>
      <p:sp>
        <p:nvSpPr>
          <p:cNvPr id="26627" name="Rectangle 3"/>
          <p:cNvSpPr>
            <a:spLocks noChangeArrowheads="1"/>
          </p:cNvSpPr>
          <p:nvPr/>
        </p:nvSpPr>
        <p:spPr bwMode="auto">
          <a:xfrm>
            <a:off x="304800" y="3659088"/>
            <a:ext cx="8001000" cy="193899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system is dissected into its components. The heterocyclic component is regarded as the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base component</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bonds between the ring atoms are denoted according to the successive numbers of the ring</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atoms by the letters </a:t>
            </a: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b, c,</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etc. The letter </a:t>
            </a: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brackets between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benzo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the name of the base component</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denotes the atoms of the base component which are common to both rings.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28600" y="381000"/>
            <a:ext cx="8153400" cy="132343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atoms common to both rings are described by numbers and letters in square brackets, wherein the sequence of the numbers must correspond to the direction of the lettering of the base component. Finally the whole system is numbered.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0" name="Picture 2"/>
          <p:cNvPicPr>
            <a:picLocks noChangeAspect="1" noChangeArrowheads="1"/>
          </p:cNvPicPr>
          <p:nvPr/>
        </p:nvPicPr>
        <p:blipFill>
          <a:blip r:embed="rId2"/>
          <a:srcRect/>
          <a:stretch>
            <a:fillRect/>
          </a:stretch>
        </p:blipFill>
        <p:spPr bwMode="auto">
          <a:xfrm>
            <a:off x="1295400" y="1905000"/>
            <a:ext cx="6324600" cy="37338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65068960"/>
              </p:ext>
            </p:extLst>
          </p:nvPr>
        </p:nvGraphicFramePr>
        <p:xfrm>
          <a:off x="1143000" y="762000"/>
          <a:ext cx="7086600" cy="5029199"/>
        </p:xfrm>
        <a:graphic>
          <a:graphicData uri="http://schemas.openxmlformats.org/presentationml/2006/ole">
            <mc:AlternateContent xmlns:mc="http://schemas.openxmlformats.org/markup-compatibility/2006">
              <mc:Choice xmlns:v="urn:schemas-microsoft-com:vml" Requires="v">
                <p:oleObj spid="_x0000_s18470" name="CS ChemDraw Drawing" r:id="rId3" imgW="6138995" imgH="4030918" progId="ChemDraw.Document.6.0">
                  <p:embed/>
                </p:oleObj>
              </mc:Choice>
              <mc:Fallback>
                <p:oleObj name="CS ChemDraw Drawing" r:id="rId3" imgW="6138995" imgH="4030918" progId="ChemDraw.Document.6.0">
                  <p:embed/>
                  <p:pic>
                    <p:nvPicPr>
                      <p:cNvPr id="0" name=""/>
                      <p:cNvPicPr/>
                      <p:nvPr/>
                    </p:nvPicPr>
                    <p:blipFill>
                      <a:blip r:embed="rId4"/>
                      <a:stretch>
                        <a:fillRect/>
                      </a:stretch>
                    </p:blipFill>
                    <p:spPr>
                      <a:xfrm>
                        <a:off x="1143000" y="762000"/>
                        <a:ext cx="7086600" cy="5029199"/>
                      </a:xfrm>
                      <a:prstGeom prst="rect">
                        <a:avLst/>
                      </a:prstGeom>
                    </p:spPr>
                  </p:pic>
                </p:oleObj>
              </mc:Fallback>
            </mc:AlternateContent>
          </a:graphicData>
        </a:graphic>
      </p:graphicFrame>
    </p:spTree>
    <p:extLst>
      <p:ext uri="{BB962C8B-B14F-4D97-AF65-F5344CB8AC3E}">
        <p14:creationId xmlns:p14="http://schemas.microsoft.com/office/powerpoint/2010/main" val="793814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4381869"/>
              </p:ext>
            </p:extLst>
          </p:nvPr>
        </p:nvGraphicFramePr>
        <p:xfrm>
          <a:off x="1143000" y="838200"/>
          <a:ext cx="6657975" cy="5257799"/>
        </p:xfrm>
        <a:graphic>
          <a:graphicData uri="http://schemas.openxmlformats.org/presentationml/2006/ole">
            <mc:AlternateContent xmlns:mc="http://schemas.openxmlformats.org/markup-compatibility/2006">
              <mc:Choice xmlns:v="urn:schemas-microsoft-com:vml" Requires="v">
                <p:oleObj spid="_x0000_s17448" name="CS ChemDraw Drawing" r:id="rId3" imgW="6463464" imgH="5103364" progId="ChemDraw.Document.6.0">
                  <p:embed/>
                </p:oleObj>
              </mc:Choice>
              <mc:Fallback>
                <p:oleObj name="CS ChemDraw Drawing" r:id="rId3" imgW="6463464" imgH="5103364" progId="ChemDraw.Document.6.0">
                  <p:embed/>
                  <p:pic>
                    <p:nvPicPr>
                      <p:cNvPr id="0" name=""/>
                      <p:cNvPicPr/>
                      <p:nvPr/>
                    </p:nvPicPr>
                    <p:blipFill>
                      <a:blip r:embed="rId4"/>
                      <a:stretch>
                        <a:fillRect/>
                      </a:stretch>
                    </p:blipFill>
                    <p:spPr>
                      <a:xfrm>
                        <a:off x="1143000" y="838200"/>
                        <a:ext cx="6657975" cy="5257799"/>
                      </a:xfrm>
                      <a:prstGeom prst="rect">
                        <a:avLst/>
                      </a:prstGeom>
                    </p:spPr>
                  </p:pic>
                </p:oleObj>
              </mc:Fallback>
            </mc:AlternateContent>
          </a:graphicData>
        </a:graphic>
      </p:graphicFrame>
    </p:spTree>
    <p:extLst>
      <p:ext uri="{BB962C8B-B14F-4D97-AF65-F5344CB8AC3E}">
        <p14:creationId xmlns:p14="http://schemas.microsoft.com/office/powerpoint/2010/main" val="1687361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219200" y="1453753"/>
            <a:ext cx="5638800"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en-US" sz="2000" dirty="0">
                <a:solidFill>
                  <a:schemeClr val="tx1"/>
                </a:solidFill>
                <a:latin typeface="Times New Roman" pitchFamily="18" charset="0"/>
                <a:ea typeface="Times New Roman" pitchFamily="18" charset="0"/>
                <a:cs typeface="Times New Roman" pitchFamily="18" charset="0"/>
              </a:rPr>
              <a:t>There are two types of heterocyclic ring formation:</a:t>
            </a:r>
          </a:p>
          <a:p>
            <a:pPr lvl="0" algn="justLow" fontAlgn="base">
              <a:spcBef>
                <a:spcPct val="0"/>
              </a:spcBef>
              <a:spcAft>
                <a:spcPct val="0"/>
              </a:spcAft>
            </a:pPr>
            <a:r>
              <a:rPr lang="en-US" sz="2000" dirty="0">
                <a:solidFill>
                  <a:schemeClr val="tx1"/>
                </a:solidFill>
                <a:latin typeface="Times New Roman" pitchFamily="18" charset="0"/>
                <a:ea typeface="Times New Roman" pitchFamily="18" charset="0"/>
                <a:cs typeface="Times New Roman" pitchFamily="18" charset="0"/>
              </a:rPr>
              <a:t>1.	Formation of  2C-X bonds.</a:t>
            </a:r>
          </a:p>
          <a:p>
            <a:pPr lvl="0" algn="justLow" fontAlgn="base">
              <a:spcBef>
                <a:spcPct val="0"/>
              </a:spcBef>
              <a:spcAft>
                <a:spcPct val="0"/>
              </a:spcAft>
            </a:pPr>
            <a:r>
              <a:rPr lang="en-US" sz="2000" dirty="0">
                <a:solidFill>
                  <a:schemeClr val="tx1"/>
                </a:solidFill>
                <a:latin typeface="Times New Roman" pitchFamily="18" charset="0"/>
                <a:ea typeface="Times New Roman" pitchFamily="18" charset="0"/>
                <a:cs typeface="Times New Roman" pitchFamily="18" charset="0"/>
              </a:rPr>
              <a:t>2.	Formation of 1C-C &amp;1C-X bond.</a:t>
            </a:r>
          </a:p>
        </p:txBody>
      </p:sp>
      <p:pic>
        <p:nvPicPr>
          <p:cNvPr id="44034" name="Picture 2"/>
          <p:cNvPicPr>
            <a:picLocks noChangeAspect="1" noChangeArrowheads="1"/>
          </p:cNvPicPr>
          <p:nvPr/>
        </p:nvPicPr>
        <p:blipFill>
          <a:blip r:embed="rId2"/>
          <a:srcRect/>
          <a:stretch>
            <a:fillRect/>
          </a:stretch>
        </p:blipFill>
        <p:spPr bwMode="auto">
          <a:xfrm>
            <a:off x="846411" y="2895600"/>
            <a:ext cx="7543800" cy="2743200"/>
          </a:xfrm>
          <a:prstGeom prst="rect">
            <a:avLst/>
          </a:prstGeom>
          <a:ln>
            <a:headEnd/>
            <a:tailEnd/>
          </a:ln>
        </p:spPr>
        <p:style>
          <a:lnRef idx="0">
            <a:schemeClr val="accent3"/>
          </a:lnRef>
          <a:fillRef idx="3">
            <a:schemeClr val="accent3"/>
          </a:fillRef>
          <a:effectRef idx="3">
            <a:schemeClr val="accent3"/>
          </a:effectRef>
          <a:fontRef idx="minor">
            <a:schemeClr val="lt1"/>
          </a:fontRef>
        </p:style>
      </p:pic>
      <p:sp>
        <p:nvSpPr>
          <p:cNvPr id="3" name="Rectangle 2"/>
          <p:cNvSpPr/>
          <p:nvPr/>
        </p:nvSpPr>
        <p:spPr>
          <a:xfrm>
            <a:off x="3794438" y="3162751"/>
            <a:ext cx="1371600" cy="646331"/>
          </a:xfrm>
          <a:prstGeom prst="rect">
            <a:avLst/>
          </a:prstGeom>
        </p:spPr>
        <p:txBody>
          <a:bodyPr wrap="square">
            <a:spAutoFit/>
          </a:bodyPr>
          <a:lstStyle/>
          <a:p>
            <a:r>
              <a:rPr lang="en-US" dirty="0" smtClean="0"/>
              <a:t>2C-X </a:t>
            </a:r>
            <a:r>
              <a:rPr lang="en-US" dirty="0"/>
              <a:t>bonds.</a:t>
            </a:r>
          </a:p>
          <a:p>
            <a:r>
              <a:rPr lang="en-US" dirty="0"/>
              <a:t>	</a:t>
            </a:r>
          </a:p>
        </p:txBody>
      </p:sp>
      <p:sp>
        <p:nvSpPr>
          <p:cNvPr id="4" name="Rectangle 3"/>
          <p:cNvSpPr/>
          <p:nvPr/>
        </p:nvSpPr>
        <p:spPr>
          <a:xfrm>
            <a:off x="3794438" y="5169932"/>
            <a:ext cx="2377762" cy="369332"/>
          </a:xfrm>
          <a:prstGeom prst="rect">
            <a:avLst/>
          </a:prstGeom>
        </p:spPr>
        <p:txBody>
          <a:bodyPr wrap="square">
            <a:spAutoFit/>
          </a:bodyPr>
          <a:lstStyle/>
          <a:p>
            <a:r>
              <a:rPr lang="en-US" dirty="0"/>
              <a:t>1C-C </a:t>
            </a:r>
            <a:r>
              <a:rPr lang="en-US" dirty="0" smtClean="0"/>
              <a:t>&amp;  1C-X </a:t>
            </a:r>
            <a:r>
              <a:rPr lang="en-US" dirty="0"/>
              <a:t>bond.</a:t>
            </a:r>
          </a:p>
        </p:txBody>
      </p:sp>
      <p:sp>
        <p:nvSpPr>
          <p:cNvPr id="6" name="Rectangle 5"/>
          <p:cNvSpPr/>
          <p:nvPr/>
        </p:nvSpPr>
        <p:spPr>
          <a:xfrm>
            <a:off x="1066800" y="247619"/>
            <a:ext cx="6553200" cy="646331"/>
          </a:xfrm>
          <a:prstGeom prst="rect">
            <a:avLst/>
          </a:prstGeom>
        </p:spPr>
        <p:txBody>
          <a:bodyPr wrap="square">
            <a:spAutoFit/>
          </a:bodyPr>
          <a:lstStyle/>
          <a:p>
            <a:pPr marR="338455">
              <a:spcAft>
                <a:spcPts val="0"/>
              </a:spcAft>
              <a:tabLst>
                <a:tab pos="5886450" algn="l"/>
              </a:tabLst>
            </a:pPr>
            <a:r>
              <a:rPr lang="en-US" b="1" dirty="0">
                <a:latin typeface="Times-Roman"/>
                <a:ea typeface="Times New Roman"/>
                <a:cs typeface="Times-Roman"/>
              </a:rPr>
              <a:t>General synthesis of heterocyclic compounds </a:t>
            </a:r>
            <a:endParaRPr lang="en-US" sz="1200" dirty="0">
              <a:latin typeface="Times-Roman"/>
              <a:ea typeface="Times New Roman"/>
              <a:cs typeface="Times-Roman"/>
            </a:endParaRPr>
          </a:p>
          <a:p>
            <a:r>
              <a:rPr lang="en-US" b="1" dirty="0">
                <a:latin typeface="Times-Roman"/>
                <a:ea typeface="Times New Roman"/>
                <a:cs typeface="Times-Roman"/>
              </a:rPr>
              <a:t>Ring Synthesis of Aromatic </a:t>
            </a:r>
            <a:r>
              <a:rPr lang="en-US" b="1" dirty="0" err="1">
                <a:latin typeface="Times-Roman"/>
                <a:ea typeface="Times New Roman"/>
                <a:cs typeface="Times-Roman"/>
              </a:rPr>
              <a:t>Heterocycles</a:t>
            </a: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4343400" cy="487362"/>
          </a:xfrm>
        </p:spPr>
        <p:style>
          <a:lnRef idx="1">
            <a:schemeClr val="accent4"/>
          </a:lnRef>
          <a:fillRef idx="2">
            <a:schemeClr val="accent4"/>
          </a:fillRef>
          <a:effectRef idx="1">
            <a:schemeClr val="accent4"/>
          </a:effectRef>
          <a:fontRef idx="minor">
            <a:schemeClr val="dk1"/>
          </a:fontRef>
        </p:style>
        <p:txBody>
          <a:bodyPr>
            <a:noAutofit/>
          </a:bodyPr>
          <a:lstStyle/>
          <a:p>
            <a:r>
              <a:rPr lang="en-US" sz="2800" b="1" dirty="0" smtClean="0"/>
              <a:t>Type one examples :</a:t>
            </a:r>
            <a:endParaRPr lang="en-US" sz="2800" dirty="0"/>
          </a:p>
        </p:txBody>
      </p:sp>
      <p:pic>
        <p:nvPicPr>
          <p:cNvPr id="45058" name="Picture 2"/>
          <p:cNvPicPr>
            <a:picLocks noChangeAspect="1" noChangeArrowheads="1"/>
          </p:cNvPicPr>
          <p:nvPr/>
        </p:nvPicPr>
        <p:blipFill>
          <a:blip r:embed="rId2"/>
          <a:srcRect/>
          <a:stretch>
            <a:fillRect/>
          </a:stretch>
        </p:blipFill>
        <p:spPr bwMode="auto">
          <a:xfrm>
            <a:off x="706192" y="3276600"/>
            <a:ext cx="6629400" cy="2276475"/>
          </a:xfrm>
          <a:prstGeom prst="rect">
            <a:avLst/>
          </a:prstGeom>
        </p:spPr>
        <p:style>
          <a:lnRef idx="1">
            <a:schemeClr val="accent4"/>
          </a:lnRef>
          <a:fillRef idx="2">
            <a:schemeClr val="accent4"/>
          </a:fillRef>
          <a:effectRef idx="1">
            <a:schemeClr val="accent4"/>
          </a:effectRef>
          <a:fontRef idx="minor">
            <a:schemeClr val="dk1"/>
          </a:fontRef>
        </p:style>
      </p:pic>
      <p:sp>
        <p:nvSpPr>
          <p:cNvPr id="45059" name="Rectangle 3"/>
          <p:cNvSpPr>
            <a:spLocks noChangeArrowheads="1"/>
          </p:cNvSpPr>
          <p:nvPr/>
        </p:nvSpPr>
        <p:spPr bwMode="auto">
          <a:xfrm>
            <a:off x="685800" y="1717369"/>
            <a:ext cx="7010400" cy="110799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Five membered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heterocycles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via formation of two (C-X) bonds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838200"/>
            <a:ext cx="7086600" cy="1200329"/>
          </a:xfrm>
          <a:prstGeom prst="rect">
            <a:avLst/>
          </a:prstGeom>
        </p:spPr>
        <p:txBody>
          <a:bodyPr wrap="square">
            <a:spAutoFit/>
          </a:bodyPr>
          <a:lstStyle/>
          <a:p>
            <a:pPr lvl="0" algn="justLow" fontAlgn="base">
              <a:spcBef>
                <a:spcPct val="0"/>
              </a:spcBef>
              <a:spcAft>
                <a:spcPct val="0"/>
              </a:spcAft>
            </a:pPr>
            <a:r>
              <a:rPr lang="en-US" sz="2400" b="1" dirty="0">
                <a:latin typeface="Times New Roman" pitchFamily="18" charset="0"/>
                <a:ea typeface="Times New Roman" pitchFamily="18" charset="0"/>
                <a:cs typeface="Times New Roman" pitchFamily="18" charset="0"/>
              </a:rPr>
              <a:t>2:</a:t>
            </a:r>
            <a:r>
              <a:rPr lang="en-US" sz="2400" dirty="0">
                <a:latin typeface="Times New Roman" pitchFamily="18" charset="0"/>
                <a:ea typeface="Times New Roman" pitchFamily="18" charset="0"/>
                <a:cs typeface="Times New Roman" pitchFamily="18" charset="0"/>
              </a:rPr>
              <a:t> For six - membered rings, the 1,5 - </a:t>
            </a:r>
            <a:r>
              <a:rPr lang="en-US" sz="2400" dirty="0" err="1">
                <a:latin typeface="Times New Roman" pitchFamily="18" charset="0"/>
                <a:ea typeface="Times New Roman" pitchFamily="18" charset="0"/>
                <a:cs typeface="Times New Roman" pitchFamily="18" charset="0"/>
              </a:rPr>
              <a:t>dicarbonyl</a:t>
            </a:r>
            <a:r>
              <a:rPr lang="en-US" sz="2400" dirty="0">
                <a:latin typeface="Times New Roman" pitchFamily="18" charset="0"/>
                <a:ea typeface="Times New Roman" pitchFamily="18" charset="0"/>
                <a:cs typeface="Times New Roman" pitchFamily="18" charset="0"/>
              </a:rPr>
              <a:t> precursor has to contain a C – C double bond in order to lead directly to the aromatic system.</a:t>
            </a:r>
            <a:endParaRPr lang="en-US" sz="2400" dirty="0">
              <a:latin typeface="Arial" pitchFamily="34" charset="0"/>
              <a:cs typeface="Arial" pitchFamily="34" charset="0"/>
            </a:endParaRPr>
          </a:p>
        </p:txBody>
      </p:sp>
      <p:pic>
        <p:nvPicPr>
          <p:cNvPr id="4" name="Picture 1"/>
          <p:cNvPicPr>
            <a:picLocks noChangeAspect="1" noChangeArrowheads="1"/>
          </p:cNvPicPr>
          <p:nvPr/>
        </p:nvPicPr>
        <p:blipFill>
          <a:blip r:embed="rId2"/>
          <a:srcRect/>
          <a:stretch>
            <a:fillRect/>
          </a:stretch>
        </p:blipFill>
        <p:spPr bwMode="auto">
          <a:xfrm>
            <a:off x="990600" y="2895600"/>
            <a:ext cx="7010400" cy="2667000"/>
          </a:xfrm>
          <a:prstGeom prst="rect">
            <a:avLst/>
          </a:prstGeom>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3321637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7772400" cy="5078313"/>
          </a:xfrm>
          <a:prstGeom prst="rect">
            <a:avLst/>
          </a:prstGeom>
        </p:spPr>
        <p:txBody>
          <a:bodyPr wrap="square">
            <a:spAutoFit/>
          </a:bodyPr>
          <a:lstStyle/>
          <a:p>
            <a:r>
              <a:rPr lang="en-GB" b="1" dirty="0"/>
              <a:t>Department of Chemistry</a:t>
            </a:r>
            <a:endParaRPr lang="en-US" dirty="0"/>
          </a:p>
          <a:p>
            <a:r>
              <a:rPr lang="en-GB" b="1" dirty="0"/>
              <a:t>College of Education </a:t>
            </a:r>
            <a:endParaRPr lang="en-US" dirty="0"/>
          </a:p>
          <a:p>
            <a:r>
              <a:rPr lang="en-GB" b="1" dirty="0" err="1" smtClean="0"/>
              <a:t>Salahaddin</a:t>
            </a:r>
            <a:r>
              <a:rPr lang="en-GB" b="1" dirty="0" smtClean="0"/>
              <a:t> University – </a:t>
            </a:r>
            <a:r>
              <a:rPr lang="en-GB" b="1" dirty="0" err="1"/>
              <a:t>Hawler</a:t>
            </a:r>
            <a:r>
              <a:rPr lang="en-GB" b="1" dirty="0"/>
              <a:t> </a:t>
            </a:r>
            <a:endParaRPr lang="en-US" dirty="0"/>
          </a:p>
          <a:p>
            <a:endParaRPr lang="en-US" dirty="0"/>
          </a:p>
          <a:p>
            <a:pPr algn="ctr"/>
            <a:r>
              <a:rPr lang="en-GB" b="1" dirty="0" smtClean="0"/>
              <a:t>Annual Book</a:t>
            </a:r>
            <a:endParaRPr lang="en-US" dirty="0"/>
          </a:p>
          <a:p>
            <a:pPr algn="ctr"/>
            <a:r>
              <a:rPr lang="en-GB" b="1" dirty="0"/>
              <a:t> </a:t>
            </a:r>
            <a:endParaRPr lang="en-US" dirty="0"/>
          </a:p>
          <a:p>
            <a:pPr algn="ctr"/>
            <a:r>
              <a:rPr lang="en-GB" b="1" dirty="0"/>
              <a:t> </a:t>
            </a:r>
            <a:endParaRPr lang="en-US" dirty="0"/>
          </a:p>
          <a:p>
            <a:pPr algn="ctr"/>
            <a:r>
              <a:rPr lang="en-GB" b="1" dirty="0"/>
              <a:t>Organic </a:t>
            </a:r>
            <a:r>
              <a:rPr lang="en-GB" b="1" dirty="0" smtClean="0"/>
              <a:t>Chemistry</a:t>
            </a:r>
            <a:endParaRPr lang="en-US" dirty="0" smtClean="0"/>
          </a:p>
          <a:p>
            <a:pPr algn="ctr"/>
            <a:r>
              <a:rPr lang="en-GB" b="1" dirty="0" smtClean="0"/>
              <a:t>2</a:t>
            </a:r>
            <a:r>
              <a:rPr lang="en-GB" b="1" baseline="30000" dirty="0" smtClean="0"/>
              <a:t>rd</a:t>
            </a:r>
            <a:r>
              <a:rPr lang="en-GB" b="1" dirty="0" smtClean="0"/>
              <a:t>  </a:t>
            </a:r>
            <a:r>
              <a:rPr lang="en-GB" b="1" dirty="0" smtClean="0"/>
              <a:t>stage </a:t>
            </a:r>
          </a:p>
          <a:p>
            <a:pPr algn="ctr"/>
            <a:r>
              <a:rPr lang="en-GB" b="1" dirty="0" smtClean="0"/>
              <a:t>2024-20</a:t>
            </a:r>
            <a:r>
              <a:rPr lang="en-US" b="1" smtClean="0"/>
              <a:t>25</a:t>
            </a:r>
            <a:endParaRPr lang="en-US" dirty="0"/>
          </a:p>
          <a:p>
            <a:pPr algn="ctr"/>
            <a:endParaRPr lang="en-US" dirty="0"/>
          </a:p>
          <a:p>
            <a:pPr algn="ctr"/>
            <a:r>
              <a:rPr lang="en-GB" b="1" dirty="0"/>
              <a:t> </a:t>
            </a:r>
            <a:endParaRPr lang="en-US" dirty="0"/>
          </a:p>
          <a:p>
            <a:pPr algn="ctr"/>
            <a:r>
              <a:rPr lang="en-GB" b="1" dirty="0" err="1" smtClean="0"/>
              <a:t>Assist.Professor</a:t>
            </a:r>
            <a:r>
              <a:rPr lang="en-GB" b="1" dirty="0" smtClean="0"/>
              <a:t> </a:t>
            </a:r>
            <a:r>
              <a:rPr lang="en-GB" b="1" dirty="0" err="1" smtClean="0"/>
              <a:t>Dr</a:t>
            </a:r>
            <a:r>
              <a:rPr lang="en-GB" b="1" dirty="0" err="1"/>
              <a:t>.</a:t>
            </a:r>
            <a:r>
              <a:rPr lang="en-GB" b="1" dirty="0"/>
              <a:t> </a:t>
            </a:r>
            <a:r>
              <a:rPr lang="en-GB" b="1" dirty="0" err="1" smtClean="0"/>
              <a:t>Awaz</a:t>
            </a:r>
            <a:r>
              <a:rPr lang="en-GB" b="1" dirty="0" smtClean="0"/>
              <a:t> </a:t>
            </a:r>
            <a:r>
              <a:rPr lang="en-GB" b="1" dirty="0" err="1" smtClean="0"/>
              <a:t>Jamil</a:t>
            </a:r>
            <a:r>
              <a:rPr lang="en-GB" b="1" dirty="0" smtClean="0"/>
              <a:t> Hussein</a:t>
            </a:r>
            <a:endParaRPr lang="en-US" dirty="0"/>
          </a:p>
          <a:p>
            <a:pPr algn="ctr"/>
            <a:r>
              <a:rPr lang="en-GB" b="1" dirty="0"/>
              <a:t>e-mail:  </a:t>
            </a:r>
            <a:r>
              <a:rPr lang="en-GB" b="1" u="sng" dirty="0" smtClean="0"/>
              <a:t>awaz.hussein@su.edu.krd</a:t>
            </a:r>
            <a:endParaRPr lang="en-US" dirty="0"/>
          </a:p>
          <a:p>
            <a:r>
              <a:rPr lang="en-GB" b="1" dirty="0"/>
              <a:t> </a:t>
            </a:r>
            <a:endParaRPr lang="en-US" dirty="0"/>
          </a:p>
          <a:p>
            <a:endParaRPr lang="en-GB" b="1" dirty="0" smtClean="0"/>
          </a:p>
          <a:p>
            <a:r>
              <a:rPr lang="en-US" b="1" dirty="0"/>
              <a:t>Office hours: </a:t>
            </a:r>
            <a:r>
              <a:rPr lang="en-US" b="1" dirty="0" smtClean="0"/>
              <a:t>Wednesday  10.5am -12.5 </a:t>
            </a:r>
            <a:r>
              <a:rPr lang="en-US" b="1" dirty="0"/>
              <a:t>or by appointment</a:t>
            </a:r>
          </a:p>
          <a:p>
            <a:r>
              <a:rPr lang="en-US" b="1" dirty="0" smtClean="0"/>
              <a:t> </a:t>
            </a:r>
            <a:endParaRPr lang="en-US" b="1" dirty="0"/>
          </a:p>
        </p:txBody>
      </p:sp>
    </p:spTree>
    <p:extLst>
      <p:ext uri="{BB962C8B-B14F-4D97-AF65-F5344CB8AC3E}">
        <p14:creationId xmlns:p14="http://schemas.microsoft.com/office/powerpoint/2010/main" val="1557070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467600" cy="868362"/>
          </a:xfrm>
        </p:spPr>
        <p:style>
          <a:lnRef idx="1">
            <a:schemeClr val="accent5"/>
          </a:lnRef>
          <a:fillRef idx="2">
            <a:schemeClr val="accent5"/>
          </a:fillRef>
          <a:effectRef idx="1">
            <a:schemeClr val="accent5"/>
          </a:effectRef>
          <a:fontRef idx="minor">
            <a:schemeClr val="dk1"/>
          </a:fontRef>
        </p:style>
        <p:txBody>
          <a:bodyPr>
            <a:noAutofit/>
          </a:bodyPr>
          <a:lstStyle/>
          <a:p>
            <a:pPr algn="l"/>
            <a:r>
              <a:rPr lang="en-US" sz="2400" b="1" dirty="0" smtClean="0"/>
              <a:t/>
            </a:r>
            <a:br>
              <a:rPr lang="en-US" sz="2400" b="1" dirty="0" smtClean="0"/>
            </a:br>
            <a:r>
              <a:rPr lang="en-US" sz="2400" dirty="0" smtClean="0"/>
              <a:t>The two </a:t>
            </a:r>
            <a:r>
              <a:rPr lang="en-US" sz="2400" dirty="0" err="1" smtClean="0"/>
              <a:t>nucleophilic</a:t>
            </a:r>
            <a:r>
              <a:rPr lang="en-US" sz="2400" dirty="0" smtClean="0"/>
              <a:t> </a:t>
            </a:r>
            <a:r>
              <a:rPr lang="en-US" sz="2400" dirty="0" err="1" smtClean="0"/>
              <a:t>centres</a:t>
            </a:r>
            <a:r>
              <a:rPr lang="en-US" sz="2400" dirty="0" smtClean="0"/>
              <a:t> can both be heteroatoms, as in syntheses of </a:t>
            </a:r>
            <a:r>
              <a:rPr lang="en-US" sz="2400" dirty="0" err="1" smtClean="0"/>
              <a:t>pyrimidines</a:t>
            </a:r>
            <a:r>
              <a:rPr lang="en-US" sz="2400" dirty="0" smtClean="0"/>
              <a:t> and </a:t>
            </a:r>
            <a:r>
              <a:rPr lang="en-US" sz="2400" dirty="0" err="1" smtClean="0"/>
              <a:t>pyrazoles</a:t>
            </a:r>
            <a:r>
              <a:rPr lang="en-US" sz="2400" dirty="0" smtClean="0"/>
              <a:t>:</a:t>
            </a:r>
            <a:r>
              <a:rPr lang="en-US" sz="3200" dirty="0" smtClean="0"/>
              <a:t/>
            </a:r>
            <a:br>
              <a:rPr lang="en-US" sz="3200" dirty="0" smtClean="0"/>
            </a:br>
            <a:endParaRPr lang="en-US" sz="3200" dirty="0"/>
          </a:p>
        </p:txBody>
      </p:sp>
      <p:pic>
        <p:nvPicPr>
          <p:cNvPr id="48130" name="Picture 2"/>
          <p:cNvPicPr>
            <a:picLocks noChangeAspect="1" noChangeArrowheads="1"/>
          </p:cNvPicPr>
          <p:nvPr/>
        </p:nvPicPr>
        <p:blipFill>
          <a:blip r:embed="rId2"/>
          <a:srcRect/>
          <a:stretch>
            <a:fillRect/>
          </a:stretch>
        </p:blipFill>
        <p:spPr bwMode="auto">
          <a:xfrm>
            <a:off x="685800" y="3200400"/>
            <a:ext cx="7391400" cy="243840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3" name="Rectangle 2"/>
          <p:cNvSpPr/>
          <p:nvPr/>
        </p:nvSpPr>
        <p:spPr>
          <a:xfrm>
            <a:off x="685800" y="990600"/>
            <a:ext cx="7162800" cy="461665"/>
          </a:xfrm>
          <a:prstGeom prst="rect">
            <a:avLst/>
          </a:prstGeom>
        </p:spPr>
        <p:txBody>
          <a:bodyPr wrap="square">
            <a:spAutoFit/>
          </a:bodyPr>
          <a:lstStyle/>
          <a:p>
            <a:r>
              <a:rPr lang="en-US" sz="2400" dirty="0"/>
              <a:t>Preparation of heterocyclic containing two hetero atoms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2895600" cy="411162"/>
          </a:xfrm>
        </p:spPr>
        <p:style>
          <a:lnRef idx="1">
            <a:schemeClr val="accent4"/>
          </a:lnRef>
          <a:fillRef idx="2">
            <a:schemeClr val="accent4"/>
          </a:fillRef>
          <a:effectRef idx="1">
            <a:schemeClr val="accent4"/>
          </a:effectRef>
          <a:fontRef idx="minor">
            <a:schemeClr val="dk1"/>
          </a:fontRef>
        </p:style>
        <p:txBody>
          <a:bodyPr>
            <a:noAutofit/>
          </a:bodyPr>
          <a:lstStyle/>
          <a:p>
            <a:r>
              <a:rPr lang="en-US" sz="2800" b="1" dirty="0" smtClean="0"/>
              <a:t>Type two </a:t>
            </a:r>
            <a:r>
              <a:rPr lang="en-US" sz="2800" dirty="0" smtClean="0"/>
              <a:t>:</a:t>
            </a:r>
            <a:endParaRPr lang="en-US" sz="2800" dirty="0"/>
          </a:p>
        </p:txBody>
      </p:sp>
      <p:pic>
        <p:nvPicPr>
          <p:cNvPr id="46082" name="Picture 2"/>
          <p:cNvPicPr>
            <a:picLocks noChangeAspect="1" noChangeArrowheads="1"/>
          </p:cNvPicPr>
          <p:nvPr/>
        </p:nvPicPr>
        <p:blipFill>
          <a:blip r:embed="rId2"/>
          <a:srcRect/>
          <a:stretch>
            <a:fillRect/>
          </a:stretch>
        </p:blipFill>
        <p:spPr bwMode="auto">
          <a:xfrm>
            <a:off x="838200" y="3429000"/>
            <a:ext cx="7391400" cy="2819400"/>
          </a:xfrm>
          <a:prstGeom prst="rect">
            <a:avLst/>
          </a:prstGeom>
        </p:spPr>
        <p:style>
          <a:lnRef idx="2">
            <a:schemeClr val="accent4"/>
          </a:lnRef>
          <a:fillRef idx="1">
            <a:schemeClr val="lt1"/>
          </a:fillRef>
          <a:effectRef idx="0">
            <a:schemeClr val="accent4"/>
          </a:effectRef>
          <a:fontRef idx="minor">
            <a:schemeClr val="dk1"/>
          </a:fontRef>
        </p:style>
      </p:pic>
      <p:sp>
        <p:nvSpPr>
          <p:cNvPr id="46083" name="Rectangle 3"/>
          <p:cNvSpPr>
            <a:spLocks noChangeArrowheads="1"/>
          </p:cNvSpPr>
          <p:nvPr/>
        </p:nvSpPr>
        <p:spPr bwMode="auto">
          <a:xfrm>
            <a:off x="838200" y="53370"/>
            <a:ext cx="7391400" cy="332398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b="1" dirty="0">
                <a:solidFill>
                  <a:schemeClr val="tx1"/>
                </a:solidFill>
                <a:latin typeface="Times New Roman" pitchFamily="18" charset="0"/>
                <a:ea typeface="Times New Roman" pitchFamily="18" charset="0"/>
                <a:cs typeface="Times New Roman" pitchFamily="18" charset="0"/>
              </a:rPr>
              <a:t>Type two</a:t>
            </a:r>
            <a:r>
              <a:rPr lang="en-US" sz="2400" b="1" dirty="0" smtClean="0">
                <a:solidFill>
                  <a:schemeClr val="tx1"/>
                </a:solidFill>
                <a:latin typeface="Times New Roman" pitchFamily="18" charset="0"/>
                <a:ea typeface="Times New Roman" pitchFamily="18" charset="0"/>
                <a:cs typeface="Times New Roman" pitchFamily="18" charset="0"/>
              </a:rPr>
              <a:t>:</a:t>
            </a:r>
          </a:p>
          <a:p>
            <a:pPr lvl="0" algn="just" fontAlgn="base">
              <a:spcBef>
                <a:spcPct val="0"/>
              </a:spcBef>
              <a:spcAft>
                <a:spcPct val="0"/>
              </a:spcAft>
            </a:pPr>
            <a:r>
              <a:rPr lang="en-US" sz="2400" dirty="0" smtClean="0">
                <a:solidFill>
                  <a:schemeClr val="tx1"/>
                </a:solidFill>
                <a:latin typeface="Times New Roman" pitchFamily="18" charset="0"/>
                <a:ea typeface="Times New Roman" pitchFamily="18" charset="0"/>
                <a:cs typeface="Times New Roman" pitchFamily="18" charset="0"/>
              </a:rPr>
              <a:t> C </a:t>
            </a:r>
            <a:r>
              <a:rPr lang="en-US" sz="2400" dirty="0">
                <a:solidFill>
                  <a:schemeClr val="tx1"/>
                </a:solidFill>
                <a:latin typeface="Times New Roman" pitchFamily="18" charset="0"/>
                <a:ea typeface="Times New Roman" pitchFamily="18" charset="0"/>
                <a:cs typeface="Times New Roman" pitchFamily="18" charset="0"/>
              </a:rPr>
              <a:t>– Heteroatom and C – C Bond Formations</a:t>
            </a:r>
          </a:p>
          <a:p>
            <a:pPr lvl="0" algn="just" fontAlgn="base">
              <a:spcBef>
                <a:spcPct val="0"/>
              </a:spcBef>
              <a:spcAft>
                <a:spcPct val="0"/>
              </a:spcAft>
            </a:pPr>
            <a:r>
              <a:rPr lang="en-US" sz="2400" dirty="0">
                <a:solidFill>
                  <a:schemeClr val="tx1"/>
                </a:solidFill>
                <a:latin typeface="Times New Roman" pitchFamily="18" charset="0"/>
                <a:ea typeface="Times New Roman" pitchFamily="18" charset="0"/>
                <a:cs typeface="Times New Roman" pitchFamily="18" charset="0"/>
              </a:rPr>
              <a:t>In the second broad category, needing both C – C and C – heteroatom links to be made, one component must contain an </a:t>
            </a:r>
            <a:r>
              <a:rPr lang="en-US" sz="2400" dirty="0" err="1">
                <a:solidFill>
                  <a:schemeClr val="tx1"/>
                </a:solidFill>
                <a:latin typeface="Times New Roman" pitchFamily="18" charset="0"/>
                <a:ea typeface="Times New Roman" pitchFamily="18" charset="0"/>
                <a:cs typeface="Times New Roman" pitchFamily="18" charset="0"/>
              </a:rPr>
              <a:t>enol</a:t>
            </a:r>
            <a:r>
              <a:rPr lang="en-US" sz="2400" dirty="0">
                <a:solidFill>
                  <a:schemeClr val="tx1"/>
                </a:solidFill>
                <a:latin typeface="Times New Roman" pitchFamily="18" charset="0"/>
                <a:ea typeface="Times New Roman" pitchFamily="18" charset="0"/>
                <a:cs typeface="Times New Roman" pitchFamily="18" charset="0"/>
              </a:rPr>
              <a:t>/</a:t>
            </a:r>
            <a:r>
              <a:rPr lang="en-US" sz="2400" dirty="0" err="1">
                <a:solidFill>
                  <a:schemeClr val="tx1"/>
                </a:solidFill>
                <a:latin typeface="Times New Roman" pitchFamily="18" charset="0"/>
                <a:ea typeface="Times New Roman" pitchFamily="18" charset="0"/>
                <a:cs typeface="Times New Roman" pitchFamily="18" charset="0"/>
              </a:rPr>
              <a:t>enolate</a:t>
            </a:r>
            <a:r>
              <a:rPr lang="en-US" sz="2400" dirty="0">
                <a:solidFill>
                  <a:schemeClr val="tx1"/>
                </a:solidFill>
                <a:latin typeface="Times New Roman" pitchFamily="18" charset="0"/>
                <a:ea typeface="Times New Roman" pitchFamily="18" charset="0"/>
                <a:cs typeface="Times New Roman" pitchFamily="18" charset="0"/>
              </a:rPr>
              <a:t>/</a:t>
            </a:r>
            <a:r>
              <a:rPr lang="en-US" sz="2400" dirty="0" err="1">
                <a:solidFill>
                  <a:schemeClr val="tx1"/>
                </a:solidFill>
                <a:latin typeface="Times New Roman" pitchFamily="18" charset="0"/>
                <a:ea typeface="Times New Roman" pitchFamily="18" charset="0"/>
                <a:cs typeface="Times New Roman" pitchFamily="18" charset="0"/>
              </a:rPr>
              <a:t>enamine</a:t>
            </a:r>
            <a:r>
              <a:rPr lang="en-US" sz="2400" dirty="0">
                <a:solidFill>
                  <a:schemeClr val="tx1"/>
                </a:solidFill>
                <a:latin typeface="Times New Roman" pitchFamily="18" charset="0"/>
                <a:ea typeface="Times New Roman" pitchFamily="18" charset="0"/>
                <a:cs typeface="Times New Roman" pitchFamily="18" charset="0"/>
              </a:rPr>
              <a:t>, or the equivalent thereof, while the second obviously must have electrophilic centers to match. The following general schemes show how this works out for the two ring sizes.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4" name="Rectangle 4"/>
          <p:cNvSpPr>
            <a:spLocks noChangeArrowheads="1"/>
          </p:cNvSpPr>
          <p:nvPr/>
        </p:nvSpPr>
        <p:spPr bwMode="auto">
          <a:xfrm>
            <a:off x="0" y="1914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219200" y="1676400"/>
            <a:ext cx="7010400" cy="3048000"/>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3661113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685800" y="2819400"/>
            <a:ext cx="7391400" cy="2438400"/>
          </a:xfrm>
          <a:prstGeom prst="rect">
            <a:avLst/>
          </a:prstGeom>
        </p:spPr>
        <p:style>
          <a:lnRef idx="1">
            <a:schemeClr val="accent5"/>
          </a:lnRef>
          <a:fillRef idx="2">
            <a:schemeClr val="accent5"/>
          </a:fillRef>
          <a:effectRef idx="1">
            <a:schemeClr val="accent5"/>
          </a:effectRef>
          <a:fontRef idx="minor">
            <a:schemeClr val="dk1"/>
          </a:fontRef>
        </p:style>
      </p:pic>
      <p:sp>
        <p:nvSpPr>
          <p:cNvPr id="4" name="Rectangle 3"/>
          <p:cNvSpPr/>
          <p:nvPr/>
        </p:nvSpPr>
        <p:spPr>
          <a:xfrm>
            <a:off x="800100" y="838200"/>
            <a:ext cx="7162800" cy="1200329"/>
          </a:xfrm>
          <a:prstGeom prst="rect">
            <a:avLst/>
          </a:prstGeom>
        </p:spPr>
        <p:txBody>
          <a:bodyPr wrap="square">
            <a:spAutoFit/>
          </a:bodyPr>
          <a:lstStyle/>
          <a:p>
            <a:pPr lvl="0" algn="justLow" fontAlgn="base">
              <a:spcBef>
                <a:spcPct val="0"/>
              </a:spcBef>
              <a:spcAft>
                <a:spcPct val="0"/>
              </a:spcAft>
            </a:pPr>
            <a:r>
              <a:rPr lang="en-US" sz="2400" dirty="0">
                <a:solidFill>
                  <a:prstClr val="black"/>
                </a:solidFill>
                <a:latin typeface="Times New Roman" pitchFamily="18" charset="0"/>
                <a:ea typeface="Times New Roman" pitchFamily="18" charset="0"/>
                <a:cs typeface="Times New Roman" pitchFamily="18" charset="0"/>
              </a:rPr>
              <a:t>In syntheses of </a:t>
            </a:r>
            <a:r>
              <a:rPr lang="en-US" sz="2400" dirty="0" err="1">
                <a:solidFill>
                  <a:prstClr val="black"/>
                </a:solidFill>
                <a:latin typeface="Times New Roman" pitchFamily="18" charset="0"/>
                <a:ea typeface="Times New Roman" pitchFamily="18" charset="0"/>
                <a:cs typeface="Times New Roman" pitchFamily="18" charset="0"/>
              </a:rPr>
              <a:t>benzanellated</a:t>
            </a:r>
            <a:r>
              <a:rPr lang="en-US" sz="2400" dirty="0">
                <a:solidFill>
                  <a:prstClr val="black"/>
                </a:solidFill>
                <a:latin typeface="Times New Roman" pitchFamily="18" charset="0"/>
                <a:ea typeface="Times New Roman" pitchFamily="18" charset="0"/>
                <a:cs typeface="Times New Roman" pitchFamily="18" charset="0"/>
              </a:rPr>
              <a:t> systems, phenols can take the part of </a:t>
            </a:r>
            <a:r>
              <a:rPr lang="en-US" sz="2400" dirty="0" err="1">
                <a:solidFill>
                  <a:prstClr val="black"/>
                </a:solidFill>
                <a:latin typeface="Times New Roman" pitchFamily="18" charset="0"/>
                <a:ea typeface="Times New Roman" pitchFamily="18" charset="0"/>
                <a:cs typeface="Times New Roman" pitchFamily="18" charset="0"/>
              </a:rPr>
              <a:t>enols</a:t>
            </a:r>
            <a:r>
              <a:rPr lang="en-US" sz="2400" dirty="0">
                <a:solidFill>
                  <a:prstClr val="black"/>
                </a:solidFill>
                <a:latin typeface="Times New Roman" pitchFamily="18" charset="0"/>
                <a:ea typeface="Times New Roman" pitchFamily="18" charset="0"/>
                <a:cs typeface="Times New Roman" pitchFamily="18" charset="0"/>
              </a:rPr>
              <a:t>, and anilines react in the same way as </a:t>
            </a:r>
            <a:r>
              <a:rPr lang="en-US" sz="2400" dirty="0" err="1">
                <a:solidFill>
                  <a:prstClr val="black"/>
                </a:solidFill>
                <a:latin typeface="Times New Roman" pitchFamily="18" charset="0"/>
                <a:ea typeface="Times New Roman" pitchFamily="18" charset="0"/>
                <a:cs typeface="Times New Roman" pitchFamily="18" charset="0"/>
              </a:rPr>
              <a:t>enamines</a:t>
            </a:r>
            <a:r>
              <a:rPr lang="en-US" sz="2400" dirty="0">
                <a:solidFill>
                  <a:prstClr val="black"/>
                </a:solidFill>
                <a:latin typeface="Times New Roman" pitchFamily="18" charset="0"/>
                <a:ea typeface="Times New Roman" pitchFamily="18" charset="0"/>
                <a:cs typeface="Times New Roman" pitchFamily="18" charset="0"/>
              </a:rPr>
              <a:t>.</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42286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533400" y="1676400"/>
            <a:ext cx="3990975" cy="1981200"/>
          </a:xfrm>
          <a:prstGeom prst="rect">
            <a:avLst/>
          </a:prstGeom>
        </p:spPr>
        <p:style>
          <a:lnRef idx="2">
            <a:schemeClr val="dk1"/>
          </a:lnRef>
          <a:fillRef idx="1">
            <a:schemeClr val="lt1"/>
          </a:fillRef>
          <a:effectRef idx="0">
            <a:schemeClr val="dk1"/>
          </a:effectRef>
          <a:fontRef idx="minor">
            <a:schemeClr val="dk1"/>
          </a:fontRef>
        </p:style>
      </p:pic>
      <p:pic>
        <p:nvPicPr>
          <p:cNvPr id="49153" name="Picture 1"/>
          <p:cNvPicPr>
            <a:picLocks noChangeAspect="1" noChangeArrowheads="1"/>
          </p:cNvPicPr>
          <p:nvPr/>
        </p:nvPicPr>
        <p:blipFill>
          <a:blip r:embed="rId3"/>
          <a:srcRect/>
          <a:stretch>
            <a:fillRect/>
          </a:stretch>
        </p:blipFill>
        <p:spPr bwMode="auto">
          <a:xfrm>
            <a:off x="4800600" y="1676400"/>
            <a:ext cx="3733800" cy="1981200"/>
          </a:xfrm>
          <a:prstGeom prst="rect">
            <a:avLst/>
          </a:prstGeom>
        </p:spPr>
        <p:style>
          <a:lnRef idx="2">
            <a:schemeClr val="dk1"/>
          </a:lnRef>
          <a:fillRef idx="1">
            <a:schemeClr val="lt1"/>
          </a:fillRef>
          <a:effectRef idx="0">
            <a:schemeClr val="dk1"/>
          </a:effectRef>
          <a:fontRef idx="minor">
            <a:schemeClr val="dk1"/>
          </a:fontRef>
        </p:style>
      </p:pic>
      <p:sp>
        <p:nvSpPr>
          <p:cNvPr id="49155" name="Rectangle 3"/>
          <p:cNvSpPr>
            <a:spLocks noChangeArrowheads="1"/>
          </p:cNvSpPr>
          <p:nvPr/>
        </p:nvSpPr>
        <p:spPr bwMode="auto">
          <a:xfrm>
            <a:off x="838200" y="533400"/>
            <a:ext cx="4191000" cy="98488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Example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Skraup</a:t>
            </a: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Quinoline</a:t>
            </a: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Synthesis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6" name="Rectangle 4"/>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685800" y="4038600"/>
            <a:ext cx="7620000" cy="132343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  2-amino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naphthaline</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Glycerol → 5,6-Benzoquinoline .(1-azaphenanthrene).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Napiralski</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synthesis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a:t>
            </a: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2propenal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NH</a:t>
            </a:r>
            <a:r>
              <a:rPr kumimoji="0" lang="en-US"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style>
          <a:lnRef idx="1">
            <a:schemeClr val="accent1"/>
          </a:lnRef>
          <a:fillRef idx="2">
            <a:schemeClr val="accent1"/>
          </a:fillRef>
          <a:effectRef idx="1">
            <a:schemeClr val="accent1"/>
          </a:effectRef>
          <a:fontRef idx="minor">
            <a:schemeClr val="dk1"/>
          </a:fontRef>
        </p:style>
        <p:txBody>
          <a:bodyPr>
            <a:noAutofit/>
          </a:bodyPr>
          <a:lstStyle/>
          <a:p>
            <a:r>
              <a:rPr lang="en-US" sz="2800" b="1" dirty="0" smtClean="0"/>
              <a:t>Aromatic Five-</a:t>
            </a:r>
            <a:r>
              <a:rPr lang="en-US" sz="2800" b="1" dirty="0" err="1" smtClean="0"/>
              <a:t>Membered</a:t>
            </a:r>
            <a:r>
              <a:rPr lang="en-US" sz="2800" b="1" dirty="0" smtClean="0"/>
              <a:t>-Ring </a:t>
            </a:r>
            <a:r>
              <a:rPr lang="en-US" sz="2800" b="1" dirty="0" err="1" smtClean="0"/>
              <a:t>Heterocycles</a:t>
            </a:r>
            <a:endParaRPr lang="en-US" sz="2800" dirty="0"/>
          </a:p>
        </p:txBody>
      </p:sp>
      <p:sp>
        <p:nvSpPr>
          <p:cNvPr id="30722" name="Rectangle 2"/>
          <p:cNvSpPr>
            <a:spLocks noChangeArrowheads="1"/>
          </p:cNvSpPr>
          <p:nvPr/>
        </p:nvSpPr>
        <p:spPr bwMode="auto">
          <a:xfrm>
            <a:off x="838200" y="622757"/>
            <a:ext cx="7162800" cy="16312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26C0"/>
                </a:solidFill>
                <a:effectLst/>
                <a:latin typeface="Times New Roman" pitchFamily="18" charset="0"/>
                <a:ea typeface="Times New Roman" pitchFamily="18" charset="0"/>
                <a:cs typeface="Times New Roman" pitchFamily="18" charset="0"/>
              </a:rPr>
              <a:t>Pyrrole</a:t>
            </a:r>
            <a:r>
              <a:rPr kumimoji="0" lang="en-US" sz="2000" b="1" i="0" u="none" strike="noStrike" cap="none" normalizeH="0" baseline="0" dirty="0" smtClean="0">
                <a:ln>
                  <a:noFill/>
                </a:ln>
                <a:solidFill>
                  <a:srgbClr val="0026C0"/>
                </a:solidFill>
                <a:effectLst/>
                <a:latin typeface="Times New Roman" pitchFamily="18" charset="0"/>
                <a:ea typeface="Times New Roman" pitchFamily="18" charset="0"/>
                <a:cs typeface="Times New Roman" pitchFamily="18" charset="0"/>
              </a:rPr>
              <a:t>, Furan, and </a:t>
            </a:r>
            <a:r>
              <a:rPr kumimoji="0" lang="en-US" sz="2000" b="1" i="0" u="none" strike="noStrike" cap="none" normalizeH="0" baseline="0" dirty="0" err="1" smtClean="0">
                <a:ln>
                  <a:noFill/>
                </a:ln>
                <a:solidFill>
                  <a:srgbClr val="0026C0"/>
                </a:solidFill>
                <a:effectLst/>
                <a:latin typeface="Times New Roman" pitchFamily="18" charset="0"/>
                <a:ea typeface="Times New Roman" pitchFamily="18" charset="0"/>
                <a:cs typeface="Times New Roman" pitchFamily="18" charset="0"/>
              </a:rPr>
              <a:t>Thiophene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Pyrrole</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furan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thiophene</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are five-</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membered</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-ring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heterocycles</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Each has three</a:t>
            </a:r>
            <a:r>
              <a:rPr lang="en-US" sz="2000" dirty="0" smtClean="0">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pairs of delocalized π electrons: Two of the pairs are shown as π bonds, and one pair</a:t>
            </a:r>
            <a:r>
              <a:rPr lang="en-US" sz="2000" dirty="0" smtClean="0">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is shown as a lone pair on the heteroatom.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1" name="Picture 1"/>
          <p:cNvPicPr>
            <a:picLocks noChangeAspect="1" noChangeArrowheads="1"/>
          </p:cNvPicPr>
          <p:nvPr/>
        </p:nvPicPr>
        <p:blipFill>
          <a:blip r:embed="rId2"/>
          <a:srcRect/>
          <a:stretch>
            <a:fillRect/>
          </a:stretch>
        </p:blipFill>
        <p:spPr bwMode="auto">
          <a:xfrm>
            <a:off x="2247900" y="2521039"/>
            <a:ext cx="4343400" cy="1066800"/>
          </a:xfrm>
          <a:prstGeom prst="rect">
            <a:avLst/>
          </a:prstGeom>
        </p:spPr>
        <p:style>
          <a:lnRef idx="2">
            <a:schemeClr val="accent1"/>
          </a:lnRef>
          <a:fillRef idx="1">
            <a:schemeClr val="lt1"/>
          </a:fillRef>
          <a:effectRef idx="0">
            <a:schemeClr val="accent1"/>
          </a:effectRef>
          <a:fontRef idx="minor">
            <a:schemeClr val="dk1"/>
          </a:fontRef>
        </p:style>
      </p:pic>
      <p:sp>
        <p:nvSpPr>
          <p:cNvPr id="5" name="Rectangle 4"/>
          <p:cNvSpPr/>
          <p:nvPr/>
        </p:nvSpPr>
        <p:spPr>
          <a:xfrm>
            <a:off x="838200" y="4191000"/>
            <a:ext cx="7239000"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 </a:t>
            </a:r>
            <a:r>
              <a:rPr lang="en-US" sz="2000" dirty="0">
                <a:latin typeface="Times New Roman"/>
                <a:ea typeface="Times New Roman"/>
              </a:rPr>
              <a:t>Furan and </a:t>
            </a:r>
            <a:r>
              <a:rPr lang="en-US" sz="2000" dirty="0" err="1">
                <a:latin typeface="Times New Roman"/>
                <a:ea typeface="Times New Roman"/>
              </a:rPr>
              <a:t>thiophene</a:t>
            </a:r>
            <a:r>
              <a:rPr lang="en-US" sz="2000" dirty="0">
                <a:latin typeface="Times New Roman"/>
                <a:ea typeface="Times New Roman"/>
              </a:rPr>
              <a:t> have a second lone pair that is not part of the π cloud. These electrons are in an  sp2 orbital perpendicular to the </a:t>
            </a:r>
            <a:r>
              <a:rPr lang="en-US" sz="2000" i="1" dirty="0">
                <a:latin typeface="Times New Roman"/>
                <a:ea typeface="Times New Roman"/>
              </a:rPr>
              <a:t>p </a:t>
            </a:r>
            <a:r>
              <a:rPr lang="en-US" sz="2000" dirty="0">
                <a:latin typeface="Times New Roman"/>
                <a:ea typeface="Times New Roman"/>
              </a:rPr>
              <a:t>orbitals. </a:t>
            </a:r>
            <a:r>
              <a:rPr lang="en-US" sz="2000" dirty="0" err="1">
                <a:latin typeface="Times New Roman"/>
                <a:ea typeface="Times New Roman"/>
              </a:rPr>
              <a:t>Pyrrole</a:t>
            </a:r>
            <a:r>
              <a:rPr lang="en-US" sz="2000" dirty="0">
                <a:latin typeface="Times New Roman"/>
                <a:ea typeface="Times New Roman"/>
              </a:rPr>
              <a:t>, furan, and </a:t>
            </a:r>
            <a:r>
              <a:rPr lang="en-US" sz="2000" dirty="0" err="1">
                <a:latin typeface="Times New Roman"/>
                <a:ea typeface="Times New Roman"/>
              </a:rPr>
              <a:t>thiophene</a:t>
            </a:r>
            <a:r>
              <a:rPr lang="en-US" sz="2000" dirty="0">
                <a:latin typeface="Times New Roman"/>
                <a:ea typeface="Times New Roman"/>
              </a:rPr>
              <a:t> are aromatic because they are cyclic and planar, every carbon in the ring has a </a:t>
            </a:r>
            <a:r>
              <a:rPr lang="en-US" sz="2000" i="1" dirty="0">
                <a:latin typeface="Times New Roman"/>
                <a:ea typeface="Times New Roman"/>
              </a:rPr>
              <a:t>p </a:t>
            </a:r>
            <a:r>
              <a:rPr lang="en-US" sz="2000" dirty="0">
                <a:latin typeface="Times New Roman"/>
                <a:ea typeface="Times New Roman"/>
              </a:rPr>
              <a:t>orbital, and the π cloud contains </a:t>
            </a:r>
            <a:r>
              <a:rPr lang="en-US" sz="2000" i="1" dirty="0">
                <a:latin typeface="Times New Roman"/>
                <a:ea typeface="Times New Roman"/>
              </a:rPr>
              <a:t>three </a:t>
            </a:r>
            <a:r>
              <a:rPr lang="en-US" sz="2000" dirty="0">
                <a:latin typeface="Times New Roman"/>
                <a:ea typeface="Times New Roman"/>
              </a:rPr>
              <a:t>pairs of π electrons</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762000" y="457200"/>
            <a:ext cx="7391400" cy="313932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a:spcAft>
                <a:spcPts val="0"/>
              </a:spcAft>
            </a:pPr>
            <a:r>
              <a:rPr lang="en-US" dirty="0">
                <a:latin typeface="Times New Roman"/>
                <a:ea typeface="Times New Roman"/>
                <a:cs typeface="Times-Roman"/>
              </a:rPr>
              <a:t>Heats of combustion indicate resonance stabilization to the extent of 22-28 kcal/</a:t>
            </a:r>
            <a:r>
              <a:rPr lang="en-US" dirty="0" err="1">
                <a:latin typeface="Times New Roman"/>
                <a:ea typeface="Times New Roman"/>
                <a:cs typeface="Times-Roman"/>
              </a:rPr>
              <a:t>mol</a:t>
            </a:r>
            <a:r>
              <a:rPr lang="en-US" dirty="0">
                <a:latin typeface="Times New Roman"/>
                <a:ea typeface="Times New Roman"/>
                <a:cs typeface="Times-Roman"/>
              </a:rPr>
              <a:t>; somewhat less than the resonance energy of benzene (36 kcal/</a:t>
            </a:r>
            <a:r>
              <a:rPr lang="en-US" dirty="0" err="1">
                <a:latin typeface="Times New Roman"/>
                <a:ea typeface="Times New Roman"/>
                <a:cs typeface="Times-Roman"/>
              </a:rPr>
              <a:t>mol</a:t>
            </a:r>
            <a:r>
              <a:rPr lang="en-US" dirty="0">
                <a:latin typeface="Times New Roman"/>
                <a:ea typeface="Times New Roman"/>
                <a:cs typeface="Times-Roman"/>
              </a:rPr>
              <a:t>), but much greater than that of most conjugated </a:t>
            </a:r>
            <a:r>
              <a:rPr lang="en-US" dirty="0" err="1">
                <a:latin typeface="Times New Roman"/>
                <a:ea typeface="Times New Roman"/>
                <a:cs typeface="Times-Roman"/>
              </a:rPr>
              <a:t>dienes</a:t>
            </a:r>
            <a:r>
              <a:rPr lang="en-US" dirty="0">
                <a:latin typeface="Times New Roman"/>
                <a:ea typeface="Times New Roman"/>
                <a:cs typeface="Times-Roman"/>
              </a:rPr>
              <a:t> (about 3kcal/mole). On the basis of these properties, </a:t>
            </a:r>
            <a:r>
              <a:rPr lang="en-US" dirty="0" err="1">
                <a:latin typeface="Times New Roman"/>
                <a:ea typeface="Times New Roman"/>
                <a:cs typeface="Times-Roman"/>
              </a:rPr>
              <a:t>pyrrole</a:t>
            </a:r>
            <a:r>
              <a:rPr lang="en-US" dirty="0">
                <a:latin typeface="Times New Roman"/>
                <a:ea typeface="Times New Roman"/>
                <a:cs typeface="Times-Roman"/>
              </a:rPr>
              <a:t>, furan, and </a:t>
            </a:r>
            <a:r>
              <a:rPr lang="en-US" dirty="0" err="1">
                <a:latin typeface="Times New Roman"/>
                <a:ea typeface="Times New Roman"/>
                <a:cs typeface="Times-Roman"/>
              </a:rPr>
              <a:t>thiophene</a:t>
            </a:r>
            <a:r>
              <a:rPr lang="en-US" dirty="0">
                <a:latin typeface="Times New Roman"/>
                <a:ea typeface="Times New Roman"/>
                <a:cs typeface="Times-Roman"/>
              </a:rPr>
              <a:t> must be considered aromatic.</a:t>
            </a:r>
            <a:endParaRPr lang="en-US" sz="1200" dirty="0">
              <a:latin typeface="Times-Roman"/>
              <a:ea typeface="Times New Roman"/>
              <a:cs typeface="Times-Roman"/>
            </a:endParaRPr>
          </a:p>
          <a:p>
            <a:pPr algn="just">
              <a:spcAft>
                <a:spcPts val="0"/>
              </a:spcAft>
            </a:pPr>
            <a:r>
              <a:rPr lang="en-US" dirty="0" err="1">
                <a:latin typeface="Times New Roman"/>
                <a:ea typeface="Times New Roman"/>
                <a:cs typeface="Times-Roman"/>
              </a:rPr>
              <a:t>Pyrrole</a:t>
            </a:r>
            <a:r>
              <a:rPr lang="en-US" dirty="0">
                <a:latin typeface="Times New Roman"/>
                <a:ea typeface="Times New Roman"/>
                <a:cs typeface="Times-Roman"/>
              </a:rPr>
              <a:t> is an extremely weak base because the electrons shown as a lone pair are part of the π-cloud. Therefore, when </a:t>
            </a:r>
            <a:r>
              <a:rPr lang="en-US" dirty="0" err="1">
                <a:latin typeface="Times New Roman"/>
                <a:ea typeface="Times New Roman"/>
                <a:cs typeface="Times-Roman"/>
              </a:rPr>
              <a:t>pyrrole</a:t>
            </a:r>
            <a:r>
              <a:rPr lang="en-US" dirty="0">
                <a:latin typeface="Times New Roman"/>
                <a:ea typeface="Times New Roman"/>
                <a:cs typeface="Times-Roman"/>
              </a:rPr>
              <a:t> is protonated, its </a:t>
            </a:r>
            <a:r>
              <a:rPr lang="en-US" dirty="0" err="1">
                <a:latin typeface="Times New Roman"/>
                <a:ea typeface="Times New Roman"/>
                <a:cs typeface="Times-Roman"/>
              </a:rPr>
              <a:t>aromaticity</a:t>
            </a:r>
            <a:r>
              <a:rPr lang="en-US" dirty="0">
                <a:latin typeface="Times New Roman"/>
                <a:ea typeface="Times New Roman"/>
                <a:cs typeface="Times-Roman"/>
              </a:rPr>
              <a:t> is destroyed. Consequently, the conjugate acid of </a:t>
            </a:r>
            <a:r>
              <a:rPr lang="en-US" dirty="0" err="1">
                <a:latin typeface="Times New Roman"/>
                <a:ea typeface="Times New Roman"/>
                <a:cs typeface="Times-Roman"/>
              </a:rPr>
              <a:t>pyrrole</a:t>
            </a:r>
            <a:r>
              <a:rPr lang="en-US" dirty="0">
                <a:latin typeface="Times New Roman"/>
                <a:ea typeface="Times New Roman"/>
                <a:cs typeface="Times-Roman"/>
              </a:rPr>
              <a:t> is a very strong acid (</a:t>
            </a:r>
            <a:r>
              <a:rPr lang="en-US" dirty="0" err="1">
                <a:latin typeface="Times New Roman"/>
                <a:ea typeface="Times New Roman"/>
                <a:cs typeface="Times-Roman"/>
              </a:rPr>
              <a:t>pKa</a:t>
            </a:r>
            <a:r>
              <a:rPr lang="en-US" dirty="0">
                <a:latin typeface="Times New Roman"/>
                <a:ea typeface="Times New Roman"/>
                <a:cs typeface="Times-Roman"/>
              </a:rPr>
              <a:t> = -3.8) </a:t>
            </a:r>
            <a:r>
              <a:rPr lang="en-US" dirty="0" smtClean="0">
                <a:latin typeface="Times New Roman"/>
                <a:ea typeface="Times New Roman"/>
                <a:cs typeface="Times-Roman"/>
              </a:rPr>
              <a:t>that</a:t>
            </a:r>
            <a:r>
              <a:rPr lang="en-US" sz="1200" dirty="0" smtClean="0">
                <a:latin typeface="Times-Roman"/>
                <a:ea typeface="Times New Roman"/>
                <a:cs typeface="Times-Roman"/>
              </a:rPr>
              <a:t>  </a:t>
            </a:r>
            <a:r>
              <a:rPr lang="en-US" dirty="0" smtClean="0">
                <a:latin typeface="Times New Roman"/>
                <a:ea typeface="Times New Roman"/>
                <a:cs typeface="Times-Roman"/>
              </a:rPr>
              <a:t>is</a:t>
            </a:r>
            <a:r>
              <a:rPr lang="en-US" dirty="0">
                <a:latin typeface="Times New Roman"/>
                <a:ea typeface="Times New Roman"/>
                <a:cs typeface="Times-Roman"/>
              </a:rPr>
              <a:t>, it has a strong tendency to lose a proton. The resonance contributors of </a:t>
            </a:r>
            <a:r>
              <a:rPr lang="en-US" dirty="0" err="1">
                <a:latin typeface="Times New Roman"/>
                <a:ea typeface="Times New Roman"/>
                <a:cs typeface="Times-Roman"/>
              </a:rPr>
              <a:t>pyrrole</a:t>
            </a:r>
            <a:r>
              <a:rPr lang="en-US" dirty="0">
                <a:latin typeface="Times New Roman"/>
                <a:ea typeface="Times New Roman"/>
                <a:cs typeface="Times-Roman"/>
              </a:rPr>
              <a:t> show that nitrogen donates the electrons depicted as a lone pair into the five-membered ring.</a:t>
            </a:r>
            <a:endParaRPr lang="en-US" sz="1200" dirty="0">
              <a:effectLst/>
              <a:latin typeface="Times-Roman"/>
              <a:ea typeface="Times New Roman"/>
              <a:cs typeface="Times-Roman"/>
            </a:endParaRPr>
          </a:p>
        </p:txBody>
      </p:sp>
      <p:pic>
        <p:nvPicPr>
          <p:cNvPr id="51201" name="Picture 1"/>
          <p:cNvPicPr>
            <a:picLocks noChangeAspect="1" noChangeArrowheads="1"/>
          </p:cNvPicPr>
          <p:nvPr/>
        </p:nvPicPr>
        <p:blipFill>
          <a:blip r:embed="rId2"/>
          <a:srcRect/>
          <a:stretch>
            <a:fillRect/>
          </a:stretch>
        </p:blipFill>
        <p:spPr bwMode="auto">
          <a:xfrm>
            <a:off x="762000" y="3733800"/>
            <a:ext cx="7391400" cy="2133600"/>
          </a:xfrm>
          <a:prstGeom prst="rect">
            <a:avLst/>
          </a:prstGeom>
        </p:spPr>
        <p:style>
          <a:lnRef idx="2">
            <a:schemeClr val="accent2"/>
          </a:lnRef>
          <a:fillRef idx="1">
            <a:schemeClr val="lt1"/>
          </a:fillRef>
          <a:effectRef idx="0">
            <a:schemeClr val="accent2"/>
          </a:effectRef>
          <a:fontRef idx="minor">
            <a:schemeClr val="dk1"/>
          </a:fontRef>
        </p:style>
      </p:pic>
      <p:sp>
        <p:nvSpPr>
          <p:cNvPr id="2" name="Rectangle 1"/>
          <p:cNvSpPr/>
          <p:nvPr/>
        </p:nvSpPr>
        <p:spPr>
          <a:xfrm>
            <a:off x="381000" y="6012873"/>
            <a:ext cx="8382000" cy="461665"/>
          </a:xfrm>
          <a:prstGeom prst="rect">
            <a:avLst/>
          </a:prstGeom>
        </p:spPr>
        <p:txBody>
          <a:bodyPr wrap="square">
            <a:spAutoFit/>
          </a:bodyPr>
          <a:lstStyle/>
          <a:p>
            <a:r>
              <a:rPr lang="en-US" sz="2400" dirty="0"/>
              <a:t>Similarly, furan and </a:t>
            </a:r>
            <a:r>
              <a:rPr lang="en-US" sz="2400" dirty="0" err="1"/>
              <a:t>thiophene</a:t>
            </a:r>
            <a:r>
              <a:rPr lang="en-US" sz="2400" dirty="0"/>
              <a:t> are stable aromatic compounds. </a:t>
            </a:r>
            <a:endParaRPr lang="ar-IQ"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US" sz="2800" b="1" dirty="0" smtClean="0"/>
              <a:t/>
            </a:r>
            <a:br>
              <a:rPr lang="en-US" sz="2800" b="1" dirty="0" smtClean="0"/>
            </a:br>
            <a:r>
              <a:rPr lang="en-US" sz="2800" b="1" dirty="0" smtClean="0"/>
              <a:t>Reaction</a:t>
            </a:r>
            <a:r>
              <a:rPr lang="en-US" sz="2800" dirty="0" smtClean="0"/>
              <a:t> </a:t>
            </a:r>
            <a:r>
              <a:rPr lang="en-US" sz="2800" b="1" dirty="0" smtClean="0"/>
              <a:t>of</a:t>
            </a:r>
            <a:r>
              <a:rPr lang="en-US" sz="2800" dirty="0" smtClean="0"/>
              <a:t> </a:t>
            </a:r>
            <a:r>
              <a:rPr lang="en-US" sz="2800" b="1" dirty="0" smtClean="0"/>
              <a:t>Aromatic Five-</a:t>
            </a:r>
            <a:r>
              <a:rPr lang="en-US" sz="2800" b="1" dirty="0" err="1" smtClean="0"/>
              <a:t>Membered</a:t>
            </a:r>
            <a:r>
              <a:rPr lang="en-US" sz="2800" b="1" dirty="0" smtClean="0"/>
              <a:t>-Ring </a:t>
            </a:r>
            <a:r>
              <a:rPr lang="en-US" sz="2800" b="1" dirty="0" err="1" smtClean="0"/>
              <a:t>Heterocycles</a:t>
            </a:r>
            <a:r>
              <a:rPr lang="en-US" sz="3200" dirty="0" smtClean="0"/>
              <a:t/>
            </a:r>
            <a:br>
              <a:rPr lang="en-US" sz="3200" dirty="0" smtClean="0"/>
            </a:br>
            <a:endParaRPr lang="en-US" sz="3200" dirty="0"/>
          </a:p>
        </p:txBody>
      </p:sp>
      <p:pic>
        <p:nvPicPr>
          <p:cNvPr id="55298" name="Picture 2"/>
          <p:cNvPicPr>
            <a:picLocks noChangeAspect="1" noChangeArrowheads="1"/>
          </p:cNvPicPr>
          <p:nvPr/>
        </p:nvPicPr>
        <p:blipFill>
          <a:blip r:embed="rId2"/>
          <a:srcRect/>
          <a:stretch>
            <a:fillRect/>
          </a:stretch>
        </p:blipFill>
        <p:spPr bwMode="auto">
          <a:xfrm>
            <a:off x="1066800" y="2438400"/>
            <a:ext cx="6324600" cy="1457325"/>
          </a:xfrm>
          <a:prstGeom prst="rect">
            <a:avLst/>
          </a:prstGeom>
        </p:spPr>
        <p:style>
          <a:lnRef idx="2">
            <a:schemeClr val="accent1"/>
          </a:lnRef>
          <a:fillRef idx="1">
            <a:schemeClr val="lt1"/>
          </a:fillRef>
          <a:effectRef idx="0">
            <a:schemeClr val="accent1"/>
          </a:effectRef>
          <a:fontRef idx="minor">
            <a:schemeClr val="dk1"/>
          </a:fontRef>
        </p:style>
      </p:pic>
      <p:pic>
        <p:nvPicPr>
          <p:cNvPr id="55297" name="Picture 1"/>
          <p:cNvPicPr>
            <a:picLocks noChangeAspect="1" noChangeArrowheads="1"/>
          </p:cNvPicPr>
          <p:nvPr/>
        </p:nvPicPr>
        <p:blipFill>
          <a:blip r:embed="rId3"/>
          <a:srcRect/>
          <a:stretch>
            <a:fillRect/>
          </a:stretch>
        </p:blipFill>
        <p:spPr bwMode="auto">
          <a:xfrm>
            <a:off x="838200" y="3962400"/>
            <a:ext cx="7162800" cy="2438400"/>
          </a:xfrm>
          <a:prstGeom prst="rect">
            <a:avLst/>
          </a:prstGeom>
        </p:spPr>
        <p:style>
          <a:lnRef idx="2">
            <a:schemeClr val="dk1"/>
          </a:lnRef>
          <a:fillRef idx="1">
            <a:schemeClr val="lt1"/>
          </a:fillRef>
          <a:effectRef idx="0">
            <a:schemeClr val="dk1"/>
          </a:effectRef>
          <a:fontRef idx="minor">
            <a:schemeClr val="dk1"/>
          </a:fontRef>
        </p:style>
      </p:pic>
      <p:sp>
        <p:nvSpPr>
          <p:cNvPr id="55299" name="Rectangle 3"/>
          <p:cNvSpPr>
            <a:spLocks noChangeArrowheads="1"/>
          </p:cNvSpPr>
          <p:nvPr/>
        </p:nvSpPr>
        <p:spPr bwMode="auto">
          <a:xfrm>
            <a:off x="838200" y="1219200"/>
            <a:ext cx="7162800" cy="110799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Because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pyrrole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furan, and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thiophene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aromatic, they undergo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electrophilic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aromatic</a:t>
            </a:r>
            <a:r>
              <a:rPr lang="en-US" sz="2400" dirty="0" smtClean="0">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substitution reactions.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00" name="Rectangle 4"/>
          <p:cNvSpPr>
            <a:spLocks noChangeArrowheads="1"/>
          </p:cNvSpPr>
          <p:nvPr/>
        </p:nvSpPr>
        <p:spPr bwMode="auto">
          <a:xfrm>
            <a:off x="0" y="145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533400" y="228600"/>
            <a:ext cx="7543800" cy="10156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Substitution occurs preferentially at C-2 because the intermediate obtained by attaching</a:t>
            </a:r>
            <a:r>
              <a:rPr lang="en-US" sz="2000" dirty="0" smtClean="0">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substituent at this position is more stable than the intermediate obtained by attaching a substituent at C-3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6322" name="Picture 2"/>
          <p:cNvPicPr>
            <a:picLocks noChangeAspect="1" noChangeArrowheads="1"/>
          </p:cNvPicPr>
          <p:nvPr/>
        </p:nvPicPr>
        <p:blipFill>
          <a:blip r:embed="rId2"/>
          <a:srcRect/>
          <a:stretch>
            <a:fillRect/>
          </a:stretch>
        </p:blipFill>
        <p:spPr bwMode="auto">
          <a:xfrm>
            <a:off x="533400" y="1219200"/>
            <a:ext cx="7315200" cy="21336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56324" name="Rectangle 4"/>
          <p:cNvSpPr>
            <a:spLocks noChangeArrowheads="1"/>
          </p:cNvSpPr>
          <p:nvPr/>
        </p:nvSpPr>
        <p:spPr bwMode="auto">
          <a:xfrm>
            <a:off x="304800" y="3276600"/>
            <a:ext cx="7848600"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Pyrrole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furan, and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thiophene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all more reactive than benzene toward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electrophilic</a:t>
            </a:r>
            <a:r>
              <a:rPr lang="en-US" dirty="0" smtClean="0">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substitution because they are better able to stabilize the positive charge on the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carbocation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intermediate, since the lone pair on the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hetereoatom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can donate electrons</a:t>
            </a:r>
            <a:r>
              <a:rPr lang="en-US" dirty="0" smtClean="0">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into the ring by resonance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56323" name="Picture 3"/>
          <p:cNvPicPr>
            <a:picLocks noChangeAspect="1" noChangeArrowheads="1"/>
          </p:cNvPicPr>
          <p:nvPr/>
        </p:nvPicPr>
        <p:blipFill>
          <a:blip r:embed="rId3"/>
          <a:srcRect/>
          <a:stretch>
            <a:fillRect/>
          </a:stretch>
        </p:blipFill>
        <p:spPr bwMode="auto">
          <a:xfrm>
            <a:off x="609600" y="4724400"/>
            <a:ext cx="7315200" cy="1743075"/>
          </a:xfrm>
          <a:prstGeom prst="rect">
            <a:avLst/>
          </a:prstGeom>
        </p:spPr>
        <p:style>
          <a:lnRef idx="2">
            <a:schemeClr val="accent6"/>
          </a:lnRef>
          <a:fillRef idx="1">
            <a:schemeClr val="lt1"/>
          </a:fillRef>
          <a:effectRef idx="0">
            <a:schemeClr val="accent6"/>
          </a:effectRef>
          <a:fontRef idx="minor">
            <a:schemeClr val="dk1"/>
          </a:fontRef>
        </p:style>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792480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000" dirty="0" smtClean="0"/>
              <a:t>The relative </a:t>
            </a:r>
            <a:r>
              <a:rPr lang="en-US" sz="2000" dirty="0" err="1" smtClean="0"/>
              <a:t>reactivities</a:t>
            </a:r>
            <a:r>
              <a:rPr lang="en-US" sz="2000" dirty="0" smtClean="0"/>
              <a:t> of the five-</a:t>
            </a:r>
            <a:r>
              <a:rPr lang="en-US" sz="2000" dirty="0" err="1" smtClean="0"/>
              <a:t>membered</a:t>
            </a:r>
            <a:r>
              <a:rPr lang="en-US" sz="2000" dirty="0" smtClean="0"/>
              <a:t>-ring </a:t>
            </a:r>
            <a:r>
              <a:rPr lang="en-US" sz="2000" dirty="0" err="1" smtClean="0"/>
              <a:t>heterocycles</a:t>
            </a:r>
            <a:r>
              <a:rPr lang="en-US" sz="2000" dirty="0" smtClean="0"/>
              <a:t> are reflected in the Lewis acid required to catalyze a </a:t>
            </a:r>
            <a:r>
              <a:rPr lang="en-US" sz="2000" dirty="0" err="1" smtClean="0"/>
              <a:t>Friedel</a:t>
            </a:r>
            <a:r>
              <a:rPr lang="en-US" sz="2000" dirty="0" smtClean="0"/>
              <a:t>–Crafts </a:t>
            </a:r>
            <a:r>
              <a:rPr lang="en-US" sz="2000" dirty="0" err="1" smtClean="0"/>
              <a:t>acylation</a:t>
            </a:r>
            <a:r>
              <a:rPr lang="en-US" sz="2000" dirty="0" smtClean="0"/>
              <a:t> reaction </a:t>
            </a:r>
            <a:endParaRPr lang="en-US" sz="2000" dirty="0"/>
          </a:p>
        </p:txBody>
      </p:sp>
      <p:pic>
        <p:nvPicPr>
          <p:cNvPr id="57346" name="Picture 2"/>
          <p:cNvPicPr>
            <a:picLocks noChangeAspect="1" noChangeArrowheads="1"/>
          </p:cNvPicPr>
          <p:nvPr/>
        </p:nvPicPr>
        <p:blipFill>
          <a:blip r:embed="rId2"/>
          <a:srcRect/>
          <a:stretch>
            <a:fillRect/>
          </a:stretch>
        </p:blipFill>
        <p:spPr bwMode="auto">
          <a:xfrm>
            <a:off x="533400" y="1371600"/>
            <a:ext cx="7620000" cy="23622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57347" name="Picture 3"/>
          <p:cNvPicPr>
            <a:picLocks noChangeAspect="1" noChangeArrowheads="1"/>
          </p:cNvPicPr>
          <p:nvPr/>
        </p:nvPicPr>
        <p:blipFill>
          <a:blip r:embed="rId3"/>
          <a:srcRect/>
          <a:stretch>
            <a:fillRect/>
          </a:stretch>
        </p:blipFill>
        <p:spPr bwMode="auto">
          <a:xfrm>
            <a:off x="609600" y="3810000"/>
            <a:ext cx="7543800" cy="22860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Heterocyclic compounds </a:t>
            </a:r>
            <a:endParaRPr lang="en-US" dirty="0"/>
          </a:p>
        </p:txBody>
      </p:sp>
      <p:sp>
        <p:nvSpPr>
          <p:cNvPr id="1025" name="Rectangle 1"/>
          <p:cNvSpPr>
            <a:spLocks noChangeArrowheads="1"/>
          </p:cNvSpPr>
          <p:nvPr/>
        </p:nvSpPr>
        <p:spPr bwMode="auto">
          <a:xfrm>
            <a:off x="716924" y="1295400"/>
            <a:ext cx="7391400" cy="163121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a:spcAft>
                <a:spcPts val="0"/>
              </a:spcAft>
            </a:pPr>
            <a:r>
              <a:rPr lang="en-US" sz="2000" dirty="0">
                <a:latin typeface="Times New Roman"/>
                <a:ea typeface="Times New Roman"/>
                <a:cs typeface="Times-Roman"/>
              </a:rPr>
              <a:t>Cyclic compounds in which the ring is made up of C-atoms only are called carbocyclic compounds, e.g.: benzene, </a:t>
            </a:r>
            <a:r>
              <a:rPr lang="en-US" sz="2000" dirty="0" err="1">
                <a:latin typeface="Times New Roman"/>
                <a:ea typeface="Times New Roman"/>
                <a:cs typeface="Times-Roman"/>
              </a:rPr>
              <a:t>cyclopentadiene</a:t>
            </a:r>
            <a:r>
              <a:rPr lang="en-US" sz="2000" dirty="0">
                <a:latin typeface="Times New Roman"/>
                <a:ea typeface="Times New Roman"/>
                <a:cs typeface="Times-Roman"/>
              </a:rPr>
              <a:t>, cycloalkanes. Cyclic compounds with at least two different atoms in the ring are known as heterocyclic compounds. The ring itself is called a </a:t>
            </a:r>
            <a:r>
              <a:rPr lang="en-US" sz="2000" dirty="0" err="1">
                <a:latin typeface="Times New Roman"/>
                <a:ea typeface="Times New Roman"/>
                <a:cs typeface="Times-Roman"/>
              </a:rPr>
              <a:t>heterocycle</a:t>
            </a:r>
            <a:r>
              <a:rPr lang="en-US" sz="2000" dirty="0">
                <a:latin typeface="Times New Roman"/>
                <a:ea typeface="Times New Roman"/>
                <a:cs typeface="Times-Roman"/>
              </a:rPr>
              <a:t>.</a:t>
            </a:r>
            <a:endParaRPr lang="en-US" sz="1400" dirty="0">
              <a:effectLst/>
              <a:latin typeface="Times-Roman"/>
              <a:ea typeface="Times New Roman"/>
              <a:cs typeface="Times-Roman"/>
            </a:endParaRPr>
          </a:p>
        </p:txBody>
      </p:sp>
      <p:pic>
        <p:nvPicPr>
          <p:cNvPr id="1026" name="Picture 2"/>
          <p:cNvPicPr>
            <a:picLocks noChangeAspect="1" noChangeArrowheads="1"/>
          </p:cNvPicPr>
          <p:nvPr/>
        </p:nvPicPr>
        <p:blipFill>
          <a:blip r:embed="rId2"/>
          <a:srcRect/>
          <a:stretch>
            <a:fillRect/>
          </a:stretch>
        </p:blipFill>
        <p:spPr bwMode="auto">
          <a:xfrm>
            <a:off x="5898524" y="4800600"/>
            <a:ext cx="2209800" cy="1676400"/>
          </a:xfrm>
          <a:prstGeom prst="rect">
            <a:avLst/>
          </a:prstGeom>
          <a:ln>
            <a:headEnd/>
            <a:tailEnd/>
          </a:ln>
        </p:spPr>
        <p:style>
          <a:lnRef idx="1">
            <a:schemeClr val="accent3"/>
          </a:lnRef>
          <a:fillRef idx="2">
            <a:schemeClr val="accent3"/>
          </a:fillRef>
          <a:effectRef idx="1">
            <a:schemeClr val="accent3"/>
          </a:effectRef>
          <a:fontRef idx="minor">
            <a:schemeClr val="dk1"/>
          </a:fontRef>
        </p:style>
      </p:pic>
      <p:pic>
        <p:nvPicPr>
          <p:cNvPr id="1027" name="Picture 3"/>
          <p:cNvPicPr>
            <a:picLocks noChangeAspect="1" noChangeArrowheads="1"/>
          </p:cNvPicPr>
          <p:nvPr/>
        </p:nvPicPr>
        <p:blipFill>
          <a:blip r:embed="rId3"/>
          <a:srcRect/>
          <a:stretch>
            <a:fillRect/>
          </a:stretch>
        </p:blipFill>
        <p:spPr bwMode="auto">
          <a:xfrm>
            <a:off x="2743200" y="2743200"/>
            <a:ext cx="4114800" cy="16764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Rectangle 2"/>
          <p:cNvSpPr/>
          <p:nvPr/>
        </p:nvSpPr>
        <p:spPr>
          <a:xfrm>
            <a:off x="716924" y="4953000"/>
            <a:ext cx="4572000" cy="1015663"/>
          </a:xfrm>
          <a:prstGeom prst="rect">
            <a:avLst/>
          </a:prstGeom>
        </p:spPr>
        <p:txBody>
          <a:bodyPr>
            <a:spAutoFit/>
          </a:bodyPr>
          <a:lstStyle/>
          <a:p>
            <a:pPr algn="just">
              <a:spcAft>
                <a:spcPts val="0"/>
              </a:spcAft>
            </a:pPr>
            <a:r>
              <a:rPr lang="en-US" sz="2000" dirty="0">
                <a:latin typeface="Times New Roman"/>
                <a:ea typeface="Times New Roman"/>
                <a:cs typeface="Times-Roman"/>
              </a:rPr>
              <a:t>If the ring contains no C-atom, then we speak of an inorganic </a:t>
            </a:r>
            <a:r>
              <a:rPr lang="en-US" sz="2000" dirty="0" err="1">
                <a:latin typeface="Times New Roman"/>
                <a:ea typeface="Times New Roman"/>
                <a:cs typeface="Times-Roman"/>
              </a:rPr>
              <a:t>heterocycle</a:t>
            </a:r>
            <a:r>
              <a:rPr lang="en-US" sz="2000" dirty="0">
                <a:latin typeface="Times New Roman"/>
                <a:ea typeface="Times New Roman"/>
                <a:cs typeface="Times-Roman"/>
              </a:rPr>
              <a:t>, e.g.: </a:t>
            </a:r>
            <a:r>
              <a:rPr lang="en-US" sz="2000" dirty="0" err="1">
                <a:latin typeface="Times New Roman"/>
                <a:ea typeface="Times New Roman"/>
                <a:cs typeface="Times-Roman"/>
              </a:rPr>
              <a:t>borazine</a:t>
            </a:r>
            <a:r>
              <a:rPr lang="en-US" sz="2000" dirty="0">
                <a:latin typeface="Times New Roman"/>
                <a:ea typeface="Times New Roman"/>
                <a:cs typeface="Times-Roman"/>
              </a:rPr>
              <a:t>  </a:t>
            </a:r>
            <a:endParaRPr lang="en-US" sz="2000" dirty="0">
              <a:effectLst/>
              <a:latin typeface="Times-Roman"/>
              <a:ea typeface="Times New Roman"/>
              <a:cs typeface="Times-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685800" y="1905000"/>
            <a:ext cx="7010400" cy="914400"/>
          </a:xfrm>
          <a:prstGeom prst="rect">
            <a:avLst/>
          </a:prstGeom>
        </p:spPr>
        <p:style>
          <a:lnRef idx="2">
            <a:schemeClr val="accent1"/>
          </a:lnRef>
          <a:fillRef idx="1">
            <a:schemeClr val="lt1"/>
          </a:fillRef>
          <a:effectRef idx="0">
            <a:schemeClr val="accent1"/>
          </a:effectRef>
          <a:fontRef idx="minor">
            <a:schemeClr val="dk1"/>
          </a:fontRef>
        </p:style>
      </p:pic>
      <p:pic>
        <p:nvPicPr>
          <p:cNvPr id="58369" name="Picture 1"/>
          <p:cNvPicPr>
            <a:picLocks noChangeAspect="1" noChangeArrowheads="1"/>
          </p:cNvPicPr>
          <p:nvPr/>
        </p:nvPicPr>
        <p:blipFill>
          <a:blip r:embed="rId3"/>
          <a:srcRect/>
          <a:stretch>
            <a:fillRect/>
          </a:stretch>
        </p:blipFill>
        <p:spPr bwMode="auto">
          <a:xfrm>
            <a:off x="838200" y="2895600"/>
            <a:ext cx="6934200" cy="1981200"/>
          </a:xfrm>
          <a:prstGeom prst="rect">
            <a:avLst/>
          </a:prstGeom>
        </p:spPr>
        <p:style>
          <a:lnRef idx="2">
            <a:schemeClr val="accent1"/>
          </a:lnRef>
          <a:fillRef idx="1">
            <a:schemeClr val="lt1"/>
          </a:fillRef>
          <a:effectRef idx="0">
            <a:schemeClr val="accent1"/>
          </a:effectRef>
          <a:fontRef idx="minor">
            <a:schemeClr val="dk1"/>
          </a:fontRef>
        </p:style>
      </p:pic>
      <p:sp>
        <p:nvSpPr>
          <p:cNvPr id="58371" name="Rectangle 3"/>
          <p:cNvSpPr>
            <a:spLocks noChangeArrowheads="1"/>
          </p:cNvSpPr>
          <p:nvPr/>
        </p:nvSpPr>
        <p:spPr bwMode="auto">
          <a:xfrm>
            <a:off x="381000" y="304800"/>
            <a:ext cx="8305800" cy="147732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Saturated five-</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membered</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heterocycles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Catalytic hydrogenation converts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pyrrole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furan into the corresponding saturated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heterocycles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pyrrolidine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tetrahydrofuran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Since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thiophene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poisons most catalysts,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tetrahydrothiophene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synthesized instead from open-chain compounds.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2" name="Rectangle 4"/>
          <p:cNvSpPr>
            <a:spLocks noChangeArrowheads="1"/>
          </p:cNvSpPr>
          <p:nvPr/>
        </p:nvSpPr>
        <p:spPr bwMode="auto">
          <a:xfrm>
            <a:off x="0" y="1181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3" name="Rectangle 5"/>
          <p:cNvSpPr>
            <a:spLocks noChangeArrowheads="1"/>
          </p:cNvSpPr>
          <p:nvPr/>
        </p:nvSpPr>
        <p:spPr bwMode="auto">
          <a:xfrm>
            <a:off x="533400" y="4953000"/>
            <a:ext cx="7924800" cy="13234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Saturation of these rings destroys the aromatic structure and, with it, the aromatic properties. Each of the saturated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heterocycles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has the properties we would expect of it: the properties of a secondary aliphatic amine, an aliphatic ether, or an aliphatic sulfide. With nitrogen's extra pair of electrons now available for sharing with acids,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pyrrolidine</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(Kb= 10</a:t>
            </a:r>
            <a:r>
              <a:rPr kumimoji="0" lang="en-US" sz="1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- 3</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has the normal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basicity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an aliphatic amine.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1963882" y="4038600"/>
            <a:ext cx="5105400" cy="1495425"/>
          </a:xfrm>
          <a:prstGeom prst="rect">
            <a:avLst/>
          </a:prstGeom>
        </p:spPr>
        <p:style>
          <a:lnRef idx="2">
            <a:schemeClr val="accent1"/>
          </a:lnRef>
          <a:fillRef idx="1">
            <a:schemeClr val="lt1"/>
          </a:fillRef>
          <a:effectRef idx="0">
            <a:schemeClr val="accent1"/>
          </a:effectRef>
          <a:fontRef idx="minor">
            <a:schemeClr val="dk1"/>
          </a:fontRef>
        </p:style>
      </p:pic>
      <p:sp>
        <p:nvSpPr>
          <p:cNvPr id="59395" name="Rectangle 3"/>
          <p:cNvSpPr>
            <a:spLocks noChangeArrowheads="1"/>
          </p:cNvSpPr>
          <p:nvPr/>
        </p:nvSpPr>
        <p:spPr bwMode="auto">
          <a:xfrm>
            <a:off x="762000" y="457200"/>
            <a:ext cx="7620000" cy="34163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Aromatic Six-</a:t>
            </a:r>
            <a:r>
              <a:rPr kumimoji="0" lang="en-US"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Membered</a:t>
            </a:r>
            <a:r>
              <a:rPr kumimoji="0" lang="en-US"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-Ring </a:t>
            </a:r>
            <a:r>
              <a:rPr kumimoji="0" lang="en-US"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Heterocycles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26C0"/>
                </a:solidFill>
                <a:effectLst/>
                <a:latin typeface="Times New Roman" pitchFamily="18" charset="0"/>
                <a:ea typeface="Times New Roman" pitchFamily="18" charset="0"/>
                <a:cs typeface="Times New Roman" pitchFamily="18" charset="0"/>
              </a:rPr>
              <a:t>Pyridine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When one of the carbons of a benzene ring is replaced by a nitrogen, the resulting compound is called </a:t>
            </a:r>
            <a:r>
              <a:rPr kumimoji="0" lang="en-US"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pyridine.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Pyridinc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classified as aromatic on the basis of its properties. It is flat, with bond</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angles of 120 ; the four carbon-carbon bonds are of the same length, and so are</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two carbon-nitrogen bonds. It resists addition and undergoes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electrophilic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substitution. Its heat of combustion indicates a resonance energy of 23 kcal/mole.</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Pyridine is aromatic. Like benzene, it has two uncharged resonance contributors.</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Because of the electron-withdrawing nitrogen, it also has three charged resonance</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contributors that benzene does not have.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6" name="Rectangle 4"/>
          <p:cNvSpPr>
            <a:spLocks noChangeArrowheads="1"/>
          </p:cNvSpPr>
          <p:nvPr/>
        </p:nvSpPr>
        <p:spPr bwMode="auto">
          <a:xfrm>
            <a:off x="0" y="164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418" y="1295400"/>
            <a:ext cx="6705600" cy="3970318"/>
          </a:xfrm>
          <a:prstGeom prst="rect">
            <a:avLst/>
          </a:prstGeom>
        </p:spPr>
        <p:txBody>
          <a:bodyPr wrap="square">
            <a:spAutoFit/>
          </a:bodyPr>
          <a:lstStyle/>
          <a:p>
            <a:pPr algn="just">
              <a:spcAft>
                <a:spcPts val="0"/>
              </a:spcAft>
            </a:pPr>
            <a:r>
              <a:rPr lang="en-US" sz="2800" b="1" dirty="0">
                <a:solidFill>
                  <a:srgbClr val="000000"/>
                </a:solidFill>
                <a:latin typeface="Times New Roman"/>
                <a:ea typeface="Times New Roman"/>
                <a:cs typeface="Times-Roman"/>
              </a:rPr>
              <a:t>Basicity of pyridine:</a:t>
            </a:r>
            <a:endParaRPr lang="en-US" sz="2800" dirty="0">
              <a:latin typeface="Times-Roman"/>
              <a:ea typeface="Times New Roman"/>
              <a:cs typeface="Times-Roman"/>
            </a:endParaRPr>
          </a:p>
          <a:p>
            <a:pPr algn="just">
              <a:spcAft>
                <a:spcPts val="0"/>
              </a:spcAft>
            </a:pPr>
            <a:r>
              <a:rPr lang="en-US" sz="2800" dirty="0">
                <a:solidFill>
                  <a:srgbClr val="000000"/>
                </a:solidFill>
                <a:latin typeface="Times New Roman"/>
                <a:ea typeface="Times New Roman"/>
                <a:cs typeface="Times-Roman"/>
              </a:rPr>
              <a:t>Pyridine is a base with Kb = 2.3 x 10</a:t>
            </a:r>
            <a:r>
              <a:rPr lang="en-US" sz="2800" baseline="30000" dirty="0">
                <a:solidFill>
                  <a:srgbClr val="000000"/>
                </a:solidFill>
                <a:latin typeface="Times New Roman"/>
                <a:ea typeface="Times New Roman"/>
                <a:cs typeface="Times-Roman"/>
              </a:rPr>
              <a:t>-9</a:t>
            </a:r>
            <a:r>
              <a:rPr lang="en-US" sz="2800" dirty="0">
                <a:solidFill>
                  <a:srgbClr val="000000"/>
                </a:solidFill>
                <a:latin typeface="Times New Roman"/>
                <a:ea typeface="Times New Roman"/>
                <a:cs typeface="Times-Roman"/>
              </a:rPr>
              <a:t> . It is thus much stronger than </a:t>
            </a:r>
            <a:r>
              <a:rPr lang="en-US" sz="2800" dirty="0" err="1" smtClean="0">
                <a:solidFill>
                  <a:srgbClr val="000000"/>
                </a:solidFill>
                <a:latin typeface="Times New Roman"/>
                <a:ea typeface="Times New Roman"/>
                <a:cs typeface="Times-Roman"/>
              </a:rPr>
              <a:t>pyrrole</a:t>
            </a:r>
            <a:r>
              <a:rPr lang="en-US" sz="2800" dirty="0" smtClean="0">
                <a:latin typeface="Times-Roman"/>
                <a:ea typeface="Times New Roman"/>
                <a:cs typeface="Times-Roman"/>
              </a:rPr>
              <a:t> </a:t>
            </a:r>
            <a:r>
              <a:rPr lang="en-US" sz="2800" dirty="0" smtClean="0">
                <a:solidFill>
                  <a:srgbClr val="000000"/>
                </a:solidFill>
                <a:latin typeface="Times New Roman"/>
                <a:ea typeface="Times New Roman"/>
                <a:cs typeface="Times-Roman"/>
              </a:rPr>
              <a:t>(Kb </a:t>
            </a:r>
            <a:r>
              <a:rPr lang="en-US" sz="2800" dirty="0">
                <a:solidFill>
                  <a:srgbClr val="000000"/>
                </a:solidFill>
                <a:latin typeface="Times New Roman"/>
                <a:ea typeface="Times New Roman"/>
                <a:cs typeface="Times-Roman"/>
              </a:rPr>
              <a:t>= 2.5 x 10</a:t>
            </a:r>
            <a:r>
              <a:rPr lang="en-US" sz="2800" baseline="30000" dirty="0">
                <a:solidFill>
                  <a:srgbClr val="000000"/>
                </a:solidFill>
                <a:latin typeface="Times New Roman"/>
                <a:ea typeface="Times New Roman"/>
                <a:cs typeface="Times-Roman"/>
              </a:rPr>
              <a:t>-14</a:t>
            </a:r>
            <a:r>
              <a:rPr lang="en-US" sz="2800" dirty="0">
                <a:solidFill>
                  <a:srgbClr val="000000"/>
                </a:solidFill>
                <a:latin typeface="Times New Roman"/>
                <a:ea typeface="Times New Roman"/>
                <a:cs typeface="Times-Roman"/>
              </a:rPr>
              <a:t>) but much weaker than aliphatic amines (Kb= 10</a:t>
            </a:r>
            <a:r>
              <a:rPr lang="en-US" sz="2800" baseline="30000" dirty="0">
                <a:solidFill>
                  <a:srgbClr val="000000"/>
                </a:solidFill>
                <a:latin typeface="Times New Roman"/>
                <a:ea typeface="Times New Roman"/>
                <a:cs typeface="Times-Roman"/>
              </a:rPr>
              <a:t>- 4</a:t>
            </a:r>
            <a:r>
              <a:rPr lang="en-US" sz="2800" dirty="0">
                <a:solidFill>
                  <a:srgbClr val="000000"/>
                </a:solidFill>
                <a:latin typeface="Times New Roman"/>
                <a:ea typeface="Times New Roman"/>
                <a:cs typeface="Times-Roman"/>
              </a:rPr>
              <a:t>). Pyridine has a pair of electrons (in an sp2 orbital) that is available for sharing with acids; </a:t>
            </a:r>
            <a:r>
              <a:rPr lang="en-US" sz="2800" dirty="0" err="1">
                <a:solidFill>
                  <a:srgbClr val="000000"/>
                </a:solidFill>
                <a:latin typeface="Times New Roman"/>
                <a:ea typeface="Times New Roman"/>
                <a:cs typeface="Times-Roman"/>
              </a:rPr>
              <a:t>pyrrole</a:t>
            </a:r>
            <a:r>
              <a:rPr lang="en-US" sz="2800" dirty="0">
                <a:solidFill>
                  <a:srgbClr val="000000"/>
                </a:solidFill>
                <a:latin typeface="Times New Roman"/>
                <a:ea typeface="Times New Roman"/>
                <a:cs typeface="Times-Roman"/>
              </a:rPr>
              <a:t> has not, and can accept an acid only at the expense of the aromatic character of the ring.</a:t>
            </a:r>
            <a:endParaRPr lang="en-US" sz="2800" dirty="0">
              <a:effectLst/>
              <a:latin typeface="Times-Roman"/>
              <a:ea typeface="Times New Roman"/>
              <a:cs typeface="Times-Roman"/>
            </a:endParaRPr>
          </a:p>
        </p:txBody>
      </p:sp>
    </p:spTree>
    <p:extLst>
      <p:ext uri="{BB962C8B-B14F-4D97-AF65-F5344CB8AC3E}">
        <p14:creationId xmlns:p14="http://schemas.microsoft.com/office/powerpoint/2010/main" val="3111882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34356131"/>
              </p:ext>
            </p:extLst>
          </p:nvPr>
        </p:nvGraphicFramePr>
        <p:xfrm>
          <a:off x="1231900" y="593725"/>
          <a:ext cx="6680200" cy="5670550"/>
        </p:xfrm>
        <a:graphic>
          <a:graphicData uri="http://schemas.openxmlformats.org/presentationml/2006/ole">
            <mc:AlternateContent xmlns:mc="http://schemas.openxmlformats.org/markup-compatibility/2006">
              <mc:Choice xmlns:v="urn:schemas-microsoft-com:vml" Requires="v">
                <p:oleObj spid="_x0000_s21531" name="CS ChemDraw Drawing" r:id="rId3" imgW="6679957" imgH="5671305" progId="ChemDraw.Document.6.0">
                  <p:embed/>
                </p:oleObj>
              </mc:Choice>
              <mc:Fallback>
                <p:oleObj name="CS ChemDraw Drawing" r:id="rId3" imgW="6679957" imgH="5671305" progId="ChemDraw.Document.6.0">
                  <p:embed/>
                  <p:pic>
                    <p:nvPicPr>
                      <p:cNvPr id="0" name=""/>
                      <p:cNvPicPr/>
                      <p:nvPr/>
                    </p:nvPicPr>
                    <p:blipFill>
                      <a:blip r:embed="rId4"/>
                      <a:stretch>
                        <a:fillRect/>
                      </a:stretch>
                    </p:blipFill>
                    <p:spPr>
                      <a:xfrm>
                        <a:off x="1231900" y="593725"/>
                        <a:ext cx="6680200" cy="5670550"/>
                      </a:xfrm>
                      <a:prstGeom prst="rect">
                        <a:avLst/>
                      </a:prstGeom>
                    </p:spPr>
                  </p:pic>
                </p:oleObj>
              </mc:Fallback>
            </mc:AlternateContent>
          </a:graphicData>
        </a:graphic>
      </p:graphicFrame>
    </p:spTree>
    <p:extLst>
      <p:ext uri="{BB962C8B-B14F-4D97-AF65-F5344CB8AC3E}">
        <p14:creationId xmlns:p14="http://schemas.microsoft.com/office/powerpoint/2010/main" val="370721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97729412"/>
              </p:ext>
            </p:extLst>
          </p:nvPr>
        </p:nvGraphicFramePr>
        <p:xfrm>
          <a:off x="1276350" y="1157288"/>
          <a:ext cx="6592888" cy="4545012"/>
        </p:xfrm>
        <a:graphic>
          <a:graphicData uri="http://schemas.openxmlformats.org/presentationml/2006/ole">
            <mc:AlternateContent xmlns:mc="http://schemas.openxmlformats.org/markup-compatibility/2006">
              <mc:Choice xmlns:v="urn:schemas-microsoft-com:vml" Requires="v">
                <p:oleObj spid="_x0000_s20508" name="CS ChemDraw Drawing" r:id="rId3" imgW="6592496" imgH="4544872" progId="ChemDraw.Document.6.0">
                  <p:embed/>
                </p:oleObj>
              </mc:Choice>
              <mc:Fallback>
                <p:oleObj name="CS ChemDraw Drawing" r:id="rId3" imgW="6592496" imgH="4544872" progId="ChemDraw.Document.6.0">
                  <p:embed/>
                  <p:pic>
                    <p:nvPicPr>
                      <p:cNvPr id="0" name=""/>
                      <p:cNvPicPr/>
                      <p:nvPr/>
                    </p:nvPicPr>
                    <p:blipFill>
                      <a:blip r:embed="rId4"/>
                      <a:stretch>
                        <a:fillRect/>
                      </a:stretch>
                    </p:blipFill>
                    <p:spPr>
                      <a:xfrm>
                        <a:off x="1276350" y="1157288"/>
                        <a:ext cx="6592888" cy="4545012"/>
                      </a:xfrm>
                      <a:prstGeom prst="rect">
                        <a:avLst/>
                      </a:prstGeom>
                    </p:spPr>
                  </p:pic>
                </p:oleObj>
              </mc:Fallback>
            </mc:AlternateContent>
          </a:graphicData>
        </a:graphic>
      </p:graphicFrame>
    </p:spTree>
    <p:extLst>
      <p:ext uri="{BB962C8B-B14F-4D97-AF65-F5344CB8AC3E}">
        <p14:creationId xmlns:p14="http://schemas.microsoft.com/office/powerpoint/2010/main" val="2644495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381000"/>
            <a:ext cx="7467600" cy="12003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Reaction of pyridine: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Because it is aromatic, pyridine (like benzene) undergoes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electrophilic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aromatic</a:t>
            </a:r>
            <a:r>
              <a:rPr lang="en-US" dirty="0" smtClean="0">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substitution reactions ( :B is any base in the solution).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17" name="Picture 1"/>
          <p:cNvPicPr>
            <a:picLocks noChangeAspect="1" noChangeArrowheads="1"/>
          </p:cNvPicPr>
          <p:nvPr/>
        </p:nvPicPr>
        <p:blipFill>
          <a:blip r:embed="rId2"/>
          <a:srcRect/>
          <a:stretch>
            <a:fillRect/>
          </a:stretch>
        </p:blipFill>
        <p:spPr bwMode="auto">
          <a:xfrm>
            <a:off x="838200" y="1828800"/>
            <a:ext cx="6781800" cy="1666875"/>
          </a:xfrm>
          <a:prstGeom prst="rect">
            <a:avLst/>
          </a:prstGeom>
        </p:spPr>
        <p:style>
          <a:lnRef idx="2">
            <a:schemeClr val="accent1"/>
          </a:lnRef>
          <a:fillRef idx="1">
            <a:schemeClr val="lt1"/>
          </a:fillRef>
          <a:effectRef idx="0">
            <a:schemeClr val="accent1"/>
          </a:effectRef>
          <a:fontRef idx="minor">
            <a:schemeClr val="dk1"/>
          </a:fontRef>
        </p:style>
      </p:pic>
      <p:sp>
        <p:nvSpPr>
          <p:cNvPr id="60419" name="Rectangle 3"/>
          <p:cNvSpPr>
            <a:spLocks noChangeArrowheads="1"/>
          </p:cNvSpPr>
          <p:nvPr/>
        </p:nvSpPr>
        <p:spPr bwMode="auto">
          <a:xfrm>
            <a:off x="609600" y="3733800"/>
            <a:ext cx="7620000" cy="230832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Electrophilic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aromatic substitution of pyridine takes place at C-3 because the most stable</a:t>
            </a:r>
            <a:r>
              <a:rPr lang="en-US" dirty="0" smtClean="0">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intermediate is obtained by placing an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electrophilic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substituent at that position . When the substituent is placed at C-2 or C-4, one of the resulting resonance contributors is particularly unstable because its nitrogen atom has an incomplete octet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positive charge. The electron-withdrawing nitrogen atom makes the intermediate obtained from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electrophilic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aromatic substitution of pyridine less stable than the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carbocation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intermediate obtained from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electrophilic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aromatic substitution of benzene.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609600" y="533400"/>
            <a:ext cx="7315200" cy="3352800"/>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61444" name="Rectangle 4"/>
          <p:cNvSpPr>
            <a:spLocks noChangeArrowheads="1"/>
          </p:cNvSpPr>
          <p:nvPr/>
        </p:nvSpPr>
        <p:spPr bwMode="auto">
          <a:xfrm>
            <a:off x="609600" y="4038600"/>
            <a:ext cx="7696200"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Pyridine, therefore, is less reactive than benzene. Indeed, it is even less reactive than nitrobenzene.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43" name="Picture 3"/>
          <p:cNvPicPr>
            <a:picLocks noChangeAspect="1" noChangeArrowheads="1"/>
          </p:cNvPicPr>
          <p:nvPr/>
        </p:nvPicPr>
        <p:blipFill>
          <a:blip r:embed="rId3"/>
          <a:srcRect/>
          <a:stretch>
            <a:fillRect/>
          </a:stretch>
        </p:blipFill>
        <p:spPr bwMode="auto">
          <a:xfrm>
            <a:off x="762000" y="4876800"/>
            <a:ext cx="7391400" cy="1685925"/>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04800" y="381000"/>
            <a:ext cx="7924800" cy="175432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Pyridine, therefore, undergoes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electrophilic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aromatic substitution reactions only under</a:t>
            </a:r>
            <a:r>
              <a:rPr lang="en-US" dirty="0" smtClean="0">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vigorous conditions, and the yields of these reactions are often quite low. If the nitrogen</a:t>
            </a:r>
            <a:r>
              <a:rPr lang="en-US" dirty="0" smtClean="0">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becomes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protonated</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under the reaction conditions, the reactivity is further decreased because a positively charged nitrogen is more electron withdrawing than a neutral nitrogen.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2465" name="Picture 1"/>
          <p:cNvPicPr>
            <a:picLocks noChangeAspect="1" noChangeArrowheads="1"/>
          </p:cNvPicPr>
          <p:nvPr/>
        </p:nvPicPr>
        <p:blipFill>
          <a:blip r:embed="rId2"/>
          <a:srcRect/>
          <a:stretch>
            <a:fillRect/>
          </a:stretch>
        </p:blipFill>
        <p:spPr bwMode="auto">
          <a:xfrm>
            <a:off x="533400" y="2438400"/>
            <a:ext cx="7772400" cy="370522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1000" y="533400"/>
            <a:ext cx="8077200" cy="221599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nucleophilic</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aromatic substitution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Since pyridine is </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less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reactive than benzene toward </a:t>
            </a:r>
            <a:r>
              <a:rPr kumimoji="0" lang="en-US" sz="20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electrophilic</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aromatic substitution,</a:t>
            </a:r>
            <a:r>
              <a:rPr lang="en-US" sz="2000" dirty="0" smtClean="0">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not surprising that pyridine is </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more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reactive than</a:t>
            </a:r>
            <a:r>
              <a:rPr kumimoji="0" lang="en-US"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benzene toward </a:t>
            </a:r>
            <a:r>
              <a:rPr kumimoji="0" lang="en-US" sz="20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nucleophilic</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aromatic substitution. The electron-withdrawing nitrogen atom that destabilizes the</a:t>
            </a:r>
            <a:r>
              <a:rPr lang="en-US" sz="2000" dirty="0" smtClean="0">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intermediate in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electrophilic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aromatic substitution stabilizes it in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nucleophilic</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aromatic</a:t>
            </a:r>
            <a:r>
              <a:rPr lang="en-US" sz="2000" dirty="0" smtClean="0">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substitution.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3489" name="Picture 1"/>
          <p:cNvPicPr>
            <a:picLocks noChangeAspect="1" noChangeArrowheads="1"/>
          </p:cNvPicPr>
          <p:nvPr/>
        </p:nvPicPr>
        <p:blipFill>
          <a:blip r:embed="rId2"/>
          <a:srcRect/>
          <a:stretch>
            <a:fillRect/>
          </a:stretch>
        </p:blipFill>
        <p:spPr bwMode="auto">
          <a:xfrm>
            <a:off x="914400" y="3124200"/>
            <a:ext cx="6934200" cy="2057400"/>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04800" y="685800"/>
            <a:ext cx="8077200" cy="147732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Nucleophilic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aromatic substitution of pyridine takes place at C-2 and C-4, because attack at these positions leads to the most stable intermediate. Only when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nucleophilic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attack occurs at these positions is a resonance contributor obtained that has the greatest electron density on nitrogen, the most electronegative of the ring atoms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4513" name="Picture 1"/>
          <p:cNvPicPr>
            <a:picLocks noChangeAspect="1" noChangeArrowheads="1"/>
          </p:cNvPicPr>
          <p:nvPr/>
        </p:nvPicPr>
        <p:blipFill>
          <a:blip r:embed="rId2"/>
          <a:srcRect/>
          <a:stretch>
            <a:fillRect/>
          </a:stretch>
        </p:blipFill>
        <p:spPr bwMode="auto">
          <a:xfrm>
            <a:off x="381000" y="2438400"/>
            <a:ext cx="7848600" cy="3810000"/>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style>
          <a:lnRef idx="1">
            <a:schemeClr val="accent5"/>
          </a:lnRef>
          <a:fillRef idx="2">
            <a:schemeClr val="accent5"/>
          </a:fillRef>
          <a:effectRef idx="1">
            <a:schemeClr val="accent5"/>
          </a:effectRef>
          <a:fontRef idx="minor">
            <a:schemeClr val="dk1"/>
          </a:fontRef>
        </p:style>
        <p:txBody>
          <a:bodyPr>
            <a:noAutofit/>
          </a:bodyPr>
          <a:lstStyle/>
          <a:p>
            <a:r>
              <a:rPr lang="en-US" sz="3200" dirty="0"/>
              <a:t>Types of </a:t>
            </a:r>
            <a:r>
              <a:rPr lang="en-US" sz="3200" dirty="0" err="1" smtClean="0"/>
              <a:t>heterocycles</a:t>
            </a:r>
            <a:endParaRPr lang="en-US" sz="3200" dirty="0"/>
          </a:p>
        </p:txBody>
      </p:sp>
      <p:sp>
        <p:nvSpPr>
          <p:cNvPr id="16385" name="Rectangle 1"/>
          <p:cNvSpPr>
            <a:spLocks noChangeArrowheads="1"/>
          </p:cNvSpPr>
          <p:nvPr/>
        </p:nvSpPr>
        <p:spPr bwMode="auto">
          <a:xfrm>
            <a:off x="381000" y="1205300"/>
            <a:ext cx="7924800" cy="14773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a:spcAft>
                <a:spcPts val="0"/>
              </a:spcAft>
            </a:pPr>
            <a:r>
              <a:rPr lang="en-US" b="1" dirty="0" smtClean="0">
                <a:latin typeface="Times New Roman"/>
                <a:ea typeface="Times New Roman"/>
                <a:cs typeface="Times-Roman"/>
              </a:rPr>
              <a:t>1-Saturated </a:t>
            </a:r>
            <a:r>
              <a:rPr lang="en-US" b="1" dirty="0" err="1">
                <a:latin typeface="Times New Roman"/>
                <a:ea typeface="Times New Roman"/>
                <a:cs typeface="Times-Roman"/>
              </a:rPr>
              <a:t>heterocycles</a:t>
            </a:r>
            <a:r>
              <a:rPr lang="en-US" b="1" dirty="0">
                <a:latin typeface="Times New Roman"/>
                <a:ea typeface="Times New Roman"/>
                <a:cs typeface="Times-Roman"/>
              </a:rPr>
              <a:t> (</a:t>
            </a:r>
            <a:r>
              <a:rPr lang="en-US" b="1" dirty="0" err="1">
                <a:latin typeface="Times New Roman"/>
                <a:ea typeface="Times New Roman"/>
                <a:cs typeface="Times-Roman"/>
              </a:rPr>
              <a:t>heterocycloalkanes</a:t>
            </a:r>
            <a:r>
              <a:rPr lang="en-US" b="1" dirty="0">
                <a:latin typeface="Times New Roman"/>
                <a:ea typeface="Times New Roman"/>
                <a:cs typeface="Times-Roman"/>
              </a:rPr>
              <a:t>) e.g.:</a:t>
            </a:r>
            <a:endParaRPr lang="en-US" sz="1200" dirty="0">
              <a:latin typeface="Times-Roman"/>
              <a:ea typeface="Times New Roman"/>
              <a:cs typeface="Times-Roman"/>
            </a:endParaRPr>
          </a:p>
          <a:p>
            <a:pPr algn="just">
              <a:spcAft>
                <a:spcPts val="0"/>
              </a:spcAft>
            </a:pPr>
            <a:r>
              <a:rPr lang="en-US" dirty="0">
                <a:latin typeface="Times New Roman"/>
                <a:ea typeface="Times New Roman"/>
                <a:cs typeface="Times-Roman"/>
              </a:rPr>
              <a:t>In this category, there are no multiple bonds between the ring atoms. The compounds react largely like their aliphatic analogues, e.g. </a:t>
            </a:r>
            <a:r>
              <a:rPr lang="en-US" dirty="0" err="1">
                <a:latin typeface="Times New Roman"/>
                <a:ea typeface="Times New Roman"/>
                <a:cs typeface="Times-Roman"/>
              </a:rPr>
              <a:t>oxane</a:t>
            </a:r>
            <a:r>
              <a:rPr lang="en-US" dirty="0">
                <a:latin typeface="Times New Roman"/>
                <a:ea typeface="Times New Roman"/>
                <a:cs typeface="Times-Roman"/>
              </a:rPr>
              <a:t> (</a:t>
            </a:r>
            <a:r>
              <a:rPr lang="en-US" dirty="0" err="1">
                <a:latin typeface="Times New Roman"/>
                <a:ea typeface="Times New Roman"/>
                <a:cs typeface="Times-Roman"/>
              </a:rPr>
              <a:t>tetrahydropyran</a:t>
            </a:r>
            <a:r>
              <a:rPr lang="en-US" dirty="0">
                <a:latin typeface="Times New Roman"/>
                <a:ea typeface="Times New Roman"/>
                <a:cs typeface="Times-Roman"/>
              </a:rPr>
              <a:t>) and </a:t>
            </a:r>
            <a:r>
              <a:rPr lang="en-US" dirty="0" err="1">
                <a:latin typeface="Times New Roman"/>
                <a:ea typeface="Times New Roman"/>
                <a:cs typeface="Times-Roman"/>
              </a:rPr>
              <a:t>dioxane</a:t>
            </a:r>
            <a:r>
              <a:rPr lang="en-US" dirty="0">
                <a:latin typeface="Times New Roman"/>
                <a:ea typeface="Times New Roman"/>
                <a:cs typeface="Times-Roman"/>
              </a:rPr>
              <a:t> behave like </a:t>
            </a:r>
            <a:r>
              <a:rPr lang="en-US" dirty="0" err="1">
                <a:latin typeface="Times New Roman"/>
                <a:ea typeface="Times New Roman"/>
                <a:cs typeface="Times-Roman"/>
              </a:rPr>
              <a:t>dialkyl</a:t>
            </a:r>
            <a:r>
              <a:rPr lang="en-US" dirty="0">
                <a:latin typeface="Times New Roman"/>
                <a:ea typeface="Times New Roman"/>
                <a:cs typeface="Times-Roman"/>
              </a:rPr>
              <a:t> ethers..</a:t>
            </a:r>
            <a:endParaRPr lang="en-US" sz="1200" dirty="0">
              <a:latin typeface="Times-Roman"/>
              <a:ea typeface="Times New Roman"/>
              <a:cs typeface="Times-Roman"/>
            </a:endParaRPr>
          </a:p>
          <a:p>
            <a:r>
              <a:rPr lang="en-US" dirty="0">
                <a:latin typeface="Times New Roman"/>
                <a:ea typeface="Times New Roman"/>
              </a:rPr>
              <a:t>Examples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638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6" name="Object 2"/>
          <p:cNvGraphicFramePr>
            <a:graphicFrameLocks noChangeAspect="1"/>
          </p:cNvGraphicFramePr>
          <p:nvPr>
            <p:extLst>
              <p:ext uri="{D42A27DB-BD31-4B8C-83A1-F6EECF244321}">
                <p14:modId xmlns:p14="http://schemas.microsoft.com/office/powerpoint/2010/main" val="3542068090"/>
              </p:ext>
            </p:extLst>
          </p:nvPr>
        </p:nvGraphicFramePr>
        <p:xfrm>
          <a:off x="1066800" y="2971800"/>
          <a:ext cx="6781800" cy="3476625"/>
        </p:xfrm>
        <a:graphic>
          <a:graphicData uri="http://schemas.openxmlformats.org/presentationml/2006/ole">
            <mc:AlternateContent xmlns:mc="http://schemas.openxmlformats.org/markup-compatibility/2006">
              <mc:Choice xmlns:v="urn:schemas-microsoft-com:vml" Requires="v">
                <p:oleObj spid="_x0000_s16440" name="CS ChemDraw Drawing" r:id="rId3" imgW="6121719" imgH="5287459" progId="ChemDraw.Document.6.0">
                  <p:embed/>
                </p:oleObj>
              </mc:Choice>
              <mc:Fallback>
                <p:oleObj name="CS ChemDraw Drawing" r:id="rId3" imgW="6121719" imgH="5287459"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971800"/>
                        <a:ext cx="6781800" cy="3476625"/>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914400" y="2438400"/>
            <a:ext cx="7162800" cy="2590800"/>
          </a:xfrm>
          <a:prstGeom prst="rect">
            <a:avLst/>
          </a:prstGeom>
        </p:spPr>
        <p:style>
          <a:lnRef idx="2">
            <a:schemeClr val="accent1"/>
          </a:lnRef>
          <a:fillRef idx="1">
            <a:schemeClr val="lt1"/>
          </a:fillRef>
          <a:effectRef idx="0">
            <a:schemeClr val="accent1"/>
          </a:effectRef>
          <a:fontRef idx="minor">
            <a:schemeClr val="dk1"/>
          </a:fontRef>
        </p:style>
      </p:pic>
      <p:sp>
        <p:nvSpPr>
          <p:cNvPr id="65539" name="Rectangle 3"/>
          <p:cNvSpPr>
            <a:spLocks noChangeArrowheads="1"/>
          </p:cNvSpPr>
          <p:nvPr/>
        </p:nvSpPr>
        <p:spPr bwMode="auto">
          <a:xfrm>
            <a:off x="914400" y="533400"/>
            <a:ext cx="7162800" cy="14773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If the leaving groups at C-2 and C-4 are different, the incoming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nucleophile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will</a:t>
            </a:r>
            <a:r>
              <a:rPr lang="en-US" sz="2400" dirty="0" smtClean="0">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preferentially substitute for the weaker base (the better leaving group).</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685800" y="1524000"/>
            <a:ext cx="7315200" cy="1428750"/>
          </a:xfrm>
          <a:prstGeom prst="rect">
            <a:avLst/>
          </a:prstGeom>
        </p:spPr>
        <p:style>
          <a:lnRef idx="2">
            <a:schemeClr val="accent2"/>
          </a:lnRef>
          <a:fillRef idx="1">
            <a:schemeClr val="lt1"/>
          </a:fillRef>
          <a:effectRef idx="0">
            <a:schemeClr val="accent2"/>
          </a:effectRef>
          <a:fontRef idx="minor">
            <a:schemeClr val="dk1"/>
          </a:fontRef>
        </p:style>
      </p:pic>
      <p:pic>
        <p:nvPicPr>
          <p:cNvPr id="66561" name="Picture 1"/>
          <p:cNvPicPr>
            <a:picLocks noChangeAspect="1" noChangeArrowheads="1"/>
          </p:cNvPicPr>
          <p:nvPr/>
        </p:nvPicPr>
        <p:blipFill>
          <a:blip r:embed="rId3"/>
          <a:srcRect/>
          <a:stretch>
            <a:fillRect/>
          </a:stretch>
        </p:blipFill>
        <p:spPr bwMode="auto">
          <a:xfrm>
            <a:off x="762000" y="4114800"/>
            <a:ext cx="7543800" cy="2438400"/>
          </a:xfrm>
          <a:prstGeom prst="rect">
            <a:avLst/>
          </a:prstGeom>
        </p:spPr>
        <p:style>
          <a:lnRef idx="2">
            <a:schemeClr val="accent2"/>
          </a:lnRef>
          <a:fillRef idx="1">
            <a:schemeClr val="lt1"/>
          </a:fillRef>
          <a:effectRef idx="0">
            <a:schemeClr val="accent2"/>
          </a:effectRef>
          <a:fontRef idx="minor">
            <a:schemeClr val="dk1"/>
          </a:fontRef>
        </p:style>
      </p:pic>
      <p:sp>
        <p:nvSpPr>
          <p:cNvPr id="66563" name="Rectangle 3"/>
          <p:cNvSpPr>
            <a:spLocks noChangeArrowheads="1"/>
          </p:cNvSpPr>
          <p:nvPr/>
        </p:nvSpPr>
        <p:spPr bwMode="auto">
          <a:xfrm>
            <a:off x="228600" y="228600"/>
            <a:ext cx="8305800"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electron-withdrawing nitrogen causes the α-</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hydrogens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alkyl groups attached</a:t>
            </a:r>
            <a:r>
              <a:rPr lang="en-US" dirty="0" smtClean="0">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the 2- and 4-positions of the pyridine ring to have about the same acidity as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α-</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hydrogens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ketones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4" name="Rectangle 4"/>
          <p:cNvSpPr>
            <a:spLocks noChangeArrowheads="1"/>
          </p:cNvSpPr>
          <p:nvPr/>
        </p:nvSpPr>
        <p:spPr bwMode="auto">
          <a:xfrm>
            <a:off x="381000" y="3048000"/>
            <a:ext cx="7696200"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Consequently, the α-</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hydrogens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alkyl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substituents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can be removed by base, and the</a:t>
            </a:r>
            <a:r>
              <a:rPr lang="en-US" dirty="0" smtClean="0">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resulting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carbanions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can react as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nucleophiles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Times-Roman"/>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6397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100" b="1" dirty="0" smtClean="0"/>
              <a:t>2-Partially </a:t>
            </a:r>
            <a:r>
              <a:rPr lang="en-US" sz="3100" b="1" dirty="0"/>
              <a:t>unsaturated systems (</a:t>
            </a:r>
            <a:r>
              <a:rPr lang="en-US" sz="3100" b="1" dirty="0" err="1"/>
              <a:t>heterocycloalkenes</a:t>
            </a:r>
            <a:r>
              <a:rPr lang="en-US" sz="3100" b="1" dirty="0" smtClean="0"/>
              <a:t>)</a:t>
            </a:r>
            <a:endParaRPr lang="en-US" sz="3100" dirty="0"/>
          </a:p>
        </p:txBody>
      </p:sp>
      <p:pic>
        <p:nvPicPr>
          <p:cNvPr id="17410" name="Picture 2"/>
          <p:cNvPicPr>
            <a:picLocks noChangeAspect="1" noChangeArrowheads="1"/>
          </p:cNvPicPr>
          <p:nvPr/>
        </p:nvPicPr>
        <p:blipFill>
          <a:blip r:embed="rId2"/>
          <a:srcRect/>
          <a:stretch>
            <a:fillRect/>
          </a:stretch>
        </p:blipFill>
        <p:spPr bwMode="auto">
          <a:xfrm>
            <a:off x="838200" y="1295400"/>
            <a:ext cx="3886200" cy="21336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7411" name="Picture 3"/>
          <p:cNvPicPr>
            <a:picLocks noChangeAspect="1" noChangeArrowheads="1"/>
          </p:cNvPicPr>
          <p:nvPr/>
        </p:nvPicPr>
        <p:blipFill>
          <a:blip r:embed="rId3"/>
          <a:srcRect/>
          <a:stretch>
            <a:fillRect/>
          </a:stretch>
        </p:blipFill>
        <p:spPr bwMode="auto">
          <a:xfrm>
            <a:off x="4800600" y="1143000"/>
            <a:ext cx="3886200" cy="22860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17412" name="Rectangle 4"/>
          <p:cNvSpPr>
            <a:spLocks noChangeArrowheads="1"/>
          </p:cNvSpPr>
          <p:nvPr/>
        </p:nvSpPr>
        <p:spPr bwMode="auto">
          <a:xfrm>
            <a:off x="762000" y="4038600"/>
            <a:ext cx="7696200" cy="19389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a:spcAft>
                <a:spcPts val="0"/>
              </a:spcAft>
            </a:pPr>
            <a:r>
              <a:rPr lang="en-US" sz="2000" dirty="0">
                <a:latin typeface="Times New Roman"/>
                <a:ea typeface="Times New Roman"/>
                <a:cs typeface="Times-Roman"/>
              </a:rPr>
              <a:t>If the multiple bonds are between two C-atoms of the ring, as, for instance, in 3,4 dihydro-2</a:t>
            </a:r>
            <a:r>
              <a:rPr lang="en-US" sz="2000" i="1" dirty="0">
                <a:latin typeface="Times New Roman"/>
                <a:ea typeface="Times New Roman"/>
                <a:cs typeface="Times-Roman"/>
              </a:rPr>
              <a:t>H</a:t>
            </a:r>
            <a:r>
              <a:rPr lang="en-US" sz="2000" dirty="0">
                <a:latin typeface="Times New Roman"/>
                <a:ea typeface="Times New Roman"/>
                <a:cs typeface="Times-Roman"/>
              </a:rPr>
              <a:t>-pyran, the compounds react essentially like alkenes or alkynes. The heteroatom can also be involved in a double bond. In the case of X = O+, the compounds behave like </a:t>
            </a:r>
            <a:r>
              <a:rPr lang="en-US" sz="2000" dirty="0" err="1">
                <a:latin typeface="Times New Roman"/>
                <a:ea typeface="Times New Roman"/>
                <a:cs typeface="Times-Roman"/>
              </a:rPr>
              <a:t>oxenium</a:t>
            </a:r>
            <a:r>
              <a:rPr lang="en-US" sz="2000" dirty="0">
                <a:latin typeface="Times New Roman"/>
                <a:ea typeface="Times New Roman"/>
                <a:cs typeface="Times-Roman"/>
              </a:rPr>
              <a:t> salts, in the case of X = S+, like </a:t>
            </a:r>
            <a:r>
              <a:rPr lang="en-US" sz="2000" dirty="0" err="1">
                <a:latin typeface="Times New Roman"/>
                <a:ea typeface="Times New Roman"/>
                <a:cs typeface="Times-Roman"/>
              </a:rPr>
              <a:t>sulfenium</a:t>
            </a:r>
            <a:r>
              <a:rPr lang="en-US" sz="2000" dirty="0">
                <a:latin typeface="Times New Roman"/>
                <a:ea typeface="Times New Roman"/>
                <a:cs typeface="Times-Roman"/>
              </a:rPr>
              <a:t> salts, and in the case of X = N, like imines (</a:t>
            </a:r>
            <a:r>
              <a:rPr lang="en-US" sz="2000" dirty="0" err="1">
                <a:latin typeface="Times New Roman"/>
                <a:ea typeface="Times New Roman"/>
                <a:cs typeface="Times-Roman"/>
              </a:rPr>
              <a:t>azomethines</a:t>
            </a:r>
            <a:r>
              <a:rPr lang="en-US" sz="2000" dirty="0">
                <a:latin typeface="Times New Roman"/>
                <a:ea typeface="Times New Roman"/>
                <a:cs typeface="Times-Roman"/>
              </a:rPr>
              <a:t>).</a:t>
            </a:r>
            <a:endParaRPr lang="en-US" sz="1400" dirty="0">
              <a:effectLst/>
              <a:latin typeface="Times-Roman"/>
              <a:ea typeface="Times New Roman"/>
              <a:cs typeface="Times-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2800" b="1" dirty="0"/>
              <a:t>3- Systems with the greatest possible number of </a:t>
            </a:r>
            <a:r>
              <a:rPr lang="en-US" sz="2800" b="1" dirty="0" err="1"/>
              <a:t>noncumulated</a:t>
            </a:r>
            <a:r>
              <a:rPr lang="en-US" sz="2800" b="1" dirty="0"/>
              <a:t> double bonds (</a:t>
            </a:r>
            <a:r>
              <a:rPr lang="en-US" sz="2800" b="1" dirty="0" err="1"/>
              <a:t>heteroannulenes</a:t>
            </a:r>
            <a:r>
              <a:rPr lang="en-US" sz="2800" b="1" dirty="0" smtClean="0"/>
              <a:t>)</a:t>
            </a:r>
            <a:endParaRPr lang="en-US" sz="2800" dirty="0"/>
          </a:p>
        </p:txBody>
      </p:sp>
      <p:pic>
        <p:nvPicPr>
          <p:cNvPr id="19458" name="Picture 2"/>
          <p:cNvPicPr>
            <a:picLocks noChangeAspect="1" noChangeArrowheads="1"/>
          </p:cNvPicPr>
          <p:nvPr/>
        </p:nvPicPr>
        <p:blipFill>
          <a:blip r:embed="rId2"/>
          <a:srcRect/>
          <a:stretch>
            <a:fillRect/>
          </a:stretch>
        </p:blipFill>
        <p:spPr bwMode="auto">
          <a:xfrm>
            <a:off x="1295400" y="1371600"/>
            <a:ext cx="6019800" cy="2133600"/>
          </a:xfrm>
          <a:prstGeom prst="rect">
            <a:avLst/>
          </a:prstGeom>
          <a:ln>
            <a:headEnd/>
            <a:tailEnd/>
          </a:ln>
        </p:spPr>
        <p:style>
          <a:lnRef idx="2">
            <a:schemeClr val="accent6"/>
          </a:lnRef>
          <a:fillRef idx="1">
            <a:schemeClr val="lt1"/>
          </a:fillRef>
          <a:effectRef idx="0">
            <a:schemeClr val="accent6"/>
          </a:effectRef>
          <a:fontRef idx="minor">
            <a:schemeClr val="dk1"/>
          </a:fontRef>
        </p:style>
      </p:pic>
      <p:pic>
        <p:nvPicPr>
          <p:cNvPr id="19459" name="Picture 3"/>
          <p:cNvPicPr>
            <a:picLocks noChangeAspect="1" noChangeArrowheads="1"/>
          </p:cNvPicPr>
          <p:nvPr/>
        </p:nvPicPr>
        <p:blipFill>
          <a:blip r:embed="rId3"/>
          <a:srcRect/>
          <a:stretch>
            <a:fillRect/>
          </a:stretch>
        </p:blipFill>
        <p:spPr bwMode="auto">
          <a:xfrm>
            <a:off x="5105400" y="3991376"/>
            <a:ext cx="2895600" cy="1905001"/>
          </a:xfrm>
          <a:prstGeom prst="rect">
            <a:avLst/>
          </a:prstGeom>
          <a:ln>
            <a:headEnd/>
            <a:tailEnd/>
          </a:ln>
        </p:spPr>
        <p:style>
          <a:lnRef idx="2">
            <a:schemeClr val="accent6"/>
          </a:lnRef>
          <a:fillRef idx="1">
            <a:schemeClr val="lt1"/>
          </a:fillRef>
          <a:effectRef idx="0">
            <a:schemeClr val="accent6"/>
          </a:effectRef>
          <a:fontRef idx="minor">
            <a:schemeClr val="dk1"/>
          </a:fontRef>
        </p:style>
      </p:pic>
      <p:pic>
        <p:nvPicPr>
          <p:cNvPr id="19461" name="Picture 5"/>
          <p:cNvPicPr>
            <a:picLocks noChangeAspect="1" noChangeArrowheads="1"/>
          </p:cNvPicPr>
          <p:nvPr/>
        </p:nvPicPr>
        <p:blipFill>
          <a:blip r:embed="rId4"/>
          <a:srcRect/>
          <a:stretch>
            <a:fillRect/>
          </a:stretch>
        </p:blipFill>
        <p:spPr bwMode="auto">
          <a:xfrm>
            <a:off x="990600" y="3991377"/>
            <a:ext cx="2895600" cy="19050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2800" b="1" dirty="0" smtClean="0"/>
              <a:t/>
            </a:r>
            <a:br>
              <a:rPr lang="en-US" sz="2800" b="1" dirty="0" smtClean="0"/>
            </a:br>
            <a:r>
              <a:rPr lang="en-US" sz="2800" b="1" dirty="0" err="1" smtClean="0"/>
              <a:t>Hantzsch-Widman</a:t>
            </a:r>
            <a:r>
              <a:rPr lang="en-US" sz="2800" b="1" dirty="0" smtClean="0"/>
              <a:t> </a:t>
            </a:r>
            <a:r>
              <a:rPr lang="en-US" sz="2800" b="1" dirty="0"/>
              <a:t>Nomenclature</a:t>
            </a:r>
            <a:r>
              <a:rPr lang="en-US" sz="2800" dirty="0"/>
              <a:t/>
            </a:r>
            <a:br>
              <a:rPr lang="en-US" sz="2800" dirty="0"/>
            </a:br>
            <a:endParaRPr lang="en-US" sz="2800" dirty="0"/>
          </a:p>
        </p:txBody>
      </p:sp>
      <p:sp>
        <p:nvSpPr>
          <p:cNvPr id="20482" name="Rectangle 2"/>
          <p:cNvSpPr>
            <a:spLocks noChangeArrowheads="1"/>
          </p:cNvSpPr>
          <p:nvPr/>
        </p:nvSpPr>
        <p:spPr bwMode="auto">
          <a:xfrm>
            <a:off x="609600" y="1143000"/>
            <a:ext cx="7696200" cy="147732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Type of heteroatom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type of heteroatom is indicated by a prefix according to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1.</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sequence in this table also indicates the preferred order of prefixes </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(principle of decreasing priority).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1" name="Picture 1"/>
          <p:cNvPicPr>
            <a:picLocks noChangeAspect="1" noChangeArrowheads="1"/>
          </p:cNvPicPr>
          <p:nvPr/>
        </p:nvPicPr>
        <p:blipFill>
          <a:blip r:embed="rId2"/>
          <a:srcRect/>
          <a:stretch>
            <a:fillRect/>
          </a:stretch>
        </p:blipFill>
        <p:spPr bwMode="auto">
          <a:xfrm>
            <a:off x="838200" y="2971800"/>
            <a:ext cx="7391400" cy="3200400"/>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dirty="0" smtClean="0"/>
              <a:t/>
            </a:r>
            <a:br>
              <a:rPr lang="en-US" sz="3600" dirty="0" smtClean="0"/>
            </a:br>
            <a:r>
              <a:rPr lang="en-US" sz="3600" dirty="0" smtClean="0"/>
              <a:t>• </a:t>
            </a:r>
            <a:r>
              <a:rPr lang="en-US" sz="3600" i="1" dirty="0"/>
              <a:t>Ring size</a:t>
            </a:r>
            <a:r>
              <a:rPr lang="en-US" dirty="0"/>
              <a:t/>
            </a:r>
            <a:br>
              <a:rPr lang="en-US" dirty="0"/>
            </a:br>
            <a:endParaRPr lang="en-US" dirty="0"/>
          </a:p>
        </p:txBody>
      </p:sp>
      <p:graphicFrame>
        <p:nvGraphicFramePr>
          <p:cNvPr id="3" name="Table 2"/>
          <p:cNvGraphicFramePr>
            <a:graphicFrameLocks noGrp="1"/>
          </p:cNvGraphicFramePr>
          <p:nvPr/>
        </p:nvGraphicFramePr>
        <p:xfrm>
          <a:off x="990600" y="2438400"/>
          <a:ext cx="7010399" cy="3886201"/>
        </p:xfrm>
        <a:graphic>
          <a:graphicData uri="http://schemas.openxmlformats.org/drawingml/2006/table">
            <a:tbl>
              <a:tblPr/>
              <a:tblGrid>
                <a:gridCol w="1352295"/>
                <a:gridCol w="1352295"/>
                <a:gridCol w="1352295"/>
                <a:gridCol w="1476757"/>
                <a:gridCol w="1476757"/>
              </a:tblGrid>
              <a:tr h="380800">
                <a:tc rowSpan="2">
                  <a:txBody>
                    <a:bodyPr/>
                    <a:lstStyle/>
                    <a:p>
                      <a:pPr marL="0" marR="0">
                        <a:spcBef>
                          <a:spcPts val="0"/>
                        </a:spcBef>
                        <a:spcAft>
                          <a:spcPts val="0"/>
                        </a:spcAft>
                      </a:pPr>
                      <a:r>
                        <a:rPr lang="en-US" sz="1400" dirty="0">
                          <a:solidFill>
                            <a:schemeClr val="tx1"/>
                          </a:solidFill>
                          <a:latin typeface="Times New Roman"/>
                          <a:ea typeface="Times New Roman"/>
                          <a:cs typeface="Times-Roman"/>
                        </a:rPr>
                        <a:t>Ring Size </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a:solidFill>
                            <a:schemeClr val="tx1"/>
                          </a:solidFill>
                          <a:latin typeface="Times New Roman"/>
                          <a:ea typeface="Times New Roman"/>
                          <a:cs typeface="Times-Roman"/>
                        </a:rPr>
                        <a:t> Rings containing (N) atom</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1400">
                          <a:solidFill>
                            <a:schemeClr val="tx1"/>
                          </a:solidFill>
                          <a:latin typeface="Times New Roman"/>
                          <a:ea typeface="Times New Roman"/>
                          <a:cs typeface="Times-Roman"/>
                        </a:rPr>
                        <a:t>Rings containing no (N) atom</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0800">
                <a:tc vMerge="1">
                  <a:txBody>
                    <a:bodyPr/>
                    <a:lstStyle/>
                    <a:p>
                      <a:endParaRPr lang="en-US"/>
                    </a:p>
                  </a:txBody>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Unsaturated</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Saturated </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Unsaturated</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Saturated</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800">
                <a:tc>
                  <a:txBody>
                    <a:bodyPr/>
                    <a:lstStyle/>
                    <a:p>
                      <a:pPr marL="0" marR="0">
                        <a:spcBef>
                          <a:spcPts val="0"/>
                        </a:spcBef>
                        <a:spcAft>
                          <a:spcPts val="0"/>
                        </a:spcAft>
                      </a:pPr>
                      <a:r>
                        <a:rPr lang="en-US" sz="1400" dirty="0">
                          <a:solidFill>
                            <a:schemeClr val="tx1"/>
                          </a:solidFill>
                          <a:latin typeface="Times New Roman"/>
                          <a:ea typeface="Times New Roman"/>
                          <a:cs typeface="Times-Roman"/>
                        </a:rPr>
                        <a:t>3</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-irine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iridine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-irine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-irane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800">
                <a:tc>
                  <a:txBody>
                    <a:bodyPr/>
                    <a:lstStyle/>
                    <a:p>
                      <a:pPr marL="0" marR="0">
                        <a:spcBef>
                          <a:spcPts val="0"/>
                        </a:spcBef>
                        <a:spcAft>
                          <a:spcPts val="0"/>
                        </a:spcAft>
                      </a:pPr>
                      <a:r>
                        <a:rPr lang="en-US" sz="1400" dirty="0">
                          <a:solidFill>
                            <a:schemeClr val="tx1"/>
                          </a:solidFill>
                          <a:latin typeface="Times New Roman"/>
                          <a:ea typeface="Times New Roman"/>
                          <a:cs typeface="Times-Roman"/>
                        </a:rPr>
                        <a:t>4</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-ete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etidine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-ete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-etane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800">
                <a:tc>
                  <a:txBody>
                    <a:bodyPr/>
                    <a:lstStyle/>
                    <a:p>
                      <a:pPr marL="0" marR="0">
                        <a:spcBef>
                          <a:spcPts val="0"/>
                        </a:spcBef>
                        <a:spcAft>
                          <a:spcPts val="0"/>
                        </a:spcAft>
                      </a:pPr>
                      <a:r>
                        <a:rPr lang="en-US" sz="1400" dirty="0">
                          <a:solidFill>
                            <a:schemeClr val="tx1"/>
                          </a:solidFill>
                          <a:latin typeface="Times New Roman"/>
                          <a:ea typeface="Times New Roman"/>
                          <a:cs typeface="Times-Roman"/>
                        </a:rPr>
                        <a:t>5</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-ole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-olidine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-ole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-olane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800">
                <a:tc>
                  <a:txBody>
                    <a:bodyPr/>
                    <a:lstStyle/>
                    <a:p>
                      <a:pPr marL="0" marR="0">
                        <a:spcBef>
                          <a:spcPts val="0"/>
                        </a:spcBef>
                        <a:spcAft>
                          <a:spcPts val="0"/>
                        </a:spcAft>
                      </a:pPr>
                      <a:r>
                        <a:rPr lang="en-US" sz="1400" dirty="0">
                          <a:solidFill>
                            <a:schemeClr val="tx1"/>
                          </a:solidFill>
                          <a:latin typeface="Times New Roman"/>
                          <a:ea typeface="Times New Roman"/>
                          <a:cs typeface="Times-Roman"/>
                        </a:rPr>
                        <a:t>6</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ine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-inane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-ine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-ane </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800">
                <a:tc>
                  <a:txBody>
                    <a:bodyPr/>
                    <a:lstStyle/>
                    <a:p>
                      <a:pPr marL="0" marR="0">
                        <a:spcBef>
                          <a:spcPts val="0"/>
                        </a:spcBef>
                        <a:spcAft>
                          <a:spcPts val="0"/>
                        </a:spcAft>
                      </a:pPr>
                      <a:r>
                        <a:rPr lang="en-US" sz="1400" dirty="0">
                          <a:solidFill>
                            <a:schemeClr val="tx1"/>
                          </a:solidFill>
                          <a:latin typeface="Times New Roman"/>
                          <a:ea typeface="Times New Roman"/>
                          <a:cs typeface="Times-Roman"/>
                        </a:rPr>
                        <a:t>7</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epine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-epane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-epine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-epane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800">
                <a:tc>
                  <a:txBody>
                    <a:bodyPr/>
                    <a:lstStyle/>
                    <a:p>
                      <a:pPr marL="0" marR="0">
                        <a:spcBef>
                          <a:spcPts val="0"/>
                        </a:spcBef>
                        <a:spcAft>
                          <a:spcPts val="0"/>
                        </a:spcAft>
                      </a:pPr>
                      <a:r>
                        <a:rPr lang="en-US" sz="1400" dirty="0">
                          <a:solidFill>
                            <a:schemeClr val="tx1"/>
                          </a:solidFill>
                          <a:latin typeface="Times New Roman"/>
                          <a:ea typeface="Times New Roman"/>
                          <a:cs typeface="Times-Roman"/>
                        </a:rPr>
                        <a:t>8</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ocine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-ocane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-ocine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-ocane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001">
                <a:tc>
                  <a:txBody>
                    <a:bodyPr/>
                    <a:lstStyle/>
                    <a:p>
                      <a:pPr marL="0" marR="0">
                        <a:spcBef>
                          <a:spcPts val="0"/>
                        </a:spcBef>
                        <a:spcAft>
                          <a:spcPts val="0"/>
                        </a:spcAft>
                      </a:pPr>
                      <a:r>
                        <a:rPr lang="en-US" sz="1400" dirty="0">
                          <a:solidFill>
                            <a:schemeClr val="tx1"/>
                          </a:solidFill>
                          <a:latin typeface="Times New Roman"/>
                          <a:ea typeface="Times New Roman"/>
                          <a:cs typeface="Times-Roman"/>
                        </a:rPr>
                        <a:t>9</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onine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onane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latin typeface="Times New Roman"/>
                          <a:ea typeface="Times New Roman"/>
                          <a:cs typeface="Times-Roman"/>
                        </a:rPr>
                        <a:t>-onine</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onane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800">
                <a:tc>
                  <a:txBody>
                    <a:bodyPr/>
                    <a:lstStyle/>
                    <a:p>
                      <a:pPr marL="0" marR="0">
                        <a:spcBef>
                          <a:spcPts val="0"/>
                        </a:spcBef>
                        <a:spcAft>
                          <a:spcPts val="0"/>
                        </a:spcAft>
                      </a:pPr>
                      <a:r>
                        <a:rPr lang="en-US" sz="1400">
                          <a:solidFill>
                            <a:schemeClr val="tx1"/>
                          </a:solidFill>
                          <a:latin typeface="Times New Roman"/>
                          <a:ea typeface="Times New Roman"/>
                          <a:cs typeface="Times-Roman"/>
                        </a:rPr>
                        <a:t>10</a:t>
                      </a:r>
                      <a:endParaRPr lang="en-US" sz="105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ecine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ecane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ecine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latin typeface="Times New Roman"/>
                          <a:ea typeface="Times New Roman"/>
                          <a:cs typeface="Times-Roman"/>
                        </a:rPr>
                        <a:t>-</a:t>
                      </a:r>
                      <a:r>
                        <a:rPr lang="en-US" sz="1400" dirty="0" err="1">
                          <a:solidFill>
                            <a:schemeClr val="tx1"/>
                          </a:solidFill>
                          <a:latin typeface="Times New Roman"/>
                          <a:ea typeface="Times New Roman"/>
                          <a:cs typeface="Times-Roman"/>
                        </a:rPr>
                        <a:t>ecane</a:t>
                      </a:r>
                      <a:endParaRPr lang="en-US" sz="1050" dirty="0">
                        <a:solidFill>
                          <a:schemeClr val="tx1"/>
                        </a:solidFill>
                        <a:latin typeface="Times-Roman"/>
                        <a:ea typeface="Times New Roman"/>
                        <a:cs typeface="Times-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05" name="Rectangle 1"/>
          <p:cNvSpPr>
            <a:spLocks noChangeArrowheads="1"/>
          </p:cNvSpPr>
          <p:nvPr/>
        </p:nvSpPr>
        <p:spPr bwMode="auto">
          <a:xfrm>
            <a:off x="533400" y="990600"/>
            <a:ext cx="7772400"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ring size is indicated by a suffix according to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2</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Some of the syllables are derived from Latin numerals, namely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ir</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from tri,</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from tetra,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ep</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from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hepta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oc</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from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octa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from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nona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ec</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from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deca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2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Rules </a:t>
            </a:r>
            <a:endParaRPr lang="en-US" dirty="0"/>
          </a:p>
        </p:txBody>
      </p:sp>
      <p:sp>
        <p:nvSpPr>
          <p:cNvPr id="22530" name="Rectangle 2"/>
          <p:cNvSpPr>
            <a:spLocks noChangeArrowheads="1"/>
          </p:cNvSpPr>
          <p:nvPr/>
        </p:nvSpPr>
        <p:spPr bwMode="auto">
          <a:xfrm>
            <a:off x="381000" y="914400"/>
            <a:ext cx="8001000" cy="12003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 mono heterocyclic system the naming is carried out by combining one or more prefixes from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1</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with a suffix from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2</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If two vowels succeed one another, the letter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omitted from the prefix, e.g.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azirine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azairine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the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numbering of such systems starts at the heteroatom.</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29" name="Picture 1"/>
          <p:cNvPicPr>
            <a:picLocks noChangeAspect="1" noChangeArrowheads="1"/>
          </p:cNvPicPr>
          <p:nvPr/>
        </p:nvPicPr>
        <p:blipFill>
          <a:blip r:embed="rId2"/>
          <a:srcRect/>
          <a:stretch>
            <a:fillRect/>
          </a:stretch>
        </p:blipFill>
        <p:spPr bwMode="auto">
          <a:xfrm>
            <a:off x="990600" y="2286000"/>
            <a:ext cx="6553200" cy="1295400"/>
          </a:xfrm>
          <a:prstGeom prst="rect">
            <a:avLst/>
          </a:prstGeom>
        </p:spPr>
        <p:style>
          <a:lnRef idx="2">
            <a:schemeClr val="accent1"/>
          </a:lnRef>
          <a:fillRef idx="1">
            <a:schemeClr val="lt1"/>
          </a:fillRef>
          <a:effectRef idx="0">
            <a:schemeClr val="accent1"/>
          </a:effectRef>
          <a:fontRef idx="minor">
            <a:schemeClr val="dk1"/>
          </a:fontRef>
        </p:style>
      </p:pic>
      <p:sp>
        <p:nvSpPr>
          <p:cNvPr id="22532" name="Rectangle 4"/>
          <p:cNvSpPr>
            <a:spLocks noChangeArrowheads="1"/>
          </p:cNvSpPr>
          <p:nvPr/>
        </p:nvSpPr>
        <p:spPr bwMode="auto">
          <a:xfrm>
            <a:off x="533400" y="3733800"/>
            <a:ext cx="7467600" cy="10156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Partly or completely saturated rings</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are denoted by the suffixes according to </a:t>
            </a:r>
            <a:r>
              <a:rPr lang="en-US" sz="2000" dirty="0">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2</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prefixes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dihydro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tetrahydro</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etc. should be used</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1" name="Picture 3"/>
          <p:cNvPicPr>
            <a:picLocks noChangeAspect="1" noChangeArrowheads="1"/>
          </p:cNvPicPr>
          <p:nvPr/>
        </p:nvPicPr>
        <p:blipFill>
          <a:blip r:embed="rId3"/>
          <a:srcRect/>
          <a:stretch>
            <a:fillRect/>
          </a:stretch>
        </p:blipFill>
        <p:spPr bwMode="auto">
          <a:xfrm>
            <a:off x="914400" y="4953000"/>
            <a:ext cx="7010400" cy="1524000"/>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5479</TotalTime>
  <Words>2248</Words>
  <Application>Microsoft Office PowerPoint</Application>
  <PresentationFormat>On-screen Show (4:3)</PresentationFormat>
  <Paragraphs>156</Paragraphs>
  <Slides>41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CS ChemDraw Drawing</vt:lpstr>
      <vt:lpstr>PowerPoint Presentation</vt:lpstr>
      <vt:lpstr>PowerPoint Presentation</vt:lpstr>
      <vt:lpstr>Heterocyclic compounds </vt:lpstr>
      <vt:lpstr>Types of heterocycles</vt:lpstr>
      <vt:lpstr>2-Partially unsaturated systems (heterocycloalkenes)</vt:lpstr>
      <vt:lpstr>3- Systems with the greatest possible number of noncumulated double bonds (heteroannulenes)</vt:lpstr>
      <vt:lpstr> Hantzsch-Widman Nomenclature </vt:lpstr>
      <vt:lpstr> • Ring size </vt:lpstr>
      <vt:lpstr>Rules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 one examples :</vt:lpstr>
      <vt:lpstr>PowerPoint Presentation</vt:lpstr>
      <vt:lpstr> The two nucleophilic centres can both be heteroatoms, as in syntheses of pyrimidines and pyrazoles: </vt:lpstr>
      <vt:lpstr>Type two :</vt:lpstr>
      <vt:lpstr>PowerPoint Presentation</vt:lpstr>
      <vt:lpstr>PowerPoint Presentation</vt:lpstr>
      <vt:lpstr>PowerPoint Presentation</vt:lpstr>
      <vt:lpstr>Aromatic Five-Membered-Ring Heterocycles</vt:lpstr>
      <vt:lpstr>PowerPoint Presentation</vt:lpstr>
      <vt:lpstr> Reaction of Aromatic Five-Membered-Ring Heterocycles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CSCo</dc:creator>
  <cp:lastModifiedBy>Computer Systems Co</cp:lastModifiedBy>
  <cp:revision>72</cp:revision>
  <dcterms:created xsi:type="dcterms:W3CDTF">2011-02-16T20:31:10Z</dcterms:created>
  <dcterms:modified xsi:type="dcterms:W3CDTF">2025-01-20T19:15:12Z</dcterms:modified>
</cp:coreProperties>
</file>