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7CCB5-9DD2-4D71-80B1-EB4390188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FC6F2-7060-4215-8ED7-6A5AEB695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02E28-D3F0-4188-8A94-CB6DDA53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D43A6-B92A-4D5E-8CB6-0CDF2B21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4FD22-5FE5-4B62-A3DF-B6A891A9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3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E2B3-4952-4156-BD50-6A165B45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9B9A6-9C4A-4501-93CE-CAAA418B0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8984C-8739-47ED-A886-81F00BEA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114F8-5165-4435-B8A8-A0D26B5D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FB4EF-AE8B-43E0-9704-5F5769F8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0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2ED58-85EE-4758-B902-36363BFDB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DBCE-2A88-40E1-B294-0C7E97FC5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4D852-C8B0-4A35-A710-E7D451AC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76C2-AA5C-4BA8-BEB3-871E662F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86106-E40F-4BFD-A612-CB91A33D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D031-7F6D-449C-BE4D-B1FA377BF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B27CF-118E-46E3-8DF2-11CD1774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3EEB8-5326-4C9C-97A4-B6B78CDC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D54BB-3D69-4C85-B1B2-29B17B2F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F7602-228A-4922-9C4E-76AAC53C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5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98B73-F1C7-4EEC-8698-6E958DA8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C48DD-5B6F-4C18-B1B0-13823565E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BD91D-89DF-42A6-B633-A86FC0670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84D9C-E639-4B13-AB91-17582320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A357-89FC-41BC-8754-D01AC1CB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6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B4BD-0C20-4626-842F-5BE07B9A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C705E-D943-4743-A9DA-44F2841B8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D04F8-26CF-4EDB-AD06-203F1CF6B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DC1A-757D-4068-B43F-FEE9F5AA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3D05C-BC6D-4F1C-94A5-D93A4424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5BFCF-5A14-44AA-9D11-442C3826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2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1FFB-ED02-4FFE-A98C-82A1C376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1AC55-B873-4FB2-AB0D-6A632FF74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54E25-189C-46A8-99C1-56B6C72F6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14625-2060-43B9-8580-200BA187B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1A850-701B-4691-BDC9-37B93F528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023AAF-001F-4C75-833F-33ABDC8D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C8956D-9F70-4B3B-9157-A0D8948D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55A8B-FFE4-4268-BDF0-ECE95436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5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0CB1-3027-4D2A-8D63-012C08BC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16806-FD97-4D7F-BF7F-45AA54C0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23E86-551F-4763-8697-B36D8BD8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B13E2-8882-4BDB-A5CA-3270FD77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0C5F9-B968-4D2F-A34D-65F51496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5F424-87FE-4BB9-947E-B1B7A5B9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1A3EA-5763-44BC-AE8D-B8E79176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1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22804-6DB6-4037-BACF-DE51D815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18FCA-64E5-4007-957E-30DD5C537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CAA91-A437-4CF7-9C36-36673FF09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42E20-7887-4F9A-B385-B0E084AD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F58AA-5267-4B52-9C33-FFAF81670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7CC8A-3390-413C-85D8-569590EE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86A5-72D4-4960-82E1-37CD98FA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C7CFB-E083-4D26-9C07-34A94D574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C8A7D-69AE-4DE0-8F08-405234A54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6770E-CFAD-472C-85DC-B0FB8846F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1380A-5EC3-445E-A9D0-AE1BFC4E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F2F7A-FDBA-451A-9C9B-608A803AD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0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BFA22-55B2-49E3-9DA0-625B51DD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455BD-CF5C-4AAD-98DB-679D6B81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44FA0-1E8C-4CEA-B80F-95BB85829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8CCBD-F434-4CD9-B9DE-C90F216D9403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139BF-819F-4F40-9637-495CBBFCB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9BE66-6E2B-44CF-A801-8FEAACEAB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89FF-7EC9-4B4D-B9BC-6ED36DAD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635EF-3FA9-41A1-9EAF-2B845CCBC8D7}"/>
              </a:ext>
            </a:extLst>
          </p:cNvPr>
          <p:cNvSpPr/>
          <p:nvPr/>
        </p:nvSpPr>
        <p:spPr>
          <a:xfrm>
            <a:off x="814192" y="1139960"/>
            <a:ext cx="108350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Method of Estimation</a:t>
            </a:r>
          </a:p>
          <a:p>
            <a:r>
              <a:rPr lang="en-US" sz="3600" dirty="0">
                <a:solidFill>
                  <a:srgbClr val="FF0000"/>
                </a:solidFill>
              </a:rPr>
              <a:t>-Maximum Likelihood Estimation Method(</a:t>
            </a:r>
            <a:r>
              <a:rPr lang="en-US" sz="3600" dirty="0" err="1">
                <a:solidFill>
                  <a:srgbClr val="FF0000"/>
                </a:solidFill>
              </a:rPr>
              <a:t>m.l.e</a:t>
            </a:r>
            <a:r>
              <a:rPr lang="en-US" sz="3600" dirty="0">
                <a:solidFill>
                  <a:srgbClr val="FF0000"/>
                </a:solidFill>
              </a:rPr>
              <a:t>.)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B7945-EBBA-4B72-B111-991724C2AE43}"/>
              </a:ext>
            </a:extLst>
          </p:cNvPr>
          <p:cNvSpPr txBox="1"/>
          <p:nvPr/>
        </p:nvSpPr>
        <p:spPr>
          <a:xfrm>
            <a:off x="6563638" y="4346532"/>
            <a:ext cx="3081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</a:t>
            </a:r>
            <a:r>
              <a:rPr lang="en-US" dirty="0" err="1"/>
              <a:t>m.Awaz</a:t>
            </a:r>
            <a:r>
              <a:rPr lang="en-US" dirty="0"/>
              <a:t> Shahab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9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C1B924-3524-44EA-8A59-DC4ADAC6ADAE}"/>
                  </a:ext>
                </a:extLst>
              </p:cNvPr>
              <p:cNvSpPr txBox="1"/>
              <p:nvPr/>
            </p:nvSpPr>
            <p:spPr>
              <a:xfrm>
                <a:off x="463463" y="613775"/>
                <a:ext cx="10809962" cy="6710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0" dirty="0"/>
                  <a:t>1-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/>
                  <a:t>=zero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2800" dirty="0"/>
                  <a:t>(-1)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/>
                  <a:t>=0</a:t>
                </a:r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=0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/>
                  <a:t>=0</a:t>
                </a:r>
              </a:p>
              <a:p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8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C1B924-3524-44EA-8A59-DC4ADAC6A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63" y="613775"/>
                <a:ext cx="10809962" cy="6710299"/>
              </a:xfrm>
              <a:prstGeom prst="rect">
                <a:avLst/>
              </a:prstGeom>
              <a:blipFill>
                <a:blip r:embed="rId2"/>
                <a:stretch>
                  <a:fillRect l="-1128" t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0DADFDE-97CD-4CED-AD3D-E2DF379FB762}"/>
              </a:ext>
            </a:extLst>
          </p:cNvPr>
          <p:cNvCxnSpPr>
            <a:cxnSpLocks/>
          </p:cNvCxnSpPr>
          <p:nvPr/>
        </p:nvCxnSpPr>
        <p:spPr>
          <a:xfrm flipH="1">
            <a:off x="2780778" y="1578279"/>
            <a:ext cx="175364" cy="187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48FE79-B060-4362-A030-E8E23B9D723D}"/>
              </a:ext>
            </a:extLst>
          </p:cNvPr>
          <p:cNvCxnSpPr/>
          <p:nvPr/>
        </p:nvCxnSpPr>
        <p:spPr>
          <a:xfrm flipH="1">
            <a:off x="3144033" y="1929008"/>
            <a:ext cx="175364" cy="25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D94FAD-4E37-4ECC-BE88-BC93CD155F41}"/>
                  </a:ext>
                </a:extLst>
              </p:cNvPr>
              <p:cNvSpPr txBox="1"/>
              <p:nvPr/>
            </p:nvSpPr>
            <p:spPr>
              <a:xfrm>
                <a:off x="588723" y="713984"/>
                <a:ext cx="8755693" cy="7315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𝑙𝑛𝐿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=-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 &lt;0</m:t>
                    </m:r>
                  </m:oMath>
                </a14:m>
                <a:endParaRPr lang="en-US" sz="2800" b="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/>
                  <a:t>  is </a:t>
                </a:r>
                <a:r>
                  <a:rPr lang="en-US" sz="2800" dirty="0" err="1"/>
                  <a:t>m.l.e</a:t>
                </a:r>
                <a:r>
                  <a:rPr lang="en-US" sz="2800" dirty="0"/>
                  <a:t>. for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2-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𝑓𝑜𝑟</m:t>
                    </m:r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=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 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+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8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=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+</a:t>
                </a:r>
                <a:r>
                  <a:rPr lang="en-U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FD94FAD-4E37-4ECC-BE88-BC93CD155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23" y="713984"/>
                <a:ext cx="8755693" cy="7315079"/>
              </a:xfrm>
              <a:prstGeom prst="rect">
                <a:avLst/>
              </a:prstGeom>
              <a:blipFill>
                <a:blip r:embed="rId2"/>
                <a:stretch>
                  <a:fillRect l="-1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C84742-A841-4B94-AB34-14A5DD95A061}"/>
              </a:ext>
            </a:extLst>
          </p:cNvPr>
          <p:cNvCxnSpPr/>
          <p:nvPr/>
        </p:nvCxnSpPr>
        <p:spPr>
          <a:xfrm flipH="1">
            <a:off x="2931090" y="4534422"/>
            <a:ext cx="375781" cy="21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D9A7BD-E235-49CE-907B-33A7AE1A17F3}"/>
              </a:ext>
            </a:extLst>
          </p:cNvPr>
          <p:cNvCxnSpPr/>
          <p:nvPr/>
        </p:nvCxnSpPr>
        <p:spPr>
          <a:xfrm flipH="1">
            <a:off x="2642992" y="4935255"/>
            <a:ext cx="413359" cy="21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17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E48407-22F2-4177-AD27-7C21FBB0DB2F}"/>
                  </a:ext>
                </a:extLst>
              </p:cNvPr>
              <p:cNvSpPr txBox="1"/>
              <p:nvPr/>
            </p:nvSpPr>
            <p:spPr>
              <a:xfrm>
                <a:off x="663879" y="501041"/>
                <a:ext cx="8893480" cy="650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𝑑𝑙𝑛𝐿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+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 = 0</a:t>
                </a: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=0</a:t>
                </a: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=0</a:t>
                </a: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E48407-22F2-4177-AD27-7C21FBB0D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79" y="501041"/>
                <a:ext cx="8893480" cy="6500690"/>
              </a:xfrm>
              <a:prstGeom prst="rect">
                <a:avLst/>
              </a:prstGeom>
              <a:blipFill>
                <a:blip r:embed="rId2"/>
                <a:stretch>
                  <a:fillRect l="-5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26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4F33DC-020A-45BD-AEB9-6218F1EE43EF}"/>
                  </a:ext>
                </a:extLst>
              </p:cNvPr>
              <p:cNvSpPr txBox="1"/>
              <p:nvPr/>
            </p:nvSpPr>
            <p:spPr>
              <a:xfrm>
                <a:off x="977028" y="645090"/>
                <a:ext cx="6212912" cy="3779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𝑙𝑛𝐿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&lt;0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is </a:t>
                </a:r>
                <a:r>
                  <a:rPr lang="en-US" sz="2800" dirty="0" err="1"/>
                  <a:t>m.l.e</a:t>
                </a:r>
                <a:r>
                  <a:rPr lang="en-US" sz="2800" dirty="0"/>
                  <a:t>.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4F33DC-020A-45BD-AEB9-6218F1EE4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28" y="645090"/>
                <a:ext cx="6212912" cy="37791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053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337CA28-9EB4-4CB6-BFB4-81AA2939ABE1}"/>
                  </a:ext>
                </a:extLst>
              </p:cNvPr>
              <p:cNvSpPr txBox="1"/>
              <p:nvPr/>
            </p:nvSpPr>
            <p:spPr>
              <a:xfrm>
                <a:off x="1465545" y="551145"/>
                <a:ext cx="8342334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H.W//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/>
                  <a:t>             0&lt;x</a:t>
                </a:r>
                <a:r>
                  <a:rPr lang="en-US" sz="2400"/>
                  <a:t>&lt;1  </a:t>
                </a:r>
                <a:r>
                  <a:rPr lang="en-US" sz="2400" dirty="0"/>
                  <a:t>find </a:t>
                </a:r>
                <a:r>
                  <a:rPr lang="en-US" sz="2400" dirty="0" err="1"/>
                  <a:t>m.l.e</a:t>
                </a:r>
                <a:r>
                  <a:rPr lang="en-US" sz="2400" dirty="0"/>
                  <a:t>. for 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337CA28-9EB4-4CB6-BFB4-81AA2939A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545" y="551145"/>
                <a:ext cx="8342334" cy="477888"/>
              </a:xfrm>
              <a:prstGeom prst="rect">
                <a:avLst/>
              </a:prstGeom>
              <a:blipFill>
                <a:blip r:embed="rId2"/>
                <a:stretch>
                  <a:fillRect l="-1096" t="-6329" b="-27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2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D7078-B33D-40D3-B64A-B8B954285B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647" y="120281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2)-maximum likelihood Estimation method.</a:t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6AD00A8-742C-4DC5-9527-E1238CFFE2B2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35483" y="2358456"/>
                <a:ext cx="10701405" cy="1991663"/>
              </a:xfrm>
            </p:spPr>
            <p:txBody>
              <a:bodyPr>
                <a:normAutofit fontScale="25000" lnSpcReduction="20000"/>
              </a:bodyPr>
              <a:lstStyle/>
              <a:p>
                <a:pPr algn="l"/>
                <a:endParaRPr lang="en-US" sz="96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m:rPr>
                          <m:nor/>
                        </m:rPr>
                        <a:rPr lang="en-US" sz="9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9600" dirty="0"/>
                        <m:t>likelihood</m:t>
                      </m:r>
                      <m:r>
                        <m:rPr>
                          <m:nor/>
                        </m:rPr>
                        <a:rPr lang="en-US" sz="9600" dirty="0"/>
                        <m:t> </m:t>
                      </m:r>
                      <m:r>
                        <m:rPr>
                          <m:nor/>
                        </m:rPr>
                        <a:rPr lang="en-US" sz="9600" dirty="0"/>
                        <m:t>function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is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the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 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joint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distyibution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function</m:t>
                      </m:r>
                      <m:r>
                        <m:rPr>
                          <m:nor/>
                        </m:rPr>
                        <a:rPr lang="en-US" sz="9600" b="0" i="0" dirty="0" smtClean="0"/>
                        <m:t> 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m:rPr>
                          <m:sty m:val="p"/>
                        </m:rPr>
                        <a:rPr lang="en-US" sz="9600" b="0" i="0" dirty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9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9600" b="0" i="0" dirty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9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9600" b="0" i="0" dirty="0" smtClean="0">
                          <a:latin typeface="Cambria Math" panose="02040503050406030204" pitchFamily="18" charset="0"/>
                        </a:rPr>
                        <m:t>observations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9600" dirty="0">
                  <a:latin typeface="Cambria Math" panose="02040503050406030204" pitchFamily="18" charset="0"/>
                </a:endParaRPr>
              </a:p>
              <a:p>
                <a:pPr algn="l"/>
                <a:endParaRPr lang="en-US" sz="9600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9600" dirty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960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9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960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9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9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9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9600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9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9600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9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9600" dirty="0" smtClean="0">
                              <a:latin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96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9600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9600" dirty="0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9600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9600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9600" dirty="0"/>
              </a:p>
              <a:p>
                <a:pPr algn="l"/>
                <a:endParaRPr lang="en-US" sz="9600" dirty="0"/>
              </a:p>
              <a:p>
                <a:pPr algn="l"/>
                <a:endParaRPr lang="en-US" sz="9600" dirty="0"/>
              </a:p>
              <a:p>
                <a:pPr algn="l"/>
                <a:endParaRPr lang="en-US" sz="9600" dirty="0"/>
              </a:p>
              <a:p>
                <a:pPr algn="l"/>
                <a:endParaRPr lang="en-US" sz="11200" dirty="0"/>
              </a:p>
              <a:p>
                <a:pPr algn="l"/>
                <a:endParaRPr lang="en-US" sz="9600" dirty="0"/>
              </a:p>
              <a:p>
                <a:pPr algn="l"/>
                <a:endParaRPr lang="en-US" dirty="0"/>
              </a:p>
              <a:p>
                <a:endParaRPr lang="en-US" dirty="0"/>
              </a:p>
              <a:p>
                <a:pPr algn="l"/>
                <a:endParaRPr lang="en-US" sz="9600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E6AD00A8-742C-4DC5-9527-E1238CFFE2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35483" y="2358456"/>
                <a:ext cx="10701405" cy="1991663"/>
              </a:xfrm>
              <a:blipFill>
                <a:blip r:embed="rId2"/>
                <a:stretch>
                  <a:fillRect l="-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83B4D5F-7478-4B3C-8D67-51E11AA95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748" y="3604806"/>
            <a:ext cx="1164437" cy="49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08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703829-A593-40F2-A923-7095E5C546D1}"/>
                  </a:ext>
                </a:extLst>
              </p:cNvPr>
              <p:cNvSpPr txBox="1"/>
              <p:nvPr/>
            </p:nvSpPr>
            <p:spPr>
              <a:xfrm>
                <a:off x="1252603" y="964504"/>
                <a:ext cx="9169052" cy="4881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The maximum likelihood estimator (</a:t>
                </a:r>
                <a:r>
                  <a:rPr lang="en-US" sz="3600" dirty="0" err="1"/>
                  <a:t>m.l.e</a:t>
                </a:r>
                <a:r>
                  <a:rPr lang="en-US" sz="3600" dirty="0"/>
                  <a:t>.) is the value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/>
                  <a:t> that maximize the likelihood function, or is the solution of:-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3600" dirty="0"/>
                  <a:t>=0 ,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𝑙𝑛𝐿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3600" dirty="0"/>
              </a:p>
              <a:p>
                <a:endParaRPr lang="en-US" sz="3600" i="1" dirty="0">
                  <a:latin typeface="Cambria Math" panose="02040503050406030204" pitchFamily="18" charset="0"/>
                </a:endParaRPr>
              </a:p>
              <a:p>
                <a:r>
                  <a:rPr lang="en-US" sz="3600" i="1" dirty="0">
                    <a:latin typeface="Cambria Math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8703829-A593-40F2-A923-7095E5C54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603" y="964504"/>
                <a:ext cx="9169052" cy="4881529"/>
              </a:xfrm>
              <a:prstGeom prst="rect">
                <a:avLst/>
              </a:prstGeom>
              <a:blipFill>
                <a:blip r:embed="rId2"/>
                <a:stretch>
                  <a:fillRect l="-1993" t="-1873" r="-2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Down 3">
            <a:extLst>
              <a:ext uri="{FF2B5EF4-FFF2-40B4-BE49-F238E27FC236}">
                <a16:creationId xmlns:a16="http://schemas.microsoft.com/office/drawing/2014/main" id="{C87B92AC-3346-4997-A304-B18F1F00A204}"/>
              </a:ext>
            </a:extLst>
          </p:cNvPr>
          <p:cNvSpPr/>
          <p:nvPr/>
        </p:nvSpPr>
        <p:spPr>
          <a:xfrm rot="18459821">
            <a:off x="2390943" y="3893276"/>
            <a:ext cx="663879" cy="1421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637F4B-85EA-487B-91FC-F5043B779697}"/>
                  </a:ext>
                </a:extLst>
              </p:cNvPr>
              <p:cNvSpPr txBox="1"/>
              <p:nvPr/>
            </p:nvSpPr>
            <p:spPr>
              <a:xfrm>
                <a:off x="2292263" y="563672"/>
                <a:ext cx="9434187" cy="607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Example1//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be a </a:t>
                </a:r>
                <a:r>
                  <a:rPr lang="en-US" sz="2400" dirty="0" err="1"/>
                  <a:t>r.s.</a:t>
                </a:r>
                <a:r>
                  <a:rPr lang="en-US" sz="2400" dirty="0"/>
                  <a:t> from poisson(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𝑢𝑠𝑖𝑛𝑔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b="0" dirty="0">
                  <a:ea typeface="Cambria Math" panose="02040503050406030204" pitchFamily="18" charset="0"/>
                </a:endParaRPr>
              </a:p>
              <a:p>
                <a:r>
                  <a:rPr lang="en-US" sz="2400" dirty="0"/>
                  <a:t>Solution// 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*…*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40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</m:num>
                      <m:den>
                        <m:nary>
                          <m:naryPr>
                            <m:chr m:val="∏"/>
                            <m:subHide m:val="on"/>
                            <m:supHide m:val="on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e>
                        </m:nary>
                      </m:den>
                    </m:f>
                  </m:oMath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637F4B-85EA-487B-91FC-F5043B779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263" y="563672"/>
                <a:ext cx="9434187" cy="6073137"/>
              </a:xfrm>
              <a:prstGeom prst="rect">
                <a:avLst/>
              </a:prstGeom>
              <a:blipFill>
                <a:blip r:embed="rId2"/>
                <a:stretch>
                  <a:fillRect l="-969" t="-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9FAFB3A-8278-4C09-B482-275B6F2DA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009" y="3709472"/>
            <a:ext cx="1164693" cy="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1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B583B7F-679B-4EAE-A888-FEBE1BD16300}"/>
                  </a:ext>
                </a:extLst>
              </p:cNvPr>
              <p:cNvSpPr txBox="1"/>
              <p:nvPr/>
            </p:nvSpPr>
            <p:spPr>
              <a:xfrm>
                <a:off x="1728591" y="663879"/>
                <a:ext cx="8843375" cy="5720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zero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=0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=0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is </a:t>
                </a:r>
                <a:r>
                  <a:rPr lang="en-US" dirty="0" err="1"/>
                  <a:t>m.l.e</a:t>
                </a:r>
                <a:r>
                  <a:rPr lang="en-US" dirty="0"/>
                  <a:t>. for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B583B7F-679B-4EAE-A888-FEBE1BD16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591" y="663879"/>
                <a:ext cx="8843375" cy="5720092"/>
              </a:xfrm>
              <a:prstGeom prst="rect">
                <a:avLst/>
              </a:prstGeom>
              <a:blipFill>
                <a:blip r:embed="rId2"/>
                <a:stretch>
                  <a:fillRect b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45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140DA7C-B909-432C-B22F-FD4D19D9EDAB}"/>
                  </a:ext>
                </a:extLst>
              </p:cNvPr>
              <p:cNvSpPr/>
              <p:nvPr/>
            </p:nvSpPr>
            <p:spPr>
              <a:xfrm>
                <a:off x="1240078" y="237374"/>
                <a:ext cx="9807878" cy="8125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Example2//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be a </a:t>
                </a:r>
                <a:r>
                  <a:rPr lang="en-US" sz="2400" dirty="0" err="1"/>
                  <a:t>r.s.</a:t>
                </a:r>
                <a:r>
                  <a:rPr lang="en-US" sz="2400" dirty="0"/>
                  <a:t> from Ber(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𝑒𝑠𝑡𝑖𝑚𝑎𝑡𝑒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𝑢𝑠𝑖𝑛𝑔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sSup>
                            <m:sSup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m:rPr>
                        <m:sty m:val="p"/>
                      </m:rPr>
                      <a:rPr lang="el-G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𝑙𝑛𝐿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400" dirty="0">
                            <a:ea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140DA7C-B909-432C-B22F-FD4D19D9E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078" y="237374"/>
                <a:ext cx="9807878" cy="8125558"/>
              </a:xfrm>
              <a:prstGeom prst="rect">
                <a:avLst/>
              </a:prstGeom>
              <a:blipFill>
                <a:blip r:embed="rId2"/>
                <a:stretch>
                  <a:fillRect l="-932" t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F36ED9A-F790-4F44-A1CF-6696C4407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245" y="1932854"/>
            <a:ext cx="1164693" cy="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9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E034D2B-1E06-40AF-8876-95FCDED7022C}"/>
                  </a:ext>
                </a:extLst>
              </p:cNvPr>
              <p:cNvSpPr/>
              <p:nvPr/>
            </p:nvSpPr>
            <p:spPr>
              <a:xfrm>
                <a:off x="1529052" y="386429"/>
                <a:ext cx="4696384" cy="5655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𝑑𝑙𝑛𝐿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dirty="0"/>
                  <a:t>=0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ea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=0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/>
                  <a:t>=0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000" dirty="0"/>
                  <a:t>=0</a:t>
                </a:r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nary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/>
                  <a:t>=0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/>
                  <a:t> is </a:t>
                </a:r>
                <a:r>
                  <a:rPr lang="en-US" sz="2000" dirty="0" err="1"/>
                  <a:t>m.l.e</a:t>
                </a:r>
                <a:r>
                  <a:rPr lang="en-US" sz="2000" dirty="0"/>
                  <a:t>.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E034D2B-1E06-40AF-8876-95FCDED70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052" y="386429"/>
                <a:ext cx="4696384" cy="5655202"/>
              </a:xfrm>
              <a:prstGeom prst="rect">
                <a:avLst/>
              </a:prstGeom>
              <a:blipFill>
                <a:blip r:embed="rId2"/>
                <a:stretch>
                  <a:fillRect l="-8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32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CEEDEF6-7594-44BF-8055-814311D24BAD}"/>
                  </a:ext>
                </a:extLst>
              </p:cNvPr>
              <p:cNvSpPr txBox="1"/>
              <p:nvPr/>
            </p:nvSpPr>
            <p:spPr>
              <a:xfrm>
                <a:off x="254696" y="607511"/>
                <a:ext cx="6096000" cy="20645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𝑙𝑛𝐿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p>
                            <m:sSup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CEEDEF6-7594-44BF-8055-814311D24B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96" y="607511"/>
                <a:ext cx="6096000" cy="2064540"/>
              </a:xfrm>
              <a:prstGeom prst="rect">
                <a:avLst/>
              </a:prstGeom>
              <a:blipFill>
                <a:blip r:embed="rId2"/>
                <a:stretch>
                  <a:fillRect l="-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76E0C17-47D3-4A09-A83F-C4A55E7D20F5}"/>
                  </a:ext>
                </a:extLst>
              </p:cNvPr>
              <p:cNvSpPr/>
              <p:nvPr/>
            </p:nvSpPr>
            <p:spPr>
              <a:xfrm>
                <a:off x="739035" y="1755244"/>
                <a:ext cx="6096000" cy="17642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is </a:t>
                </a:r>
                <a:r>
                  <a:rPr lang="en-US" sz="2400" dirty="0" err="1"/>
                  <a:t>m.l.e</a:t>
                </a:r>
                <a:r>
                  <a:rPr lang="en-US" sz="2400" dirty="0"/>
                  <a:t>.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76E0C17-47D3-4A09-A83F-C4A55E7D2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35" y="1755244"/>
                <a:ext cx="6096000" cy="1764201"/>
              </a:xfrm>
              <a:prstGeom prst="rect">
                <a:avLst/>
              </a:prstGeom>
              <a:blipFill>
                <a:blip r:embed="rId3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845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91C564-9912-4A04-AE97-4B964F8B3CEF}"/>
                  </a:ext>
                </a:extLst>
              </p:cNvPr>
              <p:cNvSpPr txBox="1"/>
              <p:nvPr/>
            </p:nvSpPr>
            <p:spPr>
              <a:xfrm>
                <a:off x="300625" y="425885"/>
                <a:ext cx="10421654" cy="601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Example3</a:t>
                </a:r>
                <a:r>
                  <a:rPr lang="en-US" sz="2000" dirty="0"/>
                  <a:t>//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be a </a:t>
                </a:r>
                <a:r>
                  <a:rPr lang="en-US" sz="2000" dirty="0" err="1"/>
                  <a:t>r.s.</a:t>
                </a:r>
                <a:r>
                  <a:rPr lang="en-US" sz="2000" dirty="0"/>
                  <a:t> from N(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),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𝑒𝑠𝑡𝑖𝑚𝑎𝑡𝑒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𝑢𝑠𝑖𝑛𝑔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</m:e>
                    </m:d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SOL//</a:t>
                </a: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  <m:sup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  <m:sSup>
                                  <m:sSupPr>
                                    <m:ctrlP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ea typeface="Cambria Math" panose="02040503050406030204" pitchFamily="18" charset="0"/>
                  </a:rPr>
                  <a:t>ln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sSup>
                              <m:sSup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sz="2400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791C564-9912-4A04-AE97-4B964F8B3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25" y="425885"/>
                <a:ext cx="10421654" cy="6017032"/>
              </a:xfrm>
              <a:prstGeom prst="rect">
                <a:avLst/>
              </a:prstGeom>
              <a:blipFill>
                <a:blip r:embed="rId2"/>
                <a:stretch>
                  <a:fillRect l="-877" t="-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CFA4E3A-0726-43CE-BF3A-F089C96BC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484" y="2805830"/>
            <a:ext cx="1600491" cy="7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84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523</Words>
  <Application>Microsoft Office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2)-maximum likelihood Estimation method.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2)-maximum likelihood method. </dc:title>
  <dc:creator>Maher Fattouh</dc:creator>
  <cp:lastModifiedBy>Maher Fattouh</cp:lastModifiedBy>
  <cp:revision>51</cp:revision>
  <dcterms:created xsi:type="dcterms:W3CDTF">2020-04-25T18:45:35Z</dcterms:created>
  <dcterms:modified xsi:type="dcterms:W3CDTF">2020-04-27T19:30:57Z</dcterms:modified>
</cp:coreProperties>
</file>