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0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9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92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52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4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66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87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69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6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2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2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2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7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8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2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7192-DA0A-4A7D-9C35-5937EA72642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D2A1-1BC5-46C0-9FF6-D78234A3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43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664F12-5B82-4B96-A7AB-34FA0EF693D8}"/>
              </a:ext>
            </a:extLst>
          </p:cNvPr>
          <p:cNvSpPr/>
          <p:nvPr/>
        </p:nvSpPr>
        <p:spPr>
          <a:xfrm>
            <a:off x="1695213" y="2329934"/>
            <a:ext cx="82879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Minimum Variance Method</a:t>
            </a:r>
          </a:p>
        </p:txBody>
      </p:sp>
    </p:spTree>
    <p:extLst>
      <p:ext uri="{BB962C8B-B14F-4D97-AF65-F5344CB8AC3E}">
        <p14:creationId xmlns:p14="http://schemas.microsoft.com/office/powerpoint/2010/main" val="3244303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3104050-CEC1-4330-97FC-A4822CBC0E51}"/>
                  </a:ext>
                </a:extLst>
              </p:cNvPr>
              <p:cNvSpPr/>
              <p:nvPr/>
            </p:nvSpPr>
            <p:spPr>
              <a:xfrm>
                <a:off x="1991790" y="659500"/>
                <a:ext cx="6751377" cy="3652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p>
                          <m:sSup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f>
                          <m:f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US" sz="28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  ,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>
                        <a:solidFill>
                          <a:schemeClr val="bg1"/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chemeClr val="bg1"/>
                        </a:solidFill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m:rPr>
                        <m:nor/>
                      </m:rPr>
                      <a:rPr lang="en-US" sz="2800" dirty="0">
                        <a:solidFill>
                          <a:schemeClr val="bg1"/>
                        </a:solidFill>
                      </a:rPr>
                      <m:t>)=</m:t>
                    </m:r>
                    <m:f>
                      <m:f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acc>
                        <m:accPr>
                          <m:chr m:val="̅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73104050-CEC1-4330-97FC-A4822CBC0E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790" y="659500"/>
                <a:ext cx="6751377" cy="3652090"/>
              </a:xfrm>
              <a:prstGeom prst="rect">
                <a:avLst/>
              </a:prstGeom>
              <a:blipFill>
                <a:blip r:embed="rId2"/>
                <a:stretch>
                  <a:fillRect l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70DE5BE-46C6-4A02-AFBA-8637A8BB19DF}"/>
                  </a:ext>
                </a:extLst>
              </p:cNvPr>
              <p:cNvSpPr/>
              <p:nvPr/>
            </p:nvSpPr>
            <p:spPr>
              <a:xfrm>
                <a:off x="6359047" y="1927490"/>
                <a:ext cx="497187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70DE5BE-46C6-4A02-AFBA-8637A8BB19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047" y="1927490"/>
                <a:ext cx="497187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013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1E75932-D118-498C-B0AB-9478C1279411}"/>
                  </a:ext>
                </a:extLst>
              </p:cNvPr>
              <p:cNvSpPr txBox="1"/>
              <p:nvPr/>
            </p:nvSpPr>
            <p:spPr>
              <a:xfrm>
                <a:off x="826718" y="688932"/>
                <a:ext cx="834233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H.W// find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m.v.u.e</a:t>
                </a:r>
                <a:r>
                  <a:rPr lang="en-US" sz="2800" dirty="0">
                    <a:solidFill>
                      <a:schemeClr val="bg1"/>
                    </a:solidFill>
                  </a:rPr>
                  <a:t>. for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of N(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,</a:t>
                </a:r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)</a:t>
                </a: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H.W// What is the difference between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m.l.e</a:t>
                </a:r>
                <a:r>
                  <a:rPr lang="en-US" sz="2800" dirty="0">
                    <a:solidFill>
                      <a:schemeClr val="bg1"/>
                    </a:solidFill>
                  </a:rPr>
                  <a:t>. </a:t>
                </a:r>
                <a:r>
                  <a:rPr lang="en-US" sz="2800">
                    <a:solidFill>
                      <a:schemeClr val="bg1"/>
                    </a:solidFill>
                  </a:rPr>
                  <a:t>&amp; m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.v.u.e</a:t>
                </a:r>
                <a:r>
                  <a:rPr lang="en-US" sz="28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1E75932-D118-498C-B0AB-9478C1279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18" y="688932"/>
                <a:ext cx="8342334" cy="1384995"/>
              </a:xfrm>
              <a:prstGeom prst="rect">
                <a:avLst/>
              </a:prstGeom>
              <a:blipFill>
                <a:blip r:embed="rId2"/>
                <a:stretch>
                  <a:fillRect l="-1535" t="-4405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87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FE94C7A-E8D5-4E78-8C3A-0CF81099F110}"/>
                  </a:ext>
                </a:extLst>
              </p:cNvPr>
              <p:cNvSpPr/>
              <p:nvPr/>
            </p:nvSpPr>
            <p:spPr>
              <a:xfrm>
                <a:off x="960896" y="610608"/>
                <a:ext cx="9810426" cy="4028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3-Minimum Variance Method (Least Variance Method) (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m.v.u.e</a:t>
                </a:r>
                <a:r>
                  <a:rPr lang="en-US" sz="2800" dirty="0">
                    <a:solidFill>
                      <a:schemeClr val="bg1"/>
                    </a:solidFill>
                  </a:rPr>
                  <a:t>.)</a:t>
                </a:r>
              </a:p>
              <a:p>
                <a:endParaRPr lang="en-US" dirty="0"/>
              </a:p>
              <a:p>
                <a:r>
                  <a:rPr lang="en-US" dirty="0"/>
                  <a:t>      </a:t>
                </a:r>
                <a:r>
                  <a:rPr lang="en-US" sz="2800" dirty="0">
                    <a:solidFill>
                      <a:srgbClr val="C00000"/>
                    </a:solidFill>
                  </a:rPr>
                  <a:t>In this method the unbiased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C00000"/>
                    </a:solidFill>
                  </a:rPr>
                  <a:t>, which has the minimum (or least)variance should satisfy the following relation</a:t>
                </a:r>
                <a:endParaRPr lang="en-US" sz="2800" dirty="0"/>
              </a:p>
              <a:p>
                <a:endParaRPr lang="en-US" sz="28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4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4000" dirty="0"/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FE94C7A-E8D5-4E78-8C3A-0CF81099F1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96" y="610608"/>
                <a:ext cx="9810426" cy="4028732"/>
              </a:xfrm>
              <a:prstGeom prst="rect">
                <a:avLst/>
              </a:prstGeom>
              <a:blipFill>
                <a:blip r:embed="rId2"/>
                <a:stretch>
                  <a:fillRect l="-1305" t="-1513" r="-2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63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66A11A-B305-4FF8-B697-0CE9665DFB73}"/>
                  </a:ext>
                </a:extLst>
              </p:cNvPr>
              <p:cNvSpPr txBox="1"/>
              <p:nvPr/>
            </p:nvSpPr>
            <p:spPr>
              <a:xfrm>
                <a:off x="1611824" y="635431"/>
                <a:ext cx="9546955" cy="6285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Example1// In a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r.s.s.n</a:t>
                </a:r>
                <a:r>
                  <a:rPr lang="en-US" sz="2800" dirty="0">
                    <a:solidFill>
                      <a:schemeClr val="bg1"/>
                    </a:solidFill>
                  </a:rPr>
                  <a:t> from 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1- Ber(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2-poi(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  ,Find </a:t>
                </a:r>
                <a:r>
                  <a:rPr lang="en-US" sz="2800" dirty="0" err="1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m.v.u.e</a:t>
                </a:r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. for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Solution//</a:t>
                </a:r>
              </a:p>
              <a:p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8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sSup>
                            <m:sSupPr>
                              <m:ctrlP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i="1" dirty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28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rgbClr val="C00000"/>
                  </a:solidFill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F66A11A-B305-4FF8-B697-0CE9665DF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824" y="635431"/>
                <a:ext cx="9546955" cy="6285310"/>
              </a:xfrm>
              <a:prstGeom prst="rect">
                <a:avLst/>
              </a:prstGeom>
              <a:blipFill>
                <a:blip r:embed="rId2"/>
                <a:stretch>
                  <a:fillRect l="-1276" t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44254B4-27DD-4E91-AAE1-249DC22AB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301" y="3429000"/>
            <a:ext cx="1164693" cy="70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8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C1FB24D-0E55-4B7F-BABA-A05AADC9B3ED}"/>
                  </a:ext>
                </a:extLst>
              </p:cNvPr>
              <p:cNvSpPr/>
              <p:nvPr/>
            </p:nvSpPr>
            <p:spPr>
              <a:xfrm>
                <a:off x="1854631" y="477140"/>
                <a:ext cx="7645830" cy="5857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sup>
                    </m:sSup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sup>
                    </m:sSup>
                  </m:oMath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𝑙𝑛𝐿</m:t>
                    </m:r>
                    <m:d>
                      <m:d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m:rPr>
                        <m:sty m:val="p"/>
                      </m:rPr>
                      <a:rPr lang="en-U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m:rPr>
                        <m:sty m:val="p"/>
                      </m:rPr>
                      <a:rPr lang="el-GR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+(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</m:oMath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𝑑𝑙𝑛𝐿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  <a:ea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2800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nary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nary>
                        </m:num>
                        <m:den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d>
                        <m:dPr>
                          <m:begChr m:val=""/>
                          <m:endChr m:val="]"/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/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/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C1FB24D-0E55-4B7F-BABA-A05AADC9B3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631" y="477140"/>
                <a:ext cx="7645830" cy="5857181"/>
              </a:xfrm>
              <a:prstGeom prst="rect">
                <a:avLst/>
              </a:prstGeom>
              <a:blipFill>
                <a:blip r:embed="rId3"/>
                <a:stretch>
                  <a:fillRect l="-1595" t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998753-CF99-467C-929C-4E0DA3051D1C}"/>
              </a:ext>
            </a:extLst>
          </p:cNvPr>
          <p:cNvCxnSpPr/>
          <p:nvPr/>
        </p:nvCxnSpPr>
        <p:spPr>
          <a:xfrm flipH="1">
            <a:off x="7113722" y="3285641"/>
            <a:ext cx="712922" cy="32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13C098-8666-49A6-81BB-30EF6E844DFC}"/>
              </a:ext>
            </a:extLst>
          </p:cNvPr>
          <p:cNvCxnSpPr/>
          <p:nvPr/>
        </p:nvCxnSpPr>
        <p:spPr>
          <a:xfrm flipH="1">
            <a:off x="5579390" y="3285641"/>
            <a:ext cx="516610" cy="29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68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A01AF6-1F06-4C8E-9DE2-3E981B7C7904}"/>
                  </a:ext>
                </a:extLst>
              </p:cNvPr>
              <p:cNvSpPr txBox="1"/>
              <p:nvPr/>
            </p:nvSpPr>
            <p:spPr>
              <a:xfrm>
                <a:off x="1813302" y="914400"/>
                <a:ext cx="6183823" cy="5371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𝑑𝑙𝑛𝐿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32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f>
                          <m:fPr>
                            <m:ctrlPr>
                              <a:rPr lang="en-US" sz="32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32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den>
                    </m:f>
                  </m:oMath>
                </a14:m>
                <a:endParaRPr lang="en-US" sz="3200" dirty="0"/>
              </a:p>
              <a:p>
                <a:r>
                  <a:rPr lang="en-US" sz="3200" dirty="0">
                    <a:solidFill>
                      <a:schemeClr val="bg1"/>
                    </a:solidFill>
                  </a:rPr>
                  <a:t>V(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3200" dirty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200" dirty="0"/>
              </a:p>
              <a:p>
                <a:endParaRPr lang="en-US" sz="32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is (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m.v.u.e</a:t>
                </a:r>
                <a:r>
                  <a:rPr lang="en-US" sz="3200" dirty="0">
                    <a:solidFill>
                      <a:schemeClr val="bg1"/>
                    </a:solidFill>
                  </a:rPr>
                  <a:t>.)</a:t>
                </a:r>
                <a:endParaRPr lang="en-US" sz="32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1A01AF6-1F06-4C8E-9DE2-3E981B7C7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302" y="914400"/>
                <a:ext cx="6183823" cy="5371599"/>
              </a:xfrm>
              <a:prstGeom prst="rect">
                <a:avLst/>
              </a:prstGeom>
              <a:blipFill>
                <a:blip r:embed="rId2"/>
                <a:stretch>
                  <a:fillRect l="-2463" b="-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75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3DD98-7A8E-4865-9585-27194398F6C6}"/>
                  </a:ext>
                </a:extLst>
              </p:cNvPr>
              <p:cNvSpPr txBox="1"/>
              <p:nvPr/>
            </p:nvSpPr>
            <p:spPr>
              <a:xfrm>
                <a:off x="1053885" y="449451"/>
                <a:ext cx="9593451" cy="5805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2−</m:t>
                    </m:r>
                  </m:oMath>
                </a14:m>
                <a:r>
                  <a:rPr lang="en-US" sz="3200" b="0" i="1" dirty="0">
                    <a:latin typeface="Cambria Math" panose="02040503050406030204" pitchFamily="18" charset="0"/>
                  </a:rPr>
                  <a:t>pois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endParaRPr lang="en-US" sz="3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endParaRPr lang="en-US" sz="3200" dirty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3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  <a:p>
                <a:endParaRPr lang="en-US" sz="3200" dirty="0"/>
              </a:p>
              <a:p>
                <a:r>
                  <a:rPr lang="en-US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*…*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32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32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num>
                      <m:den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2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e>
                        </m:nary>
                      </m:den>
                    </m:f>
                  </m:oMath>
                </a14:m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3DD98-7A8E-4865-9585-27194398F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885" y="449451"/>
                <a:ext cx="9593451" cy="5805628"/>
              </a:xfrm>
              <a:prstGeom prst="rect">
                <a:avLst/>
              </a:prstGeom>
              <a:blipFill>
                <a:blip r:embed="rId2"/>
                <a:stretch>
                  <a:fillRect l="-1652"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FB60FE4-D215-4B33-94E4-37E8E7699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5497" y="2797799"/>
            <a:ext cx="1164693" cy="70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4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A384A6B-101C-4D4F-A224-E687ABA1E358}"/>
                  </a:ext>
                </a:extLst>
              </p:cNvPr>
              <p:cNvSpPr txBox="1"/>
              <p:nvPr/>
            </p:nvSpPr>
            <p:spPr>
              <a:xfrm>
                <a:off x="2014780" y="666427"/>
                <a:ext cx="7361695" cy="5222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𝑙𝑛𝐿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e>
                      </m:nary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zero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]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/>
                    </m:d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A384A6B-101C-4D4F-A224-E687ABA1E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780" y="666427"/>
                <a:ext cx="7361695" cy="52225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831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77B795-F8D6-4660-8540-4B9FF7E3D46F}"/>
                  </a:ext>
                </a:extLst>
              </p:cNvPr>
              <p:cNvSpPr txBox="1"/>
              <p:nvPr/>
            </p:nvSpPr>
            <p:spPr>
              <a:xfrm>
                <a:off x="1394848" y="898901"/>
                <a:ext cx="8477572" cy="30595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36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36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36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f>
                          <m:fPr>
                            <m:ctrlPr>
                              <a:rPr lang="en-US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num>
                          <m:den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3600" dirty="0">
                    <a:solidFill>
                      <a:schemeClr val="bg1"/>
                    </a:solidFill>
                  </a:rPr>
                  <a:t>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360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0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36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600" dirty="0">
                  <a:solidFill>
                    <a:schemeClr val="bg1"/>
                  </a:solidFill>
                </a:endParaRPr>
              </a:p>
              <a:p>
                <a:endParaRPr lang="en-US" sz="36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chemeClr val="bg1"/>
                    </a:solidFill>
                  </a:rPr>
                  <a:t> is </a:t>
                </a:r>
                <a:r>
                  <a:rPr lang="en-US" sz="3600" dirty="0" err="1">
                    <a:solidFill>
                      <a:schemeClr val="bg1"/>
                    </a:solidFill>
                  </a:rPr>
                  <a:t>m.v.u.e</a:t>
                </a:r>
                <a:r>
                  <a:rPr lang="en-US" sz="3600" dirty="0">
                    <a:solidFill>
                      <a:schemeClr val="bg1"/>
                    </a:solidFill>
                  </a:rPr>
                  <a:t>. </a:t>
                </a:r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D77B795-F8D6-4660-8540-4B9FF7E3D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48" y="898901"/>
                <a:ext cx="8477572" cy="3059556"/>
              </a:xfrm>
              <a:prstGeom prst="rect">
                <a:avLst/>
              </a:prstGeom>
              <a:blipFill>
                <a:blip r:embed="rId3"/>
                <a:stretch>
                  <a:fillRect l="-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80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5787C07-CB87-4773-8CAD-5681E617E321}"/>
                  </a:ext>
                </a:extLst>
              </p:cNvPr>
              <p:cNvSpPr txBox="1"/>
              <p:nvPr/>
            </p:nvSpPr>
            <p:spPr>
              <a:xfrm>
                <a:off x="601249" y="551145"/>
                <a:ext cx="10546915" cy="5940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err="1">
                    <a:solidFill>
                      <a:srgbClr val="C00000"/>
                    </a:solidFill>
                  </a:rPr>
                  <a:t>Exampl</a:t>
                </a:r>
                <a:r>
                  <a:rPr lang="en-US" sz="2000" dirty="0">
                    <a:solidFill>
                      <a:srgbClr val="C00000"/>
                    </a:solidFill>
                  </a:rPr>
                  <a:t>/2//</a:t>
                </a:r>
                <a:r>
                  <a:rPr lang="en-US" dirty="0">
                    <a:solidFill>
                      <a:schemeClr val="bg1"/>
                    </a:solidFill>
                  </a:rPr>
                  <a:t>Give x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𝐸𝑥𝑝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with </a:t>
                </a:r>
                <a:r>
                  <a:rPr lang="en-US" dirty="0" err="1">
                    <a:solidFill>
                      <a:schemeClr val="bg1"/>
                    </a:solidFill>
                  </a:rPr>
                  <a:t>p.d.f.</a:t>
                </a:r>
                <a:r>
                  <a:rPr lang="en-US" dirty="0">
                    <a:solidFill>
                      <a:schemeClr val="bg1"/>
                    </a:solidFill>
                  </a:rPr>
                  <a:t> as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=</a:t>
                </a:r>
                <a:r>
                  <a:rPr lang="en-US" sz="20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 </a:t>
                </a:r>
                <a:r>
                  <a:rPr lang="en-US" dirty="0" err="1">
                    <a:solidFill>
                      <a:schemeClr val="bg1"/>
                    </a:solidFill>
                  </a:rPr>
                  <a:t>m.v.u.e</a:t>
                </a:r>
                <a:r>
                  <a:rPr lang="en-US" dirty="0">
                    <a:solidFill>
                      <a:schemeClr val="bg1"/>
                    </a:solidFill>
                  </a:rPr>
                  <a:t>. for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Sol//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   , EX=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 , V(X)=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𝑙𝑛𝐿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𝑛𝑙𝑛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28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5787C07-CB87-4773-8CAD-5681E617E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49" y="551145"/>
                <a:ext cx="10546915" cy="5940922"/>
              </a:xfrm>
              <a:prstGeom prst="rect">
                <a:avLst/>
              </a:prstGeom>
              <a:blipFill>
                <a:blip r:embed="rId2"/>
                <a:stretch>
                  <a:fillRect l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A76ED3B-448D-4E60-AE7D-05E2FA984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393" y="2196549"/>
            <a:ext cx="1164693" cy="70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83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334</TotalTime>
  <Words>375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3-Least Variance Method</dc:title>
  <dc:creator>Maher Fattouh</dc:creator>
  <cp:lastModifiedBy>Maher Fattouh</cp:lastModifiedBy>
  <cp:revision>38</cp:revision>
  <dcterms:created xsi:type="dcterms:W3CDTF">2020-04-27T12:40:02Z</dcterms:created>
  <dcterms:modified xsi:type="dcterms:W3CDTF">2020-04-28T21:00:57Z</dcterms:modified>
</cp:coreProperties>
</file>