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4-26T09:52:13.0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4445 14288 0,'26'0'187,"1"0"-172,-27 0 17,26 0-32,1 0 31,-1 0-16,1 0 1,-1 0-16,1 0 31,26 0-15,-27 0-1,1 0 1,-1 0 0,0 0-1,1 0 1,-1 0-1,1 0 1,26 0 0,-27 0-1,1 0 1,26 0-1,-27 26 1,27-26 0,0 0-1,-27 0 1,1 0-1,-1 0 1,27 0 15,0 0-31,0 0 16,-27 0 15,54 27-31,-27-27 31,26 26-31,0-26 31,-26 0-15,27 27 0,26-1-1,-53 1 1,79-27 389,-26 0-389,52-27 0,-25 1-1,-27-27 1,26 53 0,0-27-1,-53 1 1,54-1-1,-27 1 1,-27 26 0,53-27 15,-52 1-31,25 26 31,-25-26-31,26-1 16,-27 27 15,-26-26-16,0 26 1,0 0-16,0-27 31,-53 27-15,53 0-1,-53 0 1,26 0 0,-26 0 15,27 0-31,-1 0 15,-26 0 1,26 0 0,-26 0-1,27-26 1,-27 26-1,26 0 1,-26-27 15,27 27-31,-27 0 78,26 0 546</inkml:trace>
  <inkml:trace contextRef="#ctx0" brushRef="#br0" timeOffset="30482.28">4763 15928 0,'52'0'265,"-25"0"-249,-1 0-1,27 0 17,27 0-32,-54 0 15,53 0 1,-26 0-1,-26 0 1,52 0 0,-26 0 15,-26 0-31,26 0 31,-1 0-31,-25 0 31,26 0-15,0 0-16,26 0 31,0 0-15,1 0-1,-1 0 1,1 0-1,-1 0 1,27 0 0,0 0-1,-27 0 1,0 0-1,1 0 1,-1-26 0,-79 26 343,159 0-344,26 0 1,27 0-1,-27 0 17,-53 0-32,53 0 15,-26 0 1,-26 0-1,-28 0 17,28 0-32,-54 0 31,0 0-16,1 0 1,-27 0 0,0 0-16,0 0 31,-1 0-16,-25 0 1,-1 0 0,1 0-1,-1 0 16,-26 0-15,27 0 93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4-26T09:54:41.4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18706 5715 0,'27'0'219,"-1"0"-204,-26 0 1,26 0-1,-26 0 17,53 53-32,-26-26 31,-1 52-31,27-26 31,-53-27-15,27 54-16,-1-54 31,1 27-16,-27 0 1,0 0-16,0-27 31,0 54-15,26-27-1,-26 0 1,0-27 0,0 27-1,0 0 1,0-27-1,0 1 1,0 26 0,0-53-1,0 26 1,0-26 15,0 53-15,-26-26 15,-27-1-31,26-26 31,-26 27-31,0-1 31,27-26-15,-1 26-16,-25-26 31,25 0-15,1 0-1,-1 0 1,27 0-1,-26 0 1,-1 0 0,1 0-1,26 0 16,-27 0-15,27 0 124,0-26-108,0 0-17,0-1-15,0 1 31,0 26-15,0-27 0,0 27 30,0-26-30,0-1 15,0 27-15,0 0 46</inkml:trace>
  <inkml:trace contextRef="#ctx0" brushRef="#br0" timeOffset="2158.018">18759 5266 0</inkml:trace>
  <inkml:trace contextRef="#ctx0" brushRef="#br0" timeOffset="4954.042">19579 6165 0,'0'0'124,"53"0"-108,0 0 0,0 0-1,-27 0 1,27 0-1,0 0 1,0 0 0,-26 0-1,52-26 1,-26-1-1,0 1 1,0-1 15,26 27-15,-52-53-1,25 53-15,1 0 32,-53 0-17,27 0 1,-27-26-1</inkml:trace>
  <inkml:trace contextRef="#ctx0" brushRef="#br0" timeOffset="6688.055">19685 6456 0,'0'0'219,"53"0"-204,-27 0 1,27 0 0,0 0-1,-26 0 1,-1 0-1,54 0 1,-54 27 0,0-27-1,27 0 1,-26 0-1,26 0 1,-27 0 0,27 0-1,-26 0 1,25 0 15,-25 0-15,-1 0-16,1 0 15,26 0 1,-27 0 15,1 0-31,-1 0 31,1 0-15,-1 0-16,-26 0 31,27 0-31,-27 0 31,26 0 16,0 0 16</inkml:trace>
  <inkml:trace contextRef="#ctx0" brushRef="#br0" timeOffset="10178.086">21220 5662 0,'0'27'219,"0"-27"-204,0 26 1,0 27 0,0-53-1,0 27 1,0-27-1,0 53 1,0-27 0,0 1-1,0 25 16,0-25-31,0-1 32,0 27-32,0-26 31,0-27-31,0 53 31,0-27-15,0 1-1,0-1 1,0-26-16,0 26 31,0 1-15,0-1-1,26-26 1,-26 53-1,0-53 1,0 27 0,0-27-1,0 26 1,27-26-1,-27 27 1,26-27 0,-26 0-1,0 26 1,0-26 62,0 27-47,0-27 16,0 26 296,26-26-187,-26 0-140,27 0-1,-1 0 1,27 0-1,-53 0 1,27 0 0,-1 0-1,1 0 16,-1 0-31,-26 0 32,27 0-17,-27 0 141,-27 0-140,-26 0-1,27 0 1,-27 0 0,26 0-1,1 0 1,-53 0-1,52 0 1,1 0 0,-1 0 15,-52 0-31,52 0 15,1 0 1,-1 0 0,1 0 15,-1 0-31,27 0 47,-26 0-32,26 27 63</inkml:trace>
  <inkml:trace contextRef="#ctx0" brushRef="#br0" timeOffset="12970.109">21167 5609 0,'0'27'78,"0"-27"-15,0 26-48,0 1 1,0-1 15,0-26 31,0 27-46,0-27 0,0 26-1,0 1 16,0-27 1,0 26-1,0-26 16,0 27 62,0-1-78,0-26 63,0 0-63,-27 0-31,1 0 31,26 27-31,-27-27 31,27 0-15,0 26-1,-26-26 1,-1 0 78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11D6-3E84-48E0-B06E-2CF171095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F4D63-33CC-4CA2-A7DE-B9264586A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94227-7AE7-4CA1-8146-FBAE4CE8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E254E-C653-4DA3-8C3F-E4119CE72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D9BEF-57A1-4846-8D01-D8D70F08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6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3805C-351F-45EB-A34A-3C82D57C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8C4F5-DEF9-4594-96C7-35EDB2252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84BF4-76FA-4D97-B2D1-B1882D53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842B3-EC97-4C41-A944-4D63D31F0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D4952-3F14-4F22-91C8-D81422F8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8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68E128-DE7A-4E0E-BDEB-5F3243ACF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0D0E1-B55D-48FF-A9FE-E66F2B302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A3BD8-FB8B-49C1-8016-A1E531DE4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9CA8D-FF05-4F05-A937-8F7120BD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60BDC-E3C2-435C-B99E-C7B85692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1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9415B-BA0A-437D-A098-DF1B1897E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34A48-B000-4452-96E1-7693C717A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493E5-CBFC-428D-8059-FE3C819D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574D5-9F7E-4C30-9D22-2F1E00FE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EA881-6CBB-479A-85D0-C49002EF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1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37871-4235-487E-9FFD-D499AC735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16B75-A6B3-4446-A439-B4F777742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D40F4-864A-494A-9E13-100B3C17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2EA8D-A73C-4204-BB6A-FBA1C0A6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35966-06D9-4084-AF6F-D368037B8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F4B3-CF53-41C2-ABDB-E1FF2C5A3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E604E-B21B-40D0-973F-EF7FB85FF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14F5A-D130-430B-A5CE-9AA163627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23213-47A5-4029-A6C2-6F5E0BBC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0E2F5-B559-432A-AC0E-AD5C2BFD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69F06-8D14-445D-8A14-B11E286E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9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D0511-2C04-480A-AF6E-6EC86073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E291C-9D79-46FD-BA1A-39769175B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D8D4A-26EE-4B71-AB47-5492DD43A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3CC61-BBF6-4F94-A9FF-BF39061B3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F9B3E-40BF-490E-B140-AA551B9DA0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F2FA19-D4C3-490D-AABF-9305A9F65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36F669-E736-4CC3-A698-DB9218A0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894825-44E9-44C1-9246-7AF2065A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2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E38C6-ED9B-4AA9-9AE1-671DC19FF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B588C0-A662-4406-9021-6E3CCD606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03860-0112-4FFA-8579-7CF29F47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BEF44-DA17-4F12-A274-ECD2D58E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7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85DF8-F3EB-4197-92A3-3A3355A5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DFA054-80FE-4DA4-B4DA-934DBD3D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F6CED-5AB7-4E2A-9751-7FB89BE1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0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9D9B-801A-467C-81E3-C7048542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C63DE-21F6-453E-8639-C503B53BC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86E4B-274C-49AA-9136-5E1A60EB1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314DE-00A6-4E4D-B2BE-83F12B07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4FB00-0862-4F0B-B6BC-C2A7C9DC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5FD3-8032-4384-9938-02BFF974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0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7141-68F6-4BFA-8542-8486C5A8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A67C1-6048-4FD5-B8F0-403208680F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ED6F2-1B08-4637-A02A-204CD6A37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F7240-D48F-41CC-99C1-AEF370C6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CD6AC-3195-43AE-B0EC-6D176A77E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6CF91-00F7-43CA-AEE2-242998C0D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8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5C9A1-7F18-4DE3-A3AC-61BF96022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E12E2-92AE-44EB-80D5-B3C9B90E1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A7F8-B69D-4359-BCD7-1F7CE9B95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F8F3E-B43C-470F-8A2A-46F4979AB13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8BF9B-C0AD-4970-A241-0B348C290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A05D0-0B48-486F-AFBC-9BBDF4DD5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362FE-3492-4561-93C1-6B1C35D53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9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25B57-879E-4D23-8765-3EE8BFA74E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Methods of Estimation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ECD44-5C44-43B1-99C1-2AF252BD0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following are familiar methods of estimation:-</a:t>
            </a:r>
          </a:p>
          <a:p>
            <a:pPr algn="just"/>
            <a:r>
              <a:rPr lang="en-US" dirty="0">
                <a:solidFill>
                  <a:srgbClr val="00B0F0"/>
                </a:solidFill>
              </a:rPr>
              <a:t>1)- moments method.</a:t>
            </a:r>
          </a:p>
          <a:p>
            <a:pPr algn="just"/>
            <a:r>
              <a:rPr lang="en-US" dirty="0">
                <a:solidFill>
                  <a:srgbClr val="00B0F0"/>
                </a:solidFill>
              </a:rPr>
              <a:t>2)-maximum likelihood method.</a:t>
            </a:r>
          </a:p>
          <a:p>
            <a:pPr algn="just"/>
            <a:r>
              <a:rPr lang="en-US" dirty="0">
                <a:solidFill>
                  <a:srgbClr val="00B0F0"/>
                </a:solidFill>
              </a:rPr>
              <a:t>3)-Least(or minimum) variance method.</a:t>
            </a:r>
          </a:p>
          <a:p>
            <a:pPr algn="just"/>
            <a:r>
              <a:rPr lang="en-US" dirty="0">
                <a:solidFill>
                  <a:srgbClr val="00B0F0"/>
                </a:solidFill>
              </a:rPr>
              <a:t>4)-Bayesian method.</a:t>
            </a:r>
          </a:p>
        </p:txBody>
      </p:sp>
    </p:spTree>
    <p:extLst>
      <p:ext uri="{BB962C8B-B14F-4D97-AF65-F5344CB8AC3E}">
        <p14:creationId xmlns:p14="http://schemas.microsoft.com/office/powerpoint/2010/main" val="665130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09911A6-481B-454B-9611-3DEA4ED507D3}"/>
                  </a:ext>
                </a:extLst>
              </p:cNvPr>
              <p:cNvSpPr/>
              <p:nvPr/>
            </p:nvSpPr>
            <p:spPr>
              <a:xfrm>
                <a:off x="1164921" y="425265"/>
                <a:ext cx="10258816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solidFill>
                      <a:srgbClr val="C00000"/>
                    </a:solidFill>
                  </a:rPr>
                  <a:t>Example// H.W//</a:t>
                </a:r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/>
                  <a:t>be a </a:t>
                </a:r>
                <a:r>
                  <a:rPr lang="en-US" sz="3200" dirty="0" err="1"/>
                  <a:t>r.s.s.n</a:t>
                </a:r>
                <a:r>
                  <a:rPr lang="en-US" sz="3200" dirty="0"/>
                  <a:t> from  Gam(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200" dirty="0"/>
                  <a:t> ) estimate the parameter by using moments method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09911A6-481B-454B-9611-3DEA4ED507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921" y="425265"/>
                <a:ext cx="10258816" cy="1569660"/>
              </a:xfrm>
              <a:prstGeom prst="rect">
                <a:avLst/>
              </a:prstGeom>
              <a:blipFill>
                <a:blip r:embed="rId2"/>
                <a:stretch>
                  <a:fillRect l="-1485" t="-4669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88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7CD2F-DEE7-4DD1-9872-488C82D37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10727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B050"/>
                </a:solidFill>
              </a:rPr>
              <a:t>1)-moments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9E77006A-2EE1-45B2-B46D-AAC4706C35E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931090"/>
                <a:ext cx="9144000" cy="3732757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/>
                  <a:t>In this method we equate population moments and sample moments about the origin. This means that we solve:</a:t>
                </a:r>
              </a:p>
              <a:p>
                <a:pPr algn="l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=1,2,3,…,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algn="l"/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the number of parameters to be estimated ,and</a:t>
                </a:r>
              </a:p>
              <a:p>
                <a:pPr algn="l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𝑝𝑜𝑝𝑢𝑙𝑎𝑡𝑖𝑜𝑛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𝑚𝑜𝑚𝑒𝑛𝑡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𝑎𝑏𝑜𝑢𝑡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𝑜𝑟𝑖𝑔𝑖𝑛</m:t>
                    </m:r>
                  </m:oMath>
                </a14:m>
                <a:r>
                  <a:rPr lang="en-US" dirty="0"/>
                  <a:t> </a:t>
                </a:r>
              </a:p>
              <a:p>
                <a:pPr algn="l"/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dirty="0"/>
                  <a:t>→sample 𝑚𝑜𝑚𝑒𝑛𝑡 𝑎𝑏𝑜𝑢𝑡 𝑡ℎ𝑒 𝑜𝑟𝑖𝑔𝑖𝑛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9E77006A-2EE1-45B2-B46D-AAC4706C35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931090"/>
                <a:ext cx="9144000" cy="3732757"/>
              </a:xfrm>
              <a:blipFill>
                <a:blip r:embed="rId2"/>
                <a:stretch>
                  <a:fillRect l="-1000" t="-2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B6D5766-0F8D-4E54-AC4E-CBD59D621A38}"/>
                  </a:ext>
                </a:extLst>
              </p14:cNvPr>
              <p14:cNvContentPartPr/>
              <p14:nvPr/>
            </p14:nvContentPartPr>
            <p14:xfrm>
              <a:off x="1600200" y="5048280"/>
              <a:ext cx="1553040" cy="686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B6D5766-0F8D-4E54-AC4E-CBD59D621A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90840" y="5038920"/>
                <a:ext cx="1571760" cy="70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745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FAF254C-C0DB-4075-910F-D09D15FB81E8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0" y="1122362"/>
                <a:ext cx="9144000" cy="271060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3200" dirty="0">
                    <a:solidFill>
                      <a:srgbClr val="C00000"/>
                    </a:solidFill>
                  </a:rPr>
                  <a:t>Example//</a:t>
                </a:r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/>
                  <a:t>be a </a:t>
                </a:r>
                <a:r>
                  <a:rPr lang="en-US" sz="3200" dirty="0" err="1"/>
                  <a:t>r.s.s.n</a:t>
                </a:r>
                <a:r>
                  <a:rPr lang="en-US" sz="3200" dirty="0"/>
                  <a:t> use moment method to an estimate for parameters of the following distribution:- </a:t>
                </a:r>
                <a:br>
                  <a:rPr lang="en-US" sz="3200" dirty="0"/>
                </a:br>
                <a:br>
                  <a:rPr lang="en-US" sz="3200" dirty="0"/>
                </a:br>
                <a:endParaRPr lang="en-US" sz="32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FAF254C-C0DB-4075-910F-D09D15FB81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0" y="1122362"/>
                <a:ext cx="9144000" cy="2710602"/>
              </a:xfrm>
              <a:blipFill>
                <a:blip r:embed="rId2"/>
                <a:stretch>
                  <a:fillRect l="-1667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986B80E7-EDDF-4C1A-9EC0-52E936338A31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3429000"/>
                <a:ext cx="9144000" cy="312211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/>
                  <a:t>1-Ber(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)</a:t>
                </a:r>
                <a:br>
                  <a:rPr lang="en-US" dirty="0"/>
                </a:br>
                <a:r>
                  <a:rPr lang="en-US" dirty="0"/>
                  <a:t>2- </a:t>
                </a:r>
                <a:r>
                  <a:rPr lang="en-US" dirty="0" err="1"/>
                  <a:t>unif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) </a:t>
                </a:r>
                <a:br>
                  <a:rPr lang="en-US" dirty="0"/>
                </a:br>
                <a:r>
                  <a:rPr lang="en-US" dirty="0"/>
                  <a:t>3-Geomtric(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)</a:t>
                </a:r>
                <a:br>
                  <a:rPr lang="en-US" dirty="0"/>
                </a:br>
                <a:r>
                  <a:rPr lang="en-US" dirty="0"/>
                  <a:t>4-poisson(𝜃)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986B80E7-EDDF-4C1A-9EC0-52E936338A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3429000"/>
                <a:ext cx="9144000" cy="3122112"/>
              </a:xfrm>
              <a:blipFill>
                <a:blip r:embed="rId3"/>
                <a:stretch>
                  <a:fillRect l="-1000" t="-2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36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37E6153-C330-43CE-BA9D-43521E575F21}"/>
                  </a:ext>
                </a:extLst>
              </p:cNvPr>
              <p:cNvSpPr txBox="1"/>
              <p:nvPr/>
            </p:nvSpPr>
            <p:spPr>
              <a:xfrm>
                <a:off x="1215024" y="3720230"/>
                <a:ext cx="8780746" cy="2182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400" dirty="0"/>
                  <a:t>=                  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400" b="0" dirty="0"/>
              </a:p>
              <a:p>
                <a:endParaRPr lang="en-US" sz="2400" b="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400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/>
                  <a:t>  moment estimate for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37E6153-C330-43CE-BA9D-43521E575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024" y="3720230"/>
                <a:ext cx="8780746" cy="2182200"/>
              </a:xfrm>
              <a:prstGeom prst="rect">
                <a:avLst/>
              </a:prstGeom>
              <a:blipFill>
                <a:blip r:embed="rId2"/>
                <a:stretch>
                  <a:fillRect l="-139" t="-1955" b="-4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7BBE566-D783-41B8-AA0D-BB238373CC11}"/>
                  </a:ext>
                </a:extLst>
              </p:cNvPr>
              <p:cNvSpPr/>
              <p:nvPr/>
            </p:nvSpPr>
            <p:spPr>
              <a:xfrm>
                <a:off x="1215024" y="704499"/>
                <a:ext cx="6096000" cy="206697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:r>
                  <a:rPr lang="en-US" dirty="0"/>
                  <a:t>Sol// </a:t>
                </a:r>
              </a:p>
              <a:p>
                <a:pPr algn="just"/>
                <a:r>
                  <a:rPr lang="en-US" dirty="0"/>
                  <a:t>1-Bernoulli:-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𝐸𝑋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,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algn="just"/>
                <a:r>
                  <a:rPr lang="en-US" dirty="0"/>
                  <a:t>Because this distribution has only one parameter then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pPr algn="just"/>
                <a:r>
                  <a:rPr lang="en-US" dirty="0"/>
                  <a:t>Where:-</a:t>
                </a:r>
              </a:p>
              <a:p>
                <a:pPr algn="just"/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=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7BBE566-D783-41B8-AA0D-BB238373C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024" y="704499"/>
                <a:ext cx="6096000" cy="2066976"/>
              </a:xfrm>
              <a:prstGeom prst="rect">
                <a:avLst/>
              </a:prstGeom>
              <a:blipFill>
                <a:blip r:embed="rId3"/>
                <a:stretch>
                  <a:fillRect l="-800" t="-1770" b="-3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4EBAD0F-A0BC-412B-B42B-583179B05165}"/>
                  </a:ext>
                </a:extLst>
              </p14:cNvPr>
              <p14:cNvContentPartPr/>
              <p14:nvPr/>
            </p14:nvContentPartPr>
            <p14:xfrm>
              <a:off x="6676920" y="1895760"/>
              <a:ext cx="1086480" cy="581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4EBAD0F-A0BC-412B-B42B-583179B0516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67560" y="1886400"/>
                <a:ext cx="1105200" cy="59976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76AADDD-1218-4BB6-A9E8-2325AB71E3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3099" y="3607496"/>
            <a:ext cx="792523" cy="71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37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F9FFCD-B8C1-47EC-BA6F-60AAB6407B71}"/>
                  </a:ext>
                </a:extLst>
              </p:cNvPr>
              <p:cNvSpPr txBox="1"/>
              <p:nvPr/>
            </p:nvSpPr>
            <p:spPr>
              <a:xfrm>
                <a:off x="977030" y="638827"/>
                <a:ext cx="7753611" cy="5868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2- uniform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,         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𝐸𝑋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,    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algn="just"/>
                <a:r>
                  <a:rPr lang="en-US" sz="2400" dirty="0"/>
                  <a:t>Because this distribution has only one parameter then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  <a:p>
                <a:pPr algn="just"/>
                <a:r>
                  <a:rPr lang="en-US" sz="2400" dirty="0"/>
                  <a:t>Where:-</a:t>
                </a:r>
              </a:p>
              <a:p>
                <a:pPr algn="just"/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=</a:t>
                </a:r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/>
              </a:p>
              <a:p>
                <a:pPr algn="just"/>
                <a:endParaRPr lang="en-US" sz="2400" dirty="0"/>
              </a:p>
              <a:p>
                <a:pPr algn="just"/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 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1   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sz="2400" dirty="0"/>
              </a:p>
              <a:p>
                <a:pPr algn="just"/>
                <a:r>
                  <a:rPr lang="en-US" sz="2400" dirty="0"/>
                  <a:t>Now we solve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sz="2400" dirty="0"/>
              </a:p>
              <a:p>
                <a:pPr algn="just"/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/>
                  <a:t> moment est. for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. </m:t>
                    </m:r>
                  </m:oMath>
                </a14:m>
                <a:endParaRPr lang="en-US" sz="2400" dirty="0"/>
              </a:p>
              <a:p>
                <a:endParaRPr lang="en-US" sz="2400" b="0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F9FFCD-B8C1-47EC-BA6F-60AAB6407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030" y="638827"/>
                <a:ext cx="7753611" cy="5868017"/>
              </a:xfrm>
              <a:prstGeom prst="rect">
                <a:avLst/>
              </a:prstGeom>
              <a:blipFill>
                <a:blip r:embed="rId2"/>
                <a:stretch>
                  <a:fillRect l="-1179" t="-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0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066E557-3CAD-4BD1-8B3D-53DFE1CCABC4}"/>
                  </a:ext>
                </a:extLst>
              </p:cNvPr>
              <p:cNvSpPr txBox="1"/>
              <p:nvPr/>
            </p:nvSpPr>
            <p:spPr>
              <a:xfrm>
                <a:off x="1290181" y="751562"/>
                <a:ext cx="8254652" cy="5718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3-Geomtric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/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𝐸𝑋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,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=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=</a:t>
                </a:r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  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1   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=1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066E557-3CAD-4BD1-8B3D-53DFE1CCA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181" y="751562"/>
                <a:ext cx="8254652" cy="5718104"/>
              </a:xfrm>
              <a:prstGeom prst="rect">
                <a:avLst/>
              </a:prstGeom>
              <a:blipFill>
                <a:blip r:embed="rId2"/>
                <a:stretch>
                  <a:fillRect l="-665" t="-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15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F7444C-14B6-4F82-81A4-D2CBF997E44A}"/>
              </a:ext>
            </a:extLst>
          </p:cNvPr>
          <p:cNvSpPr txBox="1"/>
          <p:nvPr/>
        </p:nvSpPr>
        <p:spPr>
          <a:xfrm>
            <a:off x="438411" y="526093"/>
            <a:ext cx="8968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4-poisson(𝜃)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3FEC292-1537-4B25-8E3A-E93F7C71271D}"/>
                  </a:ext>
                </a:extLst>
              </p:cNvPr>
              <p:cNvSpPr/>
              <p:nvPr/>
            </p:nvSpPr>
            <p:spPr>
              <a:xfrm>
                <a:off x="438410" y="1344752"/>
                <a:ext cx="8555277" cy="5138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800" dirty="0"/>
                  <a:t>  ,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𝐸𝑋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,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algn="just"/>
                <a:endParaRPr lang="en-US" sz="2800" dirty="0">
                  <a:ea typeface="Cambria Math" panose="02040503050406030204" pitchFamily="18" charset="0"/>
                </a:endParaRPr>
              </a:p>
              <a:p>
                <a:pPr algn="just"/>
                <a:r>
                  <a:rPr lang="en-US" sz="2800" dirty="0"/>
                  <a:t>Because this distribution has only one parameter then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  <a:p>
                <a:pPr algn="just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800" dirty="0"/>
                  <a:t>=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sz="2800" dirty="0"/>
                  <a:t> where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/>
                  <a:t>  moment estimate for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3FEC292-1537-4B25-8E3A-E93F7C7127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10" y="1344752"/>
                <a:ext cx="8555277" cy="5138201"/>
              </a:xfrm>
              <a:prstGeom prst="rect">
                <a:avLst/>
              </a:prstGeom>
              <a:blipFill>
                <a:blip r:embed="rId2"/>
                <a:stretch>
                  <a:fillRect l="-1497" b="-1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572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6E6738A-2E06-4024-8EC1-FD91698B054D}"/>
                  </a:ext>
                </a:extLst>
              </p:cNvPr>
              <p:cNvSpPr/>
              <p:nvPr/>
            </p:nvSpPr>
            <p:spPr>
              <a:xfrm>
                <a:off x="1189972" y="425978"/>
                <a:ext cx="9430365" cy="61457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Example//</a:t>
                </a: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be a </a:t>
                </a:r>
                <a:r>
                  <a:rPr lang="en-US" dirty="0" err="1"/>
                  <a:t>r.s.s.n</a:t>
                </a:r>
                <a:r>
                  <a:rPr lang="en-US" dirty="0"/>
                  <a:t> from  N(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) estimate the parameter by using moments method</a:t>
                </a:r>
              </a:p>
              <a:p>
                <a:r>
                  <a:rPr lang="en-US" dirty="0"/>
                  <a:t>Solution :- </a:t>
                </a:r>
              </a:p>
              <a:p>
                <a:r>
                  <a:rPr lang="en-US" dirty="0"/>
                  <a:t>From </a:t>
                </a:r>
                <a:r>
                  <a:rPr lang="en-US" dirty="0" err="1"/>
                  <a:t>normail</a:t>
                </a:r>
                <a:r>
                  <a:rPr lang="en-US" dirty="0"/>
                  <a:t> dist.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pPr algn="just"/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endParaRPr lang="en-US" dirty="0"/>
              </a:p>
              <a:p>
                <a:pPr algn="just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=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=                   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=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/>
                  <a:t>        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 moment estimate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pPr algn="just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algn="just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𝑬</m:t>
                    </m:r>
                    <m:sSup>
                      <m:sSupPr>
                        <m:ctrlP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rgbClr val="00B05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p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rgbClr val="00B050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p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b="1" dirty="0">
                  <a:solidFill>
                    <a:srgbClr val="00B050"/>
                  </a:solidFill>
                </a:endParaRPr>
              </a:p>
              <a:p>
                <a:pPr algn="just"/>
                <a:endParaRPr lang="en-US" dirty="0"/>
              </a:p>
              <a:p>
                <a:pPr algn="just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6E6738A-2E06-4024-8EC1-FD91698B05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972" y="425978"/>
                <a:ext cx="9430365" cy="6145721"/>
              </a:xfrm>
              <a:prstGeom prst="rect">
                <a:avLst/>
              </a:prstGeom>
              <a:blipFill>
                <a:blip r:embed="rId2"/>
                <a:stretch>
                  <a:fillRect l="-517" t="-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5C6201E-D989-4990-85B4-FCF15F56C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215" y="2442575"/>
            <a:ext cx="731583" cy="32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7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CDBA53F-02E3-4E2C-8863-841BF1CA39A8}"/>
                  </a:ext>
                </a:extLst>
              </p:cNvPr>
              <p:cNvSpPr/>
              <p:nvPr/>
            </p:nvSpPr>
            <p:spPr>
              <a:xfrm>
                <a:off x="993732" y="690059"/>
                <a:ext cx="6096000" cy="478772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sz="2400" dirty="0"/>
                  <a:t> </a:t>
                </a:r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70C0"/>
                    </a:solidFill>
                  </a:rPr>
                  <a:t>=</a:t>
                </a:r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rgbClr val="00B050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    </m:t>
                      </m:r>
                      <m:r>
                        <a:rPr lang="en-US" sz="2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acc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CDBA53F-02E3-4E2C-8863-841BF1CA39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732" y="690059"/>
                <a:ext cx="6096000" cy="4787721"/>
              </a:xfrm>
              <a:prstGeom prst="rect">
                <a:avLst/>
              </a:prstGeom>
              <a:blipFill>
                <a:blip r:embed="rId2"/>
                <a:stretch>
                  <a:fillRect l="-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9F3420F-6C1C-422F-9DD6-35F7CE0B2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738" y="1590805"/>
            <a:ext cx="981541" cy="601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FA17C6-F7CC-4628-BDAD-61D6904D2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8649" y="2947374"/>
            <a:ext cx="645259" cy="601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024EEE-3340-492E-A903-0E14EED9E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738" y="3695177"/>
            <a:ext cx="658911" cy="75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11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559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Methods of Estimation</vt:lpstr>
      <vt:lpstr>1)-moments method</vt:lpstr>
      <vt:lpstr>Example//let x_1,x_2,x_3,…,x_nbe a r.s.s.n use moment method to an estimate for parameters of the following distribution:-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Estimation</dc:title>
  <dc:creator>Maher Fattouh</dc:creator>
  <cp:lastModifiedBy>Maher Fattouh</cp:lastModifiedBy>
  <cp:revision>41</cp:revision>
  <dcterms:created xsi:type="dcterms:W3CDTF">2020-04-24T17:13:46Z</dcterms:created>
  <dcterms:modified xsi:type="dcterms:W3CDTF">2020-04-26T11:19:19Z</dcterms:modified>
</cp:coreProperties>
</file>