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7"/>
  </p:notesMasterIdLst>
  <p:handoutMasterIdLst>
    <p:handoutMasterId r:id="rId98"/>
  </p:handoutMasterIdLst>
  <p:sldIdLst>
    <p:sldId id="256" r:id="rId3"/>
    <p:sldId id="257" r:id="rId4"/>
    <p:sldId id="258" r:id="rId5"/>
    <p:sldId id="259" r:id="rId6"/>
    <p:sldId id="260" r:id="rId7"/>
    <p:sldId id="261" r:id="rId8"/>
    <p:sldId id="262" r:id="rId9"/>
    <p:sldId id="263" r:id="rId10"/>
    <p:sldId id="266" r:id="rId11"/>
    <p:sldId id="264" r:id="rId12"/>
    <p:sldId id="267" r:id="rId13"/>
    <p:sldId id="265"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5" r:id="rId31"/>
    <p:sldId id="286" r:id="rId32"/>
    <p:sldId id="287" r:id="rId33"/>
    <p:sldId id="289" r:id="rId34"/>
    <p:sldId id="290" r:id="rId35"/>
    <p:sldId id="288" r:id="rId36"/>
    <p:sldId id="291" r:id="rId37"/>
    <p:sldId id="297" r:id="rId38"/>
    <p:sldId id="293" r:id="rId39"/>
    <p:sldId id="294" r:id="rId40"/>
    <p:sldId id="295" r:id="rId41"/>
    <p:sldId id="304" r:id="rId42"/>
    <p:sldId id="299" r:id="rId43"/>
    <p:sldId id="298" r:id="rId44"/>
    <p:sldId id="300" r:id="rId45"/>
    <p:sldId id="301" r:id="rId46"/>
    <p:sldId id="302" r:id="rId47"/>
    <p:sldId id="303" r:id="rId48"/>
    <p:sldId id="305" r:id="rId49"/>
    <p:sldId id="306" r:id="rId50"/>
    <p:sldId id="307" r:id="rId51"/>
    <p:sldId id="308" r:id="rId52"/>
    <p:sldId id="309" r:id="rId53"/>
    <p:sldId id="311" r:id="rId54"/>
    <p:sldId id="313" r:id="rId55"/>
    <p:sldId id="314" r:id="rId56"/>
    <p:sldId id="323" r:id="rId57"/>
    <p:sldId id="324" r:id="rId58"/>
    <p:sldId id="315" r:id="rId59"/>
    <p:sldId id="316" r:id="rId60"/>
    <p:sldId id="317" r:id="rId61"/>
    <p:sldId id="318" r:id="rId62"/>
    <p:sldId id="320" r:id="rId63"/>
    <p:sldId id="321" r:id="rId64"/>
    <p:sldId id="325" r:id="rId65"/>
    <p:sldId id="322" r:id="rId66"/>
    <p:sldId id="326" r:id="rId67"/>
    <p:sldId id="327" r:id="rId68"/>
    <p:sldId id="328" r:id="rId69"/>
    <p:sldId id="329" r:id="rId70"/>
    <p:sldId id="330" r:id="rId71"/>
    <p:sldId id="333" r:id="rId72"/>
    <p:sldId id="334" r:id="rId73"/>
    <p:sldId id="338" r:id="rId74"/>
    <p:sldId id="337" r:id="rId75"/>
    <p:sldId id="358" r:id="rId76"/>
    <p:sldId id="336" r:id="rId77"/>
    <p:sldId id="339" r:id="rId78"/>
    <p:sldId id="340" r:id="rId79"/>
    <p:sldId id="341" r:id="rId80"/>
    <p:sldId id="342" r:id="rId81"/>
    <p:sldId id="345" r:id="rId82"/>
    <p:sldId id="343" r:id="rId83"/>
    <p:sldId id="344" r:id="rId84"/>
    <p:sldId id="347" r:id="rId85"/>
    <p:sldId id="346" r:id="rId86"/>
    <p:sldId id="348" r:id="rId87"/>
    <p:sldId id="350" r:id="rId88"/>
    <p:sldId id="349" r:id="rId89"/>
    <p:sldId id="352" r:id="rId90"/>
    <p:sldId id="351" r:id="rId91"/>
    <p:sldId id="353" r:id="rId92"/>
    <p:sldId id="354" r:id="rId93"/>
    <p:sldId id="356" r:id="rId94"/>
    <p:sldId id="355" r:id="rId95"/>
    <p:sldId id="357" r:id="rId96"/>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24" y="667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FEA3C1EF-CF89-4038-B77E-E82ECB6E7EE8}" type="datetimeFigureOut">
              <a:rPr lang="en-US" smtClean="0"/>
              <a:t>4/10/2023</a:t>
            </a:fld>
            <a:endParaRPr lang="en-US"/>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B8E7775A-C499-4E1A-BABE-AE75451D763C}" type="slidenum">
              <a:rPr lang="en-US" smtClean="0"/>
              <a:t>‹#›</a:t>
            </a:fld>
            <a:endParaRPr lang="en-US"/>
          </a:p>
        </p:txBody>
      </p:sp>
    </p:spTree>
    <p:extLst>
      <p:ext uri="{BB962C8B-B14F-4D97-AF65-F5344CB8AC3E}">
        <p14:creationId xmlns:p14="http://schemas.microsoft.com/office/powerpoint/2010/main" val="30021075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38ACD81B-E7C4-44E6-A73B-F46718A875C2}" type="datetimeFigureOut">
              <a:rPr lang="en-US" smtClean="0"/>
              <a:t>4/10/2023</a:t>
            </a:fld>
            <a:endParaRPr lang="en-US"/>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C7B68112-CE1D-4C8A-B117-E2CB58466511}" type="slidenum">
              <a:rPr lang="en-US" smtClean="0"/>
              <a:t>‹#›</a:t>
            </a:fld>
            <a:endParaRPr lang="en-US"/>
          </a:p>
        </p:txBody>
      </p:sp>
    </p:spTree>
    <p:extLst>
      <p:ext uri="{BB962C8B-B14F-4D97-AF65-F5344CB8AC3E}">
        <p14:creationId xmlns:p14="http://schemas.microsoft.com/office/powerpoint/2010/main" val="35907596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68112-CE1D-4C8A-B117-E2CB58466511}" type="slidenum">
              <a:rPr lang="en-US" smtClean="0"/>
              <a:t>1</a:t>
            </a:fld>
            <a:endParaRPr lang="en-US"/>
          </a:p>
        </p:txBody>
      </p:sp>
    </p:spTree>
    <p:extLst>
      <p:ext uri="{BB962C8B-B14F-4D97-AF65-F5344CB8AC3E}">
        <p14:creationId xmlns:p14="http://schemas.microsoft.com/office/powerpoint/2010/main" val="97123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B68112-CE1D-4C8A-B117-E2CB58466511}" type="slidenum">
              <a:rPr lang="en-US" smtClean="0"/>
              <a:t>23</a:t>
            </a:fld>
            <a:endParaRPr lang="en-US"/>
          </a:p>
        </p:txBody>
      </p:sp>
    </p:spTree>
    <p:extLst>
      <p:ext uri="{BB962C8B-B14F-4D97-AF65-F5344CB8AC3E}">
        <p14:creationId xmlns:p14="http://schemas.microsoft.com/office/powerpoint/2010/main" val="356417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12E0C-BEC7-4504-9EF0-E17E36CFD01A}"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412560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897D0-BDB2-4622-8491-9C6D4B8E92AC}"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271233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30EAE-3DCA-4700-8DA0-67C8EAD5C644}"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229336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A199A2-F526-499C-8A79-1327AD2990E0}" type="datetime1">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005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C273DC-FEF1-46E7-9227-92FF0CA0997E}" type="datetime1">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9963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ECE8BC-FE10-4267-B6F4-0F21C69590EA}" type="datetime1">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12381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7FE943-2EFC-4DC3-A85B-53222EC4A625}" type="datetime1">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63620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4844EC-BC2C-4E41-B530-7E0B7B27E95A}" type="datetime1">
              <a:rPr lang="en-US" smtClean="0"/>
              <a:pPr/>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044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772CD6-8E47-42C4-A841-85D0E17EDC3B}" type="datetime1">
              <a:rPr lang="en-US" smtClean="0"/>
              <a:pPr/>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3931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915393-4E4C-4007-B28D-4702BFDB8F5B}" type="datetime1">
              <a:rPr lang="en-US" smtClean="0"/>
              <a:pPr/>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0080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6B2F88-E214-4DF8-8E2B-78DF0B8E2128}" type="datetime1">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99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6DF6AC-DA8B-4010-A411-5E5CCAAD0E0E}"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4225312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084F91-1718-4252-8612-BCF32986F47A}" type="datetime1">
              <a:rPr lang="en-US" smtClean="0"/>
              <a:pPr/>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73858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7A7A63-CBA9-4718-AA7F-588C73DC067F}" type="datetime1">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3897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F5CBE6-52CE-420E-AED1-2148F05A173E}" type="datetime1">
              <a:rPr lang="en-US" smtClean="0"/>
              <a:pPr/>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376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AEA3D-CFF7-43D2-A296-AE3F1E2B6C98}" type="datetime1">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699681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B65BFB-776E-48BD-8A56-1E9314B54198}" type="datetime1">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377021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5313D7-8CF0-4130-9C36-246E9D0D4AE3}" type="datetime1">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21456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B8AEA-CC2F-4519-A4AD-396E9905F298}" type="datetime1">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324020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E21E5-9C1F-4A47-AFD4-FC1376A267D9}" type="datetime1">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3293003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30453-C56F-4DC8-9F9B-D37BDCE07964}" type="datetime1">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136824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4F7348-AE47-4B71-9153-9C3076C7A236}" type="datetime1">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ED93D-E10C-4801-8231-246949993E05}" type="slidenum">
              <a:rPr lang="en-US" smtClean="0"/>
              <a:t>‹#›</a:t>
            </a:fld>
            <a:endParaRPr lang="en-US"/>
          </a:p>
        </p:txBody>
      </p:sp>
    </p:spTree>
    <p:extLst>
      <p:ext uri="{BB962C8B-B14F-4D97-AF65-F5344CB8AC3E}">
        <p14:creationId xmlns:p14="http://schemas.microsoft.com/office/powerpoint/2010/main" val="83123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B708C-3C07-4816-90CC-061B55467BE9}" type="datetime1">
              <a:rPr lang="en-US" smtClean="0"/>
              <a:t>4/10/2023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ED93D-E10C-4801-8231-246949993E05}" type="slidenum">
              <a:rPr lang="en-US" smtClean="0"/>
              <a:t>‹#›</a:t>
            </a:fld>
            <a:endParaRPr lang="en-US"/>
          </a:p>
        </p:txBody>
      </p:sp>
    </p:spTree>
    <p:extLst>
      <p:ext uri="{BB962C8B-B14F-4D97-AF65-F5344CB8AC3E}">
        <p14:creationId xmlns:p14="http://schemas.microsoft.com/office/powerpoint/2010/main" val="3481833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7B995F4-2A23-46FA-9507-CBD4967C6E17}" type="datetime1">
              <a:rPr lang="en-US" smtClean="0"/>
              <a:pPr/>
              <a:t>4/10/2023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4702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90600"/>
          </a:xfrm>
        </p:spPr>
        <p:txBody>
          <a:bodyPr>
            <a:normAutofit/>
          </a:bodyPr>
          <a:lstStyle/>
          <a:p>
            <a:r>
              <a:rPr lang="ar-IQ" dirty="0" smtClean="0"/>
              <a:t>الأركان الشكلية لعقد الشركة</a:t>
            </a:r>
            <a:endParaRPr lang="en-US" dirty="0"/>
          </a:p>
        </p:txBody>
      </p:sp>
      <p:sp>
        <p:nvSpPr>
          <p:cNvPr id="3" name="Subtitle 2"/>
          <p:cNvSpPr>
            <a:spLocks noGrp="1"/>
          </p:cNvSpPr>
          <p:nvPr>
            <p:ph type="subTitle" idx="1"/>
          </p:nvPr>
        </p:nvSpPr>
        <p:spPr>
          <a:xfrm>
            <a:off x="762000" y="1676400"/>
            <a:ext cx="7620000" cy="4191000"/>
          </a:xfrm>
        </p:spPr>
        <p:txBody>
          <a:bodyPr>
            <a:normAutofit fontScale="92500"/>
          </a:bodyPr>
          <a:lstStyle/>
          <a:p>
            <a:pPr marL="182880" lvl="0" indent="-182880" algn="just" rtl="1">
              <a:buClr>
                <a:srgbClr val="93A299"/>
              </a:buClr>
              <a:buSzPct val="85000"/>
              <a:buFont typeface="Arial" pitchFamily="34" charset="0"/>
              <a:buChar char="•"/>
            </a:pPr>
            <a:r>
              <a:rPr lang="ar-IQ" sz="3600" dirty="0">
                <a:solidFill>
                  <a:srgbClr val="292934"/>
                </a:solidFill>
                <a:latin typeface="Segoe UI" panose="020B0502040204020203" pitchFamily="34" charset="0"/>
                <a:cs typeface="Segoe UI" panose="020B0502040204020203" pitchFamily="34" charset="0"/>
              </a:rPr>
              <a:t>أولاً: </a:t>
            </a:r>
            <a:r>
              <a:rPr lang="ar-IQ" sz="3600" dirty="0">
                <a:solidFill>
                  <a:schemeClr val="tx1"/>
                </a:solidFill>
                <a:latin typeface="Segoe UI" panose="020B0502040204020203" pitchFamily="34" charset="0"/>
                <a:cs typeface="Segoe UI" panose="020B0502040204020203" pitchFamily="34" charset="0"/>
              </a:rPr>
              <a:t>الكتابة</a:t>
            </a:r>
            <a:r>
              <a:rPr lang="ar-IQ" sz="3600" dirty="0">
                <a:solidFill>
                  <a:srgbClr val="FF0000"/>
                </a:solidFill>
                <a:latin typeface="Segoe UI" panose="020B0502040204020203" pitchFamily="34" charset="0"/>
                <a:cs typeface="Segoe UI" panose="020B0502040204020203" pitchFamily="34" charset="0"/>
              </a:rPr>
              <a:t>               </a:t>
            </a:r>
            <a:r>
              <a:rPr lang="ar-IQ" sz="3600" dirty="0">
                <a:solidFill>
                  <a:srgbClr val="292934"/>
                </a:solidFill>
                <a:latin typeface="Segoe UI" panose="020B0502040204020203" pitchFamily="34" charset="0"/>
                <a:cs typeface="Segoe UI" panose="020B0502040204020203" pitchFamily="34" charset="0"/>
              </a:rPr>
              <a:t>ثانياً: </a:t>
            </a:r>
            <a:r>
              <a:rPr lang="ar-IQ" sz="3600" dirty="0">
                <a:solidFill>
                  <a:schemeClr val="tx1"/>
                </a:solidFill>
                <a:latin typeface="Segoe UI" panose="020B0502040204020203" pitchFamily="34" charset="0"/>
                <a:cs typeface="Segoe UI" panose="020B0502040204020203" pitchFamily="34" charset="0"/>
              </a:rPr>
              <a:t>الأعلان والإشهار</a:t>
            </a:r>
          </a:p>
          <a:p>
            <a:pPr marL="182880" lvl="0" indent="-182880" algn="just" rtl="1">
              <a:buClr>
                <a:srgbClr val="93A299"/>
              </a:buClr>
              <a:buSzPct val="85000"/>
              <a:buFont typeface="Arial" pitchFamily="34" charset="0"/>
              <a:buChar char="•"/>
            </a:pPr>
            <a:r>
              <a:rPr lang="ar-IQ" sz="3600" b="1" dirty="0">
                <a:solidFill>
                  <a:schemeClr val="tx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أولاً: الكتابة</a:t>
            </a:r>
          </a:p>
          <a:p>
            <a:pPr marL="182880" lvl="0" indent="-182880" algn="just" rtl="1">
              <a:lnSpc>
                <a:spcPct val="150000"/>
              </a:lnSpc>
              <a:buClr>
                <a:srgbClr val="93A299"/>
              </a:buClr>
              <a:buSzPct val="85000"/>
              <a:buFont typeface="Arial" pitchFamily="34" charset="0"/>
              <a:buChar char="•"/>
            </a:pPr>
            <a:r>
              <a:rPr lang="ar-IQ" sz="2800" dirty="0">
                <a:solidFill>
                  <a:srgbClr val="292934"/>
                </a:solidFill>
                <a:latin typeface="Segoe UI" panose="020B0502040204020203" pitchFamily="34" charset="0"/>
                <a:cs typeface="Segoe UI" panose="020B0502040204020203" pitchFamily="34" charset="0"/>
              </a:rPr>
              <a:t>تعد الكتابة من الأركان الضرورية لعقود الشركات عموماً بغض النظر فيما إذا كانت الكتابة لصحة العقد أو إثباته.</a:t>
            </a:r>
          </a:p>
          <a:p>
            <a:pPr marL="182880" lvl="0" indent="-182880" algn="just" rtl="1">
              <a:lnSpc>
                <a:spcPct val="150000"/>
              </a:lnSpc>
              <a:buClr>
                <a:srgbClr val="93A299"/>
              </a:buClr>
              <a:buSzPct val="85000"/>
              <a:buFont typeface="Arial" pitchFamily="34" charset="0"/>
              <a:buChar char="•"/>
            </a:pPr>
            <a:r>
              <a:rPr lang="ar-IQ" sz="2800" dirty="0" smtClean="0">
                <a:solidFill>
                  <a:srgbClr val="292934"/>
                </a:solidFill>
                <a:latin typeface="Segoe UI" panose="020B0502040204020203" pitchFamily="34" charset="0"/>
                <a:cs typeface="Segoe UI" panose="020B0502040204020203" pitchFamily="34" charset="0"/>
              </a:rPr>
              <a:t>قانون </a:t>
            </a:r>
            <a:r>
              <a:rPr lang="ar-IQ" sz="2800" dirty="0">
                <a:solidFill>
                  <a:srgbClr val="292934"/>
                </a:solidFill>
                <a:latin typeface="Segoe UI" panose="020B0502040204020203" pitchFamily="34" charset="0"/>
                <a:cs typeface="Segoe UI" panose="020B0502040204020203" pitchFamily="34" charset="0"/>
              </a:rPr>
              <a:t>الشركات الحالي فلم يتضمن نصاً صريحاً لاعتبار الكتابة ركناً في العقد أو جزاء الإخلال به.</a:t>
            </a:r>
          </a:p>
        </p:txBody>
      </p:sp>
      <p:sp>
        <p:nvSpPr>
          <p:cNvPr id="5" name="Slide Number Placeholder 4"/>
          <p:cNvSpPr>
            <a:spLocks noGrp="1"/>
          </p:cNvSpPr>
          <p:nvPr>
            <p:ph type="sldNum" sz="quarter" idx="12"/>
          </p:nvPr>
        </p:nvSpPr>
        <p:spPr/>
        <p:txBody>
          <a:bodyPr/>
          <a:lstStyle/>
          <a:p>
            <a:fld id="{22AED93D-E10C-4801-8231-246949993E05}" type="slidenum">
              <a:rPr lang="en-US" smtClean="0"/>
              <a:t>1</a:t>
            </a:fld>
            <a:endParaRPr lang="en-US"/>
          </a:p>
        </p:txBody>
      </p:sp>
    </p:spTree>
    <p:extLst>
      <p:ext uri="{BB962C8B-B14F-4D97-AF65-F5344CB8AC3E}">
        <p14:creationId xmlns:p14="http://schemas.microsoft.com/office/powerpoint/2010/main" val="1849200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وبناء عليه يوجب قانون الشركات على المسجل بعد موافقته على تأسيس الشركة نشر قرار الموافقة في " النشرة “.</a:t>
            </a:r>
          </a:p>
          <a:p>
            <a:pPr marL="182880" lvl="0" indent="-182880" algn="just" rtl="1">
              <a:buClr>
                <a:srgbClr val="93A299"/>
              </a:buClr>
              <a:buSzPct val="85000"/>
            </a:pPr>
            <a:r>
              <a:rPr lang="ar-IQ" sz="2400" dirty="0" smtClean="0">
                <a:latin typeface="Segoe UI" panose="020B0502040204020203" pitchFamily="34" charset="0"/>
                <a:cs typeface="Segoe UI" panose="020B0502040204020203" pitchFamily="34" charset="0"/>
              </a:rPr>
              <a:t>م/ دراسة المادة </a:t>
            </a:r>
            <a:r>
              <a:rPr lang="ar-IQ" sz="2400" dirty="0">
                <a:latin typeface="Segoe UI" panose="020B0502040204020203" pitchFamily="34" charset="0"/>
                <a:cs typeface="Segoe UI" panose="020B0502040204020203" pitchFamily="34" charset="0"/>
              </a:rPr>
              <a:t>(21) من قانون </a:t>
            </a:r>
            <a:r>
              <a:rPr lang="ar-IQ" sz="2400" dirty="0" smtClean="0">
                <a:latin typeface="Segoe UI" panose="020B0502040204020203" pitchFamily="34" charset="0"/>
                <a:cs typeface="Segoe UI" panose="020B0502040204020203" pitchFamily="34" charset="0"/>
              </a:rPr>
              <a:t>الشركات.</a:t>
            </a:r>
            <a:endParaRPr lang="ar-IQ" sz="2400" dirty="0">
              <a:latin typeface="Segoe UI" panose="020B0502040204020203" pitchFamily="34" charset="0"/>
              <a:cs typeface="Segoe UI" panose="020B0502040204020203" pitchFamily="34" charset="0"/>
            </a:endParaRPr>
          </a:p>
          <a:p>
            <a:pPr marL="182880" lvl="0" indent="-182880" algn="just" rtl="1">
              <a:buClr>
                <a:srgbClr val="93A299"/>
              </a:buClr>
              <a:buSzPct val="85000"/>
            </a:pPr>
            <a:r>
              <a:rPr lang="ar-IQ" sz="2400" u="sng" dirty="0">
                <a:latin typeface="Segoe UI" panose="020B0502040204020203" pitchFamily="34" charset="0"/>
                <a:cs typeface="Segoe UI" panose="020B0502040204020203" pitchFamily="34" charset="0"/>
              </a:rPr>
              <a:t>النشرة</a:t>
            </a:r>
            <a:r>
              <a:rPr lang="ar-IQ" sz="2400" dirty="0">
                <a:latin typeface="Segoe UI" panose="020B0502040204020203" pitchFamily="34" charset="0"/>
                <a:cs typeface="Segoe UI" panose="020B0502040204020203" pitchFamily="34" charset="0"/>
              </a:rPr>
              <a:t>: وهي نشرة خاصة بالشركات يصدرها المسجل، يسجل فيها كل ما يجب نشره بموجب القانون من أمور الشركات وعلى نفقة الشركة. </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وللنشر في هذه النشرة </a:t>
            </a:r>
            <a:r>
              <a:rPr lang="ar-IQ" sz="2400" u="sng" dirty="0">
                <a:latin typeface="Segoe UI" panose="020B0502040204020203" pitchFamily="34" charset="0"/>
                <a:cs typeface="Segoe UI" panose="020B0502040204020203" pitchFamily="34" charset="0"/>
              </a:rPr>
              <a:t>أهمية كبيرة </a:t>
            </a:r>
            <a:r>
              <a:rPr lang="ar-IQ" sz="2400" dirty="0">
                <a:latin typeface="Segoe UI" panose="020B0502040204020203" pitchFamily="34" charset="0"/>
                <a:cs typeface="Segoe UI" panose="020B0502040204020203" pitchFamily="34" charset="0"/>
              </a:rPr>
              <a:t>لأنها تتضمن المعلومات الضرورية التي يهم الغير معرفتها لأغراض التعامل مع الشركات ، فمن الضروري أن يطلع الغير على قرار تأسيس الشركة ، وأسماء الشركاء المؤسسين والمسؤولين عن التزاماتها ، وعلى ما إذا كانوا من الوطنيين أو الأجانب </a:t>
            </a:r>
            <a:r>
              <a:rPr lang="ar-IQ" sz="2400" dirty="0" smtClean="0">
                <a:latin typeface="Segoe UI" panose="020B0502040204020203" pitchFamily="34" charset="0"/>
                <a:cs typeface="Segoe UI" panose="020B0502040204020203" pitchFamily="34" charset="0"/>
              </a:rPr>
              <a:t>............................</a:t>
            </a:r>
            <a:r>
              <a:rPr lang="ar-IQ" sz="2400" dirty="0">
                <a:latin typeface="Segoe UI" panose="020B0502040204020203" pitchFamily="34" charset="0"/>
                <a:cs typeface="Segoe UI" panose="020B0502040204020203" pitchFamily="34" charset="0"/>
              </a:rPr>
              <a:t>الخ</a:t>
            </a:r>
            <a:r>
              <a:rPr lang="ar-IQ" sz="2400" dirty="0" smtClean="0">
                <a:latin typeface="Segoe UI" panose="020B0502040204020203" pitchFamily="34" charset="0"/>
                <a:cs typeface="Segoe UI" panose="020B0502040204020203" pitchFamily="34" charset="0"/>
              </a:rPr>
              <a:t>. </a:t>
            </a:r>
            <a:r>
              <a:rPr lang="ar-IQ" sz="2400" b="1" dirty="0" smtClean="0">
                <a:latin typeface="Segoe UI" panose="020B0502040204020203" pitchFamily="34" charset="0"/>
                <a:cs typeface="Segoe UI" panose="020B0502040204020203" pitchFamily="34" charset="0"/>
              </a:rPr>
              <a:t>م/ للتكملة موضوع (اهمية النشر) مراجعة الكتاب ص64</a:t>
            </a:r>
            <a:endParaRPr lang="en-US" sz="2400" b="1"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10</a:t>
            </a:fld>
            <a:endParaRPr lang="en-US"/>
          </a:p>
        </p:txBody>
      </p:sp>
    </p:spTree>
    <p:extLst>
      <p:ext uri="{BB962C8B-B14F-4D97-AF65-F5344CB8AC3E}">
        <p14:creationId xmlns:p14="http://schemas.microsoft.com/office/powerpoint/2010/main" val="131097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ثانياً / التسجيل في السجل التجاري: لا يكفي نشر قرار المسجل بالموافقة على تأسيس الشركة في النشرة الخاصة بالشركات، وإنما يجب أيضاً استيفاء متطلبات التسجيل في السجل التجاري على وفق أحكام قانون التجارة. </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فإذا كانت الشركة تجارية، تُعد تاجراً، وتخضع بذلك للالتزامات المفروضة على التجار، ومنها التسجيل في السجل التجاري لدى الغرف التجارية والصناعية. </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ويوجب القانون على الشركة خلال ( 30 ) ثلاثين يوماً من تأريخ إنشائها أن تقدم طلباً للقيد في السجل التجاري يتضمن المعلومات الآتية :</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۱-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اسم الشركة </a:t>
            </a:r>
            <a:r>
              <a:rPr lang="ar-IQ" sz="2400" dirty="0">
                <a:latin typeface="Segoe UI" panose="020B0502040204020203" pitchFamily="34" charset="0"/>
                <a:cs typeface="Segoe UI" panose="020B0502040204020203" pitchFamily="34" charset="0"/>
              </a:rPr>
              <a:t>. ٢-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تأريخ إنشائها </a:t>
            </a:r>
            <a:r>
              <a:rPr lang="ar-IQ" sz="2400" dirty="0">
                <a:latin typeface="Segoe UI" panose="020B0502040204020203" pitchFamily="34" charset="0"/>
                <a:cs typeface="Segoe UI" panose="020B0502040204020203" pitchFamily="34" charset="0"/>
              </a:rPr>
              <a:t>. ۳-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نوع النشاط التجاري الذي تمارسه </a:t>
            </a:r>
            <a:r>
              <a:rPr lang="ar-IQ" sz="2400" dirty="0">
                <a:latin typeface="Segoe UI" panose="020B0502040204020203" pitchFamily="34" charset="0"/>
                <a:cs typeface="Segoe UI" panose="020B0502040204020203" pitchFamily="34" charset="0"/>
              </a:rPr>
              <a:t>. 4-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أسماء مؤسسيها ورؤساء مجلس إدارتها ومديريها المفوضين . </a:t>
            </a:r>
            <a:r>
              <a:rPr lang="ar-IQ" sz="2400" dirty="0">
                <a:latin typeface="Segoe UI" panose="020B0502040204020203" pitchFamily="34" charset="0"/>
                <a:cs typeface="Segoe UI" panose="020B0502040204020203" pitchFamily="34" charset="0"/>
              </a:rPr>
              <a:t>5-</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مركز إدارتها الرئيس </a:t>
            </a:r>
          </a:p>
          <a:p>
            <a:pPr marL="182880" lvl="0" indent="-182880" algn="just" rtl="1">
              <a:buClr>
                <a:srgbClr val="93A299"/>
              </a:buClr>
              <a:buSzPct val="85000"/>
            </a:pPr>
            <a:endParaRPr lang="en-US" sz="2400" dirty="0">
              <a:latin typeface="Segoe UI" panose="020B0502040204020203" pitchFamily="34" charset="0"/>
              <a:cs typeface="Segoe UI" panose="020B0502040204020203" pitchFamily="34" charset="0"/>
            </a:endParaRPr>
          </a:p>
          <a:p>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11</a:t>
            </a:fld>
            <a:endParaRPr lang="en-US"/>
          </a:p>
        </p:txBody>
      </p:sp>
    </p:spTree>
    <p:extLst>
      <p:ext uri="{BB962C8B-B14F-4D97-AF65-F5344CB8AC3E}">
        <p14:creationId xmlns:p14="http://schemas.microsoft.com/office/powerpoint/2010/main" val="3094827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4876800"/>
          </a:xfrm>
        </p:spPr>
        <p:txBody>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وعلى الشركة أيضاً أن تطلب تأشير كل تعديل يطرأ على هذه البيانات في السجل التجاري </a:t>
            </a:r>
            <a:r>
              <a:rPr lang="ar-IQ" sz="2400" dirty="0" smtClean="0">
                <a:latin typeface="Segoe UI" panose="020B0502040204020203" pitchFamily="34" charset="0"/>
                <a:cs typeface="Segoe UI" panose="020B0502040204020203" pitchFamily="34" charset="0"/>
              </a:rPr>
              <a:t>خلال </a:t>
            </a:r>
            <a:r>
              <a:rPr lang="ar-IQ" sz="2400" dirty="0">
                <a:latin typeface="Segoe UI" panose="020B0502040204020203" pitchFamily="34" charset="0"/>
                <a:cs typeface="Segoe UI" panose="020B0502040204020203" pitchFamily="34" charset="0"/>
              </a:rPr>
              <a:t>( 30 ) ثلاثين يوماً من تأريخ التصرف القانوني أو الحكم أو الواقعة التي تستلزم هذا التأشير.</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ولتسجيل الشركة في السجل التجاري </a:t>
            </a:r>
            <a:r>
              <a:rPr lang="ar-IQ" sz="2400" u="sng" dirty="0">
                <a:latin typeface="Segoe UI" panose="020B0502040204020203" pitchFamily="34" charset="0"/>
                <a:cs typeface="Segoe UI" panose="020B0502040204020203" pitchFamily="34" charset="0"/>
              </a:rPr>
              <a:t>أهمية كبيرة</a:t>
            </a:r>
            <a:r>
              <a:rPr lang="ar-IQ" sz="2400" dirty="0">
                <a:latin typeface="Segoe UI" panose="020B0502040204020203" pitchFamily="34" charset="0"/>
                <a:cs typeface="Segoe UI" panose="020B0502040204020203" pitchFamily="34" charset="0"/>
              </a:rPr>
              <a:t>، لأن التسجيل يؤدي وظيفة الإشهار، ويفيد كأداة استعلامية مهمة لقيامه على مبدأ العلانية.</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وبذلك يعد التسجيل أداة حماية للمتعاملين مع الشركة لأنه يتضمن جملة من المعلومات ذات الصلة بالشركة، فيطمئن بذلك المتعامل معها على سلامة المعاملات والعقود قبل إبرامها مع الشركة.</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 </a:t>
            </a: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12</a:t>
            </a:fld>
            <a:endParaRPr lang="en-US"/>
          </a:p>
        </p:txBody>
      </p:sp>
    </p:spTree>
    <p:extLst>
      <p:ext uri="{BB962C8B-B14F-4D97-AF65-F5344CB8AC3E}">
        <p14:creationId xmlns:p14="http://schemas.microsoft.com/office/powerpoint/2010/main" val="3520274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وخلافاً لشرط الكتابة، لا يترتب على تخلف شروط التسجيل بطلان عقد الشركة، ولكن الشركة تتعرض الى جزاءات جنائية ومدنية ، إذ تعاقب المادة ( 38 ) من قانون التجارة العراقي الشركة بالغرامة إذا خالفت الأحكام الخاصة بالتزامات التاجر.</a:t>
            </a:r>
          </a:p>
          <a:p>
            <a:pPr marL="182880" lvl="0" indent="-182880" algn="just" rtl="1">
              <a:buClr>
                <a:srgbClr val="93A299"/>
              </a:buClr>
              <a:buSzPct val="85000"/>
            </a:pPr>
            <a:r>
              <a:rPr lang="ar-IQ" sz="2400" dirty="0" smtClean="0">
                <a:latin typeface="Segoe UI" panose="020B0502040204020203" pitchFamily="34" charset="0"/>
                <a:cs typeface="Segoe UI" panose="020B0502040204020203" pitchFamily="34" charset="0"/>
              </a:rPr>
              <a:t>م/ دراسة المادة </a:t>
            </a:r>
            <a:r>
              <a:rPr lang="ar-IQ" sz="2400" dirty="0">
                <a:latin typeface="Segoe UI" panose="020B0502040204020203" pitchFamily="34" charset="0"/>
                <a:cs typeface="Segoe UI" panose="020B0502040204020203" pitchFamily="34" charset="0"/>
              </a:rPr>
              <a:t>( ٢١٨ ) من قانون الشركات. </a:t>
            </a:r>
            <a:r>
              <a:rPr lang="ar-IQ" sz="2400" dirty="0" smtClean="0">
                <a:latin typeface="Segoe UI" panose="020B0502040204020203" pitchFamily="34" charset="0"/>
                <a:cs typeface="Segoe UI" panose="020B0502040204020203" pitchFamily="34" charset="0"/>
              </a:rPr>
              <a:t>والمادة (38) من قانون التجارة العراقي .</a:t>
            </a:r>
          </a:p>
          <a:p>
            <a:pPr marL="182880" lvl="0" indent="-182880" algn="just" rtl="1">
              <a:buClr>
                <a:srgbClr val="93A299"/>
              </a:buClr>
              <a:buSzPct val="85000"/>
            </a:pPr>
            <a:r>
              <a:rPr lang="ar-IQ" sz="2400" dirty="0" smtClean="0">
                <a:latin typeface="Segoe UI" panose="020B0502040204020203" pitchFamily="34" charset="0"/>
                <a:cs typeface="Segoe UI" panose="020B0502040204020203" pitchFamily="34" charset="0"/>
              </a:rPr>
              <a:t> أما </a:t>
            </a:r>
            <a:r>
              <a:rPr lang="ar-IQ" sz="2400" dirty="0">
                <a:latin typeface="Segoe UI" panose="020B0502040204020203" pitchFamily="34" charset="0"/>
                <a:cs typeface="Segoe UI" panose="020B0502040204020203" pitchFamily="34" charset="0"/>
              </a:rPr>
              <a:t>الجزاء المدني فيتجسد في تعويض من تضرر من عدم التسجيل أو تسجيل معلومات كاذبة أو وهمية على وفق القواعد العامة في المسؤولية.</a:t>
            </a:r>
          </a:p>
          <a:p>
            <a:pPr marL="182880" lvl="0" indent="-182880" algn="r" rtl="1">
              <a:buClr>
                <a:srgbClr val="93A299"/>
              </a:buClr>
              <a:buSzPct val="85000"/>
            </a:pP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13</a:t>
            </a:fld>
            <a:endParaRPr lang="en-US"/>
          </a:p>
        </p:txBody>
      </p:sp>
    </p:spTree>
    <p:extLst>
      <p:ext uri="{BB962C8B-B14F-4D97-AF65-F5344CB8AC3E}">
        <p14:creationId xmlns:p14="http://schemas.microsoft.com/office/powerpoint/2010/main" val="322778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الشخصية المعنوية للشركة</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على الرغم من التعريفات الكثيرة والمتعددة التي قدمت للشخصية المعنوية، فإن غالبية هذه التعريفات لا تخرج عن نطاق كون </a:t>
            </a:r>
            <a:r>
              <a:rPr lang="ar-IQ" sz="2400" b="1" dirty="0">
                <a:latin typeface="Segoe UI" panose="020B0502040204020203" pitchFamily="34" charset="0"/>
                <a:cs typeface="Segoe UI" panose="020B0502040204020203" pitchFamily="34" charset="0"/>
              </a:rPr>
              <a:t>الشخصية</a:t>
            </a:r>
            <a:r>
              <a:rPr lang="ar-IQ" sz="2400" u="sng" dirty="0">
                <a:latin typeface="Segoe UI" panose="020B0502040204020203" pitchFamily="34" charset="0"/>
                <a:cs typeface="Segoe UI" panose="020B0502040204020203" pitchFamily="34" charset="0"/>
              </a:rPr>
              <a:t> </a:t>
            </a:r>
            <a:r>
              <a:rPr lang="ar-IQ" sz="2400" b="1" dirty="0">
                <a:latin typeface="Segoe UI" panose="020B0502040204020203" pitchFamily="34" charset="0"/>
                <a:cs typeface="Segoe UI" panose="020B0502040204020203" pitchFamily="34" charset="0"/>
              </a:rPr>
              <a:t>المعنوية</a:t>
            </a:r>
            <a:r>
              <a:rPr lang="ar-IQ" sz="2400" u="sng" dirty="0">
                <a:latin typeface="Segoe UI" panose="020B0502040204020203" pitchFamily="34" charset="0"/>
                <a:cs typeface="Segoe UI" panose="020B0502040204020203" pitchFamily="34" charset="0"/>
              </a:rPr>
              <a:t> </a:t>
            </a:r>
            <a:r>
              <a:rPr lang="ar-IQ" sz="2400" dirty="0">
                <a:latin typeface="Segoe UI" panose="020B0502040204020203" pitchFamily="34" charset="0"/>
                <a:cs typeface="Segoe UI" panose="020B0502040204020203" pitchFamily="34" charset="0"/>
              </a:rPr>
              <a:t>مجموعات من الأشخاص أو الأموال تهدف الى تحقيق غرض مشترك معين يعترف القانون لها بالشخصية القانونية بالقدر اللازم لتحقيق غرضها .</a:t>
            </a:r>
          </a:p>
          <a:p>
            <a:pPr marL="182880" lvl="0" indent="-182880" algn="just" rtl="1">
              <a:buClr>
                <a:srgbClr val="93A299"/>
              </a:buClr>
              <a:buSzPct val="85000"/>
            </a:pP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ومن ملاحظة هذا التعريف يمكن استخلاص ثلاثة عناصر أساسية تدخل في تكوين هذه الشخصية، وهي:</a:t>
            </a:r>
          </a:p>
          <a:p>
            <a:pPr marL="457200" lvl="0" indent="-457200" algn="just" rtl="1">
              <a:buClr>
                <a:srgbClr val="93A299"/>
              </a:buClr>
              <a:buSzPct val="85000"/>
              <a:buFont typeface="+mj-lt"/>
              <a:buAutoNum type="arabicPeriod"/>
            </a:pP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ar-IQ" sz="2400" dirty="0">
                <a:latin typeface="Segoe UI" panose="020B0502040204020203" pitchFamily="34" charset="0"/>
                <a:cs typeface="Segoe UI" panose="020B0502040204020203" pitchFamily="34" charset="0"/>
              </a:rPr>
              <a:t>وجود مجموعة من الأشخاص أو الأموال.</a:t>
            </a:r>
          </a:p>
          <a:p>
            <a:pPr marL="457200" lvl="0" indent="-457200" algn="just" rtl="1">
              <a:buClr>
                <a:srgbClr val="93A299"/>
              </a:buClr>
              <a:buSzPct val="85000"/>
              <a:buFont typeface="+mj-lt"/>
              <a:buAutoNum type="arabicPeriod"/>
            </a:pPr>
            <a:r>
              <a:rPr lang="ar-IQ" sz="2400" dirty="0">
                <a:latin typeface="Segoe UI" panose="020B0502040204020203" pitchFamily="34" charset="0"/>
                <a:cs typeface="Segoe UI" panose="020B0502040204020203" pitchFamily="34" charset="0"/>
              </a:rPr>
              <a:t> غرض مشترك تهدف المجموعة الى تحقيقه .</a:t>
            </a:r>
          </a:p>
          <a:p>
            <a:pPr marL="457200" lvl="0" indent="-457200" algn="just" rtl="1">
              <a:buClr>
                <a:srgbClr val="93A299"/>
              </a:buClr>
              <a:buSzPct val="85000"/>
              <a:buFont typeface="+mj-lt"/>
              <a:buAutoNum type="arabicPeriod"/>
            </a:pPr>
            <a:r>
              <a:rPr lang="ar-IQ" sz="2400" dirty="0">
                <a:latin typeface="Segoe UI" panose="020B0502040204020203" pitchFamily="34" charset="0"/>
                <a:cs typeface="Segoe UI" panose="020B0502040204020203" pitchFamily="34" charset="0"/>
              </a:rPr>
              <a:t> أن يمنحها القانون الشخصية القانونية اللازمة لتحقيق غرضها </a:t>
            </a:r>
            <a:r>
              <a:rPr lang="ar-IQ" sz="2400" dirty="0" smtClean="0">
                <a:latin typeface="Segoe UI" panose="020B0502040204020203" pitchFamily="34" charset="0"/>
                <a:cs typeface="Segoe UI" panose="020B0502040204020203" pitchFamily="34" charset="0"/>
              </a:rPr>
              <a:t>.</a:t>
            </a:r>
          </a:p>
          <a:p>
            <a:pPr marL="0" lvl="0" indent="0" algn="just" rtl="1">
              <a:buClr>
                <a:srgbClr val="93A299"/>
              </a:buClr>
              <a:buSzPct val="85000"/>
              <a:buNone/>
            </a:pPr>
            <a:r>
              <a:rPr lang="ar-IQ" sz="2400" dirty="0" smtClean="0">
                <a:latin typeface="Segoe UI" panose="020B0502040204020203" pitchFamily="34" charset="0"/>
                <a:cs typeface="Segoe UI" panose="020B0502040204020203" pitchFamily="34" charset="0"/>
              </a:rPr>
              <a:t>متى ماتوفرت هذه العناصر في المجموعة تصبح أهلا لاكتساب الحقوق وتحمل الالتزامات ومزاولة النشاط بشكل مستقل عن الاشخاص المكونين لها.</a:t>
            </a:r>
            <a:endParaRPr lang="ar-IQ" sz="2400" dirty="0">
              <a:latin typeface="Segoe UI" panose="020B0502040204020203" pitchFamily="34" charset="0"/>
              <a:cs typeface="Segoe UI" panose="020B0502040204020203" pitchFamily="34" charset="0"/>
            </a:endParaRPr>
          </a:p>
          <a:p>
            <a:pPr marL="182880" lvl="0" indent="-182880" algn="just" rtl="1">
              <a:buClr>
                <a:srgbClr val="93A299"/>
              </a:buClr>
              <a:buSzPct val="85000"/>
            </a:pP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14</a:t>
            </a:fld>
            <a:endParaRPr lang="en-US"/>
          </a:p>
        </p:txBody>
      </p:sp>
    </p:spTree>
    <p:extLst>
      <p:ext uri="{BB962C8B-B14F-4D97-AF65-F5344CB8AC3E}">
        <p14:creationId xmlns:p14="http://schemas.microsoft.com/office/powerpoint/2010/main" val="2168160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182880" lvl="0" indent="-182880" algn="just" rtl="1">
              <a:lnSpc>
                <a:spcPct val="150000"/>
              </a:lnSpc>
              <a:buClr>
                <a:srgbClr val="93A299"/>
              </a:buClr>
              <a:buSzPct val="85000"/>
            </a:pPr>
            <a:r>
              <a:rPr lang="ar-SA" sz="2400" dirty="0">
                <a:latin typeface="Segoe UI" panose="020B0502040204020203" pitchFamily="34" charset="0"/>
                <a:ea typeface="Calibri" panose="020F0502020204030204" pitchFamily="34" charset="0"/>
                <a:cs typeface="Segoe UI" panose="020B0502040204020203" pitchFamily="34" charset="0"/>
              </a:rPr>
              <a:t>تبدأ الشخصية المعنوية للشركة كقاعدة عامة اعتباراً من تاريخ صدور شهادة تأسيسها</a:t>
            </a:r>
            <a:r>
              <a:rPr lang="ar-IQ" sz="2400" dirty="0">
                <a:latin typeface="Segoe UI" panose="020B0502040204020203" pitchFamily="34" charset="0"/>
                <a:ea typeface="Calibri" panose="020F0502020204030204" pitchFamily="34" charset="0"/>
                <a:cs typeface="Segoe UI" panose="020B0502040204020203" pitchFamily="34" charset="0"/>
              </a:rPr>
              <a:t>.</a:t>
            </a:r>
          </a:p>
          <a:p>
            <a:pPr marL="182880" lvl="0" indent="-182880" algn="just" rtl="1">
              <a:lnSpc>
                <a:spcPct val="150000"/>
              </a:lnSpc>
              <a:buClr>
                <a:srgbClr val="93A299"/>
              </a:buClr>
              <a:buSzPct val="85000"/>
            </a:pPr>
            <a:r>
              <a:rPr lang="ar-IQ" sz="2400" dirty="0" smtClean="0">
                <a:latin typeface="Segoe UI" panose="020B0502040204020203" pitchFamily="34" charset="0"/>
                <a:cs typeface="Segoe UI" panose="020B0502040204020203" pitchFamily="34" charset="0"/>
              </a:rPr>
              <a:t>م/ دراسة المادة </a:t>
            </a:r>
            <a:r>
              <a:rPr lang="ar-IQ" sz="2400" dirty="0">
                <a:latin typeface="Segoe UI" panose="020B0502040204020203" pitchFamily="34" charset="0"/>
                <a:cs typeface="Segoe UI" panose="020B0502040204020203" pitchFamily="34" charset="0"/>
              </a:rPr>
              <a:t>(22) و المادة (183) من قانون الشركات.</a:t>
            </a:r>
          </a:p>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 </a:t>
            </a:r>
            <a:r>
              <a:rPr lang="ar-IQ" sz="2400" dirty="0" smtClean="0">
                <a:latin typeface="Segoe UI" panose="020B0502040204020203" pitchFamily="34" charset="0"/>
                <a:cs typeface="Segoe UI" panose="020B0502040204020203" pitchFamily="34" charset="0"/>
              </a:rPr>
              <a:t>وإن </a:t>
            </a:r>
            <a:r>
              <a:rPr lang="ar-IQ" sz="2400" dirty="0">
                <a:latin typeface="Segoe UI" panose="020B0502040204020203" pitchFamily="34" charset="0"/>
                <a:cs typeface="Segoe UI" panose="020B0502040204020203" pitchFamily="34" charset="0"/>
              </a:rPr>
              <a:t>المادة ( ٢٢ ) من قانون الشركات بعد تعديلها لا تعد صدور شهادة التأسيس دليلاً على أن إجراءات التسجيل قد تمت وفق القانون، وإنما إثباتاً على الشخصية المعنوية للشركة، لذلك يمكن اعتبار صدور شهادة التأسيس قرينة بسيطة على أن إجراءات التأسيس تمت وفقاً للقانون، ويمكن نقضها من قبل ذوي المصلحة.</a:t>
            </a:r>
          </a:p>
          <a:p>
            <a:pPr marL="182880" lvl="0" indent="-182880" algn="just" rtl="1">
              <a:buClr>
                <a:srgbClr val="93A299"/>
              </a:buClr>
              <a:buSzPct val="85000"/>
            </a:pP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15</a:t>
            </a:fld>
            <a:endParaRPr lang="en-US"/>
          </a:p>
        </p:txBody>
      </p:sp>
    </p:spTree>
    <p:extLst>
      <p:ext uri="{BB962C8B-B14F-4D97-AF65-F5344CB8AC3E}">
        <p14:creationId xmlns:p14="http://schemas.microsoft.com/office/powerpoint/2010/main" val="396180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خلاصة القول: لا وجود للشركة كشخص قانوني مستقل، ولا يمكن الاحتجاج بشخصيتها المعنوية إلا بعد صدور شهادة تأسيسها. وتبقى الشركة محتفظة بشخصيتها المعنوية طيلة مدة وجودها وممارستها لنشاطها وخلال مدة تصفيتها أيضاً، ولا تنتهي الشخصية المعنوية للشركة بشكل تام إلا اعتباراً من تاريخ صدور قرار المسجل بشطب اسمها من سجل الشركات، فتنتهي بذلك حياة الشركة.</a:t>
            </a: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16</a:t>
            </a:fld>
            <a:endParaRPr lang="en-US"/>
          </a:p>
        </p:txBody>
      </p:sp>
    </p:spTree>
    <p:extLst>
      <p:ext uri="{BB962C8B-B14F-4D97-AF65-F5344CB8AC3E}">
        <p14:creationId xmlns:p14="http://schemas.microsoft.com/office/powerpoint/2010/main" val="2987010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3000" spc="-100" dirty="0">
                <a:latin typeface="Segoe UI" panose="020B0502040204020203" pitchFamily="34" charset="0"/>
                <a:cs typeface="Segoe UI" panose="020B0502040204020203" pitchFamily="34" charset="0"/>
              </a:rPr>
              <a:t>الآثار المترتبة على اكتساب الشركة الشخصية المعنوية</a:t>
            </a:r>
            <a:endParaRPr lang="en-US" dirty="0"/>
          </a:p>
        </p:txBody>
      </p:sp>
      <p:sp>
        <p:nvSpPr>
          <p:cNvPr id="3" name="Content Placeholder 2"/>
          <p:cNvSpPr>
            <a:spLocks noGrp="1"/>
          </p:cNvSpPr>
          <p:nvPr>
            <p:ph idx="1"/>
          </p:nvPr>
        </p:nvSpPr>
        <p:spPr/>
        <p:txBody>
          <a:bodyPr/>
          <a:lstStyle/>
          <a:p>
            <a:pPr marL="182880" lvl="0" indent="-182880" algn="just" rtl="1">
              <a:lnSpc>
                <a:spcPct val="150000"/>
              </a:lnSpc>
              <a:buClr>
                <a:srgbClr val="93A299"/>
              </a:buClr>
              <a:buSzPct val="85000"/>
            </a:pPr>
            <a:r>
              <a:rPr lang="ar-IQ" sz="2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الذمة المالية المستقلة</a:t>
            </a:r>
          </a:p>
          <a:p>
            <a:pPr marL="182880" lvl="0" indent="-182880" algn="just" rtl="1">
              <a:lnSpc>
                <a:spcPct val="150000"/>
              </a:lnSpc>
              <a:buClr>
                <a:srgbClr val="93A299"/>
              </a:buClr>
              <a:buSzPct val="85000"/>
            </a:pPr>
            <a:r>
              <a:rPr lang="ar-IQ" sz="2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الاهلية القانونية للشركة</a:t>
            </a:r>
          </a:p>
          <a:p>
            <a:pPr marL="182880" lvl="0" indent="-182880" algn="just" rtl="1">
              <a:lnSpc>
                <a:spcPct val="150000"/>
              </a:lnSpc>
              <a:buClr>
                <a:srgbClr val="93A299"/>
              </a:buClr>
              <a:buSzPct val="85000"/>
            </a:pPr>
            <a:r>
              <a:rPr lang="ar-IQ" sz="2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ممثل </a:t>
            </a:r>
            <a:r>
              <a:rPr lang="ar-IQ" sz="28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الشركة</a:t>
            </a:r>
          </a:p>
          <a:p>
            <a:pPr marL="182880" lvl="0" indent="-182880" algn="just" rtl="1">
              <a:lnSpc>
                <a:spcPct val="150000"/>
              </a:lnSpc>
              <a:buClr>
                <a:srgbClr val="93A299"/>
              </a:buClr>
              <a:buSzPct val="85000"/>
            </a:pPr>
            <a:r>
              <a:rPr lang="ar-IQ" sz="28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اسم الشركة وعنوانها</a:t>
            </a:r>
            <a:endParaRPr lang="ar-IQ" sz="2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r>
              <a:rPr lang="ar-IQ" sz="2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موطن الشركة</a:t>
            </a:r>
          </a:p>
          <a:p>
            <a:pPr marL="182880" lvl="0" indent="-182880" algn="just" rtl="1">
              <a:lnSpc>
                <a:spcPct val="150000"/>
              </a:lnSpc>
              <a:buClr>
                <a:srgbClr val="93A299"/>
              </a:buClr>
              <a:buSzPct val="85000"/>
            </a:pPr>
            <a:r>
              <a:rPr lang="ar-IQ" sz="2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جنسية الشركة</a:t>
            </a:r>
            <a:endParaRPr lang="en-US" sz="28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17</a:t>
            </a:fld>
            <a:endParaRPr lang="en-US"/>
          </a:p>
        </p:txBody>
      </p:sp>
    </p:spTree>
    <p:extLst>
      <p:ext uri="{BB962C8B-B14F-4D97-AF65-F5344CB8AC3E}">
        <p14:creationId xmlns:p14="http://schemas.microsoft.com/office/powerpoint/2010/main" val="3013591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525963"/>
          </a:xfrm>
        </p:spPr>
        <p:txBody>
          <a:bodyPr>
            <a:normAutofit fontScale="70000" lnSpcReduction="20000"/>
          </a:bodyPr>
          <a:lstStyle/>
          <a:p>
            <a:pPr marL="182880" lvl="0" indent="-182880" algn="just" rtl="1">
              <a:lnSpc>
                <a:spcPct val="150000"/>
              </a:lnSpc>
              <a:buClr>
                <a:srgbClr val="93A299"/>
              </a:buClr>
              <a:buSzPct val="85000"/>
            </a:pPr>
            <a:r>
              <a:rPr lang="ar-IQ" spc="-100" dirty="0">
                <a:latin typeface="Segoe UI" panose="020B0502040204020203" pitchFamily="34" charset="0"/>
                <a:ea typeface="+mj-ea"/>
                <a:cs typeface="Segoe UI" panose="020B0502040204020203" pitchFamily="34" charset="0"/>
              </a:rPr>
              <a:t>يقصد </a:t>
            </a:r>
            <a:r>
              <a:rPr lang="ar-IQ" b="1" spc="-100" dirty="0">
                <a:latin typeface="Segoe UI" panose="020B0502040204020203" pitchFamily="34" charset="0"/>
                <a:ea typeface="+mj-ea"/>
                <a:cs typeface="Segoe UI" panose="020B0502040204020203" pitchFamily="34" charset="0"/>
              </a:rPr>
              <a:t>بالذمة المالية للشركة </a:t>
            </a:r>
            <a:r>
              <a:rPr lang="ar-IQ" spc="-100" dirty="0">
                <a:latin typeface="Segoe UI" panose="020B0502040204020203" pitchFamily="34" charset="0"/>
                <a:ea typeface="+mj-ea"/>
                <a:cs typeface="Segoe UI" panose="020B0502040204020203" pitchFamily="34" charset="0"/>
              </a:rPr>
              <a:t>مجموع ما لها من حقوق وما عليها من التزامات مالية حاضرة ومستقبلية.</a:t>
            </a:r>
          </a:p>
          <a:p>
            <a:pPr marL="182880" lvl="0" indent="-182880" algn="just" rtl="1">
              <a:lnSpc>
                <a:spcPct val="150000"/>
              </a:lnSpc>
              <a:buClr>
                <a:srgbClr val="93A299"/>
              </a:buClr>
              <a:buSzPct val="85000"/>
            </a:pPr>
            <a:r>
              <a:rPr lang="ar-IQ" spc="-100" dirty="0">
                <a:latin typeface="Segoe UI" panose="020B0502040204020203" pitchFamily="34" charset="0"/>
                <a:ea typeface="+mj-ea"/>
                <a:cs typeface="Segoe UI" panose="020B0502040204020203" pitchFamily="34" charset="0"/>
              </a:rPr>
              <a:t>وتترتب على قاعدة اسقلال الذمة المالية للشركة عن ذمم الشركاء المكونين لها عدة نتائج أهمها:</a:t>
            </a:r>
          </a:p>
          <a:p>
            <a:pPr marL="457200" lvl="0" indent="-457200" algn="just" rtl="1">
              <a:lnSpc>
                <a:spcPct val="150000"/>
              </a:lnSpc>
              <a:buClr>
                <a:srgbClr val="93A299"/>
              </a:buClr>
              <a:buSzPct val="85000"/>
              <a:buFont typeface="+mj-lt"/>
              <a:buAutoNum type="arabicPeriod"/>
            </a:pPr>
            <a:r>
              <a:rPr lang="ar-IQ" spc="-100" dirty="0">
                <a:latin typeface="Segoe UI" panose="020B0502040204020203" pitchFamily="34" charset="0"/>
                <a:ea typeface="+mj-ea"/>
                <a:cs typeface="Segoe UI" panose="020B0502040204020203" pitchFamily="34" charset="0"/>
              </a:rPr>
              <a:t>انتقال ملكية حصة الشريك الذي يقدمها الى الشركة واعتبارها من المنقولات.</a:t>
            </a:r>
          </a:p>
          <a:p>
            <a:pPr marL="457200" lvl="0" indent="-457200" algn="just" rtl="1">
              <a:lnSpc>
                <a:spcPct val="150000"/>
              </a:lnSpc>
              <a:buClr>
                <a:srgbClr val="93A299"/>
              </a:buClr>
              <a:buSzPct val="85000"/>
              <a:buFont typeface="+mj-lt"/>
              <a:buAutoNum type="arabicPeriod"/>
            </a:pPr>
            <a:r>
              <a:rPr lang="ar-IQ" sz="3100" spc="-100" dirty="0">
                <a:latin typeface="Segoe UI" panose="020B0502040204020203" pitchFamily="34" charset="0"/>
                <a:ea typeface="+mj-ea"/>
                <a:cs typeface="Segoe UI" panose="020B0502040204020203" pitchFamily="34" charset="0"/>
              </a:rPr>
              <a:t>تعد الذمة المالية للشركة الضمان العام لدائينها.</a:t>
            </a:r>
          </a:p>
          <a:p>
            <a:pPr marL="457200" lvl="0" indent="-457200" algn="just" rtl="1">
              <a:lnSpc>
                <a:spcPct val="150000"/>
              </a:lnSpc>
              <a:buClr>
                <a:srgbClr val="93A299"/>
              </a:buClr>
              <a:buSzPct val="85000"/>
              <a:buFont typeface="+mj-lt"/>
              <a:buAutoNum type="arabicPeriod"/>
            </a:pPr>
            <a:r>
              <a:rPr lang="ar-IQ" sz="3100" spc="-100" dirty="0">
                <a:latin typeface="Segoe UI" panose="020B0502040204020203" pitchFamily="34" charset="0"/>
                <a:ea typeface="+mj-ea"/>
                <a:cs typeface="Segoe UI" panose="020B0502040204020203" pitchFamily="34" charset="0"/>
              </a:rPr>
              <a:t>عدم جواز المقاصة بين ديون الشركة وديون الشركاء.</a:t>
            </a:r>
          </a:p>
          <a:p>
            <a:pPr marL="457200" lvl="0" indent="-457200" algn="just" rtl="1">
              <a:lnSpc>
                <a:spcPct val="150000"/>
              </a:lnSpc>
              <a:buClr>
                <a:srgbClr val="93A299"/>
              </a:buClr>
              <a:buSzPct val="85000"/>
              <a:buFont typeface="+mj-lt"/>
              <a:buAutoNum type="arabicPeriod"/>
            </a:pPr>
            <a:r>
              <a:rPr lang="ar-IQ" sz="3100" spc="-100" dirty="0">
                <a:latin typeface="Segoe UI" panose="020B0502040204020203" pitchFamily="34" charset="0"/>
                <a:ea typeface="+mj-ea"/>
                <a:cs typeface="Segoe UI" panose="020B0502040204020203" pitchFamily="34" charset="0"/>
              </a:rPr>
              <a:t>لا يترتب على إشهار إفلاس الشركة إشهار إفلاس الشركاء فيها.</a:t>
            </a:r>
          </a:p>
          <a:p>
            <a:pPr marL="0" lvl="0" indent="0" algn="just" rtl="1">
              <a:lnSpc>
                <a:spcPct val="150000"/>
              </a:lnSpc>
              <a:buClr>
                <a:srgbClr val="93A299"/>
              </a:buClr>
              <a:buSzPct val="85000"/>
              <a:buNone/>
            </a:pPr>
            <a:endParaRPr lang="ar-IQ" sz="3100" spc="-100" dirty="0">
              <a:latin typeface="Segoe UI" panose="020B0502040204020203" pitchFamily="34" charset="0"/>
              <a:ea typeface="+mj-ea"/>
              <a:cs typeface="Segoe UI" panose="020B0502040204020203" pitchFamily="34" charset="0"/>
            </a:endParaRPr>
          </a:p>
          <a:p>
            <a:pPr marL="182880" lvl="0" indent="-182880" algn="just" rtl="1">
              <a:lnSpc>
                <a:spcPct val="150000"/>
              </a:lnSpc>
              <a:buClr>
                <a:srgbClr val="93A299"/>
              </a:buClr>
              <a:buSzPct val="85000"/>
            </a:pPr>
            <a:endParaRPr lang="en-US" sz="2200" b="1" dirty="0">
              <a:latin typeface="Segoe UI" panose="020B0502040204020203" pitchFamily="34" charset="0"/>
              <a:cs typeface="Segoe UI" panose="020B0502040204020203" pitchFamily="34" charset="0"/>
            </a:endParaRPr>
          </a:p>
          <a:p>
            <a:pPr marL="0" indent="0" algn="r" rtl="1">
              <a:buNone/>
            </a:pPr>
            <a:endParaRPr lang="en-US" b="1" dirty="0"/>
          </a:p>
        </p:txBody>
      </p:sp>
      <p:sp>
        <p:nvSpPr>
          <p:cNvPr id="2" name="Slide Number Placeholder 1"/>
          <p:cNvSpPr>
            <a:spLocks noGrp="1"/>
          </p:cNvSpPr>
          <p:nvPr>
            <p:ph type="sldNum" sz="quarter" idx="12"/>
          </p:nvPr>
        </p:nvSpPr>
        <p:spPr/>
        <p:txBody>
          <a:bodyPr/>
          <a:lstStyle/>
          <a:p>
            <a:fld id="{22AED93D-E10C-4801-8231-246949993E05}" type="slidenum">
              <a:rPr lang="en-US" smtClean="0"/>
              <a:t>18</a:t>
            </a:fld>
            <a:endParaRPr lang="en-US"/>
          </a:p>
        </p:txBody>
      </p:sp>
    </p:spTree>
    <p:extLst>
      <p:ext uri="{BB962C8B-B14F-4D97-AF65-F5344CB8AC3E}">
        <p14:creationId xmlns:p14="http://schemas.microsoft.com/office/powerpoint/2010/main" val="1349120894"/>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ar-IQ" sz="3200" spc="-1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r>
            <a:br>
              <a:rPr lang="ar-IQ" sz="3200" spc="-1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br>
            <a:r>
              <a:rPr lang="ar-IQ" sz="3200" spc="-1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1</a:t>
            </a:r>
            <a:r>
              <a:rPr lang="ar-IQ" sz="3200" spc="-1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ar-IQ" sz="3200" spc="-1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انتقال ملكية حصة الشريك الذي يقدمها الى الشركة واعتبارها من المنقولات.</a:t>
            </a:r>
            <a:r>
              <a:rPr lang="ar-IQ" sz="2800" spc="-1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r>
            <a:br>
              <a:rPr lang="ar-IQ" sz="2800" spc="-1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br>
            <a:endParaRPr lang="en-US" dirty="0"/>
          </a:p>
        </p:txBody>
      </p:sp>
      <p:sp>
        <p:nvSpPr>
          <p:cNvPr id="3" name="Content Placeholder 2"/>
          <p:cNvSpPr>
            <a:spLocks noGrp="1"/>
          </p:cNvSpPr>
          <p:nvPr>
            <p:ph idx="1"/>
          </p:nvPr>
        </p:nvSpPr>
        <p:spPr/>
        <p:txBody>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الحصة التي يقدمها الشريك للشركة تخرج من ملكيته وتدخل في ملكية الشركة وتصبح مملوكة لها وتدخل ضمن رأس مالها الذي يخصص لممارسة نشاطها كشخص معنوي.</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 لذلك لا يكون للشريك في أموال الشركة غير حق دائنيه، أي حقاً شخصياً يخوله المطالبة بنصيب من الأرباح إن وجدت، ويبقى هذا الحق للشريك طيلة حياة الشركة.</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 أما إذا انتهت حياة الشركة، وتمت تصفية أموالها فيكون للشريك حق فيما يبقى من موجودات الشركة، فيقسم ما بقي لها من أموال على الشركاء تبعاً لمقدار أسهمهم أو حصصهم في الشركة.</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وبغض النظر عما إذا  قدم الشريك أولاً منقولة أو عقارية فأن حصته تعد دائماً من المنقولات.</a:t>
            </a: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19</a:t>
            </a:fld>
            <a:endParaRPr lang="en-US"/>
          </a:p>
        </p:txBody>
      </p:sp>
    </p:spTree>
    <p:extLst>
      <p:ext uri="{BB962C8B-B14F-4D97-AF65-F5344CB8AC3E}">
        <p14:creationId xmlns:p14="http://schemas.microsoft.com/office/powerpoint/2010/main" val="254877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182880" lvl="0" indent="-182880" algn="just" rtl="1">
              <a:lnSpc>
                <a:spcPct val="150000"/>
              </a:lnSpc>
              <a:buClr>
                <a:srgbClr val="93A299"/>
              </a:buClr>
              <a:buSzPct val="85000"/>
            </a:pPr>
            <a:r>
              <a:rPr lang="ar-IQ" sz="2400" dirty="0">
                <a:solidFill>
                  <a:srgbClr val="292934"/>
                </a:solidFill>
                <a:latin typeface="Segoe UI" panose="020B0502040204020203" pitchFamily="34" charset="0"/>
                <a:cs typeface="Segoe UI" panose="020B0502040204020203" pitchFamily="34" charset="0"/>
              </a:rPr>
              <a:t>ويذهب رأي الى أن الجزاء يتمثل في بطلان عقد الشركة ولكنه </a:t>
            </a:r>
            <a:r>
              <a:rPr lang="ar-IQ" sz="2400" dirty="0">
                <a:latin typeface="Segoe UI" panose="020B0502040204020203" pitchFamily="34" charset="0"/>
                <a:cs typeface="Segoe UI" panose="020B0502040204020203" pitchFamily="34" charset="0"/>
              </a:rPr>
              <a:t>بطلان من نوع خاص </a:t>
            </a:r>
            <a:r>
              <a:rPr lang="ar-IQ" sz="2400" dirty="0">
                <a:solidFill>
                  <a:srgbClr val="292934"/>
                </a:solidFill>
                <a:latin typeface="Segoe UI" panose="020B0502040204020203" pitchFamily="34" charset="0"/>
                <a:cs typeface="Segoe UI" panose="020B0502040204020203" pitchFamily="34" charset="0"/>
              </a:rPr>
              <a:t>لا يمكن أن يحتج به الشركاء قبل الغير الذي له إثبات وجود الشركة الفعلي بكافة وسائل الإثبات حماية له من حالة إنكار الشركاء وجود عقد الشركة إضراراً بهم.</a:t>
            </a:r>
          </a:p>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ومع وجاهة هذا الرأي الذي يضمن حماية الغير المتعامل مع الشركة ، فإنه من الصعب التسليم به في ظل عدم وجود نص قانوني صريح </a:t>
            </a:r>
            <a:r>
              <a:rPr lang="ar-IQ" sz="2400" dirty="0">
                <a:solidFill>
                  <a:srgbClr val="292934"/>
                </a:solidFill>
                <a:latin typeface="Segoe UI" panose="020B0502040204020203" pitchFamily="34" charset="0"/>
                <a:cs typeface="Segoe UI" panose="020B0502040204020203" pitchFamily="34" charset="0"/>
              </a:rPr>
              <a:t>يسمح بإثبات وجود الشركة من الناحية الفعلية كما جاء في بعض القوانين التي اعترفت صراحة أو ضمناً بالشركة الفعلية حماية للغير.</a:t>
            </a:r>
            <a:endParaRPr lang="en-US" sz="2400"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2</a:t>
            </a:fld>
            <a:endParaRPr lang="en-US"/>
          </a:p>
        </p:txBody>
      </p:sp>
    </p:spTree>
    <p:extLst>
      <p:ext uri="{BB962C8B-B14F-4D97-AF65-F5344CB8AC3E}">
        <p14:creationId xmlns:p14="http://schemas.microsoft.com/office/powerpoint/2010/main" val="81569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3200" spc="-100" dirty="0">
                <a:solidFill>
                  <a:srgbClr val="00B05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2. تعد الذمة المالية للشركة الضمان العام لدائينها.</a:t>
            </a:r>
            <a:endParaRPr lang="en-US" dirty="0"/>
          </a:p>
        </p:txBody>
      </p:sp>
      <p:sp>
        <p:nvSpPr>
          <p:cNvPr id="3" name="Content Placeholder 2"/>
          <p:cNvSpPr>
            <a:spLocks noGrp="1"/>
          </p:cNvSpPr>
          <p:nvPr>
            <p:ph idx="1"/>
          </p:nvPr>
        </p:nvSpPr>
        <p:spPr/>
        <p:txBody>
          <a:bodyPr/>
          <a:lstStyle/>
          <a:p>
            <a:pPr marL="182880" lvl="0" indent="-182880" algn="just" rtl="1">
              <a:lnSpc>
                <a:spcPct val="150000"/>
              </a:lnSpc>
              <a:buClr>
                <a:srgbClr val="93A299"/>
              </a:buClr>
              <a:buSzPct val="85000"/>
            </a:pPr>
            <a:r>
              <a:rPr lang="ar-IQ" sz="2400" b="1" dirty="0">
                <a:latin typeface="Segoe UI" panose="020B0502040204020203" pitchFamily="34" charset="0"/>
                <a:cs typeface="Segoe UI" panose="020B0502040204020203" pitchFamily="34" charset="0"/>
              </a:rPr>
              <a:t>فلا يمتد هذا الضمان الى ذمم الشركاء. </a:t>
            </a:r>
          </a:p>
          <a:p>
            <a:pPr marL="182880" lvl="0" indent="-182880" algn="just" rtl="1">
              <a:lnSpc>
                <a:spcPct val="150000"/>
              </a:lnSpc>
              <a:buClr>
                <a:srgbClr val="93A299"/>
              </a:buClr>
              <a:buSzPct val="85000"/>
            </a:pPr>
            <a:r>
              <a:rPr lang="ar-IQ" sz="2400" dirty="0">
                <a:solidFill>
                  <a:srgbClr val="292934"/>
                </a:solidFill>
                <a:latin typeface="Segoe UI" panose="020B0502040204020203" pitchFamily="34" charset="0"/>
                <a:cs typeface="Segoe UI" panose="020B0502040204020203" pitchFamily="34" charset="0"/>
              </a:rPr>
              <a:t>ويترتب على ذلك حق دائني الشركة في التنفيذ على أموالها وليس أموال الشركاء، كما ليس لدائني الشركاء الشخصيين التنفيذ على ذمة الشركة، ولكن يجوز لهم التنفيذ على نصيب الشريك من الأرباح، أو حصته من موجودات الشركة بعد تصفيتها استناداً الى قاعدة حجز ما للمدين لدى الغير. إذ يمكن بعد تصفية الشركة حجز الأموال التي تعود للشريك تحت يد الشركة باعتبارها شخصاً ثالثاً. </a:t>
            </a:r>
            <a:endParaRPr lang="en-US" sz="2400" dirty="0">
              <a:solidFill>
                <a:srgbClr val="292934"/>
              </a:solidFill>
              <a:latin typeface="Arial"/>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20</a:t>
            </a:fld>
            <a:endParaRPr lang="en-US"/>
          </a:p>
        </p:txBody>
      </p:sp>
    </p:spTree>
    <p:extLst>
      <p:ext uri="{BB962C8B-B14F-4D97-AF65-F5344CB8AC3E}">
        <p14:creationId xmlns:p14="http://schemas.microsoft.com/office/powerpoint/2010/main" val="3498472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182880" lvl="0" indent="-182880" algn="just" rtl="1">
              <a:lnSpc>
                <a:spcPct val="150000"/>
              </a:lnSpc>
              <a:buClr>
                <a:srgbClr val="93A299"/>
              </a:buClr>
              <a:buSzPct val="85000"/>
            </a:pPr>
            <a:r>
              <a:rPr lang="ar-IQ" sz="2400" b="1" dirty="0">
                <a:latin typeface="Segoe UI" panose="020B0502040204020203" pitchFamily="34" charset="0"/>
                <a:cs typeface="Segoe UI" panose="020B0502040204020203" pitchFamily="34" charset="0"/>
              </a:rPr>
              <a:t>ویرد على القواعد المذكورة استثناءان:هما : </a:t>
            </a:r>
          </a:p>
          <a:p>
            <a:pPr marL="0" lvl="0" indent="0" algn="just" rtl="1">
              <a:lnSpc>
                <a:spcPct val="150000"/>
              </a:lnSpc>
              <a:buClr>
                <a:srgbClr val="93A299"/>
              </a:buClr>
              <a:buSzPct val="85000"/>
              <a:buNone/>
            </a:pPr>
            <a:r>
              <a:rPr lang="ar-IQ" sz="2400" dirty="0" smtClean="0">
                <a:latin typeface="Segoe UI" panose="020B0502040204020203" pitchFamily="34" charset="0"/>
                <a:cs typeface="Segoe UI" panose="020B0502040204020203" pitchFamily="34" charset="0"/>
              </a:rPr>
              <a:t>1- بالنسبة </a:t>
            </a:r>
            <a:r>
              <a:rPr lang="ar-IQ" sz="2400" dirty="0">
                <a:latin typeface="Segoe UI" panose="020B0502040204020203" pitchFamily="34" charset="0"/>
                <a:cs typeface="Segoe UI" panose="020B0502040204020203" pitchFamily="34" charset="0"/>
              </a:rPr>
              <a:t>لقاعدة عدم جواز قيام دائني الشركاء الشخصيين بالتنفيذ على حصة الشريك في الشركة، ترد عليها استثناءات ، ففي الشركة التضامنية والمشروع الفردي والشركة البسيطة يجوز الحجز وبالتالي التنفيذ على حصة الشريك لدين ممتاز، كما يجوز ذلك على أسهم المساهمين في شركات المساهمة والمحدودة بشكل مطلق</a:t>
            </a:r>
            <a:r>
              <a:rPr lang="ar-IQ" sz="2400" dirty="0" smtClean="0">
                <a:latin typeface="Segoe UI" panose="020B0502040204020203" pitchFamily="34" charset="0"/>
                <a:cs typeface="Segoe UI" panose="020B0502040204020203" pitchFamily="34" charset="0"/>
              </a:rPr>
              <a:t>.</a:t>
            </a:r>
          </a:p>
          <a:p>
            <a:pPr marL="0" lvl="0" indent="0" algn="just" rtl="1">
              <a:lnSpc>
                <a:spcPct val="150000"/>
              </a:lnSpc>
              <a:buClr>
                <a:srgbClr val="93A299"/>
              </a:buClr>
              <a:buSzPct val="85000"/>
              <a:buNone/>
            </a:pPr>
            <a:r>
              <a:rPr lang="ar-IQ" sz="2400" b="1" dirty="0" smtClean="0">
                <a:latin typeface="Segoe UI" panose="020B0502040204020203" pitchFamily="34" charset="0"/>
                <a:cs typeface="Segoe UI" panose="020B0502040204020203" pitchFamily="34" charset="0"/>
              </a:rPr>
              <a:t>م/ دراسة كل من المادة (71) والمادة(72) من قانون الشركات.</a:t>
            </a:r>
            <a:endParaRPr lang="ar-IQ" sz="2400" b="1"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21</a:t>
            </a:fld>
            <a:endParaRPr lang="en-US"/>
          </a:p>
        </p:txBody>
      </p:sp>
    </p:spTree>
    <p:extLst>
      <p:ext uri="{BB962C8B-B14F-4D97-AF65-F5344CB8AC3E}">
        <p14:creationId xmlns:p14="http://schemas.microsoft.com/office/powerpoint/2010/main" val="2901036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lvl="0" indent="0" algn="just" rtl="1">
              <a:lnSpc>
                <a:spcPct val="150000"/>
              </a:lnSpc>
              <a:buClr>
                <a:srgbClr val="93A299"/>
              </a:buClr>
              <a:buSzPct val="85000"/>
              <a:buNone/>
            </a:pPr>
            <a:endParaRPr lang="ar-IQ" sz="2400" dirty="0">
              <a:latin typeface="Segoe UI" panose="020B0502040204020203" pitchFamily="34" charset="0"/>
              <a:cs typeface="Segoe UI" panose="020B0502040204020203" pitchFamily="34" charset="0"/>
            </a:endParaRPr>
          </a:p>
          <a:p>
            <a:pPr marL="0" lvl="0" indent="0" algn="just" rtl="1">
              <a:lnSpc>
                <a:spcPct val="150000"/>
              </a:lnSpc>
              <a:buClr>
                <a:srgbClr val="93A299"/>
              </a:buClr>
              <a:buSzPct val="85000"/>
              <a:buNone/>
            </a:pPr>
            <a:r>
              <a:rPr lang="ar-IQ" sz="2400" dirty="0" smtClean="0">
                <a:latin typeface="Segoe UI" panose="020B0502040204020203" pitchFamily="34" charset="0"/>
                <a:cs typeface="Segoe UI" panose="020B0502040204020203" pitchFamily="34" charset="0"/>
              </a:rPr>
              <a:t>2- </a:t>
            </a:r>
            <a:r>
              <a:rPr lang="ar-SA" sz="2400" dirty="0" smtClean="0">
                <a:latin typeface="Segoe UI" panose="020B0502040204020203" pitchFamily="34" charset="0"/>
                <a:cs typeface="Segoe UI" panose="020B0502040204020203" pitchFamily="34" charset="0"/>
              </a:rPr>
              <a:t> </a:t>
            </a:r>
            <a:r>
              <a:rPr lang="ar-SA" sz="2400" dirty="0">
                <a:latin typeface="Segoe UI" panose="020B0502040204020203" pitchFamily="34" charset="0"/>
                <a:cs typeface="Segoe UI" panose="020B0502040204020203" pitchFamily="34" charset="0"/>
              </a:rPr>
              <a:t>بالنسبة لعدم امتداد ضمان دائني الشركة الى ذمم الشركاء ، يكون </a:t>
            </a:r>
            <a:r>
              <a:rPr lang="ar-SA" sz="2400" b="1" dirty="0">
                <a:latin typeface="Segoe UI" panose="020B0502040204020203" pitchFamily="34" charset="0"/>
                <a:cs typeface="Segoe UI" panose="020B0502040204020203" pitchFamily="34" charset="0"/>
              </a:rPr>
              <a:t>الحكم مختلفاً في الشركات التضامنية والمشروع الفردي </a:t>
            </a:r>
            <a:r>
              <a:rPr lang="ar-SA" sz="2400" dirty="0">
                <a:latin typeface="Segoe UI" panose="020B0502040204020203" pitchFamily="34" charset="0"/>
                <a:cs typeface="Segoe UI" panose="020B0502040204020203" pitchFamily="34" charset="0"/>
              </a:rPr>
              <a:t>لأن مسؤولية الشريك عن ديون الشركة في الشركات التضامنية تكون شخصية وتضامنية مطلقة ، وفي المشروع الفردي شخصية مطلقة ، لذلك بتوسع نطاق الضمان العام فيهما</a:t>
            </a:r>
            <a:r>
              <a:rPr lang="ar-IQ" sz="2400" dirty="0">
                <a:latin typeface="Segoe UI" panose="020B0502040204020203" pitchFamily="34" charset="0"/>
                <a:cs typeface="Segoe UI" panose="020B0502040204020203" pitchFamily="34" charset="0"/>
              </a:rPr>
              <a:t>.</a:t>
            </a: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22</a:t>
            </a:fld>
            <a:endParaRPr lang="en-US"/>
          </a:p>
        </p:txBody>
      </p:sp>
    </p:spTree>
    <p:extLst>
      <p:ext uri="{BB962C8B-B14F-4D97-AF65-F5344CB8AC3E}">
        <p14:creationId xmlns:p14="http://schemas.microsoft.com/office/powerpoint/2010/main" val="1059481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spc="-1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3. عدم جواز المقاصة بين ديون الشركة وديون الشركاء.</a:t>
            </a:r>
            <a:endParaRPr lang="en-US" b="1" dirty="0"/>
          </a:p>
        </p:txBody>
      </p:sp>
      <p:sp>
        <p:nvSpPr>
          <p:cNvPr id="3" name="Content Placeholder 2"/>
          <p:cNvSpPr>
            <a:spLocks noGrp="1"/>
          </p:cNvSpPr>
          <p:nvPr>
            <p:ph idx="1"/>
          </p:nvPr>
        </p:nvSpPr>
        <p:spPr/>
        <p:txBody>
          <a:bodyPr>
            <a:normAutofit lnSpcReduction="10000"/>
          </a:bodyPr>
          <a:lstStyle/>
          <a:p>
            <a:pPr marL="182880" lvl="0" indent="-182880" algn="just" rtl="1">
              <a:lnSpc>
                <a:spcPct val="150000"/>
              </a:lnSpc>
              <a:buClr>
                <a:srgbClr val="93A299"/>
              </a:buClr>
              <a:buSzPct val="85000"/>
            </a:pPr>
            <a:r>
              <a:rPr lang="ar-IQ" sz="2400" b="1" dirty="0">
                <a:latin typeface="Segoe UI" panose="020B0502040204020203" pitchFamily="34" charset="0"/>
                <a:cs typeface="Segoe UI" panose="020B0502040204020203" pitchFamily="34" charset="0"/>
              </a:rPr>
              <a:t>المقاصة: </a:t>
            </a:r>
            <a:endParaRPr lang="ar-IQ" sz="2400" b="1" dirty="0" smtClean="0">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r>
              <a:rPr lang="ar-IQ" sz="2400" dirty="0" smtClean="0">
                <a:latin typeface="Segoe UI" panose="020B0502040204020203" pitchFamily="34" charset="0"/>
                <a:cs typeface="Segoe UI" panose="020B0502040204020203" pitchFamily="34" charset="0"/>
              </a:rPr>
              <a:t>إذا </a:t>
            </a:r>
            <a:r>
              <a:rPr lang="ar-IQ" sz="2400" dirty="0">
                <a:latin typeface="Segoe UI" panose="020B0502040204020203" pitchFamily="34" charset="0"/>
                <a:cs typeface="Segoe UI" panose="020B0502040204020203" pitchFamily="34" charset="0"/>
              </a:rPr>
              <a:t>كان الشخص مديناً للشركة ودائناً لأحد الشركاء في الوقت نفسه، أو دائناً للشركة ومديناً لأحد الشركاء فلا يجوز له طلب المقاصة في الحالتين بين الدينين </a:t>
            </a:r>
            <a:r>
              <a:rPr lang="ar-IQ" sz="2400" b="1" dirty="0">
                <a:latin typeface="Segoe UI" panose="020B0502040204020203" pitchFamily="34" charset="0"/>
                <a:cs typeface="Segoe UI" panose="020B0502040204020203" pitchFamily="34" charset="0"/>
              </a:rPr>
              <a:t>لأن المقاصة تفترض وجود حقين </a:t>
            </a:r>
            <a:r>
              <a:rPr lang="ar-IQ" sz="2400" b="1" dirty="0" smtClean="0">
                <a:latin typeface="Segoe UI" panose="020B0502040204020203" pitchFamily="34" charset="0"/>
                <a:cs typeface="Segoe UI" panose="020B0502040204020203" pitchFamily="34" charset="0"/>
              </a:rPr>
              <a:t>متقابلين، وهذه الفرضية غير متحققة في الحالات المذكورة نتيجة استقلالية الذمة المالية للشركة عن الذمة المالية للشركاء. </a:t>
            </a:r>
            <a:r>
              <a:rPr lang="ar-IQ" sz="2400" dirty="0" smtClean="0">
                <a:latin typeface="Segoe UI" panose="020B0502040204020203" pitchFamily="34" charset="0"/>
                <a:cs typeface="Segoe UI" panose="020B0502040204020203" pitchFamily="34" charset="0"/>
              </a:rPr>
              <a:t>ولكن اذا كان الشخص دائنا للشركة ومدينا لها في الوقت نفسه جاز له طلب المقاصة اذا ماتوفرت شروطها على وفق القانون.</a:t>
            </a:r>
          </a:p>
          <a:p>
            <a:pPr marL="182880" lvl="0" indent="-182880" algn="just" rtl="1">
              <a:lnSpc>
                <a:spcPct val="150000"/>
              </a:lnSpc>
              <a:buClr>
                <a:srgbClr val="93A299"/>
              </a:buClr>
              <a:buSzPct val="85000"/>
            </a:pPr>
            <a:endParaRPr lang="ar-IQ" sz="2400" dirty="0">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23</a:t>
            </a:fld>
            <a:endParaRPr lang="en-US"/>
          </a:p>
        </p:txBody>
      </p:sp>
    </p:spTree>
    <p:extLst>
      <p:ext uri="{BB962C8B-B14F-4D97-AF65-F5344CB8AC3E}">
        <p14:creationId xmlns:p14="http://schemas.microsoft.com/office/powerpoint/2010/main" val="3742246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3200" spc="-1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4. لا يترتب على إشهار إفلاس الشركة إشهار إفلاس الشركاء فيها.</a:t>
            </a:r>
            <a:endParaRPr lang="en-US" dirty="0"/>
          </a:p>
        </p:txBody>
      </p:sp>
      <p:sp>
        <p:nvSpPr>
          <p:cNvPr id="3" name="Content Placeholder 2"/>
          <p:cNvSpPr>
            <a:spLocks noGrp="1"/>
          </p:cNvSpPr>
          <p:nvPr>
            <p:ph idx="1"/>
          </p:nvPr>
        </p:nvSpPr>
        <p:spPr/>
        <p:txBody>
          <a:bodyPr>
            <a:normAutofit fontScale="92500"/>
          </a:bodyPr>
          <a:lstStyle/>
          <a:p>
            <a:pPr marL="182880" lvl="0" indent="-182880" algn="just" rtl="1">
              <a:lnSpc>
                <a:spcPct val="150000"/>
              </a:lnSpc>
              <a:buClr>
                <a:srgbClr val="93A299"/>
              </a:buClr>
              <a:buSzPct val="85000"/>
            </a:pPr>
            <a:r>
              <a:rPr lang="ar-SA" sz="2000" dirty="0">
                <a:latin typeface="Segoe UI" panose="020B0502040204020203" pitchFamily="34" charset="0"/>
                <a:ea typeface="Calibri" panose="020F0502020204030204" pitchFamily="34" charset="0"/>
                <a:cs typeface="Segoe UI" panose="020B0502040204020203" pitchFamily="34" charset="0"/>
              </a:rPr>
              <a:t>الأصل أنه لا يترتب على حكم إشهار إفلاس الشركة إشهار إفلاس الشركاء فيها، وأن إفلاس الشريك لا يؤدي الى إفلاس الشركة.</a:t>
            </a:r>
            <a:endParaRPr lang="ar-IQ" sz="2000" dirty="0">
              <a:latin typeface="Segoe UI" panose="020B0502040204020203" pitchFamily="34" charset="0"/>
              <a:ea typeface="Calibri" panose="020F0502020204030204" pitchFamily="34" charset="0"/>
              <a:cs typeface="Segoe UI" panose="020B0502040204020203" pitchFamily="34" charset="0"/>
            </a:endParaRPr>
          </a:p>
          <a:p>
            <a:pPr marL="182880" lvl="0" indent="-182880" algn="just" rtl="1">
              <a:lnSpc>
                <a:spcPct val="150000"/>
              </a:lnSpc>
              <a:buClr>
                <a:srgbClr val="93A299"/>
              </a:buClr>
              <a:buSzPct val="85000"/>
            </a:pPr>
            <a:r>
              <a:rPr lang="ar-SA" sz="2000" dirty="0">
                <a:latin typeface="Segoe UI" panose="020B0502040204020203" pitchFamily="34" charset="0"/>
                <a:ea typeface="Calibri" panose="020F0502020204030204" pitchFamily="34" charset="0"/>
                <a:cs typeface="Segoe UI" panose="020B0502040204020203" pitchFamily="34" charset="0"/>
              </a:rPr>
              <a:t>وإذا كانت هذه هي القاعدة العامة في </a:t>
            </a:r>
            <a:r>
              <a:rPr lang="ar-SA" sz="2000" b="1" dirty="0">
                <a:latin typeface="Segoe UI" panose="020B0502040204020203" pitchFamily="34" charset="0"/>
                <a:ea typeface="Calibri" panose="020F0502020204030204" pitchFamily="34" charset="0"/>
                <a:cs typeface="Segoe UI" panose="020B0502040204020203" pitchFamily="34" charset="0"/>
              </a:rPr>
              <a:t>شركات الأموال </a:t>
            </a:r>
            <a:r>
              <a:rPr lang="ar-SA" sz="2000" dirty="0">
                <a:latin typeface="Segoe UI" panose="020B0502040204020203" pitchFamily="34" charset="0"/>
                <a:ea typeface="Calibri" panose="020F0502020204030204" pitchFamily="34" charset="0"/>
                <a:cs typeface="Segoe UI" panose="020B0502040204020203" pitchFamily="34" charset="0"/>
              </a:rPr>
              <a:t>نتيجة المسؤولية المحدودة للمساهمين فيها عن التزامات الشركة، إلا أنها قاعدة غير قابلة للتطبيق </a:t>
            </a:r>
            <a:r>
              <a:rPr lang="ar-SA" sz="2000" b="1" dirty="0">
                <a:latin typeface="Segoe UI" panose="020B0502040204020203" pitchFamily="34" charset="0"/>
                <a:ea typeface="Calibri" panose="020F0502020204030204" pitchFamily="34" charset="0"/>
                <a:cs typeface="Segoe UI" panose="020B0502040204020203" pitchFamily="34" charset="0"/>
              </a:rPr>
              <a:t>في الشركات التضامنية والمشروع الفردي</a:t>
            </a:r>
            <a:r>
              <a:rPr lang="ar-SA" sz="2000" dirty="0">
                <a:latin typeface="Segoe UI" panose="020B0502040204020203" pitchFamily="34" charset="0"/>
                <a:ea typeface="Calibri" panose="020F0502020204030204" pitchFamily="34" charset="0"/>
                <a:cs typeface="Segoe UI" panose="020B0502040204020203" pitchFamily="34" charset="0"/>
              </a:rPr>
              <a:t>، إذ إن إفلاس الشركة يترتب عليه حتماً إفلاس الشركاء المتضامنين في الشركة التضامنية نتيجة مسؤوليتهم الشخصية غير المحدودة عن جميع التزامات الشركة، وصاحب الحصة الواحدة في المشروع الفردي نتيجة مسؤوليته الشخصية غير المحدودة عن التزامات المشروع أيضاً</a:t>
            </a:r>
            <a:r>
              <a:rPr lang="ar-IQ" sz="2000" dirty="0">
                <a:latin typeface="Segoe UI" panose="020B0502040204020203" pitchFamily="34" charset="0"/>
                <a:ea typeface="Calibri" panose="020F0502020204030204" pitchFamily="34" charset="0"/>
                <a:cs typeface="Segoe UI" panose="020B0502040204020203" pitchFamily="34" charset="0"/>
              </a:rPr>
              <a:t>.</a:t>
            </a:r>
            <a:r>
              <a:rPr lang="ar-SA" sz="2000" dirty="0">
                <a:latin typeface="Segoe UI" panose="020B0502040204020203" pitchFamily="34" charset="0"/>
                <a:ea typeface="Calibri" panose="020F0502020204030204" pitchFamily="34" charset="0"/>
                <a:cs typeface="Segoe UI" panose="020B0502040204020203" pitchFamily="34" charset="0"/>
              </a:rPr>
              <a:t> </a:t>
            </a:r>
            <a:endParaRPr lang="ar-IQ" sz="2000" dirty="0" smtClean="0">
              <a:latin typeface="Segoe UI" panose="020B0502040204020203" pitchFamily="34" charset="0"/>
              <a:ea typeface="Calibri" panose="020F0502020204030204" pitchFamily="34" charset="0"/>
              <a:cs typeface="Segoe UI" panose="020B0502040204020203" pitchFamily="34" charset="0"/>
            </a:endParaRPr>
          </a:p>
          <a:p>
            <a:pPr marL="182880" lvl="0" indent="-182880" algn="just" rtl="1">
              <a:lnSpc>
                <a:spcPct val="150000"/>
              </a:lnSpc>
              <a:buClr>
                <a:srgbClr val="93A299"/>
              </a:buClr>
              <a:buSzPct val="85000"/>
            </a:pPr>
            <a:r>
              <a:rPr lang="ar-IQ" sz="2000" b="1" dirty="0" smtClean="0">
                <a:effectLst>
                  <a:outerShdw blurRad="38100" dist="38100" dir="2700000" algn="tl">
                    <a:srgbClr val="000000">
                      <a:alpha val="43137"/>
                    </a:srgbClr>
                  </a:outerShdw>
                </a:effectLst>
                <a:latin typeface="Segoe UI" panose="020B0502040204020203" pitchFamily="34" charset="0"/>
                <a:ea typeface="Calibri" panose="020F0502020204030204" pitchFamily="34" charset="0"/>
                <a:cs typeface="Segoe UI" panose="020B0502040204020203" pitchFamily="34" charset="0"/>
              </a:rPr>
              <a:t>م/ دراسة </a:t>
            </a:r>
            <a:r>
              <a:rPr lang="ar-IQ" sz="2200" b="1" dirty="0" smtClean="0">
                <a:effectLst>
                  <a:outerShdw blurRad="38100" dist="38100" dir="2700000" algn="tl">
                    <a:srgbClr val="000000">
                      <a:alpha val="43137"/>
                    </a:srgbClr>
                  </a:outerShdw>
                </a:effectLst>
                <a:latin typeface="Segoe UI" panose="020B0502040204020203" pitchFamily="34" charset="0"/>
                <a:ea typeface="Calibri" panose="020F0502020204030204" pitchFamily="34" charset="0"/>
                <a:cs typeface="Segoe UI" panose="020B0502040204020203" pitchFamily="34" charset="0"/>
              </a:rPr>
              <a:t>المادة(  36)من قانون الشركات</a:t>
            </a:r>
            <a:endParaRPr lang="ar-IQ" sz="1800" b="1" dirty="0">
              <a:effectLst>
                <a:outerShdw blurRad="38100" dist="38100" dir="2700000" algn="tl">
                  <a:srgbClr val="000000">
                    <a:alpha val="43137"/>
                  </a:srgbClr>
                </a:outerShdw>
              </a:effectLst>
              <a:latin typeface="Segoe UI" panose="020B0502040204020203" pitchFamily="34" charset="0"/>
              <a:ea typeface="Calibri" panose="020F0502020204030204" pitchFamily="34" charset="0"/>
              <a:cs typeface="Segoe UI" panose="020B0502040204020203" pitchFamily="34" charset="0"/>
            </a:endParaRPr>
          </a:p>
          <a:p>
            <a:pPr marL="182880" lvl="0" indent="-182880" algn="r" rtl="1">
              <a:buClr>
                <a:srgbClr val="93A299"/>
              </a:buClr>
              <a:buSzPct val="85000"/>
            </a:pPr>
            <a:endParaRPr lang="en-US" sz="2200" dirty="0">
              <a:latin typeface="Arial"/>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24</a:t>
            </a:fld>
            <a:endParaRPr lang="en-US"/>
          </a:p>
        </p:txBody>
      </p:sp>
    </p:spTree>
    <p:extLst>
      <p:ext uri="{BB962C8B-B14F-4D97-AF65-F5344CB8AC3E}">
        <p14:creationId xmlns:p14="http://schemas.microsoft.com/office/powerpoint/2010/main" val="626500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b="1" spc="-100" dirty="0">
                <a:latin typeface="Segoe UI" panose="020B0502040204020203" pitchFamily="34" charset="0"/>
                <a:cs typeface="Segoe UI" panose="020B0502040204020203" pitchFamily="34" charset="0"/>
              </a:rPr>
              <a:t>الأهلية القانونية للشركة</a:t>
            </a:r>
            <a:endParaRPr lang="en-US" b="1" dirty="0"/>
          </a:p>
        </p:txBody>
      </p:sp>
      <p:sp>
        <p:nvSpPr>
          <p:cNvPr id="3" name="Content Placeholder 2"/>
          <p:cNvSpPr>
            <a:spLocks noGrp="1"/>
          </p:cNvSpPr>
          <p:nvPr>
            <p:ph idx="1"/>
          </p:nvPr>
        </p:nvSpPr>
        <p:spPr>
          <a:xfrm>
            <a:off x="457200" y="1371600"/>
            <a:ext cx="8229600" cy="4754563"/>
          </a:xfrm>
        </p:spPr>
        <p:txBody>
          <a:bodyPr>
            <a:normAutofit fontScale="92500"/>
          </a:bodyPr>
          <a:lstStyle/>
          <a:p>
            <a:pPr marL="182880" lvl="0" indent="-182880" algn="just" rtl="1">
              <a:buClr>
                <a:srgbClr val="93A299"/>
              </a:buClr>
              <a:buSzPct val="85000"/>
            </a:pPr>
            <a:r>
              <a:rPr lang="ar-IQ" sz="2200" dirty="0">
                <a:solidFill>
                  <a:srgbClr val="292934"/>
                </a:solidFill>
                <a:latin typeface="Segoe UI" panose="020B0502040204020203" pitchFamily="34" charset="0"/>
                <a:cs typeface="Segoe UI" panose="020B0502040204020203" pitchFamily="34" charset="0"/>
              </a:rPr>
              <a:t>من نتائج اكتساب الشركة الشخصية المعنوية </a:t>
            </a:r>
            <a:r>
              <a:rPr lang="ar-IQ" sz="2200" b="1" dirty="0">
                <a:latin typeface="Segoe UI" panose="020B0502040204020203" pitchFamily="34" charset="0"/>
                <a:cs typeface="Segoe UI" panose="020B0502040204020203" pitchFamily="34" charset="0"/>
              </a:rPr>
              <a:t>تمتعها بالأهلية اللازمة لتحقيق الأغراض التي وجدت من أجلها. </a:t>
            </a:r>
          </a:p>
          <a:p>
            <a:pPr marL="182880" lvl="0" indent="-182880" algn="just" rtl="1">
              <a:buClr>
                <a:srgbClr val="93A299"/>
              </a:buClr>
              <a:buSzPct val="85000"/>
            </a:pPr>
            <a:r>
              <a:rPr lang="ar-IQ" sz="2200" dirty="0">
                <a:solidFill>
                  <a:srgbClr val="292934"/>
                </a:solidFill>
                <a:latin typeface="Segoe UI" panose="020B0502040204020203" pitchFamily="34" charset="0"/>
                <a:cs typeface="Segoe UI" panose="020B0502040204020203" pitchFamily="34" charset="0"/>
              </a:rPr>
              <a:t>وأهلية الأداء تعرف بأنها </a:t>
            </a:r>
            <a:r>
              <a:rPr lang="ar-IQ" sz="2200" b="1" dirty="0">
                <a:latin typeface="Segoe UI" panose="020B0502040204020203" pitchFamily="34" charset="0"/>
                <a:cs typeface="Segoe UI" panose="020B0502040204020203" pitchFamily="34" charset="0"/>
              </a:rPr>
              <a:t>صلاحية الشخص لمباشرة التصرفات القانونية.</a:t>
            </a:r>
          </a:p>
          <a:p>
            <a:pPr marL="182880" lvl="0" indent="-182880" algn="just" rtl="1">
              <a:buClr>
                <a:srgbClr val="93A299"/>
              </a:buClr>
              <a:buSzPct val="85000"/>
            </a:pPr>
            <a:r>
              <a:rPr lang="ar-IQ" sz="2200" dirty="0">
                <a:solidFill>
                  <a:srgbClr val="292934"/>
                </a:solidFill>
                <a:latin typeface="Segoe UI" panose="020B0502040204020203" pitchFamily="34" charset="0"/>
                <a:cs typeface="Segoe UI" panose="020B0502040204020203" pitchFamily="34" charset="0"/>
              </a:rPr>
              <a:t> وللشركة كشخص معنوي الأهلية اللازمة لمباشرة التصرفات القانونية جميعها عدا ما يتعارض مع غرضها المحدد في عقدها وكذلك في النصوص القانونية الآمرة.</a:t>
            </a:r>
          </a:p>
          <a:p>
            <a:pPr marL="182880" lvl="0" indent="-182880" algn="just" rtl="1">
              <a:buClr>
                <a:srgbClr val="93A299"/>
              </a:buClr>
              <a:buSzPct val="85000"/>
            </a:pPr>
            <a:r>
              <a:rPr lang="ar-IQ" sz="2200" dirty="0">
                <a:solidFill>
                  <a:srgbClr val="292934"/>
                </a:solidFill>
                <a:latin typeface="Segoe UI" panose="020B0502040204020203" pitchFamily="34" charset="0"/>
                <a:cs typeface="Segoe UI" panose="020B0502040204020203" pitchFamily="34" charset="0"/>
              </a:rPr>
              <a:t>وتتمتع الشركة كشخص معنوي بجميع الحقوق إلا ما كان ملازماً لصفة الشخص الطبيعي وذلك في الحدود التي يقررها القانون. </a:t>
            </a:r>
          </a:p>
          <a:p>
            <a:pPr marL="182880" lvl="0" indent="-182880" algn="just" rtl="1">
              <a:buClr>
                <a:srgbClr val="93A299"/>
              </a:buClr>
              <a:buSzPct val="85000"/>
            </a:pPr>
            <a:r>
              <a:rPr lang="ar-IQ" sz="2200" dirty="0">
                <a:solidFill>
                  <a:srgbClr val="292934"/>
                </a:solidFill>
                <a:latin typeface="Segoe UI" panose="020B0502040204020203" pitchFamily="34" charset="0"/>
                <a:cs typeface="Segoe UI" panose="020B0502040204020203" pitchFamily="34" charset="0"/>
              </a:rPr>
              <a:t>ولها أيضاً قبول الهبات أو أن توهب.</a:t>
            </a:r>
          </a:p>
          <a:p>
            <a:pPr marL="182880" lvl="0" indent="-182880" algn="just" rtl="1">
              <a:buClr>
                <a:srgbClr val="93A299"/>
              </a:buClr>
              <a:buSzPct val="85000"/>
            </a:pPr>
            <a:r>
              <a:rPr lang="ar-IQ" sz="2200" dirty="0">
                <a:solidFill>
                  <a:srgbClr val="292934"/>
                </a:solidFill>
                <a:latin typeface="Segoe UI" panose="020B0502040204020203" pitchFamily="34" charset="0"/>
                <a:cs typeface="Segoe UI" panose="020B0502040204020203" pitchFamily="34" charset="0"/>
              </a:rPr>
              <a:t>وتكون للشركة </a:t>
            </a:r>
            <a:r>
              <a:rPr lang="ar-IQ" sz="2200" dirty="0">
                <a:latin typeface="Segoe UI" panose="020B0502040204020203" pitchFamily="34" charset="0"/>
                <a:cs typeface="Segoe UI" panose="020B0502040204020203" pitchFamily="34" charset="0"/>
              </a:rPr>
              <a:t>أيضاً أهلية للتقاضي.</a:t>
            </a:r>
          </a:p>
          <a:p>
            <a:pPr marL="182880" lvl="0" indent="-182880" algn="just" rtl="1">
              <a:buClr>
                <a:srgbClr val="93A299"/>
              </a:buClr>
              <a:buSzPct val="85000"/>
            </a:pPr>
            <a:r>
              <a:rPr lang="ar-IQ" sz="2200" dirty="0">
                <a:solidFill>
                  <a:srgbClr val="FF0000"/>
                </a:solidFill>
                <a:latin typeface="Segoe UI" panose="020B0502040204020203" pitchFamily="34" charset="0"/>
                <a:cs typeface="Segoe UI" panose="020B0502040204020203" pitchFamily="34" charset="0"/>
              </a:rPr>
              <a:t> </a:t>
            </a:r>
            <a:r>
              <a:rPr lang="ar-IQ" sz="2200" dirty="0">
                <a:solidFill>
                  <a:srgbClr val="292934"/>
                </a:solidFill>
                <a:latin typeface="Segoe UI" panose="020B0502040204020203" pitchFamily="34" charset="0"/>
                <a:cs typeface="Segoe UI" panose="020B0502040204020203" pitchFamily="34" charset="0"/>
              </a:rPr>
              <a:t>فقد تسأل الشركة </a:t>
            </a:r>
            <a:r>
              <a:rPr lang="ar-IQ" sz="2200" dirty="0">
                <a:latin typeface="Segoe UI" panose="020B0502040204020203" pitchFamily="34" charset="0"/>
                <a:cs typeface="Segoe UI" panose="020B0502040204020203" pitchFamily="34" charset="0"/>
              </a:rPr>
              <a:t>مسؤولية مدنية عن تعويض الأضرار التي تحدثها للغير على وفق القواعد العامة في المسؤولية . ويمكن أن تسأل جزائياً عن الجرائم ا</a:t>
            </a:r>
            <a:r>
              <a:rPr lang="ar-IQ" sz="2200" dirty="0">
                <a:solidFill>
                  <a:srgbClr val="292934"/>
                </a:solidFill>
                <a:latin typeface="Segoe UI" panose="020B0502040204020203" pitchFamily="34" charset="0"/>
                <a:cs typeface="Segoe UI" panose="020B0502040204020203" pitchFamily="34" charset="0"/>
              </a:rPr>
              <a:t>لتي يرتكبها ممثلوها أو مديروها أو وكلاؤهما لحسابها أو باسمها عن طريق إيقاع عقوبة الغرامة والمصادرة والتدابير الاحترازية المقررة للجريمة.</a:t>
            </a:r>
            <a:endParaRPr lang="en-US" sz="2200"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25</a:t>
            </a:fld>
            <a:endParaRPr lang="en-US"/>
          </a:p>
        </p:txBody>
      </p:sp>
    </p:spTree>
    <p:extLst>
      <p:ext uri="{BB962C8B-B14F-4D97-AF65-F5344CB8AC3E}">
        <p14:creationId xmlns:p14="http://schemas.microsoft.com/office/powerpoint/2010/main" val="1457926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b="1" spc="-100" dirty="0">
                <a:latin typeface="Segoe UI" panose="020B0502040204020203" pitchFamily="34" charset="0"/>
                <a:cs typeface="Segoe UI" panose="020B0502040204020203" pitchFamily="34" charset="0"/>
              </a:rPr>
              <a:t>ممثل الشركة</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 لا تستطيع الشركة بنفسها التعبير عن إرادتها وإجراء التصرفات القانونية كونها شخصاً معنوياً. </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لذلك لابد من وجود من يمثلها من الأشخاص الطبيعيين لإجراء التصرفات وتمثيلها أمام القضاء.</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المادة 48 من القانون المدني </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والذي يمثل الشركة عادة هو المدير المفوض الذي يقوم بأعمال الإدارة وجميع التصرفات التي تدخل ضمن أغراض الشركة وتستلزمها إدارتها في حدود الصلاحيات المخولة له وذلك باسم الشركة </a:t>
            </a:r>
            <a:r>
              <a:rPr lang="ar-IQ" sz="2400" dirty="0" smtClean="0">
                <a:latin typeface="Segoe UI" panose="020B0502040204020203" pitchFamily="34" charset="0"/>
                <a:cs typeface="Segoe UI" panose="020B0502040204020203" pitchFamily="34" charset="0"/>
              </a:rPr>
              <a:t>ولحسابها، وتنصرف </a:t>
            </a:r>
            <a:r>
              <a:rPr lang="ar-IQ" sz="2400" dirty="0">
                <a:latin typeface="Segoe UI" panose="020B0502040204020203" pitchFamily="34" charset="0"/>
                <a:cs typeface="Segoe UI" panose="020B0502040204020203" pitchFamily="34" charset="0"/>
              </a:rPr>
              <a:t>آثار التصرفات التي يقوم بها الى الشركة. </a:t>
            </a:r>
            <a:endParaRPr lang="ar-IQ" sz="2400" dirty="0" smtClean="0">
              <a:latin typeface="Segoe UI" panose="020B0502040204020203" pitchFamily="34" charset="0"/>
              <a:cs typeface="Segoe UI" panose="020B0502040204020203" pitchFamily="34" charset="0"/>
            </a:endParaRPr>
          </a:p>
          <a:p>
            <a:pPr marL="182880" lvl="0" indent="-182880" algn="just" rtl="1">
              <a:buClr>
                <a:srgbClr val="93A299"/>
              </a:buClr>
              <a:buSzPct val="85000"/>
            </a:pPr>
            <a:r>
              <a:rPr lang="ar-IQ" sz="2400" dirty="0" smtClean="0">
                <a:latin typeface="Segoe UI" panose="020B0502040204020203" pitchFamily="34" charset="0"/>
                <a:cs typeface="Segoe UI" panose="020B0502040204020203" pitchFamily="34" charset="0"/>
              </a:rPr>
              <a:t>ويقوم </a:t>
            </a:r>
            <a:r>
              <a:rPr lang="ar-IQ" sz="2400" dirty="0">
                <a:latin typeface="Segoe UI" panose="020B0502040204020203" pitchFamily="34" charset="0"/>
                <a:cs typeface="Segoe UI" panose="020B0502040204020203" pitchFamily="34" charset="0"/>
              </a:rPr>
              <a:t>بتمثيل الشركة أمام القضاء بصفة مدعي أو مدعى عليه. وللشركة شخصية معنوية مستقلة عن شخصية من يمثلها، فلا تتأثر شخصية الشركة بما يطرأ على شخصية من يمثلها من تغيير. </a:t>
            </a: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26</a:t>
            </a:fld>
            <a:endParaRPr lang="en-US"/>
          </a:p>
        </p:txBody>
      </p:sp>
    </p:spTree>
    <p:extLst>
      <p:ext uri="{BB962C8B-B14F-4D97-AF65-F5344CB8AC3E}">
        <p14:creationId xmlns:p14="http://schemas.microsoft.com/office/powerpoint/2010/main" val="2436587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ar-IQ" sz="3600" b="1" spc="-100" dirty="0">
                <a:latin typeface="Segoe UI" panose="020B0502040204020203" pitchFamily="34" charset="0"/>
                <a:cs typeface="Segoe UI" panose="020B0502040204020203" pitchFamily="34" charset="0"/>
              </a:rPr>
              <a:t>أسم الشركة وعنوانها</a:t>
            </a:r>
            <a:endParaRPr lang="en-US" sz="3600" b="1" dirty="0"/>
          </a:p>
        </p:txBody>
      </p:sp>
      <p:sp>
        <p:nvSpPr>
          <p:cNvPr id="3" name="Content Placeholder 2"/>
          <p:cNvSpPr>
            <a:spLocks noGrp="1"/>
          </p:cNvSpPr>
          <p:nvPr>
            <p:ph idx="1"/>
          </p:nvPr>
        </p:nvSpPr>
        <p:spPr>
          <a:xfrm>
            <a:off x="609600" y="1219200"/>
            <a:ext cx="7772400" cy="5181600"/>
          </a:xfrm>
        </p:spPr>
        <p:txBody>
          <a:bodyPr>
            <a:noAutofit/>
          </a:bodyPr>
          <a:lstStyle/>
          <a:p>
            <a:pPr marL="0" lvl="0" indent="0" algn="just" rtl="1">
              <a:lnSpc>
                <a:spcPct val="150000"/>
              </a:lnSpc>
              <a:buClr>
                <a:srgbClr val="93A299"/>
              </a:buClr>
              <a:buSzPct val="85000"/>
              <a:buNone/>
            </a:pPr>
            <a:r>
              <a:rPr lang="ar-IQ" sz="1600" dirty="0" smtClean="0">
                <a:latin typeface="Segoe UI" panose="020B0502040204020203" pitchFamily="34" charset="0"/>
                <a:cs typeface="Segoe UI" panose="020B0502040204020203" pitchFamily="34" charset="0"/>
              </a:rPr>
              <a:t>يكون </a:t>
            </a:r>
            <a:r>
              <a:rPr lang="ar-IQ" sz="1600" dirty="0">
                <a:latin typeface="Segoe UI" panose="020B0502040204020203" pitchFamily="34" charset="0"/>
                <a:cs typeface="Segoe UI" panose="020B0502040204020203" pitchFamily="34" charset="0"/>
              </a:rPr>
              <a:t>للشركة بعد اكتساب الشخصية المعنوية اسم تجاري لتمييزها عن غيرها من الشركات وتوقع به التصرفات القانونية التي تتم لحسابها. </a:t>
            </a:r>
          </a:p>
          <a:p>
            <a:pPr marL="182880" lvl="0" indent="-182880" algn="just" rtl="1">
              <a:lnSpc>
                <a:spcPct val="150000"/>
              </a:lnSpc>
              <a:buClr>
                <a:srgbClr val="93A299"/>
              </a:buClr>
              <a:buSzPct val="85000"/>
            </a:pPr>
            <a:r>
              <a:rPr lang="ar-IQ" sz="1600" dirty="0">
                <a:latin typeface="Segoe UI" panose="020B0502040204020203" pitchFamily="34" charset="0"/>
                <a:cs typeface="Segoe UI" panose="020B0502040204020203" pitchFamily="34" charset="0"/>
              </a:rPr>
              <a:t>والأصل أن الشركاء أحرار في اختيار الاسم المناسب للشركة، إلا أن العادة جرت على أن يشتق اسم الشركة من نوع النشاط الذي تمارسه . </a:t>
            </a:r>
          </a:p>
          <a:p>
            <a:pPr marL="182880" lvl="0" indent="-182880" algn="just" rtl="1">
              <a:lnSpc>
                <a:spcPct val="150000"/>
              </a:lnSpc>
              <a:buClr>
                <a:srgbClr val="93A299"/>
              </a:buClr>
              <a:buSzPct val="85000"/>
            </a:pPr>
            <a:r>
              <a:rPr lang="ar-IQ" sz="1600" dirty="0">
                <a:latin typeface="Segoe UI" panose="020B0502040204020203" pitchFamily="34" charset="0"/>
                <a:cs typeface="Segoe UI" panose="020B0502040204020203" pitchFamily="34" charset="0"/>
              </a:rPr>
              <a:t>ويوجب قانون الشركات العراقي على المؤسسين ضمن مستلزمات التأسيس أن يتضمن العقد اسم الشركة ونوعها، </a:t>
            </a:r>
          </a:p>
          <a:p>
            <a:pPr marL="182880" lvl="0" indent="-182880" algn="just" rtl="1">
              <a:lnSpc>
                <a:spcPct val="150000"/>
              </a:lnSpc>
              <a:buClr>
                <a:srgbClr val="93A299"/>
              </a:buClr>
              <a:buSzPct val="85000"/>
            </a:pPr>
            <a:r>
              <a:rPr lang="ar-IQ" sz="1600" dirty="0">
                <a:latin typeface="Segoe UI" panose="020B0502040204020203" pitchFamily="34" charset="0"/>
                <a:cs typeface="Segoe UI" panose="020B0502040204020203" pitchFamily="34" charset="0"/>
              </a:rPr>
              <a:t>ويجب كذلك أن تضاف الى اسم الشركة المساهمة أو المحدودة كلمة "مختلطة " إذا كانت الشركة مختلطة، وكلمة " قابضة " إذا كانت الشركة قابضة. </a:t>
            </a:r>
            <a:endParaRPr lang="ar-IQ" sz="1600" dirty="0" smtClean="0">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r>
              <a:rPr lang="ar-IQ" sz="1600" b="1" dirty="0" smtClean="0">
                <a:latin typeface="Segoe UI" panose="020B0502040204020203" pitchFamily="34" charset="0"/>
                <a:cs typeface="Segoe UI" panose="020B0502040204020203" pitchFamily="34" charset="0"/>
              </a:rPr>
              <a:t>م/ دراسة( </a:t>
            </a:r>
            <a:r>
              <a:rPr lang="ar-IQ" sz="16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المادة 13) من قانون الشركات، والمادة (7 مكررة/اولا/ب)  من قانون تعديل قانون الشركات رقم (17) لسنة 2019 </a:t>
            </a:r>
          </a:p>
          <a:p>
            <a:pPr marL="182880" lvl="0" indent="-182880" algn="just" rtl="1">
              <a:lnSpc>
                <a:spcPct val="150000"/>
              </a:lnSpc>
              <a:buClr>
                <a:srgbClr val="93A299"/>
              </a:buClr>
              <a:buSzPct val="85000"/>
            </a:pPr>
            <a:r>
              <a:rPr lang="ar-IQ" sz="16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س/ لماذا يضاف الى  اسم الشركة اسم احد اعضاء </a:t>
            </a:r>
            <a:r>
              <a:rPr lang="ar-IQ" sz="160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الشركة في </a:t>
            </a:r>
            <a:r>
              <a:rPr lang="ar-IQ" sz="16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الشركة التضامنية ؟ </a:t>
            </a:r>
            <a:r>
              <a:rPr lang="ar-IQ" sz="160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أو  </a:t>
            </a:r>
          </a:p>
          <a:p>
            <a:pPr marL="182880" lvl="0" indent="-182880" algn="just" rtl="1">
              <a:lnSpc>
                <a:spcPct val="150000"/>
              </a:lnSpc>
              <a:buClr>
                <a:srgbClr val="93A299"/>
              </a:buClr>
              <a:buSzPct val="85000"/>
            </a:pPr>
            <a:r>
              <a:rPr lang="ar-IQ" sz="160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س</a:t>
            </a:r>
            <a:r>
              <a:rPr lang="ar-IQ" sz="16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لماذا يتم اضافة اسم مالك الحصة الواحدة الى اسم الشركة في شركة المشروع الفردي؟</a:t>
            </a:r>
            <a:endParaRPr lang="en-US" sz="1600" dirty="0">
              <a:latin typeface="Segoe UI" panose="020B0502040204020203" pitchFamily="34" charset="0"/>
              <a:cs typeface="Segoe UI" panose="020B0502040204020203" pitchFamily="34" charset="0"/>
            </a:endParaRPr>
          </a:p>
          <a:p>
            <a:pPr marL="0" indent="0" algn="r" rtl="1">
              <a:buNone/>
            </a:pPr>
            <a:endParaRPr lang="en-US" sz="1600" dirty="0"/>
          </a:p>
        </p:txBody>
      </p:sp>
      <p:sp>
        <p:nvSpPr>
          <p:cNvPr id="4" name="Slide Number Placeholder 3"/>
          <p:cNvSpPr>
            <a:spLocks noGrp="1"/>
          </p:cNvSpPr>
          <p:nvPr>
            <p:ph type="sldNum" sz="quarter" idx="12"/>
          </p:nvPr>
        </p:nvSpPr>
        <p:spPr/>
        <p:txBody>
          <a:bodyPr/>
          <a:lstStyle/>
          <a:p>
            <a:fld id="{22AED93D-E10C-4801-8231-246949993E05}" type="slidenum">
              <a:rPr lang="en-US" smtClean="0"/>
              <a:t>27</a:t>
            </a:fld>
            <a:endParaRPr lang="en-US"/>
          </a:p>
        </p:txBody>
      </p:sp>
    </p:spTree>
    <p:extLst>
      <p:ext uri="{BB962C8B-B14F-4D97-AF65-F5344CB8AC3E}">
        <p14:creationId xmlns:p14="http://schemas.microsoft.com/office/powerpoint/2010/main" val="1625604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ar-IQ" sz="4000" b="1" spc="-100" dirty="0">
                <a:latin typeface="Segoe UI" panose="020B0502040204020203" pitchFamily="34" charset="0"/>
                <a:cs typeface="Segoe UI" panose="020B0502040204020203" pitchFamily="34" charset="0"/>
              </a:rPr>
              <a:t>موطن الشركة</a:t>
            </a:r>
            <a:endParaRPr lang="en-US" b="1"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182880" lvl="0" indent="-182880" algn="just" rtl="1">
              <a:lnSpc>
                <a:spcPct val="150000"/>
              </a:lnSpc>
              <a:buClr>
                <a:srgbClr val="93A299"/>
              </a:buClr>
              <a:buSzPct val="85000"/>
            </a:pP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موطن الشخص المعنوي هو المكان الذي يوجد فيه مركز إدارته. إذاً  فموطن الشركة هو المكان الذي يوجد فيه المركز الرئيسي لإدارتها، </a:t>
            </a:r>
          </a:p>
          <a:p>
            <a:pPr marL="182880" lvl="0" indent="-182880" algn="just" rtl="1">
              <a:lnSpc>
                <a:spcPct val="150000"/>
              </a:lnSpc>
              <a:buClr>
                <a:srgbClr val="93A299"/>
              </a:buClr>
              <a:buSzPct val="85000"/>
            </a:pP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ويقصد بالمركز الرئيسي لأغراض تحديد موطن الشركات المكان الذي توجد فيه مكاتب الأجهزة الرئيسة القائمة على إدارة الشركة وتصريف شؤونها، وتعقد فيه اجتماعات هيئتها العامة أو مجلس إدارتها ، وتصدر منه الأوامر والتوجيهات. </a:t>
            </a:r>
          </a:p>
          <a:p>
            <a:pPr marL="182880" lvl="0" indent="-182880" algn="just" rtl="1">
              <a:lnSpc>
                <a:spcPct val="150000"/>
              </a:lnSpc>
              <a:buClr>
                <a:srgbClr val="93A299"/>
              </a:buClr>
              <a:buSzPct val="85000"/>
            </a:pP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وقد بينا أن القانون عد عنوان مركز إدارة الشركة المسجل عنواناً لمراسلاتها وتبليغاتها أيضاً . </a:t>
            </a:r>
          </a:p>
          <a:p>
            <a:pPr marL="182880" lvl="0" indent="-182880" algn="just" rtl="1">
              <a:lnSpc>
                <a:spcPct val="150000"/>
              </a:lnSpc>
              <a:buClr>
                <a:srgbClr val="93A299"/>
              </a:buClr>
              <a:buSzPct val="85000"/>
            </a:pP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ويجب التمييز في هذا الخصوص بين مركز إدارة الشركة ومركز الاستغلال، ويقصد بالأخير المكان الذي تمارس فيه الشركة نشاطها المادي، كما إذا كان مركز إدارة الشركة في مكان معين ومركز استغلال نشاطها في مكان آخر ، فالعبرة في تحديد موطن الشركة هي بمكان مركز إدارتها. </a:t>
            </a: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28</a:t>
            </a:fld>
            <a:endParaRPr lang="en-US"/>
          </a:p>
        </p:txBody>
      </p:sp>
    </p:spTree>
    <p:extLst>
      <p:ext uri="{BB962C8B-B14F-4D97-AF65-F5344CB8AC3E}">
        <p14:creationId xmlns:p14="http://schemas.microsoft.com/office/powerpoint/2010/main" val="2448504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93327"/>
          </a:xfrm>
        </p:spPr>
        <p:txBody>
          <a:bodyPr>
            <a:normAutofit lnSpcReduction="10000"/>
          </a:bodyPr>
          <a:lstStyle/>
          <a:p>
            <a:pPr marL="182880" lvl="0" indent="-182880" algn="just" rtl="1">
              <a:lnSpc>
                <a:spcPct val="150000"/>
              </a:lnSpc>
              <a:buClr>
                <a:srgbClr val="93A299"/>
              </a:buClr>
              <a:buSzPct val="85000"/>
            </a:pP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ويوجب القانون على الشركات التي تؤسس في العراق تحديد مركز إدارتها في عقدها على أن يكون في العراق،</a:t>
            </a:r>
          </a:p>
          <a:p>
            <a:pPr marL="182880" lvl="0" indent="-182880" algn="just" rtl="1">
              <a:lnSpc>
                <a:spcPct val="150000"/>
              </a:lnSpc>
              <a:buClr>
                <a:srgbClr val="93A299"/>
              </a:buClr>
              <a:buSzPct val="85000"/>
            </a:pP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لذلك فإن أي تغيير في مركز إدارة الشركة يتطلب إشهاره وتعديل العقد بالكيفية المذكورة سابقاً. </a:t>
            </a:r>
          </a:p>
          <a:p>
            <a:pPr marL="182880" lvl="0" indent="-182880" algn="just" rtl="1">
              <a:lnSpc>
                <a:spcPct val="150000"/>
              </a:lnSpc>
              <a:buClr>
                <a:srgbClr val="93A299"/>
              </a:buClr>
              <a:buSzPct val="85000"/>
            </a:pPr>
            <a:r>
              <a:rPr lang="ar-IQ" sz="20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ولكن ماذا عن الشركة التي يقع مركز إدارتها الرئيس في الخارج وتمارس نشاطاً في العراق </a:t>
            </a: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عالج القانون هذه الحالة ، إذ يعد مركز إدارتها بالنسبة الى القانون الداخلي المكان الذي فيه إدارة أعمالها في العراق. فإذا قامت شركة أجنبية ومركز إدارتها الرئيس في تركيا بأعمال في مدينة أربيل ، يعد مركز إدارة أعمالها في أربيل هو مركز إدارة الشركة ، ولعل الحكمة في أخذ المشرع في هذه الحالة بمركز الاستغلال أو النشاط هو الأخذ بنظر الاعتبار المصلحة الوطنية والتسهيل على المتعاملين مع الشركة</a:t>
            </a:r>
            <a:r>
              <a:rPr lang="ar-IQ"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t>
            </a:r>
            <a:endParaRPr lang="en-US"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r>
              <a:rPr lang="ar-IQ"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م/ دراسة المادة (13/ ثانيا) من قانون الشركات</a:t>
            </a:r>
            <a:endParaRPr lang="en-US" sz="20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endPar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29</a:t>
            </a:fld>
            <a:endParaRPr lang="en-US"/>
          </a:p>
        </p:txBody>
      </p:sp>
    </p:spTree>
    <p:extLst>
      <p:ext uri="{BB962C8B-B14F-4D97-AF65-F5344CB8AC3E}">
        <p14:creationId xmlns:p14="http://schemas.microsoft.com/office/powerpoint/2010/main" val="356293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استناداً الى النصوص الواردة بشأن عقد الشركة عدم تصور وجود شركة من دون كتابة عقدها، فالكتابة ضرورية لوجود عقد الشركة، فهي شرط الانعقاد </a:t>
            </a:r>
            <a:r>
              <a:rPr lang="ar-IQ" sz="2400" b="1" dirty="0">
                <a:latin typeface="Segoe UI" panose="020B0502040204020203" pitchFamily="34" charset="0"/>
                <a:cs typeface="Segoe UI" panose="020B0502040204020203" pitchFamily="34" charset="0"/>
              </a:rPr>
              <a:t>وركن لازم لقيامه</a:t>
            </a:r>
            <a:r>
              <a:rPr lang="ar-IQ" sz="2400" dirty="0">
                <a:latin typeface="Segoe UI" panose="020B0502040204020203" pitchFamily="34" charset="0"/>
                <a:cs typeface="Segoe UI" panose="020B0502040204020203" pitchFamily="34" charset="0"/>
              </a:rPr>
              <a:t>،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ووسيلة من وسائل إثباته </a:t>
            </a:r>
            <a:r>
              <a:rPr lang="ar-IQ" sz="2400" dirty="0">
                <a:latin typeface="Segoe UI" panose="020B0502040204020203" pitchFamily="34" charset="0"/>
                <a:cs typeface="Segoe UI" panose="020B0502040204020203" pitchFamily="34" charset="0"/>
              </a:rPr>
              <a:t>أيضاً، و</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الجزاء</a:t>
            </a:r>
            <a:r>
              <a:rPr lang="ar-IQ" sz="2400" dirty="0">
                <a:latin typeface="Segoe UI" panose="020B0502040204020203" pitchFamily="34" charset="0"/>
                <a:cs typeface="Segoe UI" panose="020B0502040204020203" pitchFamily="34" charset="0"/>
              </a:rPr>
              <a:t> المترتب على تخلف الكتابة هو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بطلان عقد الشركة</a:t>
            </a:r>
            <a:r>
              <a:rPr lang="ar-IQ" sz="2400" dirty="0">
                <a:latin typeface="Segoe UI" panose="020B0502040204020203" pitchFamily="34" charset="0"/>
                <a:cs typeface="Segoe UI" panose="020B0502040204020203" pitchFamily="34" charset="0"/>
              </a:rPr>
              <a:t>.</a:t>
            </a:r>
          </a:p>
          <a:p>
            <a:pPr marL="182880" lvl="0" indent="-182880" algn="just" rtl="1">
              <a:lnSpc>
                <a:spcPct val="150000"/>
              </a:lnSpc>
              <a:buClr>
                <a:srgbClr val="93A299"/>
              </a:buClr>
              <a:buSzPct val="85000"/>
            </a:pPr>
            <a:endParaRPr lang="en-US" sz="2400"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3</a:t>
            </a:fld>
            <a:endParaRPr lang="en-US"/>
          </a:p>
        </p:txBody>
      </p:sp>
    </p:spTree>
    <p:extLst>
      <p:ext uri="{BB962C8B-B14F-4D97-AF65-F5344CB8AC3E}">
        <p14:creationId xmlns:p14="http://schemas.microsoft.com/office/powerpoint/2010/main" val="1708323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pPr marL="182880" lvl="0" indent="-182880" algn="just" rtl="1">
              <a:lnSpc>
                <a:spcPct val="150000"/>
              </a:lnSpc>
              <a:buClr>
                <a:srgbClr val="93A299"/>
              </a:buClr>
              <a:buSzPct val="85000"/>
            </a:pPr>
            <a:r>
              <a:rPr lang="ar-IQ"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تكمن أهمية تحديد موطن الشركة في عدة اعتبارات:</a:t>
            </a:r>
          </a:p>
          <a:p>
            <a:pPr marL="0" lvl="0" indent="0" algn="just" rtl="1">
              <a:lnSpc>
                <a:spcPct val="150000"/>
              </a:lnSpc>
              <a:buClr>
                <a:srgbClr val="93A299"/>
              </a:buClr>
              <a:buSzPct val="85000"/>
              <a:buNone/>
            </a:pPr>
            <a:r>
              <a:rPr lang="ar-IQ"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1- معرفة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القانون الواجب التطبيق على المنازعات التي تكون الشركة طرفاً فيها، </a:t>
            </a:r>
          </a:p>
          <a:p>
            <a:pPr marL="0" lvl="0" indent="0" algn="just" rtl="1">
              <a:lnSpc>
                <a:spcPct val="150000"/>
              </a:lnSpc>
              <a:buClr>
                <a:srgbClr val="93A299"/>
              </a:buClr>
              <a:buSzPct val="85000"/>
              <a:buNone/>
            </a:pPr>
            <a:r>
              <a:rPr lang="ar-IQ"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2- تحديد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المحكمة المختصة بالنظر في الدعاوى التي تقام عليها. </a:t>
            </a:r>
          </a:p>
          <a:p>
            <a:pPr marL="0" lvl="0" indent="0" algn="just" rtl="1">
              <a:lnSpc>
                <a:spcPct val="150000"/>
              </a:lnSpc>
              <a:buClr>
                <a:srgbClr val="93A299"/>
              </a:buClr>
              <a:buSzPct val="85000"/>
              <a:buNone/>
            </a:pPr>
            <a:r>
              <a:rPr lang="ar-IQ"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3- تقام الدعاوى في المسائل المتعلقة بالاشخاص المعنوية القائمة او التي في دور التصفية في المحكمة التي يقع في دائرتها مركز ادارتها الرئيس.</a:t>
            </a:r>
          </a:p>
          <a:p>
            <a:pPr marL="0" lvl="0" indent="0" algn="just" rtl="1">
              <a:lnSpc>
                <a:spcPct val="150000"/>
              </a:lnSpc>
              <a:buClr>
                <a:srgbClr val="93A299"/>
              </a:buClr>
              <a:buSzPct val="85000"/>
              <a:buNone/>
            </a:pPr>
            <a:r>
              <a:rPr lang="ar-IQ" sz="2400"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4- وإذا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كانت الدعوى ناشئة عن معاملة مع فرع الشخص المعنوي يمكن إقامة الدعوى على الفرع بمحكمة مركز الإدارة أو المحكمة التي يقع في دائرتها ذلك الفرع.</a:t>
            </a: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30</a:t>
            </a:fld>
            <a:endParaRPr lang="en-US"/>
          </a:p>
        </p:txBody>
      </p:sp>
    </p:spTree>
    <p:extLst>
      <p:ext uri="{BB962C8B-B14F-4D97-AF65-F5344CB8AC3E}">
        <p14:creationId xmlns:p14="http://schemas.microsoft.com/office/powerpoint/2010/main" val="2898808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b="1" spc="-100" dirty="0">
                <a:latin typeface="Segoe UI" panose="020B0502040204020203" pitchFamily="34" charset="0"/>
                <a:cs typeface="Segoe UI" panose="020B0502040204020203" pitchFamily="34" charset="0"/>
              </a:rPr>
              <a:t>جنسية الشركة</a:t>
            </a:r>
            <a:endParaRPr lang="en-US" b="1" dirty="0"/>
          </a:p>
        </p:txBody>
      </p:sp>
      <p:sp>
        <p:nvSpPr>
          <p:cNvPr id="3" name="Content Placeholder 2"/>
          <p:cNvSpPr>
            <a:spLocks noGrp="1"/>
          </p:cNvSpPr>
          <p:nvPr>
            <p:ph idx="1"/>
          </p:nvPr>
        </p:nvSpPr>
        <p:spPr/>
        <p:txBody>
          <a:bodyPr>
            <a:normAutofit lnSpcReduction="10000"/>
          </a:bodyPr>
          <a:lstStyle/>
          <a:p>
            <a:pPr marL="182880" lvl="0" indent="-182880" algn="just" rtl="1">
              <a:lnSpc>
                <a:spcPct val="150000"/>
              </a:lnSpc>
              <a:buClr>
                <a:srgbClr val="93A299"/>
              </a:buClr>
              <a:buSzPct val="85000"/>
            </a:pP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لقد ثار الجدل حول مدى إمكانية الشخص المعنوي في أن يتمتع بجنسية دولة معينة؟</a:t>
            </a:r>
          </a:p>
          <a:p>
            <a:pPr marL="182880" lvl="0" indent="-182880" algn="just" rtl="1">
              <a:lnSpc>
                <a:spcPct val="150000"/>
              </a:lnSpc>
              <a:buClr>
                <a:srgbClr val="93A299"/>
              </a:buClr>
              <a:buSzPct val="85000"/>
            </a:pP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وإذا كانت الجنسية للشخص الطبيعي تعبر عن رابطة الولاء والانتماء فأنه لا يمكن إنكار رابطـة التبعية السياسية بين الشركة والدولة التي تنتمي اليها بجنسيتها . </a:t>
            </a:r>
          </a:p>
          <a:p>
            <a:pPr marL="182880" lvl="0" indent="-182880" algn="just" rtl="1">
              <a:lnSpc>
                <a:spcPct val="150000"/>
              </a:lnSpc>
              <a:buClr>
                <a:srgbClr val="93A299"/>
              </a:buClr>
              <a:buSzPct val="85000"/>
            </a:pP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وتعترف القوانين عادة ومنها القانون العراقي بالجنسية للأشخاص المعنوية، ولكن المهم في هذا الخصوص البحث عن المعيار الذي يتم بموجبه منح الجنسية للشركات. </a:t>
            </a: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31</a:t>
            </a:fld>
            <a:endParaRPr lang="en-US"/>
          </a:p>
        </p:txBody>
      </p:sp>
    </p:spTree>
    <p:extLst>
      <p:ext uri="{BB962C8B-B14F-4D97-AF65-F5344CB8AC3E}">
        <p14:creationId xmlns:p14="http://schemas.microsoft.com/office/powerpoint/2010/main" val="2854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182880" lvl="0" indent="-182880" algn="just" rtl="1">
              <a:buClr>
                <a:srgbClr val="93A299"/>
              </a:buClr>
              <a:buSzPct val="85000"/>
            </a:pPr>
            <a:r>
              <a:rPr lang="ar-IQ" sz="2400" dirty="0">
                <a:solidFill>
                  <a:srgbClr val="292934"/>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إذ قدمت عدة معايير في هذا الخصوص منها :</a:t>
            </a:r>
          </a:p>
          <a:p>
            <a:pPr marL="182880" lvl="0" indent="-182880" algn="just" rtl="1">
              <a:buClr>
                <a:srgbClr val="93A299"/>
              </a:buClr>
              <a:buSzPct val="85000"/>
            </a:pPr>
            <a:r>
              <a:rPr lang="ar-IQ"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أولا معيار جنسية الشركاء: </a:t>
            </a:r>
            <a:r>
              <a:rPr lang="ar-IQ" sz="2400" dirty="0">
                <a:solidFill>
                  <a:srgbClr val="292934"/>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وبموجبه تكتسب الشركة جنسية الشركاء فيها . لكن هذا المعيار يتناقض مع مفهوم استقلال الشخص المعنوي، وقد تختلف جنسية الشركاء أيضاً ، فيكون من الصعب اعتماد هذا المعيار لتحديد جنسية الشركة.</a:t>
            </a:r>
          </a:p>
          <a:p>
            <a:pPr marL="182880" lvl="0" indent="-182880" algn="just" rtl="1">
              <a:buClr>
                <a:srgbClr val="93A299"/>
              </a:buClr>
              <a:buSzPct val="85000"/>
            </a:pPr>
            <a:r>
              <a:rPr lang="ar-IQ" sz="2400" dirty="0">
                <a:solidFill>
                  <a:srgbClr val="292934"/>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ar-IQ"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ثانياً / معيار مركز إدارة الشركة الرئيس : </a:t>
            </a:r>
            <a:r>
              <a:rPr lang="ar-IQ" sz="2400" dirty="0">
                <a:solidFill>
                  <a:srgbClr val="292934"/>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وعلى وفق هذا المعيار تكتسب الشركة جنسية الدولة التي يقع فيها مركز إدارتها الرئيس، وينتقد الفقه هذا المعيار لكونه قد يؤدي الى الاضرار بالمصلحة العامة في ظروف الحرب أو الأزمات السياسية أو الاقتصادية، فمن غير المقبول اكتساب شركة للجنسية العراقية مثلاً لوجود مركزها الإداري في العراق، في حين انها تمثل مصالح أجنبية معادية. </a:t>
            </a:r>
          </a:p>
          <a:p>
            <a:pPr marL="0" indent="0" algn="r" rtl="1">
              <a:buNone/>
            </a:pPr>
            <a:endParaRPr lang="ar-IQ" dirty="0" smtClean="0"/>
          </a:p>
        </p:txBody>
      </p:sp>
      <p:sp>
        <p:nvSpPr>
          <p:cNvPr id="4" name="Slide Number Placeholder 3"/>
          <p:cNvSpPr>
            <a:spLocks noGrp="1"/>
          </p:cNvSpPr>
          <p:nvPr>
            <p:ph type="sldNum" sz="quarter" idx="12"/>
          </p:nvPr>
        </p:nvSpPr>
        <p:spPr/>
        <p:txBody>
          <a:bodyPr/>
          <a:lstStyle/>
          <a:p>
            <a:fld id="{22AED93D-E10C-4801-8231-246949993E05}" type="slidenum">
              <a:rPr lang="en-US" smtClean="0"/>
              <a:t>32</a:t>
            </a:fld>
            <a:endParaRPr lang="en-US"/>
          </a:p>
        </p:txBody>
      </p:sp>
    </p:spTree>
    <p:extLst>
      <p:ext uri="{BB962C8B-B14F-4D97-AF65-F5344CB8AC3E}">
        <p14:creationId xmlns:p14="http://schemas.microsoft.com/office/powerpoint/2010/main" val="1025036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182880" lvl="0" indent="-182880" algn="just" rtl="1">
              <a:lnSpc>
                <a:spcPct val="150000"/>
              </a:lnSpc>
              <a:buClr>
                <a:srgbClr val="93A299"/>
              </a:buClr>
              <a:buSzPct val="85000"/>
            </a:pPr>
            <a:r>
              <a:rPr lang="ar-IQ" sz="20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ثالثاً / معيار مكان نشاط الشركة : </a:t>
            </a: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وبموجبه تكتسب الشركة جنسية الدولة التي تزاول فيها نشاطها وإن كان مركز إدارتها في دولة أخرى. ويعاب على هذا المعيار أنه غير دقيق ولا يقدم معالجة للحالات التي تمارس الشركة فيها نشاطها في أكثر من دولة.</a:t>
            </a:r>
          </a:p>
          <a:p>
            <a:pPr marL="182880" lvl="0" indent="-182880" algn="just" rtl="1">
              <a:lnSpc>
                <a:spcPct val="150000"/>
              </a:lnSpc>
              <a:buClr>
                <a:srgbClr val="93A299"/>
              </a:buClr>
              <a:buSzPct val="85000"/>
            </a:pP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a:t>
            </a:r>
            <a:r>
              <a:rPr lang="ar-IQ" sz="20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رابعاً / معيار الرقابة والإشراف: </a:t>
            </a:r>
            <a:r>
              <a:rPr lang="ar-IQ" sz="20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إذ يعتمد على اتجاه الأشخاص الذين يملكون غالبية رأس مال الشركة ويسيطرون على إدارتها ويستقلون بأمر توجيهها والإشراف عليها، فإذا كانوا من جنسية معينة اكتسبت الشركة جنسية أولئك الأشخاص وإن كان مركز إدارة الشركة الرئيس في دولة أخرى، فالعبرة بجنسية الأشخاص الحائزين على غالبية رأس مال الشركة والمسيطرين على إدارتها . وما وجه للمعيار الأول من نقد يمكن توجيهه لهذا المعيار أيضاً.</a:t>
            </a: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33</a:t>
            </a:fld>
            <a:endParaRPr lang="en-US"/>
          </a:p>
        </p:txBody>
      </p:sp>
    </p:spTree>
    <p:extLst>
      <p:ext uri="{BB962C8B-B14F-4D97-AF65-F5344CB8AC3E}">
        <p14:creationId xmlns:p14="http://schemas.microsoft.com/office/powerpoint/2010/main" val="212973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82880" lvl="0" indent="-182880" algn="just" rtl="1">
              <a:lnSpc>
                <a:spcPct val="150000"/>
              </a:lnSpc>
              <a:buClr>
                <a:srgbClr val="93A299"/>
              </a:buClr>
              <a:buSzPct val="85000"/>
            </a:pPr>
            <a:r>
              <a:rPr lang="ar-IQ" sz="2400" b="1"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خامساً </a:t>
            </a:r>
            <a:r>
              <a:rPr lang="ar-IQ"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معيار مكان التأسيس : </a:t>
            </a:r>
            <a:r>
              <a:rPr lang="ar-IQ" sz="2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وبموجبه تكتسب الشركة جنسية الدولة التي تأسست بغض النظر عن جنسية الشركاء المكونين لها. وقد أخذ القانون العراقي بهذا المعيار، فالشركة المؤسسة في العراق وفق أحكام هذا القانون تُعد عراقية.</a:t>
            </a:r>
          </a:p>
          <a:p>
            <a:pPr marL="0" lvl="0" indent="0" algn="just" rtl="1">
              <a:lnSpc>
                <a:spcPct val="150000"/>
              </a:lnSpc>
              <a:buClr>
                <a:srgbClr val="93A299"/>
              </a:buClr>
              <a:buSzPct val="85000"/>
              <a:buNone/>
            </a:pPr>
            <a:r>
              <a:rPr lang="ar-IQ" sz="2400" b="1"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م/ دراسةالمادة </a:t>
            </a:r>
            <a:r>
              <a:rPr lang="ar-IQ"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(23) </a:t>
            </a:r>
            <a:r>
              <a:rPr lang="ar-IQ" sz="2400" b="1" dirty="0" smtClean="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من قانون الشركات</a:t>
            </a:r>
            <a:endParaRPr lang="ar-IQ" sz="24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34</a:t>
            </a:fld>
            <a:endParaRPr lang="en-US"/>
          </a:p>
        </p:txBody>
      </p:sp>
    </p:spTree>
    <p:extLst>
      <p:ext uri="{BB962C8B-B14F-4D97-AF65-F5344CB8AC3E}">
        <p14:creationId xmlns:p14="http://schemas.microsoft.com/office/powerpoint/2010/main" val="3881556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b="1" spc="-100" dirty="0">
                <a:latin typeface="Segoe UI" panose="020B0502040204020203" pitchFamily="34" charset="0"/>
                <a:cs typeface="Segoe UI" panose="020B0502040204020203" pitchFamily="34" charset="0"/>
              </a:rPr>
              <a:t>أنواع الشركات</a:t>
            </a:r>
            <a:endParaRPr lang="en-US" b="1" dirty="0"/>
          </a:p>
        </p:txBody>
      </p:sp>
      <p:sp>
        <p:nvSpPr>
          <p:cNvPr id="3" name="Content Placeholder 2"/>
          <p:cNvSpPr>
            <a:spLocks noGrp="1"/>
          </p:cNvSpPr>
          <p:nvPr>
            <p:ph idx="1"/>
          </p:nvPr>
        </p:nvSpPr>
        <p:spPr/>
        <p:txBody>
          <a:bodyPr>
            <a:normAutofit fontScale="92500" lnSpcReduction="10000"/>
          </a:bodyPr>
          <a:lstStyle/>
          <a:p>
            <a:pPr marL="182880" lvl="0" indent="-182880" algn="r" rtl="1">
              <a:buClr>
                <a:srgbClr val="93A299"/>
              </a:buClr>
              <a:buSzPct val="85000"/>
            </a:pPr>
            <a:r>
              <a:rPr lang="ar-IQ" sz="2600" b="1" dirty="0">
                <a:latin typeface="Segoe UI" panose="020B0502040204020203" pitchFamily="34" charset="0"/>
                <a:cs typeface="Segoe UI" panose="020B0502040204020203" pitchFamily="34" charset="0"/>
              </a:rPr>
              <a:t>التقسيمات الفقهية للشركات</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الشركات التجارية والشركات المدنية</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الشركات الأشخاص والشركات الأموال</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شركات بالأسهم وشركات بالحصص</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الشركات الخاصة والمختلطة والعامة</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شركات ذات رأس مال ثابت وشركات ذات رأس مال قابل للتغيير.</a:t>
            </a:r>
          </a:p>
          <a:p>
            <a:pPr marL="182880" lvl="0" indent="-182880" algn="r" rtl="1">
              <a:buClr>
                <a:srgbClr val="93A299"/>
              </a:buClr>
              <a:buSzPct val="85000"/>
            </a:pPr>
            <a:r>
              <a:rPr lang="ar-IQ" sz="2600" b="1" dirty="0">
                <a:latin typeface="Segoe UI" panose="020B0502040204020203" pitchFamily="34" charset="0"/>
                <a:cs typeface="Segoe UI" panose="020B0502040204020203" pitchFamily="34" charset="0"/>
              </a:rPr>
              <a:t>أنواع الشركات في القانون العراقي </a:t>
            </a:r>
          </a:p>
          <a:p>
            <a:pPr marL="182880" lvl="0" indent="-182880" algn="r" rtl="1">
              <a:buClr>
                <a:srgbClr val="93A299"/>
              </a:buClr>
              <a:buSzPct val="85000"/>
            </a:pPr>
            <a:r>
              <a:rPr lang="ar-IQ" sz="22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الشركات بالحصص</a:t>
            </a:r>
            <a:r>
              <a:rPr lang="ar-IQ" sz="2200" b="1" dirty="0">
                <a:latin typeface="Segoe UI" panose="020B0502040204020203" pitchFamily="34" charset="0"/>
                <a:cs typeface="Segoe UI" panose="020B0502040204020203" pitchFamily="34" charset="0"/>
              </a:rPr>
              <a:t>				</a:t>
            </a:r>
            <a:r>
              <a:rPr lang="ar-IQ" sz="22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الشركات بالأسهم</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الشركة التضامنية 			     1. الشركة المساهمة</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المشروع الفردي			     2. الشركة المحدودة</a:t>
            </a:r>
          </a:p>
          <a:p>
            <a:pPr marL="457200" lvl="0" indent="-457200" algn="r" rtl="1">
              <a:buClr>
                <a:srgbClr val="93A299"/>
              </a:buClr>
              <a:buSzPct val="85000"/>
              <a:buFont typeface="+mj-lt"/>
              <a:buAutoNum type="arabicPeriod"/>
            </a:pPr>
            <a:r>
              <a:rPr lang="ar-IQ" sz="2200" dirty="0">
                <a:latin typeface="Segoe UI" panose="020B0502040204020203" pitchFamily="34" charset="0"/>
                <a:cs typeface="Segoe UI" panose="020B0502040204020203" pitchFamily="34" charset="0"/>
              </a:rPr>
              <a:t>الشركة البسيطة		                 3. </a:t>
            </a:r>
            <a:r>
              <a:rPr lang="ar-IQ" sz="2000" dirty="0">
                <a:latin typeface="Segoe UI" panose="020B0502040204020203" pitchFamily="34" charset="0"/>
                <a:cs typeface="Segoe UI" panose="020B0502040204020203" pitchFamily="34" charset="0"/>
              </a:rPr>
              <a:t>الشركة الشخص الواحد ذات</a:t>
            </a:r>
          </a:p>
          <a:p>
            <a:pPr marL="1737360" lvl="8" indent="0" algn="r" rtl="1">
              <a:buClr>
                <a:srgbClr val="93A299"/>
              </a:buClr>
              <a:buNone/>
            </a:pPr>
            <a:r>
              <a:rPr lang="ar-IQ" sz="2200" dirty="0">
                <a:latin typeface="Segoe UI" panose="020B0502040204020203" pitchFamily="34" charset="0"/>
                <a:cs typeface="Segoe UI" panose="020B0502040204020203" pitchFamily="34" charset="0"/>
              </a:rPr>
              <a:t>                                               المسؤولية المحدودة</a:t>
            </a:r>
          </a:p>
          <a:p>
            <a:pPr marL="182880" lvl="0" indent="-182880" algn="r" rtl="1">
              <a:buClr>
                <a:srgbClr val="93A299"/>
              </a:buClr>
              <a:buSzPct val="85000"/>
            </a:pPr>
            <a:endParaRPr lang="en-US" sz="2600"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22AED93D-E10C-4801-8231-246949993E05}" type="slidenum">
              <a:rPr lang="en-US" smtClean="0"/>
              <a:t>35</a:t>
            </a:fld>
            <a:endParaRPr lang="en-US"/>
          </a:p>
        </p:txBody>
      </p:sp>
    </p:spTree>
    <p:extLst>
      <p:ext uri="{BB962C8B-B14F-4D97-AF65-F5344CB8AC3E}">
        <p14:creationId xmlns:p14="http://schemas.microsoft.com/office/powerpoint/2010/main" val="5540027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42EB33-F7A2-44D1-98F3-E5D0C8D86C20}"/>
              </a:ext>
            </a:extLst>
          </p:cNvPr>
          <p:cNvSpPr>
            <a:spLocks noGrp="1"/>
          </p:cNvSpPr>
          <p:nvPr>
            <p:ph type="title"/>
          </p:nvPr>
        </p:nvSpPr>
        <p:spPr/>
        <p:txBody>
          <a:bodyPr>
            <a:normAutofit/>
          </a:bodyPr>
          <a:lstStyle/>
          <a:p>
            <a:pPr algn="ctr" rtl="1"/>
            <a:r>
              <a:rPr lang="ar-IQ" b="1" dirty="0">
                <a:solidFill>
                  <a:schemeClr val="tx1"/>
                </a:solidFill>
                <a:latin typeface="Segoe UI" panose="020B0502040204020203" pitchFamily="34" charset="0"/>
                <a:cs typeface="Segoe UI" panose="020B0502040204020203" pitchFamily="34" charset="0"/>
              </a:rPr>
              <a:t>أنواع الشركات في القانون العراقي</a:t>
            </a:r>
            <a:endParaRPr lang="en-US" b="1" dirty="0">
              <a:solidFill>
                <a:schemeClr val="tx1"/>
              </a:solidFill>
            </a:endParaRPr>
          </a:p>
        </p:txBody>
      </p:sp>
      <p:sp>
        <p:nvSpPr>
          <p:cNvPr id="3" name="Content Placeholder 2">
            <a:extLst>
              <a:ext uri="{FF2B5EF4-FFF2-40B4-BE49-F238E27FC236}">
                <a16:creationId xmlns="" xmlns:a16="http://schemas.microsoft.com/office/drawing/2014/main" id="{FD928B8C-24A1-488B-A2D0-D96456208A15}"/>
              </a:ext>
            </a:extLst>
          </p:cNvPr>
          <p:cNvSpPr>
            <a:spLocks noGrp="1"/>
          </p:cNvSpPr>
          <p:nvPr>
            <p:ph idx="1"/>
          </p:nvPr>
        </p:nvSpPr>
        <p:spPr>
          <a:xfrm>
            <a:off x="457200" y="1524000"/>
            <a:ext cx="8229600" cy="5029200"/>
          </a:xfrm>
        </p:spPr>
        <p:txBody>
          <a:bodyPr>
            <a:noAutofit/>
          </a:bodyPr>
          <a:lstStyle/>
          <a:p>
            <a:pPr algn="just" rtl="1">
              <a:lnSpc>
                <a:spcPct val="150000"/>
              </a:lnSpc>
            </a:pPr>
            <a:r>
              <a:rPr lang="ar-IQ" sz="1800" b="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الشركات بالأسهم </a:t>
            </a:r>
            <a:r>
              <a:rPr lang="ar-IQ" sz="1800" dirty="0">
                <a:latin typeface="Segoe UI" panose="020B0502040204020203" pitchFamily="34" charset="0"/>
                <a:cs typeface="Segoe UI" panose="020B0502040204020203" pitchFamily="34" charset="0"/>
              </a:rPr>
              <a:t>وهي الشركات التي تكون المشاركة في رأس مالها من خلال الأسهم. </a:t>
            </a:r>
          </a:p>
          <a:p>
            <a:pPr algn="just" rtl="1">
              <a:lnSpc>
                <a:spcPct val="150000"/>
              </a:lnSpc>
            </a:pPr>
            <a:r>
              <a:rPr lang="ar-IQ" sz="1800" b="1" dirty="0">
                <a:latin typeface="Segoe UI" panose="020B0502040204020203" pitchFamily="34" charset="0"/>
                <a:cs typeface="Segoe UI" panose="020B0502040204020203" pitchFamily="34" charset="0"/>
              </a:rPr>
              <a:t>أولا / الشركة المساهمة </a:t>
            </a:r>
            <a:r>
              <a:rPr lang="ar-IQ" sz="1800" dirty="0">
                <a:latin typeface="Segoe UI" panose="020B0502040204020203" pitchFamily="34" charset="0"/>
                <a:cs typeface="Segoe UI" panose="020B0502040204020203" pitchFamily="34" charset="0"/>
              </a:rPr>
              <a:t>: وهي شركة تتألف من عدد من الأشخاص لا يقل عن خمسة </a:t>
            </a:r>
            <a:r>
              <a:rPr lang="ar-IQ" sz="1800" dirty="0" smtClean="0">
                <a:latin typeface="Segoe UI" panose="020B0502040204020203" pitchFamily="34" charset="0"/>
                <a:cs typeface="Segoe UI" panose="020B0502040204020203" pitchFamily="34" charset="0"/>
              </a:rPr>
              <a:t>يكتتب فيها المساهمون بأسهم في </a:t>
            </a:r>
            <a:r>
              <a:rPr lang="ar-IQ" sz="1800" dirty="0">
                <a:latin typeface="Segoe UI" panose="020B0502040204020203" pitchFamily="34" charset="0"/>
                <a:cs typeface="Segoe UI" panose="020B0502040204020203" pitchFamily="34" charset="0"/>
              </a:rPr>
              <a:t>اكتتاب عام ويكونون مسؤولين عن </a:t>
            </a:r>
            <a:r>
              <a:rPr lang="ar-IQ" sz="1800" dirty="0" smtClean="0">
                <a:latin typeface="Segoe UI" panose="020B0502040204020203" pitchFamily="34" charset="0"/>
                <a:cs typeface="Segoe UI" panose="020B0502040204020203" pitchFamily="34" charset="0"/>
              </a:rPr>
              <a:t>ديون الشركة </a:t>
            </a:r>
            <a:r>
              <a:rPr lang="ar-IQ" sz="1800" dirty="0">
                <a:latin typeface="Segoe UI" panose="020B0502040204020203" pitchFamily="34" charset="0"/>
                <a:cs typeface="Segoe UI" panose="020B0502040204020203" pitchFamily="34" charset="0"/>
              </a:rPr>
              <a:t>بمقدار القيمة الاسمية للأسهم التي اكتتبوا بها</a:t>
            </a:r>
            <a:r>
              <a:rPr lang="ar-IQ" sz="1800" dirty="0" smtClean="0">
                <a:latin typeface="Segoe UI" panose="020B0502040204020203" pitchFamily="34" charset="0"/>
                <a:cs typeface="Segoe UI" panose="020B0502040204020203" pitchFamily="34" charset="0"/>
              </a:rPr>
              <a:t>.</a:t>
            </a:r>
            <a:r>
              <a:rPr lang="ar-IQ" sz="1800" b="1" dirty="0" smtClean="0">
                <a:latin typeface="Segoe UI" panose="020B0502040204020203" pitchFamily="34" charset="0"/>
                <a:cs typeface="Segoe UI" panose="020B0502040204020203" pitchFamily="34" charset="0"/>
              </a:rPr>
              <a:t>(المادة(6/اولا) من قانون الشركات النافذ</a:t>
            </a:r>
            <a:r>
              <a:rPr lang="ar-IQ" sz="1800" dirty="0" smtClean="0">
                <a:latin typeface="Segoe UI" panose="020B0502040204020203" pitchFamily="34" charset="0"/>
                <a:cs typeface="Segoe UI" panose="020B0502040204020203" pitchFamily="34" charset="0"/>
              </a:rPr>
              <a:t>.</a:t>
            </a:r>
          </a:p>
          <a:p>
            <a:pPr algn="just" rtl="1">
              <a:lnSpc>
                <a:spcPct val="150000"/>
              </a:lnSpc>
            </a:pPr>
            <a:r>
              <a:rPr lang="ar-IQ" sz="1800" dirty="0" smtClean="0">
                <a:latin typeface="Segoe UI" panose="020B0502040204020203" pitchFamily="34" charset="0"/>
                <a:cs typeface="Segoe UI" panose="020B0502040204020203" pitchFamily="34" charset="0"/>
              </a:rPr>
              <a:t>وقد تكون </a:t>
            </a:r>
            <a:r>
              <a:rPr lang="ar-IQ" sz="1800" dirty="0">
                <a:latin typeface="Segoe UI" panose="020B0502040204020203" pitchFamily="34" charset="0"/>
                <a:cs typeface="Segoe UI" panose="020B0502040204020203" pitchFamily="34" charset="0"/>
              </a:rPr>
              <a:t>شركة المساهمة شركة خاصة أو مختلطة أو قابضة . </a:t>
            </a:r>
          </a:p>
          <a:p>
            <a:pPr algn="just" rtl="1">
              <a:lnSpc>
                <a:spcPct val="150000"/>
              </a:lnSpc>
            </a:pPr>
            <a:r>
              <a:rPr lang="ar-IQ" sz="1800" b="1" dirty="0">
                <a:latin typeface="Segoe UI" panose="020B0502040204020203" pitchFamily="34" charset="0"/>
                <a:cs typeface="Segoe UI" panose="020B0502040204020203" pitchFamily="34" charset="0"/>
              </a:rPr>
              <a:t>ثانياً / الشركة المحدودة </a:t>
            </a:r>
            <a:r>
              <a:rPr lang="ar-IQ" sz="1800" dirty="0">
                <a:latin typeface="Segoe UI" panose="020B0502040204020203" pitchFamily="34" charset="0"/>
                <a:cs typeface="Segoe UI" panose="020B0502040204020203" pitchFamily="34" charset="0"/>
              </a:rPr>
              <a:t>: وهي شركة لا يزيد عدد الأشخاص الطبيعيين أو المعنويين فيها عن خمسة وعشرين شخصاً ، سواء أكانت شركة خاصة أو مختلطة أو قابضة ، ويساهم جميعهم في رأس مال الشركة ويتحملون مسؤولية ديونها بالقيمة الاسمية للأسهم التي ساهموا بها. </a:t>
            </a:r>
            <a:r>
              <a:rPr lang="ar-IQ" sz="1800" b="1" dirty="0">
                <a:latin typeface="Segoe UI" panose="020B0502040204020203" pitchFamily="34" charset="0"/>
                <a:cs typeface="Segoe UI" panose="020B0502040204020203" pitchFamily="34" charset="0"/>
              </a:rPr>
              <a:t>ولم يحدد المشرع العراقي في التعريف الحد الأدنى لعدد المساهمين في هذه </a:t>
            </a:r>
            <a:r>
              <a:rPr lang="ar-IQ" sz="1800" b="1" dirty="0" smtClean="0">
                <a:latin typeface="Segoe UI" panose="020B0502040204020203" pitchFamily="34" charset="0"/>
                <a:cs typeface="Segoe UI" panose="020B0502040204020203" pitchFamily="34" charset="0"/>
              </a:rPr>
              <a:t>الشركة،</a:t>
            </a:r>
            <a:r>
              <a:rPr lang="ar-IQ" sz="1800" dirty="0" smtClean="0">
                <a:latin typeface="Segoe UI" panose="020B0502040204020203" pitchFamily="34" charset="0"/>
                <a:cs typeface="Segoe UI" panose="020B0502040204020203" pitchFamily="34" charset="0"/>
              </a:rPr>
              <a:t> </a:t>
            </a:r>
            <a:r>
              <a:rPr lang="ar-IQ" sz="1800" dirty="0">
                <a:latin typeface="Segoe UI" panose="020B0502040204020203" pitchFamily="34" charset="0"/>
                <a:cs typeface="Segoe UI" panose="020B0502040204020203" pitchFamily="34" charset="0"/>
              </a:rPr>
              <a:t>ويعود السبب في ذلك الى استحداث القانون لشركة الشخص الواحد ذات المسؤولية المحدودة.</a:t>
            </a:r>
          </a:p>
        </p:txBody>
      </p:sp>
    </p:spTree>
    <p:extLst>
      <p:ext uri="{BB962C8B-B14F-4D97-AF65-F5344CB8AC3E}">
        <p14:creationId xmlns:p14="http://schemas.microsoft.com/office/powerpoint/2010/main" val="28186325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182880" lvl="0" indent="-182880" algn="just" rtl="1">
              <a:lnSpc>
                <a:spcPct val="150000"/>
              </a:lnSpc>
              <a:buClr>
                <a:srgbClr val="93A299"/>
              </a:buClr>
              <a:buSzPct val="85000"/>
            </a:pPr>
            <a:r>
              <a:rPr lang="ar-IQ" sz="2000" b="1" dirty="0">
                <a:latin typeface="Segoe UI" panose="020B0502040204020203" pitchFamily="34" charset="0"/>
                <a:cs typeface="Segoe UI" panose="020B0502040204020203" pitchFamily="34" charset="0"/>
              </a:rPr>
              <a:t>ثالثاً / شركة الشخص الواحد ذات المسؤولية المحدودة : </a:t>
            </a:r>
            <a:r>
              <a:rPr lang="ar-IQ" sz="2000" dirty="0">
                <a:latin typeface="Segoe UI" panose="020B0502040204020203" pitchFamily="34" charset="0"/>
                <a:cs typeface="Segoe UI" panose="020B0502040204020203" pitchFamily="34" charset="0"/>
              </a:rPr>
              <a:t>أستحدث هذا النوع من الشركات لأول مرة في قانون الشركات العراقي بعد تعديله بأمر سلطة الائتلاف المنحلة رقم ( 64 ) لسنة ٢٠٠٤. وهي شركة كما هو واضح من اسمها تتألف من شخص طبيعي أو معنوي واحد ، ويكون مسؤولاً عن جميع التزامات الشركة في حدود ما خصصه من رأس مال للشركة.</a:t>
            </a:r>
          </a:p>
          <a:p>
            <a:pPr marL="182880" lvl="0" indent="-182880" algn="just" rtl="1">
              <a:lnSpc>
                <a:spcPct val="150000"/>
              </a:lnSpc>
              <a:buClr>
                <a:srgbClr val="93A299"/>
              </a:buClr>
              <a:buSzPct val="85000"/>
            </a:pPr>
            <a:r>
              <a:rPr lang="ar-IQ" sz="2000" b="1" dirty="0">
                <a:latin typeface="Segoe UI" panose="020B0502040204020203" pitchFamily="34" charset="0"/>
                <a:cs typeface="Segoe UI" panose="020B0502040204020203" pitchFamily="34" charset="0"/>
              </a:rPr>
              <a:t>رابعاً / الشركة القابضة : </a:t>
            </a:r>
            <a:r>
              <a:rPr lang="ar-IQ" sz="2000" dirty="0">
                <a:latin typeface="Segoe UI" panose="020B0502040204020203" pitchFamily="34" charset="0"/>
                <a:cs typeface="Segoe UI" panose="020B0502040204020203" pitchFamily="34" charset="0"/>
              </a:rPr>
              <a:t>وتم استحداثها بالقانون رقم ( ۱۷ ) لسنة ٢٠١٩ المعدل لقانون الشركات العراقي، وهي شركة مساهمة أو محدودة تسيطر على شركة أو شركات مساهمة أو محدودة تدعى الشركات التابعة ، إما عن طريق امتلاك أكثر من نصف رأس مالها إضافة الى السيطرة على </a:t>
            </a:r>
            <a:r>
              <a:rPr lang="ar-IQ" sz="2000" dirty="0" smtClean="0">
                <a:latin typeface="Segoe UI" panose="020B0502040204020203" pitchFamily="34" charset="0"/>
                <a:cs typeface="Segoe UI" panose="020B0502040204020203" pitchFamily="34" charset="0"/>
              </a:rPr>
              <a:t>إدارتها  أو من خلال السيطرة على مجلس ادارتها في الشركة المساهمة.</a:t>
            </a:r>
            <a:endParaRPr lang="en-US" sz="20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37</a:t>
            </a:fld>
            <a:endParaRPr lang="en-US"/>
          </a:p>
        </p:txBody>
      </p:sp>
    </p:spTree>
    <p:extLst>
      <p:ext uri="{BB962C8B-B14F-4D97-AF65-F5344CB8AC3E}">
        <p14:creationId xmlns:p14="http://schemas.microsoft.com/office/powerpoint/2010/main" val="2863100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3600" spc="-100" dirty="0">
                <a:latin typeface="Segoe UI" panose="020B0502040204020203" pitchFamily="34" charset="0"/>
                <a:cs typeface="Segoe UI" panose="020B0502040204020203" pitchFamily="34" charset="0"/>
              </a:rPr>
              <a:t>الشركة المساهمة / أهمية الشركة المساهمة</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marL="457200" lvl="0" indent="-457200" algn="just" rtl="1">
              <a:lnSpc>
                <a:spcPct val="150000"/>
              </a:lnSpc>
              <a:buClr>
                <a:srgbClr val="93A299"/>
              </a:buClr>
              <a:buSzPct val="85000"/>
              <a:buFont typeface="+mj-lt"/>
              <a:buAutoNum type="arabicPeriod"/>
            </a:pPr>
            <a:r>
              <a:rPr lang="ar-IQ" sz="1700" b="1" dirty="0" smtClean="0">
                <a:solidFill>
                  <a:srgbClr val="292934"/>
                </a:solidFill>
                <a:latin typeface="Segoe UI" panose="020B0502040204020203" pitchFamily="34" charset="0"/>
                <a:cs typeface="Segoe UI" panose="020B0502040204020203" pitchFamily="34" charset="0"/>
              </a:rPr>
              <a:t>وهـي </a:t>
            </a:r>
            <a:r>
              <a:rPr lang="ar-IQ" sz="1700" b="1" dirty="0">
                <a:solidFill>
                  <a:srgbClr val="292934"/>
                </a:solidFill>
                <a:latin typeface="Segoe UI" panose="020B0502040204020203" pitchFamily="34" charset="0"/>
                <a:cs typeface="Segoe UI" panose="020B0502040204020203" pitchFamily="34" charset="0"/>
              </a:rPr>
              <a:t>مـن أعمدة التنمية الاقتصادية ، نظراً </a:t>
            </a:r>
            <a:r>
              <a:rPr lang="ar-IQ" sz="1700" b="1" dirty="0">
                <a:latin typeface="Segoe UI" panose="020B0502040204020203" pitchFamily="34" charset="0"/>
                <a:cs typeface="Segoe UI" panose="020B0502040204020203" pitchFamily="34" charset="0"/>
              </a:rPr>
              <a:t>لقدرتها على تجميع رؤوس الأموال الضخمة </a:t>
            </a:r>
            <a:r>
              <a:rPr lang="ar-IQ" sz="1700" b="1" dirty="0">
                <a:solidFill>
                  <a:srgbClr val="292934"/>
                </a:solidFill>
                <a:latin typeface="Segoe UI" panose="020B0502040204020203" pitchFamily="34" charset="0"/>
                <a:cs typeface="Segoe UI" panose="020B0502040204020203" pitchFamily="34" charset="0"/>
              </a:rPr>
              <a:t>التي يمكنها الاضطلاع بانجاز المشروعات الكبيرة التي لا يقدر عليها الأفراد عادة.</a:t>
            </a:r>
          </a:p>
          <a:p>
            <a:pPr marL="457200" lvl="0" indent="-457200" algn="just" rtl="1">
              <a:lnSpc>
                <a:spcPct val="150000"/>
              </a:lnSpc>
              <a:buClr>
                <a:srgbClr val="93A299"/>
              </a:buClr>
              <a:buSzPct val="85000"/>
              <a:buFont typeface="+mj-lt"/>
              <a:buAutoNum type="arabicPeriod"/>
            </a:pPr>
            <a:r>
              <a:rPr lang="ar-IQ" sz="1700" b="1" dirty="0" smtClean="0">
                <a:solidFill>
                  <a:srgbClr val="292934"/>
                </a:solidFill>
                <a:latin typeface="Segoe UI" panose="020B0502040204020203" pitchFamily="34" charset="0"/>
                <a:cs typeface="Segoe UI" panose="020B0502040204020203" pitchFamily="34" charset="0"/>
              </a:rPr>
              <a:t>المسؤولية </a:t>
            </a:r>
            <a:r>
              <a:rPr lang="ar-IQ" sz="1700" b="1" dirty="0">
                <a:solidFill>
                  <a:srgbClr val="292934"/>
                </a:solidFill>
                <a:latin typeface="Segoe UI" panose="020B0502040204020203" pitchFamily="34" charset="0"/>
                <a:cs typeface="Segoe UI" panose="020B0502040204020203" pitchFamily="34" charset="0"/>
              </a:rPr>
              <a:t>المحدودة لحاملي الأسهم عـن ديـون الشركة ، التي من شأنها أن </a:t>
            </a:r>
            <a:r>
              <a:rPr lang="ar-IQ" sz="1700" b="1" dirty="0">
                <a:latin typeface="Segoe UI" panose="020B0502040204020203" pitchFamily="34" charset="0"/>
                <a:cs typeface="Segoe UI" panose="020B0502040204020203" pitchFamily="34" charset="0"/>
              </a:rPr>
              <a:t>تحمي أموال المساهمين من المخاطر الاقتصادية عند خسارة الشركة أو إفلاسها ، </a:t>
            </a:r>
          </a:p>
          <a:p>
            <a:pPr marL="457200" lvl="0" indent="-457200" algn="just" rtl="1">
              <a:lnSpc>
                <a:spcPct val="150000"/>
              </a:lnSpc>
              <a:buClr>
                <a:srgbClr val="93A299"/>
              </a:buClr>
              <a:buSzPct val="85000"/>
              <a:buFont typeface="+mj-lt"/>
              <a:buAutoNum type="arabicPeriod"/>
            </a:pPr>
            <a:r>
              <a:rPr lang="ar-IQ" sz="1700" b="1" dirty="0">
                <a:solidFill>
                  <a:srgbClr val="292934"/>
                </a:solidFill>
                <a:latin typeface="Segoe UI" panose="020B0502040204020203" pitchFamily="34" charset="0"/>
                <a:cs typeface="Segoe UI" panose="020B0502040204020203" pitchFamily="34" charset="0"/>
              </a:rPr>
              <a:t>فضلاً عن خاصية السيولة الذاتية للأسهم التي </a:t>
            </a:r>
            <a:r>
              <a:rPr lang="ar-IQ" sz="1700" b="1" dirty="0">
                <a:latin typeface="Segoe UI" panose="020B0502040204020203" pitchFamily="34" charset="0"/>
                <a:cs typeface="Segoe UI" panose="020B0502040204020203" pitchFamily="34" charset="0"/>
              </a:rPr>
              <a:t>تعطي الحريـة للمساهمين في تداول أسهمهم في الأسواق</a:t>
            </a:r>
            <a:r>
              <a:rPr lang="ar-IQ" sz="1700" b="1" dirty="0">
                <a:solidFill>
                  <a:srgbClr val="FF0000"/>
                </a:solidFill>
                <a:latin typeface="Segoe UI" panose="020B0502040204020203" pitchFamily="34" charset="0"/>
                <a:cs typeface="Segoe UI" panose="020B0502040204020203" pitchFamily="34" charset="0"/>
              </a:rPr>
              <a:t> </a:t>
            </a:r>
            <a:r>
              <a:rPr lang="ar-IQ" sz="1700" b="1" dirty="0">
                <a:solidFill>
                  <a:srgbClr val="292934"/>
                </a:solidFill>
                <a:latin typeface="Segoe UI" panose="020B0502040204020203" pitchFamily="34" charset="0"/>
                <a:cs typeface="Segoe UI" panose="020B0502040204020203" pitchFamily="34" charset="0"/>
              </a:rPr>
              <a:t>وتوفر لهم السيولة النقدية في وقت قصير عند اتخاذهم القرار للتخلص مما لديهم من الأسهم.</a:t>
            </a:r>
            <a:endParaRPr lang="en-US" sz="1700" b="1"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38</a:t>
            </a:fld>
            <a:endParaRPr lang="en-US"/>
          </a:p>
        </p:txBody>
      </p:sp>
    </p:spTree>
    <p:extLst>
      <p:ext uri="{BB962C8B-B14F-4D97-AF65-F5344CB8AC3E}">
        <p14:creationId xmlns:p14="http://schemas.microsoft.com/office/powerpoint/2010/main" val="11974153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3600" b="1" spc="-100" dirty="0" smtClean="0">
                <a:latin typeface="Segoe UI" panose="020B0502040204020203" pitchFamily="34" charset="0"/>
                <a:cs typeface="Segoe UI" panose="020B0502040204020203" pitchFamily="34" charset="0"/>
              </a:rPr>
              <a:t>خصائص </a:t>
            </a:r>
            <a:r>
              <a:rPr lang="ar-IQ" sz="3600" b="1" spc="-100" dirty="0">
                <a:latin typeface="Segoe UI" panose="020B0502040204020203" pitchFamily="34" charset="0"/>
                <a:cs typeface="Segoe UI" panose="020B0502040204020203" pitchFamily="34" charset="0"/>
              </a:rPr>
              <a:t>الشركة المساهمة</a:t>
            </a:r>
            <a:endParaRPr lang="en-US" b="1" dirty="0"/>
          </a:p>
        </p:txBody>
      </p:sp>
      <p:sp>
        <p:nvSpPr>
          <p:cNvPr id="3" name="Content Placeholder 2"/>
          <p:cNvSpPr>
            <a:spLocks noGrp="1"/>
          </p:cNvSpPr>
          <p:nvPr>
            <p:ph idx="1"/>
          </p:nvPr>
        </p:nvSpPr>
        <p:spPr>
          <a:xfrm>
            <a:off x="457200" y="1524000"/>
            <a:ext cx="8229600" cy="4602163"/>
          </a:xfrm>
        </p:spPr>
        <p:txBody>
          <a:bodyPr>
            <a:normAutofit lnSpcReduction="10000"/>
          </a:bodyPr>
          <a:lstStyle/>
          <a:p>
            <a:pPr marL="0" lvl="0" indent="0" algn="just" rtl="1">
              <a:lnSpc>
                <a:spcPct val="200000"/>
              </a:lnSpc>
              <a:buClr>
                <a:srgbClr val="93A299"/>
              </a:buClr>
              <a:buSzPct val="85000"/>
              <a:buNone/>
            </a:pPr>
            <a:r>
              <a:rPr lang="ar-IQ" sz="2400" b="1" dirty="0">
                <a:latin typeface="Segoe UI" panose="020B0502040204020203" pitchFamily="34" charset="0"/>
                <a:cs typeface="Segoe UI" panose="020B0502040204020203" pitchFamily="34" charset="0"/>
              </a:rPr>
              <a:t>اولاً: إنها من شركات الأموال التي يغلب فيها الاعتبار المالي وحجم رأس المال والسمعة المالية</a:t>
            </a:r>
            <a:r>
              <a:rPr lang="en-US" sz="2400" b="1" dirty="0">
                <a:latin typeface="Segoe UI" panose="020B0502040204020203" pitchFamily="34" charset="0"/>
                <a:cs typeface="Segoe UI" panose="020B0502040204020203" pitchFamily="34" charset="0"/>
              </a:rPr>
              <a:t> </a:t>
            </a:r>
            <a:r>
              <a:rPr lang="ar-IQ" sz="2400" b="1" dirty="0">
                <a:latin typeface="Segoe UI" panose="020B0502040204020203" pitchFamily="34" charset="0"/>
                <a:cs typeface="Segoe UI" panose="020B0502040204020203" pitchFamily="34" charset="0"/>
              </a:rPr>
              <a:t>على الاعتبار الشخصي للمساهمين.</a:t>
            </a:r>
          </a:p>
          <a:p>
            <a:pPr marL="0" lvl="0" indent="0" algn="just" rtl="1">
              <a:lnSpc>
                <a:spcPct val="200000"/>
              </a:lnSpc>
              <a:buClr>
                <a:srgbClr val="93A299"/>
              </a:buClr>
              <a:buSzPct val="85000"/>
              <a:buNone/>
            </a:pPr>
            <a:r>
              <a:rPr lang="ar-IQ" sz="2400" b="1" dirty="0">
                <a:latin typeface="Segoe UI" panose="020B0502040204020203" pitchFamily="34" charset="0"/>
                <a:cs typeface="Segoe UI" panose="020B0502040204020203" pitchFamily="34" charset="0"/>
              </a:rPr>
              <a:t>ثانياً: إنها شركات بالأسهم</a:t>
            </a:r>
          </a:p>
          <a:p>
            <a:pPr marL="0" lvl="0" indent="0" algn="just" rtl="1">
              <a:lnSpc>
                <a:spcPct val="200000"/>
              </a:lnSpc>
              <a:buClr>
                <a:srgbClr val="93A299"/>
              </a:buClr>
              <a:buSzPct val="85000"/>
              <a:buNone/>
            </a:pPr>
            <a:r>
              <a:rPr lang="ar-IQ" sz="2400" b="1" dirty="0">
                <a:latin typeface="Segoe UI" panose="020B0502040204020203" pitchFamily="34" charset="0"/>
                <a:cs typeface="Segoe UI" panose="020B0502040204020203" pitchFamily="34" charset="0"/>
              </a:rPr>
              <a:t>ثالثاً: المسؤولية المحدودة للمساهمين</a:t>
            </a:r>
          </a:p>
          <a:p>
            <a:pPr marL="0" lvl="0" indent="0" algn="just" rtl="1">
              <a:lnSpc>
                <a:spcPct val="200000"/>
              </a:lnSpc>
              <a:buClr>
                <a:srgbClr val="93A299"/>
              </a:buClr>
              <a:buSzPct val="85000"/>
              <a:buNone/>
            </a:pPr>
            <a:r>
              <a:rPr lang="ar-IQ" sz="2400" b="1" dirty="0">
                <a:latin typeface="Segoe UI" panose="020B0502040204020203" pitchFamily="34" charset="0"/>
                <a:cs typeface="Segoe UI" panose="020B0502040204020203" pitchFamily="34" charset="0"/>
              </a:rPr>
              <a:t>رابعاً: تغليب الصفة النظامية للشركة على الصفة العقدية</a:t>
            </a:r>
          </a:p>
          <a:p>
            <a:pPr marL="0" lvl="0" indent="0" algn="just" rtl="1">
              <a:lnSpc>
                <a:spcPct val="200000"/>
              </a:lnSpc>
              <a:buClr>
                <a:srgbClr val="93A299"/>
              </a:buClr>
              <a:buSzPct val="85000"/>
              <a:buNone/>
            </a:pPr>
            <a:r>
              <a:rPr lang="ar-IQ" sz="2400" b="1" dirty="0">
                <a:latin typeface="Segoe UI" panose="020B0502040204020203" pitchFamily="34" charset="0"/>
                <a:cs typeface="Segoe UI" panose="020B0502040204020203" pitchFamily="34" charset="0"/>
              </a:rPr>
              <a:t>خامساً: الشركة المساهمة متعددة الاجهزة الإدارية</a:t>
            </a:r>
            <a:endParaRPr lang="en-US" sz="2400" b="1"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39</a:t>
            </a:fld>
            <a:endParaRPr lang="en-US"/>
          </a:p>
        </p:txBody>
      </p:sp>
    </p:spTree>
    <p:extLst>
      <p:ext uri="{BB962C8B-B14F-4D97-AF65-F5344CB8AC3E}">
        <p14:creationId xmlns:p14="http://schemas.microsoft.com/office/powerpoint/2010/main" val="2009455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وقد أكد قانون الشركات وفي مواضيع متعددة على ضرورة أن يكون عقد الشركة مكتوباً، كما ويستخلص من أحكامه ضمناً كون الكتابة ركناً في العقد وليس وسيلة من وسائل إثباته فقط . ومن هذه الأحكام:</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أولا / يلزم القانون المؤسسين ضمن مستلزمات تأسيس الشركة أن يعدوا عقداً للشركة بوقع من قبلهم أو من قبل من يمثلهم قانوناً</a:t>
            </a:r>
            <a:r>
              <a:rPr lang="ar-IQ" sz="2400" dirty="0" smtClean="0">
                <a:latin typeface="Segoe UI" panose="020B0502040204020203" pitchFamily="34" charset="0"/>
                <a:cs typeface="Segoe UI" panose="020B0502040204020203" pitchFamily="34" charset="0"/>
              </a:rPr>
              <a:t>. وان يتضمن الحد الادنى من المعلومات المنصوص عليها في القانون، وأن يرفقوا عقد الشركة بطلب تأسيس الشركة.</a:t>
            </a:r>
          </a:p>
          <a:p>
            <a:pPr marL="182880" lvl="0" indent="-182880" algn="just" rtl="1">
              <a:buClr>
                <a:srgbClr val="93A299"/>
              </a:buClr>
              <a:buSzPct val="85000"/>
            </a:pPr>
            <a:r>
              <a:rPr lang="ar-IQ" sz="2400" dirty="0" smtClean="0">
                <a:latin typeface="Segoe UI" panose="020B0502040204020203" pitchFamily="34" charset="0"/>
                <a:cs typeface="Segoe UI" panose="020B0502040204020203" pitchFamily="34" charset="0"/>
              </a:rPr>
              <a:t> م/ دراسة المادة(203) من قانون الشركات المعدل.</a:t>
            </a:r>
            <a:endParaRPr lang="ar-IQ" sz="2400" dirty="0">
              <a:latin typeface="Segoe UI" panose="020B0502040204020203" pitchFamily="34" charset="0"/>
              <a:cs typeface="Segoe UI" panose="020B0502040204020203" pitchFamily="34" charset="0"/>
            </a:endParaRP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ثانيا / في حالة الاكتتاب العام بأسهم الشركة المساهمة، يلزم القانون المؤسسين بإصدار بيان الاكتتاب ونشره على أن يتضمن نص عقد الشركة</a:t>
            </a:r>
            <a:r>
              <a:rPr lang="ar-IQ" sz="2400" dirty="0" smtClean="0">
                <a:latin typeface="Segoe UI" panose="020B0502040204020203" pitchFamily="34" charset="0"/>
                <a:cs typeface="Segoe UI" panose="020B0502040204020203" pitchFamily="34" charset="0"/>
              </a:rPr>
              <a:t>.</a:t>
            </a:r>
          </a:p>
          <a:p>
            <a:pPr marL="0" lvl="0" indent="0" algn="just" rtl="1">
              <a:buClr>
                <a:srgbClr val="93A299"/>
              </a:buClr>
              <a:buSzPct val="85000"/>
              <a:buNone/>
            </a:pPr>
            <a:r>
              <a:rPr lang="ar-IQ" sz="2400" b="1" dirty="0" smtClean="0">
                <a:latin typeface="Segoe UI" panose="020B0502040204020203" pitchFamily="34" charset="0"/>
                <a:cs typeface="Segoe UI" panose="020B0502040204020203" pitchFamily="34" charset="0"/>
              </a:rPr>
              <a:t>م/ دراسة المادة (39/ثالثا/1) من قانون الشركات المعدل.</a:t>
            </a:r>
            <a:endParaRPr lang="ar-IQ" sz="2400" b="1" dirty="0">
              <a:latin typeface="Segoe UI" panose="020B0502040204020203" pitchFamily="34" charset="0"/>
              <a:cs typeface="Segoe UI" panose="020B0502040204020203" pitchFamily="34" charset="0"/>
            </a:endParaRPr>
          </a:p>
          <a:p>
            <a:pPr marL="182880" lvl="0" indent="-182880" algn="just" rtl="1">
              <a:buClr>
                <a:srgbClr val="93A299"/>
              </a:buClr>
              <a:buSzPct val="85000"/>
            </a:pPr>
            <a:endParaRPr lang="ar-IQ" sz="2400" dirty="0">
              <a:latin typeface="Segoe UI" panose="020B0502040204020203" pitchFamily="34" charset="0"/>
              <a:cs typeface="Segoe UI" panose="020B0502040204020203" pitchFamily="34" charset="0"/>
            </a:endParaRPr>
          </a:p>
          <a:p>
            <a:pPr marL="182880" lvl="0" indent="-182880" algn="just" rtl="1">
              <a:buClr>
                <a:srgbClr val="93A299"/>
              </a:buClr>
              <a:buSzPct val="85000"/>
            </a:pP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4</a:t>
            </a:fld>
            <a:endParaRPr lang="en-US"/>
          </a:p>
        </p:txBody>
      </p:sp>
    </p:spTree>
    <p:extLst>
      <p:ext uri="{BB962C8B-B14F-4D97-AF65-F5344CB8AC3E}">
        <p14:creationId xmlns:p14="http://schemas.microsoft.com/office/powerpoint/2010/main" val="3204139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2800" b="1" spc="-100" dirty="0">
                <a:solidFill>
                  <a:srgbClr val="FF0000"/>
                </a:solidFill>
                <a:latin typeface="Segoe UI" panose="020B0502040204020203" pitchFamily="34" charset="0"/>
                <a:cs typeface="Segoe UI" panose="020B0502040204020203" pitchFamily="34" charset="0"/>
              </a:rPr>
              <a:t>اولاً: </a:t>
            </a:r>
            <a:r>
              <a:rPr lang="ar-IQ" sz="2800" spc="-100" dirty="0">
                <a:solidFill>
                  <a:srgbClr val="FF0000"/>
                </a:solidFill>
                <a:latin typeface="Segoe UI" panose="020B0502040204020203" pitchFamily="34" charset="0"/>
                <a:cs typeface="Segoe UI" panose="020B0502040204020203" pitchFamily="34" charset="0"/>
              </a:rPr>
              <a:t>إنها من شركات الأموال التي يغلب فيها الاعتبار المالي وحجم رأس المال والسمعة </a:t>
            </a:r>
            <a:r>
              <a:rPr lang="ar-IQ" sz="2800" spc="-100" dirty="0" smtClean="0">
                <a:solidFill>
                  <a:srgbClr val="FF0000"/>
                </a:solidFill>
                <a:latin typeface="Segoe UI" panose="020B0502040204020203" pitchFamily="34" charset="0"/>
                <a:cs typeface="Segoe UI" panose="020B0502040204020203" pitchFamily="34" charset="0"/>
              </a:rPr>
              <a:t>المالية على </a:t>
            </a:r>
            <a:r>
              <a:rPr lang="ar-IQ" sz="2800" spc="-100" dirty="0">
                <a:solidFill>
                  <a:srgbClr val="FF0000"/>
                </a:solidFill>
                <a:latin typeface="Segoe UI" panose="020B0502040204020203" pitchFamily="34" charset="0"/>
                <a:cs typeface="Segoe UI" panose="020B0502040204020203" pitchFamily="34" charset="0"/>
              </a:rPr>
              <a:t>الاعتبار الشخصي للمساهمين</a:t>
            </a:r>
            <a:r>
              <a:rPr lang="ar-IQ" sz="2000" spc="-100" dirty="0">
                <a:solidFill>
                  <a:srgbClr val="FF0000"/>
                </a:solidFill>
                <a:latin typeface="Segoe UI" panose="020B0502040204020203" pitchFamily="34" charset="0"/>
                <a:cs typeface="Segoe UI" panose="020B0502040204020203" pitchFamily="34" charset="0"/>
              </a:rPr>
              <a:t>.</a:t>
            </a:r>
            <a:endParaRPr lang="en-US" dirty="0"/>
          </a:p>
        </p:txBody>
      </p:sp>
      <p:sp>
        <p:nvSpPr>
          <p:cNvPr id="3" name="Content Placeholder 2"/>
          <p:cNvSpPr>
            <a:spLocks noGrp="1"/>
          </p:cNvSpPr>
          <p:nvPr>
            <p:ph idx="1"/>
          </p:nvPr>
        </p:nvSpPr>
        <p:spPr/>
        <p:txBody>
          <a:bodyPr>
            <a:normAutofit lnSpcReduction="10000"/>
          </a:bodyPr>
          <a:lstStyle/>
          <a:p>
            <a:pPr marL="182880" lvl="0" indent="-182880" algn="just" rtl="1">
              <a:lnSpc>
                <a:spcPct val="15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فالصفة الجوهرية التي تتصف بها هذه الشركة هي </a:t>
            </a:r>
            <a:r>
              <a:rPr lang="ar-IQ" sz="2400" b="1" dirty="0">
                <a:solidFill>
                  <a:srgbClr val="FF0000"/>
                </a:solidFill>
                <a:latin typeface="Segoe UI" panose="020B0502040204020203" pitchFamily="34" charset="0"/>
                <a:cs typeface="Segoe UI" panose="020B0502040204020203" pitchFamily="34" charset="0"/>
              </a:rPr>
              <a:t>أن الاعتبار الأساس فيها لا يعطى لشخص المساهم وإنما لمقدار مساهمته في رأس مال الشركة.</a:t>
            </a:r>
          </a:p>
          <a:p>
            <a:pPr marL="182880" lvl="0" indent="-182880" algn="just" rtl="1">
              <a:lnSpc>
                <a:spcPct val="15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لذلك إن حق العضوية في هذه </a:t>
            </a:r>
            <a:r>
              <a:rPr lang="ar-IQ" sz="2400" b="1" dirty="0">
                <a:solidFill>
                  <a:srgbClr val="FF0000"/>
                </a:solidFill>
                <a:latin typeface="Segoe UI" panose="020B0502040204020203" pitchFamily="34" charset="0"/>
                <a:cs typeface="Segoe UI" panose="020B0502040204020203" pitchFamily="34" charset="0"/>
              </a:rPr>
              <a:t>الشركة يثبت للمؤسسين ولكل من يكتتب بأسهمها أو يمتلكها بأي تصرف قانوني آخر </a:t>
            </a:r>
            <a:r>
              <a:rPr lang="ar-IQ" sz="2400" b="1" dirty="0">
                <a:solidFill>
                  <a:srgbClr val="292934"/>
                </a:solidFill>
                <a:latin typeface="Segoe UI" panose="020B0502040204020203" pitchFamily="34" charset="0"/>
                <a:cs typeface="Segoe UI" panose="020B0502040204020203" pitchFamily="34" charset="0"/>
              </a:rPr>
              <a:t>، إذ يحق لكل شخص شراء أسهمها دون الاعتداد باعتباره الشخصي.</a:t>
            </a:r>
          </a:p>
          <a:p>
            <a:pPr marL="182880" lvl="0" indent="-182880" algn="just" rtl="1">
              <a:lnSpc>
                <a:spcPct val="15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إلا إذا حال دون ذلك مانع قانوني أو قرار صادر عن محكمة أو جهة حكومية مختصة </a:t>
            </a:r>
            <a:r>
              <a:rPr lang="ar-IQ" sz="2400" b="1" dirty="0" smtClean="0">
                <a:solidFill>
                  <a:srgbClr val="292934"/>
                </a:solidFill>
                <a:latin typeface="Segoe UI" panose="020B0502040204020203" pitchFamily="34" charset="0"/>
                <a:cs typeface="Segoe UI" panose="020B0502040204020203" pitchFamily="34" charset="0"/>
              </a:rPr>
              <a:t>.</a:t>
            </a:r>
            <a:r>
              <a:rPr lang="ar-IQ" sz="2400" b="1" dirty="0">
                <a:solidFill>
                  <a:srgbClr val="FF0000"/>
                </a:solidFill>
                <a:latin typeface="Segoe UI" panose="020B0502040204020203" pitchFamily="34" charset="0"/>
                <a:cs typeface="Segoe UI" panose="020B0502040204020203" pitchFamily="34" charset="0"/>
              </a:rPr>
              <a:t>(</a:t>
            </a:r>
            <a:r>
              <a:rPr lang="ar-IQ" sz="2400" b="1" dirty="0" smtClean="0">
                <a:solidFill>
                  <a:srgbClr val="292934"/>
                </a:solidFill>
                <a:latin typeface="Segoe UI" panose="020B0502040204020203" pitchFamily="34" charset="0"/>
                <a:cs typeface="Segoe UI" panose="020B0502040204020203" pitchFamily="34" charset="0"/>
              </a:rPr>
              <a:t> </a:t>
            </a:r>
            <a:r>
              <a:rPr lang="ar-IQ" sz="2400" b="1" dirty="0">
                <a:solidFill>
                  <a:srgbClr val="FF0000"/>
                </a:solidFill>
                <a:latin typeface="Segoe UI" panose="020B0502040204020203" pitchFamily="34" charset="0"/>
                <a:cs typeface="Segoe UI" panose="020B0502040204020203" pitchFamily="34" charset="0"/>
              </a:rPr>
              <a:t>المادة </a:t>
            </a:r>
            <a:r>
              <a:rPr lang="ar-IQ" sz="2400" b="1" dirty="0" smtClean="0">
                <a:solidFill>
                  <a:srgbClr val="FF0000"/>
                </a:solidFill>
                <a:latin typeface="Segoe UI" panose="020B0502040204020203" pitchFamily="34" charset="0"/>
                <a:cs typeface="Segoe UI" panose="020B0502040204020203" pitchFamily="34" charset="0"/>
              </a:rPr>
              <a:t>12) من قانون الشركات</a:t>
            </a:r>
            <a:endParaRPr lang="ar-IQ" sz="2400" b="1"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40</a:t>
            </a:fld>
            <a:endParaRPr lang="en-US"/>
          </a:p>
        </p:txBody>
      </p:sp>
    </p:spTree>
    <p:extLst>
      <p:ext uri="{BB962C8B-B14F-4D97-AF65-F5344CB8AC3E}">
        <p14:creationId xmlns:p14="http://schemas.microsoft.com/office/powerpoint/2010/main" val="856914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marL="182880" lvl="0" indent="-182880" algn="just" rtl="1">
              <a:lnSpc>
                <a:spcPct val="150000"/>
              </a:lnSpc>
              <a:buClr>
                <a:srgbClr val="93A299"/>
              </a:buClr>
              <a:buSzPct val="85000"/>
            </a:pPr>
            <a:r>
              <a:rPr lang="ar-IQ" sz="2000" b="1" dirty="0">
                <a:solidFill>
                  <a:srgbClr val="FF0000"/>
                </a:solidFill>
                <a:latin typeface="Segoe UI" panose="020B0502040204020203" pitchFamily="34" charset="0"/>
                <a:cs typeface="Segoe UI" panose="020B0502040204020203" pitchFamily="34" charset="0"/>
              </a:rPr>
              <a:t>ومن هنا يبدو ضعف الصلة التي تربط المساهمين بعضهم ببعض وبالشركة </a:t>
            </a:r>
            <a:r>
              <a:rPr lang="ar-IQ" sz="2000" b="1" dirty="0">
                <a:solidFill>
                  <a:srgbClr val="292934"/>
                </a:solidFill>
                <a:latin typeface="Segoe UI" panose="020B0502040204020203" pitchFamily="34" charset="0"/>
                <a:cs typeface="Segoe UI" panose="020B0502040204020203" pitchFamily="34" charset="0"/>
              </a:rPr>
              <a:t>. وضعف الصلة بهذا الشكل تنشأ عنه نتائج على قدر كبير من الأهمية منها:</a:t>
            </a:r>
          </a:p>
          <a:p>
            <a:pPr marL="457200" lvl="0" indent="-457200" algn="just" rtl="1">
              <a:lnSpc>
                <a:spcPct val="150000"/>
              </a:lnSpc>
              <a:buClr>
                <a:srgbClr val="93A299"/>
              </a:buClr>
              <a:buSzPct val="85000"/>
              <a:buFont typeface="+mj-lt"/>
              <a:buAutoNum type="arabicPeriod"/>
            </a:pPr>
            <a:r>
              <a:rPr lang="ar-IQ" sz="2000" b="1" dirty="0">
                <a:solidFill>
                  <a:srgbClr val="292934"/>
                </a:solidFill>
                <a:latin typeface="Segoe UI" panose="020B0502040204020203" pitchFamily="34" charset="0"/>
                <a:cs typeface="Segoe UI" panose="020B0502040204020203" pitchFamily="34" charset="0"/>
              </a:rPr>
              <a:t> بروز فكرة النظام وتغليب الطابع النظامي أو القانوني على الطابع العقدي أو الاتفاقي في حياة الشركة.</a:t>
            </a:r>
          </a:p>
          <a:p>
            <a:pPr marL="457200" lvl="0" indent="-457200" algn="just" rtl="1">
              <a:lnSpc>
                <a:spcPct val="150000"/>
              </a:lnSpc>
              <a:buClr>
                <a:srgbClr val="93A299"/>
              </a:buClr>
              <a:buSzPct val="85000"/>
              <a:buFont typeface="+mj-lt"/>
              <a:buAutoNum type="arabicPeriod"/>
            </a:pPr>
            <a:r>
              <a:rPr lang="ar-IQ" sz="2000" b="1" dirty="0">
                <a:solidFill>
                  <a:srgbClr val="292934"/>
                </a:solidFill>
                <a:latin typeface="Segoe UI" panose="020B0502040204020203" pitchFamily="34" charset="0"/>
                <a:cs typeface="Segoe UI" panose="020B0502040204020203" pitchFamily="34" charset="0"/>
              </a:rPr>
              <a:t>وتدخل المشرع لفرض الحماية للمساهمين ، الذين غالباً ما يكونـون مـن صـغار المدخرين ، من تعسف وسوء تصرف حملة الأغلبية من رأس المال والقائمين على إدارة الشركة وذلك من خلال آليات قانونية للإشراف والرقابة وغيرهما . </a:t>
            </a:r>
          </a:p>
          <a:p>
            <a:pPr marL="457200" lvl="0" indent="-457200" algn="just" rtl="1">
              <a:lnSpc>
                <a:spcPct val="150000"/>
              </a:lnSpc>
              <a:buClr>
                <a:srgbClr val="93A299"/>
              </a:buClr>
              <a:buSzPct val="85000"/>
              <a:buFont typeface="+mj-lt"/>
              <a:buAutoNum type="arabicPeriod"/>
            </a:pPr>
            <a:r>
              <a:rPr lang="ar-IQ" sz="2000" b="1" dirty="0">
                <a:solidFill>
                  <a:srgbClr val="292934"/>
                </a:solidFill>
                <a:latin typeface="Segoe UI" panose="020B0502040204020203" pitchFamily="34" charset="0"/>
                <a:cs typeface="Segoe UI" panose="020B0502040204020203" pitchFamily="34" charset="0"/>
              </a:rPr>
              <a:t>ونتيجة لتضاؤل الاعتبار الشخصي أيضاً فإن المساهم في هذه الشركة لا يكتسب صفة التاجر ، كما أن موت المساهم أو إفلاسه أو فقد أهليته أو الحجر عليه لا يؤثر في وجود الشركة. </a:t>
            </a:r>
            <a:endParaRPr lang="en-US" sz="2000" b="1"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41</a:t>
            </a:fld>
            <a:endParaRPr lang="en-US"/>
          </a:p>
        </p:txBody>
      </p:sp>
    </p:spTree>
    <p:extLst>
      <p:ext uri="{BB962C8B-B14F-4D97-AF65-F5344CB8AC3E}">
        <p14:creationId xmlns:p14="http://schemas.microsoft.com/office/powerpoint/2010/main" val="3265723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5029200"/>
          </a:xfrm>
        </p:spPr>
        <p:txBody>
          <a:bodyPr/>
          <a:lstStyle/>
          <a:p>
            <a:pPr marL="182880" lvl="0" indent="-182880" algn="just" rtl="1">
              <a:lnSpc>
                <a:spcPct val="150000"/>
              </a:lnSpc>
              <a:buClr>
                <a:srgbClr val="93A299"/>
              </a:buClr>
              <a:buSzPct val="85000"/>
            </a:pPr>
            <a:r>
              <a:rPr lang="ar-IQ" sz="2200" b="1" dirty="0">
                <a:solidFill>
                  <a:srgbClr val="FF0000"/>
                </a:solidFill>
                <a:latin typeface="Segoe UI" panose="020B0502040204020203" pitchFamily="34" charset="0"/>
                <a:cs typeface="Segoe UI" panose="020B0502040204020203" pitchFamily="34" charset="0"/>
              </a:rPr>
              <a:t>وعلى هذا الأساس لم يحدد القانون حداً أعلى لعدد المساهمين </a:t>
            </a:r>
            <a:r>
              <a:rPr lang="ar-IQ" sz="2200" b="1" dirty="0">
                <a:solidFill>
                  <a:srgbClr val="292934"/>
                </a:solidFill>
                <a:latin typeface="Segoe UI" panose="020B0502040204020203" pitchFamily="34" charset="0"/>
                <a:cs typeface="Segoe UI" panose="020B0502040204020203" pitchFamily="34" charset="0"/>
              </a:rPr>
              <a:t>في الشركة ، وإنما أوجب أن لا يقل عدد المؤسسين عن خمسة أشخاص . </a:t>
            </a:r>
          </a:p>
          <a:p>
            <a:pPr marL="182880" lvl="0" indent="-182880" algn="just" rtl="1">
              <a:lnSpc>
                <a:spcPct val="150000"/>
              </a:lnSpc>
              <a:buClr>
                <a:srgbClr val="93A299"/>
              </a:buClr>
              <a:buSzPct val="85000"/>
            </a:pPr>
            <a:r>
              <a:rPr lang="ar-IQ" sz="2200" b="1" dirty="0">
                <a:solidFill>
                  <a:srgbClr val="292934"/>
                </a:solidFill>
                <a:latin typeface="Segoe UI" panose="020B0502040204020203" pitchFamily="34" charset="0"/>
                <a:cs typeface="Segoe UI" panose="020B0502040204020203" pitchFamily="34" charset="0"/>
              </a:rPr>
              <a:t>أن يكون </a:t>
            </a:r>
            <a:r>
              <a:rPr lang="ar-IQ" sz="2200" b="1" dirty="0">
                <a:solidFill>
                  <a:srgbClr val="FF0000"/>
                </a:solidFill>
                <a:latin typeface="Segoe UI" panose="020B0502040204020203" pitchFamily="34" charset="0"/>
                <a:cs typeface="Segoe UI" panose="020B0502040204020203" pitchFamily="34" charset="0"/>
              </a:rPr>
              <a:t>المساهم فيها شخصاً معنوياً </a:t>
            </a:r>
            <a:r>
              <a:rPr lang="ar-IQ" sz="2200" b="1" dirty="0">
                <a:solidFill>
                  <a:srgbClr val="292934"/>
                </a:solidFill>
                <a:latin typeface="Segoe UI" panose="020B0502040204020203" pitchFamily="34" charset="0"/>
                <a:cs typeface="Segoe UI" panose="020B0502040204020203" pitchFamily="34" charset="0"/>
              </a:rPr>
              <a:t>خلافاً لشركات الأشخاص . </a:t>
            </a:r>
          </a:p>
          <a:p>
            <a:pPr marL="182880" lvl="0" indent="-182880" algn="just" rtl="1">
              <a:lnSpc>
                <a:spcPct val="150000"/>
              </a:lnSpc>
              <a:buClr>
                <a:srgbClr val="93A299"/>
              </a:buClr>
              <a:buSzPct val="85000"/>
            </a:pPr>
            <a:r>
              <a:rPr lang="ar-IQ" sz="2200" b="1" dirty="0">
                <a:solidFill>
                  <a:srgbClr val="292934"/>
                </a:solidFill>
                <a:latin typeface="Segoe UI" panose="020B0502040204020203" pitchFamily="34" charset="0"/>
                <a:cs typeface="Segoe UI" panose="020B0502040204020203" pitchFamily="34" charset="0"/>
              </a:rPr>
              <a:t>ويجوز </a:t>
            </a:r>
            <a:r>
              <a:rPr lang="ar-IQ" sz="2200" b="1" dirty="0">
                <a:solidFill>
                  <a:srgbClr val="FF0000"/>
                </a:solidFill>
                <a:latin typeface="Segoe UI" panose="020B0502040204020203" pitchFamily="34" charset="0"/>
                <a:cs typeface="Segoe UI" panose="020B0502040204020203" pitchFamily="34" charset="0"/>
              </a:rPr>
              <a:t>أيضاً للأجانب اكتساب العضوية </a:t>
            </a:r>
            <a:r>
              <a:rPr lang="ar-IQ" sz="2200" b="1" dirty="0">
                <a:solidFill>
                  <a:srgbClr val="292934"/>
                </a:solidFill>
                <a:latin typeface="Segoe UI" panose="020B0502040204020203" pitchFamily="34" charset="0"/>
                <a:cs typeface="Segoe UI" panose="020B0502040204020203" pitchFamily="34" charset="0"/>
              </a:rPr>
              <a:t>في هذه الشركة بصفة مؤسس أو مساهم شرط أن لا تقل نسبة مساهمة العراقيين عن ( 51 % ) من رأس مالها </a:t>
            </a:r>
            <a:r>
              <a:rPr lang="ar-IQ" sz="2200" b="1" dirty="0">
                <a:solidFill>
                  <a:srgbClr val="FF0000"/>
                </a:solidFill>
                <a:latin typeface="Segoe UI" panose="020B0502040204020203" pitchFamily="34" charset="0"/>
                <a:cs typeface="Segoe UI" panose="020B0502040204020203" pitchFamily="34" charset="0"/>
              </a:rPr>
              <a:t>المادة 12 المعدل</a:t>
            </a:r>
            <a:r>
              <a:rPr lang="ar-IQ" sz="2200" b="1" dirty="0">
                <a:solidFill>
                  <a:srgbClr val="292934"/>
                </a:solidFill>
                <a:latin typeface="Segoe UI" panose="020B0502040204020203" pitchFamily="34" charset="0"/>
                <a:cs typeface="Segoe UI" panose="020B0502040204020203" pitchFamily="34" charset="0"/>
              </a:rPr>
              <a:t>. </a:t>
            </a:r>
          </a:p>
          <a:p>
            <a:pPr marL="182880" lvl="0" indent="-182880" algn="just" rtl="1">
              <a:lnSpc>
                <a:spcPct val="150000"/>
              </a:lnSpc>
              <a:buClr>
                <a:srgbClr val="93A299"/>
              </a:buClr>
              <a:buSzPct val="85000"/>
            </a:pPr>
            <a:r>
              <a:rPr lang="ar-IQ" sz="2200" b="1" dirty="0">
                <a:solidFill>
                  <a:srgbClr val="292934"/>
                </a:solidFill>
                <a:latin typeface="Segoe UI" panose="020B0502040204020203" pitchFamily="34" charset="0"/>
                <a:cs typeface="Segoe UI" panose="020B0502040204020203" pitchFamily="34" charset="0"/>
              </a:rPr>
              <a:t>ويحق لكل مساهم أن ينسحب من الشركة " كقاعدة عامة دون أن يؤثر ذلك في استمرارية الشركة ما دام شخص آخر يحل محله . </a:t>
            </a:r>
            <a:endParaRPr lang="en-US" sz="2200" b="1"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42</a:t>
            </a:fld>
            <a:endParaRPr lang="en-US"/>
          </a:p>
        </p:txBody>
      </p:sp>
    </p:spTree>
    <p:extLst>
      <p:ext uri="{BB962C8B-B14F-4D97-AF65-F5344CB8AC3E}">
        <p14:creationId xmlns:p14="http://schemas.microsoft.com/office/powerpoint/2010/main" val="3498148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16563"/>
          </a:xfrm>
        </p:spPr>
        <p:txBody>
          <a:bodyPr/>
          <a:lstStyle/>
          <a:p>
            <a:pPr marL="182880" lvl="0" indent="-182880" algn="just" rtl="1">
              <a:lnSpc>
                <a:spcPct val="150000"/>
              </a:lnSpc>
              <a:buClr>
                <a:srgbClr val="93A299"/>
              </a:buClr>
              <a:buSzPct val="85000"/>
            </a:pPr>
            <a:r>
              <a:rPr lang="ar-IQ" sz="2400" b="1" dirty="0">
                <a:solidFill>
                  <a:srgbClr val="FF0000"/>
                </a:solidFill>
                <a:latin typeface="Segoe UI" panose="020B0502040204020203" pitchFamily="34" charset="0"/>
                <a:cs typeface="Segoe UI" panose="020B0502040204020203" pitchFamily="34" charset="0"/>
              </a:rPr>
              <a:t>ولكن تجدر الاشارة الى أنه مع تضاؤل أهمية الاعتبار الشخصي في الشركة فإنه لا يفقد أثره كلياً : (</a:t>
            </a:r>
            <a:r>
              <a:rPr lang="ar-IQ" sz="2400" b="1" dirty="0">
                <a:solidFill>
                  <a:srgbClr val="00B05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مظاهر الاعتبار الشخصي </a:t>
            </a:r>
            <a:r>
              <a:rPr lang="ar-IQ" sz="2400" b="1" dirty="0">
                <a:solidFill>
                  <a:srgbClr val="FF0000"/>
                </a:solidFill>
                <a:latin typeface="Segoe UI" panose="020B0502040204020203" pitchFamily="34" charset="0"/>
                <a:cs typeface="Segoe UI" panose="020B0502040204020203" pitchFamily="34" charset="0"/>
              </a:rPr>
              <a:t>)</a:t>
            </a:r>
          </a:p>
          <a:p>
            <a:pPr marL="182880" lvl="0" indent="-182880" algn="just" rtl="1">
              <a:lnSpc>
                <a:spcPct val="15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إستوجب القانون عند التأسيس حـداً أدنى لعدد المؤسسين ، فضلاً عن التقييد النسبي لحريـة تداول أسهم المؤسسين.</a:t>
            </a:r>
          </a:p>
          <a:p>
            <a:pPr marL="182880" lvl="0" indent="-182880" algn="just" rtl="1">
              <a:lnSpc>
                <a:spcPct val="15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وجوب تقسيم رأس مال الشركة الى أسهم اسمية، ومبدأ ثبات رأس المال.</a:t>
            </a:r>
          </a:p>
          <a:p>
            <a:pPr marL="0" lvl="0" indent="0" algn="r" rtl="1">
              <a:buNone/>
            </a:pPr>
            <a:endParaRPr lang="en-US" dirty="0">
              <a:solidFill>
                <a:prstClr val="black"/>
              </a:solidFill>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43</a:t>
            </a:fld>
            <a:endParaRPr lang="en-US"/>
          </a:p>
        </p:txBody>
      </p:sp>
    </p:spTree>
    <p:extLst>
      <p:ext uri="{BB962C8B-B14F-4D97-AF65-F5344CB8AC3E}">
        <p14:creationId xmlns:p14="http://schemas.microsoft.com/office/powerpoint/2010/main" val="462508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spc="-100" dirty="0">
                <a:solidFill>
                  <a:srgbClr val="FF0000"/>
                </a:solidFill>
                <a:latin typeface="Segoe UI" panose="020B0502040204020203" pitchFamily="34" charset="0"/>
                <a:cs typeface="Segoe UI" panose="020B0502040204020203" pitchFamily="34" charset="0"/>
              </a:rPr>
              <a:t>ثانياً: إنها شركات بالأسهم</a:t>
            </a:r>
            <a:endParaRPr lang="en-US" dirty="0"/>
          </a:p>
        </p:txBody>
      </p:sp>
      <p:sp>
        <p:nvSpPr>
          <p:cNvPr id="3" name="Content Placeholder 2"/>
          <p:cNvSpPr>
            <a:spLocks noGrp="1"/>
          </p:cNvSpPr>
          <p:nvPr>
            <p:ph idx="1"/>
          </p:nvPr>
        </p:nvSpPr>
        <p:spPr>
          <a:xfrm>
            <a:off x="457200" y="1600201"/>
            <a:ext cx="8229600" cy="4191000"/>
          </a:xfrm>
        </p:spPr>
        <p:txBody>
          <a:bodyPr>
            <a:normAutofit fontScale="92500"/>
          </a:bodyPr>
          <a:lstStyle/>
          <a:p>
            <a:pPr marL="0" lvl="0" indent="0" algn="just" rtl="1">
              <a:lnSpc>
                <a:spcPct val="200000"/>
              </a:lnSpc>
              <a:buClr>
                <a:srgbClr val="93A299"/>
              </a:buClr>
              <a:buSzPct val="85000"/>
              <a:buNone/>
            </a:pPr>
            <a:r>
              <a:rPr lang="ar-IQ" sz="2200" b="1" dirty="0">
                <a:solidFill>
                  <a:srgbClr val="FF0000"/>
                </a:solidFill>
                <a:latin typeface="Segoe UI" panose="020B0502040204020203" pitchFamily="34" charset="0"/>
                <a:cs typeface="Segoe UI" panose="020B0502040204020203" pitchFamily="34" charset="0"/>
              </a:rPr>
              <a:t>تتمثل أنصبة المساهمين في رأس مال الشركة المساهمة بالأسهم </a:t>
            </a:r>
            <a:r>
              <a:rPr lang="ar-IQ" sz="2200" b="1" dirty="0">
                <a:solidFill>
                  <a:srgbClr val="292934"/>
                </a:solidFill>
                <a:latin typeface="Segoe UI" panose="020B0502040204020203" pitchFamily="34" charset="0"/>
                <a:cs typeface="Segoe UI" panose="020B0502040204020203" pitchFamily="34" charset="0"/>
              </a:rPr>
              <a:t>، حيث يقسم رأس المال فيها الى أجزاء متساوية ممثلة بوثائق تسمى الأسهم ، التي تتميز بكونها أسهما اسمية ونقدية ومتساوية القيمة وغير قابلة للتجزئة </a:t>
            </a:r>
            <a:r>
              <a:rPr lang="ar-IQ" sz="2200" b="1" dirty="0">
                <a:solidFill>
                  <a:srgbClr val="FF0000"/>
                </a:solidFill>
                <a:latin typeface="Segoe UI" panose="020B0502040204020203" pitchFamily="34" charset="0"/>
                <a:cs typeface="Segoe UI" panose="020B0502040204020203" pitchFamily="34" charset="0"/>
              </a:rPr>
              <a:t>(المادة 29 ).</a:t>
            </a:r>
          </a:p>
          <a:p>
            <a:pPr marL="0" lvl="0" indent="0" algn="just" rtl="1">
              <a:lnSpc>
                <a:spcPct val="200000"/>
              </a:lnSpc>
              <a:buClr>
                <a:srgbClr val="93A299"/>
              </a:buClr>
              <a:buSzPct val="85000"/>
              <a:buNone/>
            </a:pPr>
            <a:r>
              <a:rPr lang="ar-IQ" sz="2200" b="1" dirty="0">
                <a:solidFill>
                  <a:srgbClr val="FF0000"/>
                </a:solidFill>
                <a:latin typeface="Segoe UI" panose="020B0502040204020203" pitchFamily="34" charset="0"/>
                <a:cs typeface="Segoe UI" panose="020B0502040204020203" pitchFamily="34" charset="0"/>
              </a:rPr>
              <a:t>ولكنها قابلـة للتداول، </a:t>
            </a:r>
            <a:r>
              <a:rPr lang="ar-IQ" sz="2200" b="1" dirty="0">
                <a:solidFill>
                  <a:srgbClr val="292934"/>
                </a:solidFill>
                <a:latin typeface="Segoe UI" panose="020B0502040204020203" pitchFamily="34" charset="0"/>
                <a:cs typeface="Segoe UI" panose="020B0502040204020203" pitchFamily="34" charset="0"/>
              </a:rPr>
              <a:t>إذ يكون لكل مساهم الحق في التصرف بأسهمه لبقية المساهمين أو للغير دون أن يستلزم ذلك الحصول على موافقة بقية المساهمين في الشركة. </a:t>
            </a: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44</a:t>
            </a:fld>
            <a:endParaRPr lang="en-US"/>
          </a:p>
        </p:txBody>
      </p:sp>
    </p:spTree>
    <p:extLst>
      <p:ext uri="{BB962C8B-B14F-4D97-AF65-F5344CB8AC3E}">
        <p14:creationId xmlns:p14="http://schemas.microsoft.com/office/powerpoint/2010/main" val="3384752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spc="-100" dirty="0">
                <a:solidFill>
                  <a:srgbClr val="FF0000"/>
                </a:solidFill>
                <a:latin typeface="Segoe UI" panose="020B0502040204020203" pitchFamily="34" charset="0"/>
                <a:cs typeface="Segoe UI" panose="020B0502040204020203" pitchFamily="34" charset="0"/>
              </a:rPr>
              <a:t>ثالثاً: المسؤولية المحدودة للمساهمين</a:t>
            </a:r>
            <a:endParaRPr lang="en-US" dirty="0"/>
          </a:p>
        </p:txBody>
      </p:sp>
      <p:sp>
        <p:nvSpPr>
          <p:cNvPr id="3" name="Content Placeholder 2"/>
          <p:cNvSpPr>
            <a:spLocks noGrp="1"/>
          </p:cNvSpPr>
          <p:nvPr>
            <p:ph idx="1"/>
          </p:nvPr>
        </p:nvSpPr>
        <p:spPr/>
        <p:txBody>
          <a:bodyPr>
            <a:normAutofit/>
          </a:bodyPr>
          <a:lstStyle/>
          <a:p>
            <a:pPr marL="182880" lvl="0" indent="-182880" algn="just" rtl="1">
              <a:lnSpc>
                <a:spcPct val="200000"/>
              </a:lnSpc>
              <a:buClr>
                <a:srgbClr val="93A299"/>
              </a:buClr>
              <a:buSzPct val="85000"/>
            </a:pPr>
            <a:r>
              <a:rPr lang="ar-IQ" sz="2000" b="1" dirty="0">
                <a:solidFill>
                  <a:srgbClr val="292934"/>
                </a:solidFill>
                <a:latin typeface="Segoe UI" panose="020B0502040204020203" pitchFamily="34" charset="0"/>
                <a:cs typeface="Segoe UI" panose="020B0502040204020203" pitchFamily="34" charset="0"/>
              </a:rPr>
              <a:t>تتحدد مسؤولية المساهمين عن ديون الشركة المساهمة والتزاماتها </a:t>
            </a:r>
            <a:r>
              <a:rPr lang="ar-IQ" sz="2000" b="1" dirty="0">
                <a:solidFill>
                  <a:srgbClr val="FF0000"/>
                </a:solidFill>
                <a:latin typeface="Segoe UI" panose="020B0502040204020203" pitchFamily="34" charset="0"/>
                <a:cs typeface="Segoe UI" panose="020B0502040204020203" pitchFamily="34" charset="0"/>
              </a:rPr>
              <a:t>بمقدار القيمة الاسمية للأسهم التي ساهموا بها </a:t>
            </a:r>
            <a:r>
              <a:rPr lang="ar-IQ" sz="2000" b="1" dirty="0">
                <a:solidFill>
                  <a:srgbClr val="292934"/>
                </a:solidFill>
                <a:latin typeface="Segoe UI" panose="020B0502040204020203" pitchFamily="34" charset="0"/>
                <a:cs typeface="Segoe UI" panose="020B0502040204020203" pitchFamily="34" charset="0"/>
              </a:rPr>
              <a:t>في رأس مال الشركة. (عند التأسيس أو شراء الاسهم أو عن طريق الارث).</a:t>
            </a:r>
          </a:p>
          <a:p>
            <a:pPr marL="182880" lvl="0" indent="-182880" algn="just" rtl="1">
              <a:lnSpc>
                <a:spcPct val="200000"/>
              </a:lnSpc>
              <a:buClr>
                <a:srgbClr val="93A299"/>
              </a:buClr>
              <a:buSzPct val="85000"/>
            </a:pPr>
            <a:r>
              <a:rPr lang="ar-IQ" sz="2000" b="1" dirty="0">
                <a:solidFill>
                  <a:srgbClr val="FF0000"/>
                </a:solidFill>
                <a:latin typeface="Segoe UI" panose="020B0502040204020203" pitchFamily="34" charset="0"/>
                <a:cs typeface="Segoe UI" panose="020B0502040204020203" pitchFamily="34" charset="0"/>
              </a:rPr>
              <a:t>ولا تتجـاوز ذلك مهمـا كـان حـجـم خسائر الشركة</a:t>
            </a:r>
            <a:r>
              <a:rPr lang="ar-IQ" sz="2000" b="1" dirty="0">
                <a:solidFill>
                  <a:srgbClr val="292934"/>
                </a:solidFill>
                <a:latin typeface="Segoe UI" panose="020B0502040204020203" pitchFamily="34" charset="0"/>
                <a:cs typeface="Segoe UI" panose="020B0502040204020203" pitchFamily="34" charset="0"/>
              </a:rPr>
              <a:t>، ولا يجوز التنفيذ على الأموال الأخـرى للمساهمين لسداد ديون الشركة، لكـون أموال الشركة تمثل الضمان العام لـدائنيها دون الأموال الخاصة للمساهمين فيها ، </a:t>
            </a:r>
          </a:p>
        </p:txBody>
      </p:sp>
      <p:sp>
        <p:nvSpPr>
          <p:cNvPr id="4" name="Slide Number Placeholder 3"/>
          <p:cNvSpPr>
            <a:spLocks noGrp="1"/>
          </p:cNvSpPr>
          <p:nvPr>
            <p:ph type="sldNum" sz="quarter" idx="12"/>
          </p:nvPr>
        </p:nvSpPr>
        <p:spPr/>
        <p:txBody>
          <a:bodyPr/>
          <a:lstStyle/>
          <a:p>
            <a:fld id="{22AED93D-E10C-4801-8231-246949993E05}" type="slidenum">
              <a:rPr lang="en-US" smtClean="0"/>
              <a:t>45</a:t>
            </a:fld>
            <a:endParaRPr lang="en-US"/>
          </a:p>
        </p:txBody>
      </p:sp>
    </p:spTree>
    <p:extLst>
      <p:ext uri="{BB962C8B-B14F-4D97-AF65-F5344CB8AC3E}">
        <p14:creationId xmlns:p14="http://schemas.microsoft.com/office/powerpoint/2010/main" val="1976026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marL="182880" lvl="0" indent="-182880" algn="just" rtl="1">
              <a:lnSpc>
                <a:spcPct val="200000"/>
              </a:lnSpc>
              <a:buClr>
                <a:srgbClr val="93A299"/>
              </a:buClr>
              <a:buSzPct val="85000"/>
            </a:pPr>
            <a:r>
              <a:rPr lang="ar-IQ" sz="1800" b="1" dirty="0">
                <a:solidFill>
                  <a:srgbClr val="292934"/>
                </a:solidFill>
                <a:latin typeface="Segoe UI" panose="020B0502040204020203" pitchFamily="34" charset="0"/>
                <a:cs typeface="Segoe UI" panose="020B0502040204020203" pitchFamily="34" charset="0"/>
              </a:rPr>
              <a:t>وعلى هذا الأساس </a:t>
            </a:r>
            <a:r>
              <a:rPr lang="ar-IQ" sz="1800" b="1" dirty="0">
                <a:solidFill>
                  <a:srgbClr val="FF0000"/>
                </a:solidFill>
                <a:latin typeface="Segoe UI" panose="020B0502040204020203" pitchFamily="34" charset="0"/>
                <a:cs typeface="Segoe UI" panose="020B0502040204020203" pitchFamily="34" charset="0"/>
              </a:rPr>
              <a:t>لا يكتسب المساهم في الشركة المساهمة صفة التاجر </a:t>
            </a:r>
            <a:r>
              <a:rPr lang="ar-IQ" sz="1800" b="1" dirty="0">
                <a:solidFill>
                  <a:srgbClr val="292934"/>
                </a:solidFill>
                <a:latin typeface="Segoe UI" panose="020B0502040204020203" pitchFamily="34" charset="0"/>
                <a:cs typeface="Segoe UI" panose="020B0502040204020203" pitchFamily="34" charset="0"/>
              </a:rPr>
              <a:t>.</a:t>
            </a:r>
          </a:p>
          <a:p>
            <a:pPr marL="182880" lvl="0" indent="-182880" algn="just" rtl="1">
              <a:lnSpc>
                <a:spcPct val="200000"/>
              </a:lnSpc>
              <a:buClr>
                <a:srgbClr val="93A299"/>
              </a:buClr>
              <a:buSzPct val="85000"/>
            </a:pPr>
            <a:r>
              <a:rPr lang="ar-IQ" sz="1800" b="1" dirty="0">
                <a:solidFill>
                  <a:srgbClr val="292934"/>
                </a:solidFill>
                <a:latin typeface="Segoe UI" panose="020B0502040204020203" pitchFamily="34" charset="0"/>
                <a:cs typeface="Segoe UI" panose="020B0502040204020203" pitchFamily="34" charset="0"/>
              </a:rPr>
              <a:t> </a:t>
            </a:r>
            <a:r>
              <a:rPr lang="ar-IQ" sz="1800" b="1" dirty="0">
                <a:solidFill>
                  <a:srgbClr val="FF0000"/>
                </a:solidFill>
                <a:latin typeface="Segoe UI" panose="020B0502040204020203" pitchFamily="34" charset="0"/>
                <a:cs typeface="Segoe UI" panose="020B0502040204020203" pitchFamily="34" charset="0"/>
              </a:rPr>
              <a:t>ولا يترتب على إفلاس الشركة إفلاس المساهمين </a:t>
            </a:r>
            <a:r>
              <a:rPr lang="ar-IQ" sz="1800" b="1" dirty="0">
                <a:solidFill>
                  <a:srgbClr val="292934"/>
                </a:solidFill>
                <a:latin typeface="Segoe UI" panose="020B0502040204020203" pitchFamily="34" charset="0"/>
                <a:cs typeface="Segoe UI" panose="020B0502040204020203" pitchFamily="34" charset="0"/>
              </a:rPr>
              <a:t>فيها لاستقلال الذمة المالية للشركة عن ذمة المساهمين فيها .</a:t>
            </a:r>
          </a:p>
          <a:p>
            <a:pPr marL="182880" lvl="0" indent="-182880" algn="just" rtl="1">
              <a:lnSpc>
                <a:spcPct val="200000"/>
              </a:lnSpc>
              <a:buClr>
                <a:srgbClr val="93A299"/>
              </a:buClr>
              <a:buSzPct val="85000"/>
            </a:pPr>
            <a:r>
              <a:rPr lang="ar-IQ" sz="1800" b="1" dirty="0">
                <a:solidFill>
                  <a:srgbClr val="292934"/>
                </a:solidFill>
                <a:latin typeface="Segoe UI" panose="020B0502040204020203" pitchFamily="34" charset="0"/>
                <a:cs typeface="Segoe UI" panose="020B0502040204020203" pitchFamily="34" charset="0"/>
              </a:rPr>
              <a:t> و</a:t>
            </a:r>
            <a:r>
              <a:rPr lang="ar-IQ" sz="1800" b="1" dirty="0">
                <a:solidFill>
                  <a:srgbClr val="FF0000"/>
                </a:solidFill>
                <a:latin typeface="Segoe UI" panose="020B0502040204020203" pitchFamily="34" charset="0"/>
                <a:cs typeface="Segoe UI" panose="020B0502040204020203" pitchFamily="34" charset="0"/>
              </a:rPr>
              <a:t>عـدم وجـود تضامن بين المساهمين </a:t>
            </a:r>
            <a:r>
              <a:rPr lang="ar-IQ" sz="1800" b="1" dirty="0">
                <a:solidFill>
                  <a:srgbClr val="292934"/>
                </a:solidFill>
                <a:latin typeface="Segoe UI" panose="020B0502040204020203" pitchFamily="34" charset="0"/>
                <a:cs typeface="Segoe UI" panose="020B0502040204020203" pitchFamily="34" charset="0"/>
              </a:rPr>
              <a:t>للوفاء بديون الشركة . </a:t>
            </a:r>
          </a:p>
          <a:p>
            <a:pPr marL="182880" lvl="0" indent="-182880" algn="just" rtl="1">
              <a:lnSpc>
                <a:spcPct val="200000"/>
              </a:lnSpc>
              <a:buClr>
                <a:srgbClr val="93A299"/>
              </a:buClr>
              <a:buSzPct val="85000"/>
            </a:pPr>
            <a:r>
              <a:rPr lang="ar-IQ" sz="1800" b="1" dirty="0">
                <a:solidFill>
                  <a:srgbClr val="292934"/>
                </a:solidFill>
                <a:latin typeface="Segoe UI" panose="020B0502040204020203" pitchFamily="34" charset="0"/>
                <a:cs typeface="Segoe UI" panose="020B0502040204020203" pitchFamily="34" charset="0"/>
              </a:rPr>
              <a:t>ولهذا السبب أيضـاً </a:t>
            </a:r>
            <a:r>
              <a:rPr lang="ar-IQ" sz="1800" b="1" dirty="0">
                <a:solidFill>
                  <a:srgbClr val="FF0000"/>
                </a:solidFill>
                <a:latin typeface="Segoe UI" panose="020B0502040204020203" pitchFamily="34" charset="0"/>
                <a:cs typeface="Segoe UI" panose="020B0502040204020203" pitchFamily="34" charset="0"/>
              </a:rPr>
              <a:t>يمكـن للصغير المأذون بالتجارة أن يكون مساهماً</a:t>
            </a:r>
            <a:r>
              <a:rPr lang="ar-IQ" sz="1800" b="1" dirty="0">
                <a:solidFill>
                  <a:srgbClr val="292934"/>
                </a:solidFill>
                <a:latin typeface="Segoe UI" panose="020B0502040204020203" pitchFamily="34" charset="0"/>
                <a:cs typeface="Segoe UI" panose="020B0502040204020203" pitchFamily="34" charset="0"/>
              </a:rPr>
              <a:t> في هذا النوع من الشركات.</a:t>
            </a:r>
          </a:p>
          <a:p>
            <a:pPr marL="182880" lvl="0" indent="-182880" algn="just" rtl="1">
              <a:lnSpc>
                <a:spcPct val="200000"/>
              </a:lnSpc>
              <a:buClr>
                <a:srgbClr val="93A299"/>
              </a:buClr>
              <a:buSzPct val="85000"/>
            </a:pPr>
            <a:r>
              <a:rPr lang="ar-IQ" sz="1800" b="1" dirty="0">
                <a:solidFill>
                  <a:srgbClr val="FF0000"/>
                </a:solidFill>
                <a:latin typeface="Segoe UI" panose="020B0502040204020203" pitchFamily="34" charset="0"/>
                <a:cs typeface="Segoe UI" panose="020B0502040204020203" pitchFamily="34" charset="0"/>
              </a:rPr>
              <a:t>يجوز للمساهمين القطاع الخاص رهن الأسهم </a:t>
            </a:r>
            <a:r>
              <a:rPr lang="ar-IQ" sz="1800" b="1" dirty="0">
                <a:solidFill>
                  <a:srgbClr val="292934"/>
                </a:solidFill>
                <a:latin typeface="Segoe UI" panose="020B0502040204020203" pitchFamily="34" charset="0"/>
                <a:cs typeface="Segoe UI" panose="020B0502040204020203" pitchFamily="34" charset="0"/>
              </a:rPr>
              <a:t>التي يمتلكونها في رأس مال الشركة ، كما يجوز لدائنيهم حجز هذه الأسهم لاستيفاء ديونهم على مالكيها . ولكن لا يجوز رهن الأسهم المملوكة لقطاع الدولة ، ولا يجوز إيقاع الحجز عليها .</a:t>
            </a: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46</a:t>
            </a:fld>
            <a:endParaRPr lang="en-US"/>
          </a:p>
        </p:txBody>
      </p:sp>
    </p:spTree>
    <p:extLst>
      <p:ext uri="{BB962C8B-B14F-4D97-AF65-F5344CB8AC3E}">
        <p14:creationId xmlns:p14="http://schemas.microsoft.com/office/powerpoint/2010/main" val="10507186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182880" lvl="0" indent="-182880" algn="just" rtl="1">
              <a:lnSpc>
                <a:spcPct val="15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تُعد مسألة تحديد المسؤولية بهذا الشكل من أهم مزايا شركات الأموال عموماً والشركة المساهمة بوجه خاص، </a:t>
            </a:r>
            <a:r>
              <a:rPr lang="ar-IQ" sz="2400" b="1" dirty="0">
                <a:solidFill>
                  <a:srgbClr val="FF0000"/>
                </a:solidFill>
                <a:latin typeface="Segoe UI" panose="020B0502040204020203" pitchFamily="34" charset="0"/>
                <a:cs typeface="Segoe UI" panose="020B0502040204020203" pitchFamily="34" charset="0"/>
              </a:rPr>
              <a:t>وهو من النظام </a:t>
            </a:r>
            <a:r>
              <a:rPr lang="ar-IQ" sz="2400" b="1" dirty="0" smtClean="0">
                <a:solidFill>
                  <a:srgbClr val="FF0000"/>
                </a:solidFill>
                <a:latin typeface="Segoe UI" panose="020B0502040204020203" pitchFamily="34" charset="0"/>
                <a:cs typeface="Segoe UI" panose="020B0502040204020203" pitchFamily="34" charset="0"/>
              </a:rPr>
              <a:t>العام، </a:t>
            </a:r>
            <a:r>
              <a:rPr lang="ar-IQ" sz="2400" b="1" dirty="0">
                <a:solidFill>
                  <a:srgbClr val="FF0000"/>
                </a:solidFill>
                <a:latin typeface="Segoe UI" panose="020B0502040204020203" pitchFamily="34" charset="0"/>
                <a:cs typeface="Segoe UI" panose="020B0502040204020203" pitchFamily="34" charset="0"/>
              </a:rPr>
              <a:t>ويكون باطلاً كل اتفاق </a:t>
            </a:r>
            <a:r>
              <a:rPr lang="ar-IQ" sz="2400" b="1" dirty="0" smtClean="0">
                <a:solidFill>
                  <a:srgbClr val="FF0000"/>
                </a:solidFill>
                <a:latin typeface="Segoe UI" panose="020B0502040204020203" pitchFamily="34" charset="0"/>
                <a:cs typeface="Segoe UI" panose="020B0502040204020203" pitchFamily="34" charset="0"/>
              </a:rPr>
              <a:t>يخالفه. وذلك نظرا ل</a:t>
            </a:r>
            <a:r>
              <a:rPr lang="ar-SA" sz="2400" b="1" dirty="0" smtClean="0">
                <a:solidFill>
                  <a:srgbClr val="FF0000"/>
                </a:solidFill>
                <a:latin typeface="Segoe UI" panose="020B0502040204020203" pitchFamily="34" charset="0"/>
                <a:cs typeface="Segoe UI" panose="020B0502040204020203" pitchFamily="34" charset="0"/>
              </a:rPr>
              <a:t>لحماية </a:t>
            </a:r>
            <a:r>
              <a:rPr lang="ar-SA" sz="2400" b="1" dirty="0">
                <a:solidFill>
                  <a:srgbClr val="FF0000"/>
                </a:solidFill>
                <a:latin typeface="Segoe UI" panose="020B0502040204020203" pitchFamily="34" charset="0"/>
                <a:cs typeface="Segoe UI" panose="020B0502040204020203" pitchFamily="34" charset="0"/>
              </a:rPr>
              <a:t>التي تمنحها للمساهمين من المخاطر المصاحبة لمزاولة النشاط </a:t>
            </a:r>
            <a:r>
              <a:rPr lang="ar-SA" sz="2400" b="1" dirty="0" smtClean="0">
                <a:solidFill>
                  <a:srgbClr val="FF0000"/>
                </a:solidFill>
                <a:latin typeface="Segoe UI" panose="020B0502040204020203" pitchFamily="34" charset="0"/>
                <a:cs typeface="Segoe UI" panose="020B0502040204020203" pitchFamily="34" charset="0"/>
              </a:rPr>
              <a:t>التجاري</a:t>
            </a:r>
            <a:r>
              <a:rPr lang="ar-IQ" sz="2400" b="1" dirty="0">
                <a:solidFill>
                  <a:srgbClr val="FF0000"/>
                </a:solidFill>
                <a:latin typeface="Segoe UI" panose="020B0502040204020203" pitchFamily="34" charset="0"/>
                <a:cs typeface="Segoe UI" panose="020B0502040204020203" pitchFamily="34" charset="0"/>
              </a:rPr>
              <a:t>.</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47</a:t>
            </a:fld>
            <a:endParaRPr lang="en-US"/>
          </a:p>
        </p:txBody>
      </p:sp>
    </p:spTree>
    <p:extLst>
      <p:ext uri="{BB962C8B-B14F-4D97-AF65-F5344CB8AC3E}">
        <p14:creationId xmlns:p14="http://schemas.microsoft.com/office/powerpoint/2010/main" val="3574057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182880" lvl="0" indent="-182880" algn="just" rtl="1">
              <a:lnSpc>
                <a:spcPct val="150000"/>
              </a:lnSpc>
              <a:buClr>
                <a:srgbClr val="93A299"/>
              </a:buClr>
              <a:buSzPct val="85000"/>
            </a:pPr>
            <a:r>
              <a:rPr lang="ar-IQ" sz="2200" b="1" dirty="0">
                <a:solidFill>
                  <a:srgbClr val="FF0000"/>
                </a:solidFill>
                <a:latin typeface="Segoe UI" panose="020B0502040204020203" pitchFamily="34" charset="0"/>
                <a:cs typeface="Segoe UI" panose="020B0502040204020203" pitchFamily="34" charset="0"/>
              </a:rPr>
              <a:t>يجب عدم خلط بين المسؤولية المحدودة للمساهمين ومسؤولية الشركة نفسها.</a:t>
            </a:r>
          </a:p>
          <a:p>
            <a:pPr marL="182880" lvl="0" indent="-182880" algn="just" rtl="1">
              <a:lnSpc>
                <a:spcPct val="150000"/>
              </a:lnSpc>
              <a:buClr>
                <a:srgbClr val="93A299"/>
              </a:buClr>
              <a:buSzPct val="85000"/>
            </a:pPr>
            <a:r>
              <a:rPr lang="ar-IQ" sz="2200" b="1" dirty="0">
                <a:solidFill>
                  <a:srgbClr val="292934"/>
                </a:solidFill>
                <a:latin typeface="Segoe UI" panose="020B0502040204020203" pitchFamily="34" charset="0"/>
                <a:cs typeface="Segoe UI" panose="020B0502040204020203" pitchFamily="34" charset="0"/>
              </a:rPr>
              <a:t>كون </a:t>
            </a:r>
            <a:r>
              <a:rPr lang="ar-IQ" sz="2200" b="1" dirty="0">
                <a:solidFill>
                  <a:srgbClr val="FF0000"/>
                </a:solidFill>
                <a:latin typeface="Segoe UI" panose="020B0502040204020203" pitchFamily="34" charset="0"/>
                <a:cs typeface="Segoe UI" panose="020B0502040204020203" pitchFamily="34" charset="0"/>
              </a:rPr>
              <a:t>مسؤولية الشركة مطلقة عن أداء ديونها </a:t>
            </a:r>
            <a:r>
              <a:rPr lang="ar-IQ" sz="2200" b="1" dirty="0">
                <a:solidFill>
                  <a:srgbClr val="292934"/>
                </a:solidFill>
                <a:latin typeface="Segoe UI" panose="020B0502040204020203" pitchFamily="34" charset="0"/>
                <a:cs typeface="Segoe UI" panose="020B0502040204020203" pitchFamily="34" charset="0"/>
              </a:rPr>
              <a:t>والتزاماتها لاستقلال شخصيتها القانونية وامتلاكها لذمة مالية مستقلة تمثل الضمان العام لدائنيها.  </a:t>
            </a:r>
          </a:p>
          <a:p>
            <a:pPr marL="182880" lvl="0" indent="-182880" algn="just" rtl="1">
              <a:lnSpc>
                <a:spcPct val="150000"/>
              </a:lnSpc>
              <a:buClr>
                <a:srgbClr val="93A299"/>
              </a:buClr>
              <a:buSzPct val="85000"/>
            </a:pPr>
            <a:r>
              <a:rPr lang="ar-IQ" sz="2200" b="1" dirty="0">
                <a:solidFill>
                  <a:srgbClr val="292934"/>
                </a:solidFill>
                <a:latin typeface="Segoe UI" panose="020B0502040204020203" pitchFamily="34" charset="0"/>
                <a:cs typeface="Segoe UI" panose="020B0502040204020203" pitchFamily="34" charset="0"/>
              </a:rPr>
              <a:t>ومن الضروري أيضاً بيان أن نطـاق قاعدة المسؤولية المحدودة تتحدد بمسؤولية المساهم عن ديون الشركة فقط </a:t>
            </a:r>
            <a:r>
              <a:rPr lang="ar-IQ" sz="2200" b="1" dirty="0">
                <a:solidFill>
                  <a:srgbClr val="FF0000"/>
                </a:solidFill>
                <a:latin typeface="Segoe UI" panose="020B0502040204020203" pitchFamily="34" charset="0"/>
                <a:cs typeface="Segoe UI" panose="020B0502040204020203" pitchFamily="34" charset="0"/>
              </a:rPr>
              <a:t>دون المسؤولية </a:t>
            </a:r>
            <a:r>
              <a:rPr lang="ar-IQ" sz="2200" b="1" dirty="0" smtClean="0">
                <a:solidFill>
                  <a:srgbClr val="FF0000"/>
                </a:solidFill>
                <a:latin typeface="Segoe UI" panose="020B0502040204020203" pitchFamily="34" charset="0"/>
                <a:cs typeface="Segoe UI" panose="020B0502040204020203" pitchFamily="34" charset="0"/>
              </a:rPr>
              <a:t>التي </a:t>
            </a:r>
            <a:r>
              <a:rPr lang="ar-IQ" sz="2200" b="1" dirty="0">
                <a:solidFill>
                  <a:srgbClr val="FF0000"/>
                </a:solidFill>
                <a:latin typeface="Segoe UI" panose="020B0502040204020203" pitchFamily="34" charset="0"/>
                <a:cs typeface="Segoe UI" panose="020B0502040204020203" pitchFamily="34" charset="0"/>
              </a:rPr>
              <a:t>قد تترتب عليه بصفته الشخصية</a:t>
            </a:r>
            <a:r>
              <a:rPr lang="ar-IQ" sz="2200" b="1" dirty="0">
                <a:solidFill>
                  <a:srgbClr val="292934"/>
                </a:solidFill>
                <a:latin typeface="Segoe UI" panose="020B0502040204020203" pitchFamily="34" charset="0"/>
                <a:cs typeface="Segoe UI" panose="020B0502040204020203" pitchFamily="34" charset="0"/>
              </a:rPr>
              <a:t>، كثبوت قيامه بأفعال غير مشروعة ألحقت أضراراً بالشركة أو بـدائنيها أو المساهمين فيها.</a:t>
            </a:r>
            <a:endParaRPr lang="en-US" sz="2200" b="1" dirty="0">
              <a:solidFill>
                <a:srgbClr val="292934"/>
              </a:solidFill>
              <a:latin typeface="Segoe UI" panose="020B0502040204020203" pitchFamily="34" charset="0"/>
              <a:cs typeface="Segoe UI" panose="020B0502040204020203" pitchFamily="34" charset="0"/>
            </a:endParaRPr>
          </a:p>
          <a:p>
            <a:pPr algn="r" rtl="1"/>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48</a:t>
            </a:fld>
            <a:endParaRPr lang="en-US"/>
          </a:p>
        </p:txBody>
      </p:sp>
    </p:spTree>
    <p:extLst>
      <p:ext uri="{BB962C8B-B14F-4D97-AF65-F5344CB8AC3E}">
        <p14:creationId xmlns:p14="http://schemas.microsoft.com/office/powerpoint/2010/main" val="4205409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82880" lvl="0" indent="-182880" algn="just" rtl="1">
              <a:lnSpc>
                <a:spcPct val="15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أو المسؤولية التي تترتب عليه </a:t>
            </a:r>
            <a:r>
              <a:rPr lang="ar-IQ" sz="2400" b="1" dirty="0">
                <a:solidFill>
                  <a:srgbClr val="FF0000"/>
                </a:solidFill>
                <a:latin typeface="Segoe UI" panose="020B0502040204020203" pitchFamily="34" charset="0"/>
                <a:cs typeface="Segoe UI" panose="020B0502040204020203" pitchFamily="34" charset="0"/>
              </a:rPr>
              <a:t>نتيجة ارتكابـه أخطاء تسببت في خسارة الشركة</a:t>
            </a:r>
            <a:r>
              <a:rPr lang="ar-IQ" sz="2400" b="1" dirty="0">
                <a:solidFill>
                  <a:srgbClr val="292934"/>
                </a:solidFill>
                <a:latin typeface="Segoe UI" panose="020B0502040204020203" pitchFamily="34" charset="0"/>
                <a:cs typeface="Segoe UI" panose="020B0502040204020203" pitchFamily="34" charset="0"/>
              </a:rPr>
              <a:t> بصفته عضواً في مجلس إدارة الشركة أو مديراً مفوضاً فيها، ففي هذه الأحوال تكون المسؤولية شخصية ومطلقة وفق القواعد العامة في </a:t>
            </a:r>
            <a:r>
              <a:rPr lang="ar-IQ" sz="2400" b="1" dirty="0">
                <a:solidFill>
                  <a:srgbClr val="FF0000"/>
                </a:solidFill>
                <a:latin typeface="Segoe UI" panose="020B0502040204020203" pitchFamily="34" charset="0"/>
                <a:cs typeface="Segoe UI" panose="020B0502040204020203" pitchFamily="34" charset="0"/>
              </a:rPr>
              <a:t>المسؤولية عن الفعل الضار والواردة في القانون المدني. </a:t>
            </a:r>
            <a:r>
              <a:rPr lang="ar-IQ" sz="2400" b="1" dirty="0">
                <a:solidFill>
                  <a:srgbClr val="292934"/>
                </a:solidFill>
                <a:latin typeface="Segoe UI" panose="020B0502040204020203" pitchFamily="34" charset="0"/>
                <a:cs typeface="Segoe UI" panose="020B0502040204020203" pitchFamily="34" charset="0"/>
              </a:rPr>
              <a:t>لعدم ارتباطها بديون الشركة والتزاماتها</a:t>
            </a:r>
            <a:r>
              <a:rPr lang="en-US" sz="2400" b="1" dirty="0">
                <a:solidFill>
                  <a:srgbClr val="292934"/>
                </a:solidFill>
                <a:latin typeface="Segoe UI" panose="020B0502040204020203" pitchFamily="34" charset="0"/>
                <a:cs typeface="Segoe UI" panose="020B0502040204020203" pitchFamily="34" charset="0"/>
              </a:rPr>
              <a:t>.</a:t>
            </a:r>
            <a:endParaRPr lang="ar-IQ" sz="2400" b="1" dirty="0">
              <a:solidFill>
                <a:srgbClr val="292934"/>
              </a:solidFill>
              <a:latin typeface="Segoe UI" panose="020B0502040204020203" pitchFamily="34" charset="0"/>
              <a:cs typeface="Segoe UI" panose="020B0502040204020203" pitchFamily="34" charset="0"/>
            </a:endParaRPr>
          </a:p>
          <a:p>
            <a:pPr marL="0" lvl="0" indent="0" algn="just" rtl="1">
              <a:lnSpc>
                <a:spcPct val="150000"/>
              </a:lnSpc>
              <a:buClr>
                <a:srgbClr val="93A299"/>
              </a:buClr>
              <a:buSzPct val="85000"/>
              <a:buNone/>
            </a:pPr>
            <a:endParaRPr lang="en-US" sz="2400" dirty="0">
              <a:solidFill>
                <a:srgbClr val="FF0000"/>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49</a:t>
            </a:fld>
            <a:endParaRPr lang="en-US"/>
          </a:p>
        </p:txBody>
      </p:sp>
    </p:spTree>
    <p:extLst>
      <p:ext uri="{BB962C8B-B14F-4D97-AF65-F5344CB8AC3E}">
        <p14:creationId xmlns:p14="http://schemas.microsoft.com/office/powerpoint/2010/main" val="1587620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ثالثا / يوجب القانون في حالة زيادة رأس مال الشركات أو تخفيضه صدور قرار من الهيئة العامة وتعديل عقد الشركة.</a:t>
            </a:r>
          </a:p>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رابعا/ في الشركات التضامنية لا يتم نقل ملكية حصة الشريك إلا بتعديل عقد الشركة وفي المشروع الفردي لا يتم ذلك الا عن طريق تعديل بيان الشركة.</a:t>
            </a:r>
          </a:p>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خامسا / لا يعد قرار دمج الشركات أو تحولها نافذاً إلا من تاريخ آخر نشر أو الجديد حسب الأحوال.</a:t>
            </a:r>
          </a:p>
          <a:p>
            <a:pPr marL="182880" lvl="0" indent="-182880" algn="r" rtl="1">
              <a:buClr>
                <a:srgbClr val="93A299"/>
              </a:buClr>
              <a:buSzPct val="85000"/>
            </a:pPr>
            <a:endParaRPr lang="ar-IQ" sz="2400" dirty="0">
              <a:latin typeface="Arial"/>
            </a:endParaRPr>
          </a:p>
          <a:p>
            <a:pPr marL="182880" lvl="0" indent="-182880" algn="r" rtl="1">
              <a:buClr>
                <a:srgbClr val="93A299"/>
              </a:buClr>
              <a:buSzPct val="85000"/>
            </a:pPr>
            <a:endParaRPr lang="en-US" sz="2400" dirty="0">
              <a:latin typeface="Arial"/>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5</a:t>
            </a:fld>
            <a:endParaRPr lang="en-US"/>
          </a:p>
        </p:txBody>
      </p:sp>
    </p:spTree>
    <p:extLst>
      <p:ext uri="{BB962C8B-B14F-4D97-AF65-F5344CB8AC3E}">
        <p14:creationId xmlns:p14="http://schemas.microsoft.com/office/powerpoint/2010/main" val="2785985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800" spc="-100" dirty="0">
                <a:solidFill>
                  <a:srgbClr val="FF0000"/>
                </a:solidFill>
                <a:latin typeface="Segoe UI" panose="020B0502040204020203" pitchFamily="34" charset="0"/>
                <a:cs typeface="Segoe UI" panose="020B0502040204020203" pitchFamily="34" charset="0"/>
              </a:rPr>
              <a:t>رابعاً: تغليب الصفة النظامية للشركة على الصفة العقدية</a:t>
            </a:r>
            <a:endParaRPr lang="en-US" sz="2800" dirty="0"/>
          </a:p>
        </p:txBody>
      </p:sp>
      <p:sp>
        <p:nvSpPr>
          <p:cNvPr id="3" name="Content Placeholder 2"/>
          <p:cNvSpPr>
            <a:spLocks noGrp="1"/>
          </p:cNvSpPr>
          <p:nvPr>
            <p:ph idx="1"/>
          </p:nvPr>
        </p:nvSpPr>
        <p:spPr>
          <a:xfrm>
            <a:off x="457200" y="1371600"/>
            <a:ext cx="8229600" cy="4754563"/>
          </a:xfrm>
        </p:spPr>
        <p:txBody>
          <a:bodyPr>
            <a:normAutofit fontScale="92500"/>
          </a:bodyPr>
          <a:lstStyle/>
          <a:p>
            <a:pPr marL="182880" lvl="0" indent="-182880" algn="just" rtl="1">
              <a:lnSpc>
                <a:spcPct val="150000"/>
              </a:lnSpc>
              <a:buClr>
                <a:srgbClr val="93A299"/>
              </a:buClr>
              <a:buSzPct val="85000"/>
            </a:pPr>
            <a:r>
              <a:rPr lang="ar-IQ" sz="2400" b="1" dirty="0">
                <a:solidFill>
                  <a:srgbClr val="FF0000"/>
                </a:solidFill>
                <a:latin typeface="Segoe UI" panose="020B0502040204020203" pitchFamily="34" charset="0"/>
                <a:cs typeface="Segoe UI" panose="020B0502040204020203" pitchFamily="34" charset="0"/>
              </a:rPr>
              <a:t>إن ضعف الصلة التي تربط المساهمين فيما بينهم </a:t>
            </a:r>
            <a:r>
              <a:rPr lang="ar-IQ" sz="2400" b="1" dirty="0">
                <a:solidFill>
                  <a:srgbClr val="292934"/>
                </a:solidFill>
                <a:latin typeface="Segoe UI" panose="020B0502040204020203" pitchFamily="34" charset="0"/>
                <a:cs typeface="Segoe UI" panose="020B0502040204020203" pitchFamily="34" charset="0"/>
              </a:rPr>
              <a:t>وبالشركة وضرورات وجود قواعـد لحماية المساهمين من تعسف وسوء تصرف حملة الأغلبية من رأس المال والقائمين على إدارة الشركة من جهة ، وحماية الشركة نفسها باعتبارها وحدة اقتصادية مؤثرة في الاقتصاد الوطني من جهة أخرى.</a:t>
            </a:r>
          </a:p>
          <a:p>
            <a:pPr marL="182880" lvl="0" indent="-182880" algn="just" rtl="1">
              <a:lnSpc>
                <a:spcPct val="150000"/>
              </a:lnSpc>
              <a:buClr>
                <a:srgbClr val="93A299"/>
              </a:buClr>
              <a:buSzPct val="85000"/>
            </a:pPr>
            <a:r>
              <a:rPr lang="ar-SA" sz="2400" b="1" dirty="0">
                <a:solidFill>
                  <a:srgbClr val="FF0000"/>
                </a:solidFill>
                <a:latin typeface="Segoe UI" panose="020B0502040204020203" pitchFamily="34" charset="0"/>
                <a:cs typeface="Segoe UI" panose="020B0502040204020203" pitchFamily="34" charset="0"/>
              </a:rPr>
              <a:t>تـولى المشرع تحديدها بقواعـد آمـرة، وتغليبهـا علـى فكـرة العقـد سـواء في العلاقات بين المساهمين أنفسهم أو في علاقاتهم بالشركة وبالغير</a:t>
            </a:r>
            <a:r>
              <a:rPr lang="ar-IQ" sz="2400" b="1" dirty="0">
                <a:solidFill>
                  <a:srgbClr val="FF0000"/>
                </a:solidFill>
                <a:latin typeface="Segoe UI" panose="020B0502040204020203" pitchFamily="34" charset="0"/>
                <a:cs typeface="Segoe UI" panose="020B0502040204020203" pitchFamily="34" charset="0"/>
              </a:rPr>
              <a:t>. </a:t>
            </a:r>
            <a:r>
              <a:rPr lang="ar-IQ" sz="2400" b="1" dirty="0">
                <a:solidFill>
                  <a:srgbClr val="292934"/>
                </a:solidFill>
                <a:latin typeface="Segoe UI" panose="020B0502040204020203" pitchFamily="34" charset="0"/>
                <a:cs typeface="Segoe UI" panose="020B0502040204020203" pitchFamily="34" charset="0"/>
              </a:rPr>
              <a:t>منها قواعد إدارة الشركة وتوزيع الأرباح والخسائر وتداول الأسهم وانحلال الشركة وتصفيتها والرقابة عليها وغيرها. </a:t>
            </a:r>
            <a:endParaRPr lang="en-US" sz="2400" b="1"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50</a:t>
            </a:fld>
            <a:endParaRPr lang="en-US"/>
          </a:p>
        </p:txBody>
      </p:sp>
    </p:spTree>
    <p:extLst>
      <p:ext uri="{BB962C8B-B14F-4D97-AF65-F5344CB8AC3E}">
        <p14:creationId xmlns:p14="http://schemas.microsoft.com/office/powerpoint/2010/main" val="3605487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pPr marL="182880" lvl="0" indent="-182880" algn="just" rtl="1">
              <a:lnSpc>
                <a:spcPct val="150000"/>
              </a:lnSpc>
              <a:buClr>
                <a:srgbClr val="93A299"/>
              </a:buClr>
              <a:buSzPct val="85000"/>
            </a:pPr>
            <a:r>
              <a:rPr lang="ar-IQ" sz="2200" b="1" dirty="0">
                <a:solidFill>
                  <a:srgbClr val="292934"/>
                </a:solidFill>
                <a:latin typeface="Segoe UI" panose="020B0502040204020203" pitchFamily="34" charset="0"/>
                <a:cs typeface="Segoe UI" panose="020B0502040204020203" pitchFamily="34" charset="0"/>
              </a:rPr>
              <a:t>فقد حرص المشرع على تنظيم الشركة المساهمة بنصـوص آمرة ، وعدم تركها لحرية التعاقد وإرادة المؤسسين ، خصوصاً أن </a:t>
            </a:r>
            <a:r>
              <a:rPr lang="ar-IQ" sz="2200" b="1" dirty="0">
                <a:solidFill>
                  <a:srgbClr val="FF0000"/>
                </a:solidFill>
                <a:latin typeface="Segoe UI" panose="020B0502040204020203" pitchFamily="34" charset="0"/>
                <a:cs typeface="Segoe UI" panose="020B0502040204020203" pitchFamily="34" charset="0"/>
              </a:rPr>
              <a:t>كثرة عدد المساهمين وحرية تداول أسهمهم أمور تجعل عسيرا</a:t>
            </a:r>
            <a:r>
              <a:rPr lang="ar-IQ" sz="2200" b="1" dirty="0">
                <a:solidFill>
                  <a:srgbClr val="292934"/>
                </a:solidFill>
                <a:latin typeface="Segoe UI" panose="020B0502040204020203" pitchFamily="34" charset="0"/>
                <a:cs typeface="Segoe UI" panose="020B0502040204020203" pitchFamily="34" charset="0"/>
              </a:rPr>
              <a:t>ً القول بامكانية وجود التعاون الإيجابي بين المتعاقدين إذ تقوم عليه فكرة العقد </a:t>
            </a:r>
            <a:r>
              <a:rPr lang="ar-IQ" sz="2200" b="1" dirty="0" smtClean="0">
                <a:solidFill>
                  <a:srgbClr val="292934"/>
                </a:solidFill>
                <a:latin typeface="Segoe UI" panose="020B0502040204020203" pitchFamily="34" charset="0"/>
                <a:cs typeface="Segoe UI" panose="020B0502040204020203" pitchFamily="34" charset="0"/>
              </a:rPr>
              <a:t>.</a:t>
            </a:r>
          </a:p>
          <a:p>
            <a:pPr marL="182880" lvl="0" indent="-182880" algn="just" rtl="1">
              <a:lnSpc>
                <a:spcPct val="150000"/>
              </a:lnSpc>
              <a:buClr>
                <a:srgbClr val="93A299"/>
              </a:buClr>
              <a:buSzPct val="85000"/>
            </a:pPr>
            <a:r>
              <a:rPr lang="ar-IQ" sz="2200" b="1" dirty="0" smtClean="0">
                <a:solidFill>
                  <a:srgbClr val="292934"/>
                </a:solidFill>
                <a:latin typeface="Segoe UI" panose="020B0502040204020203" pitchFamily="34" charset="0"/>
                <a:cs typeface="Segoe UI" panose="020B0502040204020203" pitchFamily="34" charset="0"/>
              </a:rPr>
              <a:t>الا اننا نميل الى ان الراجح هو الاخذ بفكرة التعايش بين الاساس العقدي للشركة المساهمة واعتبارها نظاما قانونيا مع غلبة هذا الاخير نظرا للطبيعة المختلطة لهذه الشركة. فالاساس القانوني لهذه الشركات في القانون العراقي مازال يستند الى العقد شأنها في ذلك شأن الشركات الاخرى، لكون القانون اوجب على المؤسسين للحصول على اجازة التاسيس إعداد عقد الشركة ، إلا ان اعداد هذا العقد لايتم وفق ارادة المؤسسين ، وانما ينبغى ان يتم وفق ما فرضه المشرع من بيانات.</a:t>
            </a:r>
            <a:endParaRPr lang="ar-IQ" sz="2200" b="1" dirty="0">
              <a:solidFill>
                <a:srgbClr val="292934"/>
              </a:solidFill>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endParaRPr lang="ar-IQ" sz="2200" b="1" dirty="0" smtClean="0">
              <a:solidFill>
                <a:srgbClr val="00B05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0" lvl="0" indent="0" algn="just" rtl="1">
              <a:lnSpc>
                <a:spcPct val="150000"/>
              </a:lnSpc>
              <a:buClr>
                <a:srgbClr val="93A299"/>
              </a:buClr>
              <a:buSzPct val="85000"/>
              <a:buNone/>
            </a:pPr>
            <a:endParaRPr lang="ar-IQ" sz="2200" dirty="0">
              <a:solidFill>
                <a:srgbClr val="292934"/>
              </a:solidFill>
              <a:latin typeface="Segoe UI" panose="020B0502040204020203" pitchFamily="34" charset="0"/>
              <a:cs typeface="Segoe UI" panose="020B0502040204020203" pitchFamily="34" charset="0"/>
            </a:endParaRPr>
          </a:p>
          <a:p>
            <a:pPr marL="182880" lvl="0" indent="-182880" algn="just" rtl="1">
              <a:lnSpc>
                <a:spcPct val="150000"/>
              </a:lnSpc>
              <a:buClr>
                <a:srgbClr val="93A299"/>
              </a:buClr>
              <a:buSzPct val="85000"/>
            </a:pPr>
            <a:endParaRPr lang="en-US" sz="2200" dirty="0">
              <a:solidFill>
                <a:srgbClr val="292934"/>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51</a:t>
            </a:fld>
            <a:endParaRPr lang="en-US"/>
          </a:p>
        </p:txBody>
      </p:sp>
    </p:spTree>
    <p:extLst>
      <p:ext uri="{BB962C8B-B14F-4D97-AF65-F5344CB8AC3E}">
        <p14:creationId xmlns:p14="http://schemas.microsoft.com/office/powerpoint/2010/main" val="2454206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spc="-100" dirty="0">
                <a:solidFill>
                  <a:srgbClr val="FF0000"/>
                </a:solidFill>
                <a:latin typeface="Segoe UI" panose="020B0502040204020203" pitchFamily="34" charset="0"/>
                <a:cs typeface="Segoe UI" panose="020B0502040204020203" pitchFamily="34" charset="0"/>
              </a:rPr>
              <a:t>خامساً: الشركة المساهمة متعددة الاجهزة الإدارية</a:t>
            </a:r>
            <a:endParaRPr lang="en-US" dirty="0"/>
          </a:p>
        </p:txBody>
      </p:sp>
      <p:sp>
        <p:nvSpPr>
          <p:cNvPr id="3" name="Content Placeholder 2"/>
          <p:cNvSpPr>
            <a:spLocks noGrp="1"/>
          </p:cNvSpPr>
          <p:nvPr>
            <p:ph idx="1"/>
          </p:nvPr>
        </p:nvSpPr>
        <p:spPr>
          <a:xfrm>
            <a:off x="457200" y="1447800"/>
            <a:ext cx="8229600" cy="4678363"/>
          </a:xfrm>
        </p:spPr>
        <p:txBody>
          <a:bodyPr>
            <a:normAutofit lnSpcReduction="10000"/>
          </a:bodyPr>
          <a:lstStyle/>
          <a:p>
            <a:pPr marL="182880" lvl="0" indent="-182880" algn="just" rtl="1">
              <a:lnSpc>
                <a:spcPct val="150000"/>
              </a:lnSpc>
              <a:buClr>
                <a:srgbClr val="93A299"/>
              </a:buClr>
              <a:buSzPct val="85000"/>
            </a:pPr>
            <a:r>
              <a:rPr lang="ar-IQ" sz="1800" b="1" dirty="0">
                <a:solidFill>
                  <a:srgbClr val="FF0000"/>
                </a:solidFill>
                <a:latin typeface="Segoe UI" panose="020B0502040204020203" pitchFamily="34" charset="0"/>
                <a:cs typeface="Segoe UI" panose="020B0502040204020203" pitchFamily="34" charset="0"/>
              </a:rPr>
              <a:t>تتميز الشركة المساهمة عن غيرها من الشركات بتعدد أجهزتها الإدارية، </a:t>
            </a:r>
            <a:r>
              <a:rPr lang="ar-IQ" sz="1800" b="1" dirty="0">
                <a:solidFill>
                  <a:srgbClr val="292934"/>
                </a:solidFill>
                <a:latin typeface="Segoe UI" panose="020B0502040204020203" pitchFamily="34" charset="0"/>
                <a:cs typeface="Segoe UI" panose="020B0502040204020203" pitchFamily="34" charset="0"/>
              </a:rPr>
              <a:t>حيـث تـدار مـن خـلال الهيئة العامة ومجلس الإدارة والمدير المفوض ، وفي ذلك تتشابه بالدولة ، </a:t>
            </a:r>
            <a:r>
              <a:rPr lang="ar-IQ" sz="1800" b="1" dirty="0">
                <a:solidFill>
                  <a:srgbClr val="00B05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فتكون الهيئة العامة بمثابة السلطة التشريعية</a:t>
            </a:r>
            <a:r>
              <a:rPr lang="ar-IQ" sz="1800" b="1" dirty="0">
                <a:solidFill>
                  <a:srgbClr val="00B050"/>
                </a:solidFill>
                <a:latin typeface="Segoe UI" panose="020B0502040204020203" pitchFamily="34" charset="0"/>
                <a:cs typeface="Segoe UI" panose="020B0502040204020203" pitchFamily="34" charset="0"/>
              </a:rPr>
              <a:t> </a:t>
            </a:r>
            <a:r>
              <a:rPr lang="ar-IQ" sz="1800" b="1" dirty="0">
                <a:solidFill>
                  <a:srgbClr val="292934"/>
                </a:solidFill>
                <a:latin typeface="Segoe UI" panose="020B0502040204020203" pitchFamily="34" charset="0"/>
                <a:cs typeface="Segoe UI" panose="020B0502040204020203" pitchFamily="34" charset="0"/>
              </a:rPr>
              <a:t>، </a:t>
            </a:r>
            <a:r>
              <a:rPr lang="ar-IQ" sz="1800" b="1" dirty="0">
                <a:solidFill>
                  <a:srgbClr val="0070C0"/>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ومجلس الإدارة بمثابة السلطة التنفيذية </a:t>
            </a:r>
            <a:r>
              <a:rPr lang="ar-IQ" sz="1800" b="1" dirty="0">
                <a:solidFill>
                  <a:srgbClr val="292934"/>
                </a:solidFill>
                <a:latin typeface="Segoe UI" panose="020B0502040204020203" pitchFamily="34" charset="0"/>
                <a:cs typeface="Segoe UI" panose="020B0502040204020203" pitchFamily="34" charset="0"/>
              </a:rPr>
              <a:t>، </a:t>
            </a:r>
            <a:r>
              <a:rPr lang="ar-IQ" sz="1800" b="1" dirty="0">
                <a:solidFill>
                  <a:srgbClr val="D2533C"/>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والرقابة المالية بمثابة السلطة القضائية .</a:t>
            </a:r>
          </a:p>
          <a:p>
            <a:pPr marL="182880" lvl="0" indent="-182880" algn="just" rtl="1">
              <a:lnSpc>
                <a:spcPct val="150000"/>
              </a:lnSpc>
              <a:buClr>
                <a:srgbClr val="93A299"/>
              </a:buClr>
              <a:buSzPct val="85000"/>
            </a:pPr>
            <a:r>
              <a:rPr lang="ar-IQ" sz="1800" b="1" dirty="0">
                <a:solidFill>
                  <a:srgbClr val="292934"/>
                </a:solidFill>
                <a:latin typeface="Segoe UI" panose="020B0502040204020203" pitchFamily="34" charset="0"/>
                <a:cs typeface="Segoe UI" panose="020B0502040204020203" pitchFamily="34" charset="0"/>
              </a:rPr>
              <a:t>وهذه الهرمية في التدرج في السلطات والإدارة تؤسس على الفكرة النظامية للشركة المساهمة . </a:t>
            </a:r>
          </a:p>
          <a:p>
            <a:pPr marL="182880" lvl="0" indent="-182880" algn="just" rtl="1">
              <a:lnSpc>
                <a:spcPct val="150000"/>
              </a:lnSpc>
              <a:buClr>
                <a:srgbClr val="93A299"/>
              </a:buClr>
              <a:buSzPct val="85000"/>
            </a:pPr>
            <a:r>
              <a:rPr lang="ar-IQ" sz="1800" b="1" dirty="0">
                <a:solidFill>
                  <a:srgbClr val="292934"/>
                </a:solidFill>
                <a:latin typeface="Segoe UI" panose="020B0502040204020203" pitchFamily="34" charset="0"/>
                <a:cs typeface="Segoe UI" panose="020B0502040204020203" pitchFamily="34" charset="0"/>
              </a:rPr>
              <a:t>ومع سمو الهيئة العامة في التدرج الهرمي للسلطات في الشركة ، فإن الذي </a:t>
            </a:r>
            <a:r>
              <a:rPr lang="ar-IQ" sz="1800" b="1" dirty="0">
                <a:solidFill>
                  <a:srgbClr val="FF0000"/>
                </a:solidFill>
                <a:latin typeface="Segoe UI" panose="020B0502040204020203" pitchFamily="34" charset="0"/>
                <a:cs typeface="Segoe UI" panose="020B0502040204020203" pitchFamily="34" charset="0"/>
              </a:rPr>
              <a:t>يزيد من أهمية مجلس الإدارة هو أن الهيئة العامـة تتسم بقلـة اهتمام المساهمين فيهـا بشـؤون الشركة</a:t>
            </a:r>
            <a:r>
              <a:rPr lang="ar-IQ" sz="1800" b="1" dirty="0">
                <a:solidFill>
                  <a:srgbClr val="292934"/>
                </a:solidFill>
                <a:latin typeface="Segoe UI" panose="020B0502040204020203" pitchFamily="34" charset="0"/>
                <a:cs typeface="Segoe UI" panose="020B0502040204020203" pitchFamily="34" charset="0"/>
              </a:rPr>
              <a:t> وتقاعسهم عن حضور اجتماعاتها والمشاركة في المشاورات التي تجرى فيها ، </a:t>
            </a:r>
          </a:p>
          <a:p>
            <a:pPr marL="182880" lvl="0" indent="-182880" algn="just" rtl="1">
              <a:lnSpc>
                <a:spcPct val="150000"/>
              </a:lnSpc>
              <a:buClr>
                <a:srgbClr val="93A299"/>
              </a:buClr>
              <a:buSzPct val="85000"/>
            </a:pPr>
            <a:r>
              <a:rPr lang="ar-IQ" sz="1800" b="1" dirty="0">
                <a:solidFill>
                  <a:srgbClr val="292934"/>
                </a:solidFill>
                <a:latin typeface="Segoe UI" panose="020B0502040204020203" pitchFamily="34" charset="0"/>
                <a:cs typeface="Segoe UI" panose="020B0502040204020203" pitchFamily="34" charset="0"/>
              </a:rPr>
              <a:t>ومن ثم ينعدم دورهم في اتخاذ القرارات وإدارة الشركة والرقابة عليها ، </a:t>
            </a:r>
            <a:r>
              <a:rPr lang="ar-IQ" sz="1800" b="1" dirty="0">
                <a:solidFill>
                  <a:srgbClr val="FF0000"/>
                </a:solidFill>
                <a:latin typeface="Segoe UI" panose="020B0502040204020203" pitchFamily="34" charset="0"/>
                <a:cs typeface="Segoe UI" panose="020B0502040204020203" pitchFamily="34" charset="0"/>
              </a:rPr>
              <a:t>وإنما تنحصر اهتمامهم في الحصول على الأرباح فحسب . </a:t>
            </a:r>
            <a:endParaRPr lang="en-US" sz="1800" b="1" dirty="0">
              <a:solidFill>
                <a:srgbClr val="FF0000"/>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52</a:t>
            </a:fld>
            <a:endParaRPr lang="en-US"/>
          </a:p>
        </p:txBody>
      </p:sp>
    </p:spTree>
    <p:extLst>
      <p:ext uri="{BB962C8B-B14F-4D97-AF65-F5344CB8AC3E}">
        <p14:creationId xmlns:p14="http://schemas.microsoft.com/office/powerpoint/2010/main" val="6152986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spc="-100" dirty="0">
                <a:solidFill>
                  <a:srgbClr val="D2533C"/>
                </a:solidFill>
                <a:latin typeface="Segoe UI" panose="020B0502040204020203" pitchFamily="34" charset="0"/>
                <a:cs typeface="Segoe UI" panose="020B0502040204020203" pitchFamily="34" charset="0"/>
              </a:rPr>
              <a:t>تأسيس (تكوين) الشركة المساهمة</a:t>
            </a:r>
            <a:endParaRPr lang="en-US" dirty="0"/>
          </a:p>
        </p:txBody>
      </p:sp>
      <p:sp>
        <p:nvSpPr>
          <p:cNvPr id="3" name="Content Placeholder 2"/>
          <p:cNvSpPr>
            <a:spLocks noGrp="1"/>
          </p:cNvSpPr>
          <p:nvPr>
            <p:ph idx="1"/>
          </p:nvPr>
        </p:nvSpPr>
        <p:spPr>
          <a:xfrm>
            <a:off x="457200" y="2362200"/>
            <a:ext cx="8229600" cy="3763963"/>
          </a:xfrm>
        </p:spPr>
        <p:txBody>
          <a:bodyPr/>
          <a:lstStyle/>
          <a:p>
            <a:pPr marL="182880" lvl="0" indent="-182880" algn="r" rtl="1">
              <a:buClr>
                <a:srgbClr val="93A299"/>
              </a:buClr>
              <a:buSzPct val="85000"/>
            </a:pPr>
            <a:r>
              <a:rPr lang="ar-IQ" sz="2400" b="1" dirty="0">
                <a:solidFill>
                  <a:srgbClr val="FF0000"/>
                </a:solidFill>
                <a:latin typeface="Segoe UI" panose="020B0502040204020203" pitchFamily="34" charset="0"/>
                <a:cs typeface="Segoe UI" panose="020B0502040204020203" pitchFamily="34" charset="0"/>
              </a:rPr>
              <a:t>الشروط الشكلية لتأسيس الشركة المساهمة</a:t>
            </a:r>
          </a:p>
          <a:p>
            <a:pPr marL="182880" lvl="0" indent="-182880" algn="r" rtl="1">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أولاً: مستلزمات التأسيس</a:t>
            </a:r>
          </a:p>
          <a:p>
            <a:pPr marL="182880" lvl="0" indent="-182880" algn="r" rtl="1">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ثانياً: إجراءات التأسيس</a:t>
            </a:r>
          </a:p>
          <a:p>
            <a:pPr marL="182880" lvl="0" indent="-182880" algn="r" rtl="1">
              <a:buClr>
                <a:srgbClr val="93A299"/>
              </a:buClr>
              <a:buSzPct val="85000"/>
            </a:pPr>
            <a:endParaRPr lang="ar-IQ" sz="2400" b="1" dirty="0">
              <a:solidFill>
                <a:srgbClr val="292934"/>
              </a:solidFill>
              <a:latin typeface="Segoe UI" panose="020B0502040204020203" pitchFamily="34" charset="0"/>
              <a:cs typeface="Segoe UI" panose="020B0502040204020203" pitchFamily="34" charset="0"/>
            </a:endParaRPr>
          </a:p>
          <a:p>
            <a:pPr marL="0" lvl="0" indent="0" algn="r" rtl="1">
              <a:buClr>
                <a:srgbClr val="93A299"/>
              </a:buClr>
              <a:buSzPct val="85000"/>
              <a:buNone/>
            </a:pPr>
            <a:endParaRPr lang="en-US" sz="2000" b="1" dirty="0">
              <a:solidFill>
                <a:srgbClr val="FF0000"/>
              </a:solidFill>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53</a:t>
            </a:fld>
            <a:endParaRPr lang="en-US"/>
          </a:p>
        </p:txBody>
      </p:sp>
    </p:spTree>
    <p:extLst>
      <p:ext uri="{BB962C8B-B14F-4D97-AF65-F5344CB8AC3E}">
        <p14:creationId xmlns:p14="http://schemas.microsoft.com/office/powerpoint/2010/main" val="39317374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z="4000" b="1" spc="-100" dirty="0">
                <a:solidFill>
                  <a:srgbClr val="FF0000"/>
                </a:solidFill>
                <a:latin typeface="Segoe UI" panose="020B0502040204020203" pitchFamily="34" charset="0"/>
                <a:cs typeface="Segoe UI" panose="020B0502040204020203" pitchFamily="34" charset="0"/>
              </a:rPr>
              <a:t>أولاً: مستلزمات التأسيس</a:t>
            </a:r>
            <a:endParaRPr lang="en-US" dirty="0"/>
          </a:p>
        </p:txBody>
      </p:sp>
      <p:sp>
        <p:nvSpPr>
          <p:cNvPr id="3" name="Content Placeholder 2"/>
          <p:cNvSpPr>
            <a:spLocks noGrp="1"/>
          </p:cNvSpPr>
          <p:nvPr>
            <p:ph idx="1"/>
          </p:nvPr>
        </p:nvSpPr>
        <p:spPr/>
        <p:txBody>
          <a:bodyPr/>
          <a:lstStyle/>
          <a:p>
            <a:pPr marL="182880" lvl="0" indent="-182880" algn="just" rtl="1">
              <a:lnSpc>
                <a:spcPct val="200000"/>
              </a:lnSpc>
              <a:buClr>
                <a:srgbClr val="93A299"/>
              </a:buClr>
              <a:buSzPct val="85000"/>
            </a:pPr>
            <a:r>
              <a:rPr lang="ar-IQ" sz="2400" b="1" dirty="0">
                <a:solidFill>
                  <a:srgbClr val="292934"/>
                </a:solidFill>
                <a:latin typeface="Segoe UI" panose="020B0502040204020203" pitchFamily="34" charset="0"/>
                <a:cs typeface="Segoe UI" panose="020B0502040204020203" pitchFamily="34" charset="0"/>
              </a:rPr>
              <a:t>مع أن قانون الشركات لـم يحـدد الحد الأعلى للمساهمين في الشركة المساهمة، فإنـه أوجب لصحة تأسيسها </a:t>
            </a:r>
            <a:r>
              <a:rPr lang="ar-IQ" sz="2400" b="1" dirty="0">
                <a:solidFill>
                  <a:srgbClr val="FF0000"/>
                </a:solidFill>
                <a:latin typeface="Segoe UI" panose="020B0502040204020203" pitchFamily="34" charset="0"/>
                <a:cs typeface="Segoe UI" panose="020B0502040204020203" pitchFamily="34" charset="0"/>
              </a:rPr>
              <a:t>وجود عدد من المؤسسين لا يقل عددهم عن(5) خمسة أشخاص ولا يزيد عن (١٠٠) شخص سـواء أكانوا أشخاصاً طبيعيين أم معنويين</a:t>
            </a:r>
            <a:r>
              <a:rPr lang="ar-IQ" sz="2400" dirty="0">
                <a:solidFill>
                  <a:srgbClr val="FF0000"/>
                </a:solidFill>
                <a:latin typeface="Segoe UI" panose="020B0502040204020203" pitchFamily="34" charset="0"/>
                <a:cs typeface="Segoe UI" panose="020B0502040204020203" pitchFamily="34" charset="0"/>
              </a:rPr>
              <a:t>. </a:t>
            </a:r>
          </a:p>
          <a:p>
            <a:pPr marL="182880" lvl="0" indent="-182880" algn="just" rtl="1">
              <a:lnSpc>
                <a:spcPct val="200000"/>
              </a:lnSpc>
              <a:buClr>
                <a:srgbClr val="93A299"/>
              </a:buClr>
              <a:buSzPct val="85000"/>
            </a:pPr>
            <a:r>
              <a:rPr lang="ar-IQ" sz="2400" b="1" dirty="0" smtClean="0">
                <a:solidFill>
                  <a:srgbClr val="00B050"/>
                </a:solidFill>
                <a:latin typeface="Segoe UI" panose="020B0502040204020203" pitchFamily="34" charset="0"/>
                <a:cs typeface="Segoe UI" panose="020B0502040204020203" pitchFamily="34" charset="0"/>
              </a:rPr>
              <a:t>م/ دراسة </a:t>
            </a:r>
            <a:r>
              <a:rPr lang="ar-IQ" sz="2400" b="1" dirty="0">
                <a:solidFill>
                  <a:srgbClr val="00B050"/>
                </a:solidFill>
                <a:latin typeface="Segoe UI" panose="020B0502040204020203" pitchFamily="34" charset="0"/>
                <a:cs typeface="Segoe UI" panose="020B0502040204020203" pitchFamily="34" charset="0"/>
              </a:rPr>
              <a:t>المادة (16) من قانون الشركات العراقي</a:t>
            </a: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54</a:t>
            </a:fld>
            <a:endParaRPr lang="en-US"/>
          </a:p>
        </p:txBody>
      </p:sp>
    </p:spTree>
    <p:extLst>
      <p:ext uri="{BB962C8B-B14F-4D97-AF65-F5344CB8AC3E}">
        <p14:creationId xmlns:p14="http://schemas.microsoft.com/office/powerpoint/2010/main" val="6870152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marL="0" indent="0" algn="just" rtl="1">
              <a:buNone/>
            </a:pPr>
            <a:r>
              <a:rPr lang="ar-IQ" dirty="0" smtClean="0">
                <a:solidFill>
                  <a:srgbClr val="FF0000"/>
                </a:solidFill>
              </a:rPr>
              <a:t>1- </a:t>
            </a:r>
            <a:r>
              <a:rPr lang="ar-IQ" dirty="0">
                <a:solidFill>
                  <a:srgbClr val="FF0000"/>
                </a:solidFill>
              </a:rPr>
              <a:t>اعداد عقد الشركة وتوقيعه من قبل المؤسسين أو من ينوب </a:t>
            </a:r>
            <a:r>
              <a:rPr lang="ar-IQ" dirty="0" smtClean="0">
                <a:solidFill>
                  <a:srgbClr val="FF0000"/>
                </a:solidFill>
              </a:rPr>
              <a:t>عنهم:  وقد بينت المادة (13) </a:t>
            </a:r>
            <a:r>
              <a:rPr lang="ar-SA" dirty="0" smtClean="0">
                <a:solidFill>
                  <a:srgbClr val="FF0000"/>
                </a:solidFill>
                <a:ea typeface="Calibri"/>
              </a:rPr>
              <a:t>من </a:t>
            </a:r>
            <a:r>
              <a:rPr lang="ar-SA" dirty="0">
                <a:solidFill>
                  <a:srgbClr val="FF0000"/>
                </a:solidFill>
                <a:ea typeface="Calibri"/>
              </a:rPr>
              <a:t>القانون ما يجب أن يتضمنه هذا العقد من بيانات كحد أدنى، </a:t>
            </a:r>
            <a:r>
              <a:rPr lang="ar-SA" dirty="0" smtClean="0">
                <a:solidFill>
                  <a:srgbClr val="FF0000"/>
                </a:solidFill>
                <a:ea typeface="Calibri"/>
              </a:rPr>
              <a:t>وهي: </a:t>
            </a:r>
            <a:endParaRPr lang="ar-IQ" dirty="0" smtClean="0">
              <a:solidFill>
                <a:srgbClr val="FF0000"/>
              </a:solidFill>
              <a:ea typeface="Calibri"/>
            </a:endParaRPr>
          </a:p>
          <a:p>
            <a:pPr marL="0" indent="0" algn="just" rtl="1">
              <a:buNone/>
            </a:pPr>
            <a:r>
              <a:rPr lang="ar-SA" dirty="0" smtClean="0">
                <a:ea typeface="Calibri"/>
              </a:rPr>
              <a:t> </a:t>
            </a:r>
            <a:r>
              <a:rPr lang="ar-IQ" sz="2800" dirty="0" smtClean="0">
                <a:ea typeface="Calibri"/>
              </a:rPr>
              <a:t>1- </a:t>
            </a:r>
            <a:r>
              <a:rPr lang="ar-SA" sz="2800" dirty="0" smtClean="0">
                <a:ea typeface="Calibri"/>
              </a:rPr>
              <a:t>اسم </a:t>
            </a:r>
            <a:r>
              <a:rPr lang="ar-SA" sz="2800" dirty="0">
                <a:ea typeface="Calibri"/>
              </a:rPr>
              <a:t>الشركة ونوعها مع إضافة كلمة (مختلطة) إن كانت الشركة مختلطة لتمييزها عن الشركة المساهمة الخاصة، ويمكن إضافة أية عناصر أخرى مقبولة. وقد سبق بيان عدم جواز أن يتكون اسم الشركة المساهمة من اسم المساهمين فيها نظراً للمسؤولية المحدودة للمساهمين </a:t>
            </a:r>
            <a:r>
              <a:rPr lang="ar-IQ" sz="2800" dirty="0" smtClean="0">
                <a:ea typeface="Calibri"/>
              </a:rPr>
              <a:t>وغياب اعتبارهم الشخصي في الشركة.</a:t>
            </a:r>
          </a:p>
          <a:p>
            <a:pPr marL="0" indent="0" algn="just" rtl="1">
              <a:buNone/>
            </a:pPr>
            <a:r>
              <a:rPr lang="ar-SA" sz="2800" dirty="0">
                <a:ea typeface="Calibri"/>
              </a:rPr>
              <a:t>وعلى وفق تعديل قانون الشركات الصادر سنة </a:t>
            </a:r>
            <a:r>
              <a:rPr lang="fa-IR" sz="2800" dirty="0">
                <a:ea typeface="Calibri"/>
              </a:rPr>
              <a:t>۲۰۱۹</a:t>
            </a:r>
            <a:r>
              <a:rPr lang="ar-SA" sz="2800" dirty="0">
                <a:ea typeface="Calibri"/>
              </a:rPr>
              <a:t> ، وضمن الأحكام التي استحدثت بموجبها الشركة القابضة، يجب أن يقترن اسم الشركة القابضة، اضافة الى نوعها بكلمة (قابضة)، وأن تذكر في جميع أوراقها والإعلانات والمراسلات التي تصدر عن </a:t>
            </a:r>
            <a:r>
              <a:rPr lang="ar-SA" sz="2800" dirty="0" smtClean="0">
                <a:ea typeface="Calibri"/>
              </a:rPr>
              <a:t>الشركة</a:t>
            </a:r>
            <a:r>
              <a:rPr lang="ar-IQ" sz="2800" dirty="0">
                <a:ea typeface="Calibri"/>
              </a:rPr>
              <a:t>.</a:t>
            </a:r>
            <a:endParaRPr lang="en-US" sz="2800" dirty="0">
              <a:ea typeface="Calibri"/>
            </a:endParaRPr>
          </a:p>
        </p:txBody>
      </p:sp>
      <p:sp>
        <p:nvSpPr>
          <p:cNvPr id="4" name="Slide Number Placeholder 3"/>
          <p:cNvSpPr>
            <a:spLocks noGrp="1"/>
          </p:cNvSpPr>
          <p:nvPr>
            <p:ph type="sldNum" sz="quarter" idx="12"/>
          </p:nvPr>
        </p:nvSpPr>
        <p:spPr/>
        <p:txBody>
          <a:bodyPr/>
          <a:lstStyle/>
          <a:p>
            <a:fld id="{22AED93D-E10C-4801-8231-246949993E05}" type="slidenum">
              <a:rPr lang="en-US" smtClean="0"/>
              <a:t>55</a:t>
            </a:fld>
            <a:endParaRPr lang="en-US"/>
          </a:p>
        </p:txBody>
      </p:sp>
    </p:spTree>
    <p:extLst>
      <p:ext uri="{BB962C8B-B14F-4D97-AF65-F5344CB8AC3E}">
        <p14:creationId xmlns:p14="http://schemas.microsoft.com/office/powerpoint/2010/main" val="12826073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Autofit/>
          </a:bodyPr>
          <a:lstStyle/>
          <a:p>
            <a:pPr marL="0" indent="0" algn="just" rtl="1">
              <a:buNone/>
            </a:pPr>
            <a:r>
              <a:rPr lang="ar-IQ" sz="2800" dirty="0" smtClean="0"/>
              <a:t>2- المركز </a:t>
            </a:r>
            <a:r>
              <a:rPr lang="ar-IQ" sz="2800" dirty="0"/>
              <a:t>الرئيس للشركة على أن يكون في العراق. </a:t>
            </a:r>
            <a:endParaRPr lang="ar-IQ" sz="2800" dirty="0" smtClean="0"/>
          </a:p>
          <a:p>
            <a:pPr marL="0" indent="0" algn="just" rtl="1">
              <a:buNone/>
            </a:pPr>
            <a:r>
              <a:rPr lang="ar-IQ" sz="2800" dirty="0" smtClean="0"/>
              <a:t>3- الغرض </a:t>
            </a:r>
            <a:r>
              <a:rPr lang="ar-IQ" sz="2800" dirty="0"/>
              <a:t>الذي أسست الشركة من أجله والطبيعة العامة للعمل الذي </a:t>
            </a:r>
            <a:r>
              <a:rPr lang="ar-IQ" sz="2800" dirty="0" smtClean="0"/>
              <a:t>ستؤديه.</a:t>
            </a:r>
          </a:p>
          <a:p>
            <a:pPr marL="0" indent="0" algn="just" rtl="1">
              <a:buNone/>
            </a:pPr>
            <a:r>
              <a:rPr lang="ar-IQ" sz="2800" dirty="0" smtClean="0"/>
              <a:t>4- رأس </a:t>
            </a:r>
            <a:r>
              <a:rPr lang="ar-IQ" sz="2800" dirty="0"/>
              <a:t>مال الشركة وتقسيمه إلى </a:t>
            </a:r>
            <a:r>
              <a:rPr lang="ar-IQ" sz="2800" dirty="0" smtClean="0"/>
              <a:t>أسهم. </a:t>
            </a:r>
          </a:p>
          <a:p>
            <a:pPr marL="0" indent="0" algn="just" rtl="1">
              <a:buNone/>
            </a:pPr>
            <a:r>
              <a:rPr lang="ar-IQ" sz="2800" dirty="0" smtClean="0"/>
              <a:t>5- عدد </a:t>
            </a:r>
            <a:r>
              <a:rPr lang="ar-IQ" sz="2800" dirty="0"/>
              <a:t>أعضاء مجلس الإدارة في الشركة المساهمة الخاصة. </a:t>
            </a:r>
            <a:endParaRPr lang="ar-IQ" sz="2800" dirty="0" smtClean="0"/>
          </a:p>
          <a:p>
            <a:pPr marL="0" indent="0" algn="just" rtl="1">
              <a:buNone/>
            </a:pPr>
            <a:r>
              <a:rPr lang="ar-IQ" sz="2800" dirty="0" smtClean="0"/>
              <a:t>6- اسماء </a:t>
            </a:r>
            <a:r>
              <a:rPr lang="ar-IQ" sz="2800" dirty="0"/>
              <a:t>المؤسسين وجنسياتهم ومهنهم ومحلات إقامتهم الدائمة وعدد أسهم كل منهم</a:t>
            </a:r>
            <a:r>
              <a:rPr lang="ar-IQ" sz="2800" dirty="0" smtClean="0"/>
              <a:t>.</a:t>
            </a:r>
          </a:p>
          <a:p>
            <a:pPr marL="0" indent="0" algn="just" rtl="1">
              <a:buNone/>
            </a:pPr>
            <a:r>
              <a:rPr lang="ar-IQ" sz="2800" dirty="0" smtClean="0"/>
              <a:t>7- في </a:t>
            </a:r>
            <a:r>
              <a:rPr lang="ar-IQ" sz="2800" dirty="0"/>
              <a:t>حال وجود أموال عينية مقدمة من قبل أحد المؤسسين أو بعضهم وفقا للمادة (٢٩ / ثانيا / ٣) من قانون الشركات، يجب ذكر نوع الأموال العينية المقدمة، والقيمة المقدرة بها، التي وافق عليها باقي المؤسسين، واسم المؤسس الذي قدم هذه الأموال، ونسبة مساهمته في رأس مال الشركة بموجب هذا التقدير</a:t>
            </a:r>
            <a:endParaRPr lang="en-US" sz="2800" dirty="0"/>
          </a:p>
        </p:txBody>
      </p:sp>
      <p:sp>
        <p:nvSpPr>
          <p:cNvPr id="4" name="Slide Number Placeholder 3"/>
          <p:cNvSpPr>
            <a:spLocks noGrp="1"/>
          </p:cNvSpPr>
          <p:nvPr>
            <p:ph type="sldNum" sz="quarter" idx="12"/>
          </p:nvPr>
        </p:nvSpPr>
        <p:spPr/>
        <p:txBody>
          <a:bodyPr/>
          <a:lstStyle/>
          <a:p>
            <a:fld id="{22AED93D-E10C-4801-8231-246949993E05}" type="slidenum">
              <a:rPr lang="en-US" smtClean="0"/>
              <a:t>56</a:t>
            </a:fld>
            <a:endParaRPr lang="en-US"/>
          </a:p>
        </p:txBody>
      </p:sp>
    </p:spTree>
    <p:extLst>
      <p:ext uri="{BB962C8B-B14F-4D97-AF65-F5344CB8AC3E}">
        <p14:creationId xmlns:p14="http://schemas.microsoft.com/office/powerpoint/2010/main" val="9946554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lgn="r" rtl="1">
              <a:buNone/>
            </a:pPr>
            <a:endParaRPr lang="ar-IQ" dirty="0" smtClean="0"/>
          </a:p>
          <a:p>
            <a:pPr marL="0" indent="0" algn="r" rtl="1">
              <a:buNone/>
            </a:pPr>
            <a:r>
              <a:rPr lang="ar-IQ" b="1" dirty="0" smtClean="0">
                <a:solidFill>
                  <a:srgbClr val="FF0000"/>
                </a:solidFill>
              </a:rPr>
              <a:t>المستلزمات التي يتطلبها تأسيس الشركة، وهي وفق ماحددها القانون تتمثل فيما يأتي:</a:t>
            </a:r>
          </a:p>
          <a:p>
            <a:pPr marL="0" indent="0" algn="r" rtl="1">
              <a:buNone/>
            </a:pPr>
            <a:r>
              <a:rPr lang="ar-IQ" dirty="0" smtClean="0"/>
              <a:t>1- اعداد عقد الشركة وتوقيعه من قبل المؤسسين أو من ينوب عنهم</a:t>
            </a:r>
            <a:r>
              <a:rPr lang="ar-IQ" smtClean="0"/>
              <a:t>. </a:t>
            </a:r>
          </a:p>
          <a:p>
            <a:pPr marL="0" indent="0" algn="r" rtl="1">
              <a:buNone/>
            </a:pPr>
            <a:r>
              <a:rPr lang="ar-IQ" smtClean="0"/>
              <a:t>2- </a:t>
            </a:r>
            <a:r>
              <a:rPr lang="ar-IQ" dirty="0" smtClean="0"/>
              <a:t>وثيقة اكتتاب مؤسسي الشركة موقعة منهم. </a:t>
            </a:r>
            <a:r>
              <a:rPr lang="ar-IQ" dirty="0" smtClean="0">
                <a:solidFill>
                  <a:srgbClr val="FF0000"/>
                </a:solidFill>
              </a:rPr>
              <a:t>م/ دراسة المادة (39) من قانون الشركات العراقي</a:t>
            </a:r>
          </a:p>
          <a:p>
            <a:pPr marL="0" indent="0" algn="r" rtl="1">
              <a:buNone/>
            </a:pPr>
            <a:r>
              <a:rPr lang="ar-IQ" dirty="0" smtClean="0"/>
              <a:t>3- دراسة الجدوى الاقتصادية والفنية للشركة المراد تـأسيسها. </a:t>
            </a:r>
          </a:p>
          <a:p>
            <a:pPr marL="0" indent="0" algn="r" rtl="1">
              <a:buNone/>
            </a:pPr>
            <a:r>
              <a:rPr lang="ar-IQ" dirty="0" smtClean="0"/>
              <a:t>4- شهادة تسجيل الاسم التجاري للشركة.</a:t>
            </a:r>
          </a:p>
          <a:p>
            <a:pPr marL="0" indent="0" algn="r" rtl="1">
              <a:buNone/>
            </a:pPr>
            <a:r>
              <a:rPr lang="ar-IQ" dirty="0" smtClean="0"/>
              <a:t> </a:t>
            </a: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57</a:t>
            </a:fld>
            <a:endParaRPr lang="en-US"/>
          </a:p>
        </p:txBody>
      </p:sp>
    </p:spTree>
    <p:extLst>
      <p:ext uri="{BB962C8B-B14F-4D97-AF65-F5344CB8AC3E}">
        <p14:creationId xmlns:p14="http://schemas.microsoft.com/office/powerpoint/2010/main" val="41271657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إجراءات التأسيس</a:t>
            </a:r>
            <a:endParaRPr lang="en-US" dirty="0"/>
          </a:p>
        </p:txBody>
      </p:sp>
      <p:sp>
        <p:nvSpPr>
          <p:cNvPr id="3" name="Content Placeholder 2"/>
          <p:cNvSpPr>
            <a:spLocks noGrp="1"/>
          </p:cNvSpPr>
          <p:nvPr>
            <p:ph idx="1"/>
          </p:nvPr>
        </p:nvSpPr>
        <p:spPr/>
        <p:txBody>
          <a:bodyPr>
            <a:normAutofit/>
          </a:bodyPr>
          <a:lstStyle/>
          <a:p>
            <a:pPr marL="0" indent="0" algn="just" rtl="1">
              <a:buNone/>
            </a:pPr>
            <a:r>
              <a:rPr lang="ar-IQ" dirty="0"/>
              <a:t>بعد إعداد المستلزمات المطلوبة يجب على المؤسسين القيام بإجراءات تأسيس الشركة، وذلك بتقديم طلب إلى مسجل الشركات لتأسيس الشركة وفق الأنموذج الذي أعده المسجل، وترفق مع </a:t>
            </a:r>
            <a:r>
              <a:rPr lang="ar-IQ" dirty="0" smtClean="0"/>
              <a:t>الطلب </a:t>
            </a:r>
            <a:r>
              <a:rPr lang="ar-IQ" dirty="0"/>
              <a:t>مستلزمات التأسيس التي سبق </a:t>
            </a:r>
            <a:r>
              <a:rPr lang="ar-IQ" dirty="0" smtClean="0"/>
              <a:t>بيانها. </a:t>
            </a:r>
            <a:r>
              <a:rPr lang="ar-IQ" dirty="0"/>
              <a:t>وقد أوجبت المادة (۱۹) من القانون أن يعلن المسجل عن قراره بالقبول أو الرفض خلال (۱۰) عشرة أيام من تاريخ تسلمه الطلب، فإذا لم يجد المسجل في طلب التأسيس ما يخالف نصاً محدداً في هذا القانون، يصدر إخطاراً خطياً بقراره الموافق على طلب التأسيس في تاريخ اتخاذه. </a:t>
            </a:r>
            <a:endParaRPr lang="ar-IQ" dirty="0" smtClean="0"/>
          </a:p>
        </p:txBody>
      </p:sp>
      <p:sp>
        <p:nvSpPr>
          <p:cNvPr id="4" name="Slide Number Placeholder 3"/>
          <p:cNvSpPr>
            <a:spLocks noGrp="1"/>
          </p:cNvSpPr>
          <p:nvPr>
            <p:ph type="sldNum" sz="quarter" idx="12"/>
          </p:nvPr>
        </p:nvSpPr>
        <p:spPr/>
        <p:txBody>
          <a:bodyPr/>
          <a:lstStyle/>
          <a:p>
            <a:fld id="{22AED93D-E10C-4801-8231-246949993E05}" type="slidenum">
              <a:rPr lang="en-US" smtClean="0"/>
              <a:t>58</a:t>
            </a:fld>
            <a:endParaRPr lang="en-US"/>
          </a:p>
        </p:txBody>
      </p:sp>
    </p:spTree>
    <p:extLst>
      <p:ext uri="{BB962C8B-B14F-4D97-AF65-F5344CB8AC3E}">
        <p14:creationId xmlns:p14="http://schemas.microsoft.com/office/powerpoint/2010/main" val="18163161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43400"/>
          </a:xfrm>
        </p:spPr>
        <p:txBody>
          <a:bodyPr>
            <a:noAutofit/>
          </a:bodyPr>
          <a:lstStyle/>
          <a:p>
            <a:pPr marL="0" indent="0" algn="just" rtl="1">
              <a:buNone/>
            </a:pPr>
            <a:r>
              <a:rPr lang="ar-IQ" sz="2800" dirty="0">
                <a:solidFill>
                  <a:prstClr val="black"/>
                </a:solidFill>
              </a:rPr>
              <a:t>ويُعد ذلك موافقة من المسجل لقيام المؤسسين بتكملة إجراءات التأسيس المتمثلة في القيام بطرح ما تبقي من أسهم رأس مال الشركة في اكتتاب عام للجمهور، بعد الاكتتاب بجزء منها من قبل المؤسسين. ويجب على المسجل نشر قراره بالموافقة على تأسيس الشركة في النشرة الخاصة التي </a:t>
            </a:r>
            <a:r>
              <a:rPr lang="ar-IQ" sz="2800" dirty="0" smtClean="0">
                <a:solidFill>
                  <a:prstClr val="black"/>
                </a:solidFill>
              </a:rPr>
              <a:t>يصدرها. </a:t>
            </a:r>
            <a:r>
              <a:rPr lang="ar-IQ" sz="2800" dirty="0">
                <a:solidFill>
                  <a:prstClr val="black"/>
                </a:solidFill>
              </a:rPr>
              <a:t>وبعد نجاح الاكتتاب العام يصدر المسجل شهادة تأسيس الشركة، وتكتسب الشخصية المعنوية من هذا التاريخ وفق التفصيل الذي يتم بيانه لاحقاً. </a:t>
            </a:r>
            <a:r>
              <a:rPr lang="ar-IQ" sz="2800" dirty="0" smtClean="0">
                <a:solidFill>
                  <a:prstClr val="black"/>
                </a:solidFill>
              </a:rPr>
              <a:t>أي </a:t>
            </a:r>
            <a:r>
              <a:rPr lang="ar-IQ" sz="2800" dirty="0">
                <a:solidFill>
                  <a:prstClr val="black"/>
                </a:solidFill>
              </a:rPr>
              <a:t>أنه يجب التمييز في الشركة المساهمة بين إجازة التأسيس الذي يصدرها المسجل للقيام باستكمال إجراءات التأسيس المتمثلة في </a:t>
            </a:r>
            <a:r>
              <a:rPr lang="ar-IQ" sz="2800" dirty="0" smtClean="0">
                <a:solidFill>
                  <a:prstClr val="black"/>
                </a:solidFill>
              </a:rPr>
              <a:t>الاكتتاب </a:t>
            </a:r>
            <a:r>
              <a:rPr lang="ar-IQ" sz="2800" dirty="0">
                <a:solidFill>
                  <a:prstClr val="black"/>
                </a:solidFill>
              </a:rPr>
              <a:t>العام، وشهادة التأسيس التي</a:t>
            </a:r>
            <a:r>
              <a:rPr lang="en-US" sz="2800" dirty="0">
                <a:solidFill>
                  <a:prstClr val="black"/>
                </a:solidFill>
              </a:rPr>
              <a:t> </a:t>
            </a:r>
            <a:r>
              <a:rPr lang="ar-IQ" sz="2800" dirty="0">
                <a:solidFill>
                  <a:prstClr val="black"/>
                </a:solidFill>
              </a:rPr>
              <a:t> يصدرها بعد نجاح هذا </a:t>
            </a:r>
            <a:r>
              <a:rPr lang="ar-IQ" sz="2800" dirty="0" smtClean="0">
                <a:solidFill>
                  <a:prstClr val="black"/>
                </a:solidFill>
              </a:rPr>
              <a:t>الاكتتاب.</a:t>
            </a:r>
          </a:p>
        </p:txBody>
      </p:sp>
      <p:sp>
        <p:nvSpPr>
          <p:cNvPr id="4" name="Slide Number Placeholder 3"/>
          <p:cNvSpPr>
            <a:spLocks noGrp="1"/>
          </p:cNvSpPr>
          <p:nvPr>
            <p:ph type="sldNum" sz="quarter" idx="12"/>
          </p:nvPr>
        </p:nvSpPr>
        <p:spPr/>
        <p:txBody>
          <a:bodyPr/>
          <a:lstStyle/>
          <a:p>
            <a:fld id="{22AED93D-E10C-4801-8231-246949993E05}" type="slidenum">
              <a:rPr lang="en-US" smtClean="0"/>
              <a:t>59</a:t>
            </a:fld>
            <a:endParaRPr lang="en-US"/>
          </a:p>
        </p:txBody>
      </p:sp>
    </p:spTree>
    <p:extLst>
      <p:ext uri="{BB962C8B-B14F-4D97-AF65-F5344CB8AC3E}">
        <p14:creationId xmlns:p14="http://schemas.microsoft.com/office/powerpoint/2010/main" val="319428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182880" lvl="0" indent="-182880" algn="just" rtl="1">
              <a:lnSpc>
                <a:spcPct val="150000"/>
              </a:lnSpc>
              <a:buClr>
                <a:srgbClr val="93A299"/>
              </a:buClr>
              <a:buSzPct val="85000"/>
            </a:pPr>
            <a:r>
              <a:rPr lang="ar-IQ" sz="2400" dirty="0">
                <a:solidFill>
                  <a:srgbClr val="FF0000"/>
                </a:solidFill>
                <a:latin typeface="Segoe UI" panose="020B0502040204020203" pitchFamily="34" charset="0"/>
                <a:cs typeface="Segoe UI" panose="020B0502040204020203" pitchFamily="34" charset="0"/>
              </a:rPr>
              <a:t>سادساً / </a:t>
            </a:r>
            <a:r>
              <a:rPr lang="ar-IQ" sz="2400" dirty="0">
                <a:solidFill>
                  <a:srgbClr val="292934"/>
                </a:solidFill>
                <a:latin typeface="Segoe UI" panose="020B0502040204020203" pitchFamily="34" charset="0"/>
                <a:cs typeface="Segoe UI" panose="020B0502040204020203" pitchFamily="34" charset="0"/>
              </a:rPr>
              <a:t>يتولى مؤسس كل من المشروع الفردي وشركة الشخص الواحد ذات المسؤولية المحدودة إعداد بيان يقوم مقام عقد الشركة.</a:t>
            </a:r>
          </a:p>
          <a:p>
            <a:pPr marL="182880" lvl="0" indent="-182880" algn="just" rtl="1">
              <a:lnSpc>
                <a:spcPct val="150000"/>
              </a:lnSpc>
              <a:buClr>
                <a:srgbClr val="93A299"/>
              </a:buClr>
              <a:buSzPct val="85000"/>
            </a:pPr>
            <a:r>
              <a:rPr lang="ar-IQ" sz="2400" dirty="0">
                <a:solidFill>
                  <a:srgbClr val="292934"/>
                </a:solidFill>
                <a:latin typeface="Segoe UI" panose="020B0502040204020203" pitchFamily="34" charset="0"/>
                <a:cs typeface="Segoe UI" panose="020B0502040204020203" pitchFamily="34" charset="0"/>
              </a:rPr>
              <a:t> </a:t>
            </a:r>
            <a:r>
              <a:rPr lang="ar-IQ" sz="2400" dirty="0">
                <a:solidFill>
                  <a:srgbClr val="FF0000"/>
                </a:solidFill>
                <a:latin typeface="Segoe UI" panose="020B0502040204020203" pitchFamily="34" charset="0"/>
                <a:cs typeface="Segoe UI" panose="020B0502040204020203" pitchFamily="34" charset="0"/>
              </a:rPr>
              <a:t>سابعاً / </a:t>
            </a:r>
            <a:r>
              <a:rPr lang="ar-IQ" sz="2400" dirty="0">
                <a:solidFill>
                  <a:srgbClr val="292934"/>
                </a:solidFill>
                <a:latin typeface="Segoe UI" panose="020B0502040204020203" pitchFamily="34" charset="0"/>
                <a:cs typeface="Segoe UI" panose="020B0502040204020203" pitchFamily="34" charset="0"/>
              </a:rPr>
              <a:t>في الشركات البسيطة ألزم المشرع توثيق عقد الشركة من الكاتب العدل وأن تودع نسخة منه لدى المسجل وإلا كان العقد باطلاً.</a:t>
            </a:r>
          </a:p>
          <a:p>
            <a:pPr marL="182880" lvl="0" indent="-182880" algn="r" rtl="1">
              <a:buClr>
                <a:srgbClr val="93A299"/>
              </a:buClr>
              <a:buSzPct val="85000"/>
            </a:pPr>
            <a:endParaRPr lang="ar-IQ" sz="2400" dirty="0">
              <a:solidFill>
                <a:srgbClr val="292934"/>
              </a:solidFill>
              <a:latin typeface="Arial"/>
            </a:endParaRPr>
          </a:p>
          <a:p>
            <a:pPr marL="182880" lvl="0" indent="-182880" algn="r" rtl="1">
              <a:buClr>
                <a:srgbClr val="93A299"/>
              </a:buClr>
              <a:buSzPct val="85000"/>
            </a:pPr>
            <a:endParaRPr lang="en-US" sz="2400" dirty="0">
              <a:solidFill>
                <a:srgbClr val="292934"/>
              </a:solidFill>
              <a:latin typeface="Arial"/>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6</a:t>
            </a:fld>
            <a:endParaRPr lang="en-US"/>
          </a:p>
        </p:txBody>
      </p:sp>
    </p:spTree>
    <p:extLst>
      <p:ext uri="{BB962C8B-B14F-4D97-AF65-F5344CB8AC3E}">
        <p14:creationId xmlns:p14="http://schemas.microsoft.com/office/powerpoint/2010/main" val="34342467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rtl="1">
              <a:buNone/>
            </a:pPr>
            <a:r>
              <a:rPr lang="ar-IQ" dirty="0"/>
              <a:t>وهناك شركات تستلزم طبيعة نشاطها الحصول على اجازة (ترخيص) الجهات المختصة لكون الأعمال التي تمارسها خاضعة لنظام الاجازة.</a:t>
            </a:r>
          </a:p>
          <a:p>
            <a:pPr marL="0" indent="0" algn="just" rtl="1">
              <a:buNone/>
            </a:pPr>
            <a:r>
              <a:rPr lang="ar-IQ" dirty="0"/>
              <a:t>وفي كل الأحوال فان على لجنة المؤسسين بعد تأسيس الشركة إعداد تقرير المؤسسين وتحديد مصاريف التأسيس التي أنفقتها اللجنة على تأسيس الشركة، ثم دعوة الهيئة العامة لغرض عقد الاجتماع التأسيسي </a:t>
            </a:r>
            <a:r>
              <a:rPr lang="ar-IQ" dirty="0" smtClean="0"/>
              <a:t>للشركة، </a:t>
            </a:r>
            <a:r>
              <a:rPr lang="ar-IQ" dirty="0"/>
              <a:t>وتنتهى مهام اللجنة بعد انتخاب مجلس الإدارة في </a:t>
            </a:r>
            <a:r>
              <a:rPr lang="ar-IQ" dirty="0" smtClean="0"/>
              <a:t>الشركة.</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60</a:t>
            </a:fld>
            <a:endParaRPr lang="en-US"/>
          </a:p>
        </p:txBody>
      </p:sp>
    </p:spTree>
    <p:extLst>
      <p:ext uri="{BB962C8B-B14F-4D97-AF65-F5344CB8AC3E}">
        <p14:creationId xmlns:p14="http://schemas.microsoft.com/office/powerpoint/2010/main" val="15251462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962400"/>
          </a:xfrm>
        </p:spPr>
        <p:txBody>
          <a:bodyPr>
            <a:normAutofit/>
          </a:bodyPr>
          <a:lstStyle/>
          <a:p>
            <a:pPr marL="0" lvl="0" indent="0" algn="just" rtl="1">
              <a:buNone/>
            </a:pPr>
            <a:r>
              <a:rPr lang="ar-SA" sz="2800" dirty="0">
                <a:solidFill>
                  <a:prstClr val="black"/>
                </a:solidFill>
                <a:ea typeface="Calibri"/>
              </a:rPr>
              <a:t>أما إذا رفض المسجل طلب تأسيس الشركة، فإنه ملزم بإصدار قرار خطي يوضح </a:t>
            </a:r>
            <a:r>
              <a:rPr lang="ar-SA" sz="2800">
                <a:solidFill>
                  <a:prstClr val="black"/>
                </a:solidFill>
                <a:ea typeface="Calibri"/>
              </a:rPr>
              <a:t>فيه </a:t>
            </a:r>
            <a:r>
              <a:rPr lang="ar-SA" sz="2800" smtClean="0">
                <a:solidFill>
                  <a:prstClr val="black"/>
                </a:solidFill>
                <a:ea typeface="Calibri"/>
              </a:rPr>
              <a:t>أسباب </a:t>
            </a:r>
            <a:r>
              <a:rPr lang="ar-SA" sz="2800" dirty="0">
                <a:solidFill>
                  <a:prstClr val="black"/>
                </a:solidFill>
                <a:ea typeface="Calibri"/>
              </a:rPr>
              <a:t>الرفض ويبين فيه النصوص القانونية التي تمت مخالفتها من قبل المؤسيس والوقائع المتعلقة بهذه المخالفات وحينئذ على المؤسسين معالجة أسباب الرفض وتقديم طلب جديد لتأسيس الشركة. أما في حال عدم اقتناعهم بقرار المسجل فإنه يحق لهم الاعتراض على هذا القرار لدى وزير التجارة خلال (</a:t>
            </a:r>
            <a:r>
              <a:rPr lang="fa-IR" sz="2800" dirty="0">
                <a:solidFill>
                  <a:prstClr val="black"/>
                </a:solidFill>
                <a:ea typeface="Calibri"/>
              </a:rPr>
              <a:t>۳۰) </a:t>
            </a:r>
            <a:r>
              <a:rPr lang="ar-SA" sz="2800" dirty="0">
                <a:solidFill>
                  <a:prstClr val="black"/>
                </a:solidFill>
                <a:ea typeface="Calibri"/>
              </a:rPr>
              <a:t>ثلاثين يوماً من يوم تبليغهم به.</a:t>
            </a:r>
            <a:endParaRPr lang="en-US" sz="2800" dirty="0">
              <a:solidFill>
                <a:prstClr val="black"/>
              </a:solidFill>
            </a:endParaRPr>
          </a:p>
          <a:p>
            <a:pPr marL="0" indent="0" algn="just" rtl="1">
              <a:buNone/>
            </a:pPr>
            <a:endParaRPr lang="en-US" sz="2800" dirty="0"/>
          </a:p>
        </p:txBody>
      </p:sp>
      <p:sp>
        <p:nvSpPr>
          <p:cNvPr id="4" name="Slide Number Placeholder 3"/>
          <p:cNvSpPr>
            <a:spLocks noGrp="1"/>
          </p:cNvSpPr>
          <p:nvPr>
            <p:ph type="sldNum" sz="quarter" idx="12"/>
          </p:nvPr>
        </p:nvSpPr>
        <p:spPr/>
        <p:txBody>
          <a:bodyPr/>
          <a:lstStyle/>
          <a:p>
            <a:fld id="{22AED93D-E10C-4801-8231-246949993E05}" type="slidenum">
              <a:rPr lang="en-US" smtClean="0"/>
              <a:t>61</a:t>
            </a:fld>
            <a:endParaRPr lang="en-US"/>
          </a:p>
        </p:txBody>
      </p:sp>
    </p:spTree>
    <p:extLst>
      <p:ext uri="{BB962C8B-B14F-4D97-AF65-F5344CB8AC3E}">
        <p14:creationId xmlns:p14="http://schemas.microsoft.com/office/powerpoint/2010/main" val="39887764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1"/>
            <a:ext cx="8229600" cy="3429000"/>
          </a:xfrm>
        </p:spPr>
        <p:txBody>
          <a:bodyPr>
            <a:normAutofit/>
          </a:bodyPr>
          <a:lstStyle/>
          <a:p>
            <a:pPr marL="0" indent="0" algn="just" rtl="1">
              <a:buNone/>
            </a:pPr>
            <a:r>
              <a:rPr lang="ar-SA" sz="2800" dirty="0">
                <a:solidFill>
                  <a:prstClr val="black"/>
                </a:solidFill>
                <a:ea typeface="Calibri"/>
              </a:rPr>
              <a:t>وعلى وزير التجارة البت في هذا الاعتراض خلال (</a:t>
            </a:r>
            <a:r>
              <a:rPr lang="fa-IR" sz="2800" dirty="0">
                <a:solidFill>
                  <a:prstClr val="black"/>
                </a:solidFill>
                <a:ea typeface="Calibri"/>
              </a:rPr>
              <a:t>۳۰) </a:t>
            </a:r>
            <a:r>
              <a:rPr lang="ar-SA" sz="2800" dirty="0">
                <a:solidFill>
                  <a:prstClr val="black"/>
                </a:solidFill>
                <a:ea typeface="Calibri"/>
              </a:rPr>
              <a:t>ثلاثين يوماً من تاريخ تقديمه. ويكون قرار الوزير قابلاً للطعن خلال ثلاثين يوماً أيضاً أمام المحكمة المختصة (</a:t>
            </a:r>
            <a:r>
              <a:rPr lang="fa-IR" sz="2800" dirty="0">
                <a:solidFill>
                  <a:prstClr val="black"/>
                </a:solidFill>
                <a:ea typeface="Calibri"/>
              </a:rPr>
              <a:t>۳)</a:t>
            </a:r>
            <a:r>
              <a:rPr lang="ar-SA" sz="2800" dirty="0">
                <a:solidFill>
                  <a:prstClr val="black"/>
                </a:solidFill>
                <a:ea typeface="Calibri"/>
              </a:rPr>
              <a:t>، وهي محكمة القضاء الإداري في العراق والمحكمة الإدارية في إقليم كوردستان العراق، لكون </a:t>
            </a:r>
            <a:r>
              <a:rPr lang="ar-IQ" sz="2800" dirty="0" smtClean="0">
                <a:solidFill>
                  <a:prstClr val="black"/>
                </a:solidFill>
                <a:ea typeface="Calibri"/>
              </a:rPr>
              <a:t>القرار</a:t>
            </a:r>
            <a:r>
              <a:rPr lang="ar-SA" sz="2800" dirty="0" smtClean="0">
                <a:solidFill>
                  <a:prstClr val="black"/>
                </a:solidFill>
                <a:ea typeface="Calibri"/>
              </a:rPr>
              <a:t> </a:t>
            </a:r>
            <a:r>
              <a:rPr lang="ar-SA" sz="2800" dirty="0">
                <a:solidFill>
                  <a:prstClr val="black"/>
                </a:solidFill>
                <a:ea typeface="Calibri"/>
              </a:rPr>
              <a:t>المطعون فيه قراراً إدارياً من حيث طبيعته</a:t>
            </a:r>
            <a:endParaRPr lang="en-US" sz="2800" dirty="0">
              <a:solidFill>
                <a:prstClr val="black"/>
              </a:solidFill>
              <a:ea typeface="Calibri"/>
            </a:endParaRPr>
          </a:p>
        </p:txBody>
      </p:sp>
      <p:sp>
        <p:nvSpPr>
          <p:cNvPr id="4" name="Slide Number Placeholder 3"/>
          <p:cNvSpPr>
            <a:spLocks noGrp="1"/>
          </p:cNvSpPr>
          <p:nvPr>
            <p:ph type="sldNum" sz="quarter" idx="12"/>
          </p:nvPr>
        </p:nvSpPr>
        <p:spPr/>
        <p:txBody>
          <a:bodyPr/>
          <a:lstStyle/>
          <a:p>
            <a:fld id="{22AED93D-E10C-4801-8231-246949993E05}" type="slidenum">
              <a:rPr lang="en-US" smtClean="0"/>
              <a:t>62</a:t>
            </a:fld>
            <a:endParaRPr lang="en-US"/>
          </a:p>
        </p:txBody>
      </p:sp>
    </p:spTree>
    <p:extLst>
      <p:ext uri="{BB962C8B-B14F-4D97-AF65-F5344CB8AC3E}">
        <p14:creationId xmlns:p14="http://schemas.microsoft.com/office/powerpoint/2010/main" val="2917926107"/>
      </p:ext>
    </p:extLst>
  </p:cSld>
  <p:clrMapOvr>
    <a:overrideClrMapping bg1="lt1" tx1="dk1" bg2="lt2" tx2="dk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الاكتتاب بأسهم الشركة</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rtl="1">
              <a:buNone/>
            </a:pPr>
            <a:r>
              <a:rPr lang="ar-IQ" dirty="0" smtClean="0">
                <a:solidFill>
                  <a:srgbClr val="FF0000"/>
                </a:solidFill>
              </a:rPr>
              <a:t>أولاً: تعريف </a:t>
            </a:r>
            <a:r>
              <a:rPr lang="ar-IQ" dirty="0">
                <a:solidFill>
                  <a:srgbClr val="FF0000"/>
                </a:solidFill>
              </a:rPr>
              <a:t>الاكتتاب </a:t>
            </a:r>
            <a:r>
              <a:rPr lang="ar-IQ" dirty="0" smtClean="0">
                <a:solidFill>
                  <a:srgbClr val="FF0000"/>
                </a:solidFill>
              </a:rPr>
              <a:t> </a:t>
            </a:r>
          </a:p>
          <a:p>
            <a:pPr marL="0" indent="0" algn="just" rtl="1">
              <a:buNone/>
            </a:pPr>
            <a:r>
              <a:rPr lang="ar-IQ" dirty="0" smtClean="0"/>
              <a:t>بعد </a:t>
            </a:r>
            <a:r>
              <a:rPr lang="ar-IQ" dirty="0"/>
              <a:t>الموافقة الأولية للمسجل على طلب تأسيس الشركة يبقى أمام المؤسسين العمل على استكمال رأس المال المحدد في عقد الشركة لغرض استكمال إجراءات التأسيس واستجماع مقومات التكوين الفعلي والقانوني للشركة، ويكون ذلك بطرح ما تبقى من أسهم رأس المال في عملية الاكتتاب. </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63</a:t>
            </a:fld>
            <a:endParaRPr lang="en-US"/>
          </a:p>
        </p:txBody>
      </p:sp>
    </p:spTree>
    <p:extLst>
      <p:ext uri="{BB962C8B-B14F-4D97-AF65-F5344CB8AC3E}">
        <p14:creationId xmlns:p14="http://schemas.microsoft.com/office/powerpoint/2010/main" val="10769414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lvl="0" indent="0" algn="just" rtl="1">
              <a:buNone/>
            </a:pPr>
            <a:r>
              <a:rPr lang="ar-IQ" dirty="0">
                <a:solidFill>
                  <a:prstClr val="black"/>
                </a:solidFill>
              </a:rPr>
              <a:t>ولم يرد في قانون الشركات تعريف للاكتتاب، ولم يتفق الفقه بشأن تعريفه أيضاً،</a:t>
            </a:r>
            <a:endParaRPr lang="en-US" dirty="0">
              <a:solidFill>
                <a:prstClr val="black"/>
              </a:solidFill>
            </a:endParaRPr>
          </a:p>
          <a:p>
            <a:pPr marL="0" indent="0" algn="just" rtl="1">
              <a:buNone/>
            </a:pPr>
            <a:r>
              <a:rPr lang="ar-IQ" dirty="0"/>
              <a:t>فمنهم (۲) من عرفه </a:t>
            </a:r>
            <a:r>
              <a:rPr lang="ar-IQ" dirty="0" smtClean="0"/>
              <a:t>بأنه( </a:t>
            </a:r>
            <a:r>
              <a:rPr lang="ar-IQ" dirty="0"/>
              <a:t>انضمام الشخص الى عقد الشركة بتقديمه قيمة السهم ويعطى المكتتب مقابلاً لذلك سهماً ، يكتسب به صفة المساهم بعد تمام إجراءات </a:t>
            </a:r>
            <a:r>
              <a:rPr lang="ar-IQ" dirty="0" smtClean="0"/>
              <a:t>التأسيس).</a:t>
            </a:r>
          </a:p>
        </p:txBody>
      </p:sp>
      <p:sp>
        <p:nvSpPr>
          <p:cNvPr id="4" name="Slide Number Placeholder 3"/>
          <p:cNvSpPr>
            <a:spLocks noGrp="1"/>
          </p:cNvSpPr>
          <p:nvPr>
            <p:ph type="sldNum" sz="quarter" idx="12"/>
          </p:nvPr>
        </p:nvSpPr>
        <p:spPr/>
        <p:txBody>
          <a:bodyPr/>
          <a:lstStyle/>
          <a:p>
            <a:fld id="{22AED93D-E10C-4801-8231-246949993E05}" type="slidenum">
              <a:rPr lang="en-US" smtClean="0"/>
              <a:t>64</a:t>
            </a:fld>
            <a:endParaRPr lang="en-US"/>
          </a:p>
        </p:txBody>
      </p:sp>
    </p:spTree>
    <p:extLst>
      <p:ext uri="{BB962C8B-B14F-4D97-AF65-F5344CB8AC3E}">
        <p14:creationId xmlns:p14="http://schemas.microsoft.com/office/powerpoint/2010/main" val="6412304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solidFill>
                  <a:srgbClr val="FF0000"/>
                </a:solidFill>
                <a:ea typeface="+mn-ea"/>
                <a:cs typeface="Arial"/>
              </a:rPr>
              <a:t>ثانيا:الطبيعة </a:t>
            </a:r>
            <a:r>
              <a:rPr lang="ar-IQ" sz="3200" dirty="0">
                <a:solidFill>
                  <a:srgbClr val="FF0000"/>
                </a:solidFill>
                <a:ea typeface="+mn-ea"/>
                <a:cs typeface="Arial"/>
              </a:rPr>
              <a:t>القانونية </a:t>
            </a:r>
            <a:r>
              <a:rPr lang="ar-IQ" sz="3200" dirty="0" smtClean="0">
                <a:solidFill>
                  <a:srgbClr val="FF0000"/>
                </a:solidFill>
                <a:ea typeface="+mn-ea"/>
                <a:cs typeface="Arial"/>
              </a:rPr>
              <a:t>للاكتتاب</a:t>
            </a:r>
            <a:endParaRPr lang="en-US" dirty="0">
              <a:solidFill>
                <a:srgbClr val="FF0000"/>
              </a:solidFill>
            </a:endParaRPr>
          </a:p>
        </p:txBody>
      </p:sp>
      <p:sp>
        <p:nvSpPr>
          <p:cNvPr id="3" name="Content Placeholder 2"/>
          <p:cNvSpPr>
            <a:spLocks noGrp="1"/>
          </p:cNvSpPr>
          <p:nvPr>
            <p:ph idx="1"/>
          </p:nvPr>
        </p:nvSpPr>
        <p:spPr>
          <a:xfrm>
            <a:off x="457200" y="1371600"/>
            <a:ext cx="8229600" cy="4724401"/>
          </a:xfrm>
        </p:spPr>
        <p:txBody>
          <a:bodyPr>
            <a:noAutofit/>
          </a:bodyPr>
          <a:lstStyle/>
          <a:p>
            <a:pPr marL="0" indent="0" algn="just" rtl="1">
              <a:buNone/>
            </a:pPr>
            <a:r>
              <a:rPr lang="ar-IQ" sz="2800" dirty="0" smtClean="0"/>
              <a:t>اختلف </a:t>
            </a:r>
            <a:r>
              <a:rPr lang="ar-IQ" sz="2800" dirty="0"/>
              <a:t>الفقه حول تحديد الطبيعة القانونية للاكتتاب هل هو تصرف إرادي منفرد أو عقد أو اشتراط لمصلحة الغير؟ </a:t>
            </a:r>
            <a:endParaRPr lang="ar-IQ" sz="2800" dirty="0" smtClean="0"/>
          </a:p>
          <a:p>
            <a:pPr marL="0" indent="0" algn="just" rtl="1">
              <a:buNone/>
            </a:pPr>
            <a:r>
              <a:rPr lang="ar-IQ" sz="2800" dirty="0"/>
              <a:t>فهناك من يرى أن الاكتتاب تصرف إرادي من جانب المكتتب الذي يعلن عن رغبته فى الاشتراك في الشركة التي سيتم إنشاؤها</a:t>
            </a:r>
            <a:r>
              <a:rPr lang="ar-IQ" sz="2800" dirty="0" smtClean="0"/>
              <a:t>.</a:t>
            </a:r>
          </a:p>
          <a:p>
            <a:pPr marL="0" indent="0" algn="just" rtl="1">
              <a:buNone/>
            </a:pPr>
            <a:r>
              <a:rPr lang="ar-IQ" sz="2800" dirty="0" smtClean="0"/>
              <a:t>في </a:t>
            </a:r>
            <a:r>
              <a:rPr lang="ar-IQ" sz="2800" dirty="0"/>
              <a:t>حين يرجح </a:t>
            </a:r>
            <a:r>
              <a:rPr lang="ar-IQ" sz="2800" dirty="0" smtClean="0"/>
              <a:t>أخرون المفهوم </a:t>
            </a:r>
            <a:r>
              <a:rPr lang="ar-IQ" sz="2800" dirty="0"/>
              <a:t>التعاقدي للاكتتاب باعتباره عقدا تبادلياً بين المكتتبين والشركة تحت التأسيس بوصف الشركة شخصاً معنوياً في طور التكوين يمثله </a:t>
            </a:r>
            <a:r>
              <a:rPr lang="ar-IQ" sz="2800" dirty="0" smtClean="0"/>
              <a:t>المؤسسون.</a:t>
            </a:r>
          </a:p>
          <a:p>
            <a:pPr marL="0" lvl="0" indent="0" algn="just" rtl="1">
              <a:buNone/>
            </a:pPr>
            <a:r>
              <a:rPr lang="ar-IQ" sz="2800" dirty="0">
                <a:solidFill>
                  <a:prstClr val="black"/>
                </a:solidFill>
              </a:rPr>
              <a:t>هناك من يرى أن الاكتتاب عقد بين المكتتب والمؤسسين بصفتهم الشخصية وليس باعتبارهم ممثلين عن شركة في طور التأسيس لعدم اكتمال وجود الشركة قانوناً.</a:t>
            </a:r>
          </a:p>
          <a:p>
            <a:pPr marL="0" lvl="0" indent="0" algn="just" rtl="1">
              <a:buNone/>
            </a:pPr>
            <a:r>
              <a:rPr lang="ar-IQ" sz="2800" dirty="0">
                <a:solidFill>
                  <a:prstClr val="black"/>
                </a:solidFill>
              </a:rPr>
              <a:t> </a:t>
            </a:r>
            <a:endParaRPr lang="en-US" sz="2800" dirty="0">
              <a:solidFill>
                <a:prstClr val="black"/>
              </a:solidFill>
            </a:endParaRPr>
          </a:p>
          <a:p>
            <a:pPr marL="0" indent="0" algn="just" rtl="1">
              <a:buNone/>
            </a:pPr>
            <a:endParaRPr lang="en-US" sz="2800" dirty="0"/>
          </a:p>
        </p:txBody>
      </p:sp>
      <p:sp>
        <p:nvSpPr>
          <p:cNvPr id="4" name="Slide Number Placeholder 3"/>
          <p:cNvSpPr>
            <a:spLocks noGrp="1"/>
          </p:cNvSpPr>
          <p:nvPr>
            <p:ph type="sldNum" sz="quarter" idx="12"/>
          </p:nvPr>
        </p:nvSpPr>
        <p:spPr/>
        <p:txBody>
          <a:bodyPr/>
          <a:lstStyle/>
          <a:p>
            <a:fld id="{22AED93D-E10C-4801-8231-246949993E05}" type="slidenum">
              <a:rPr lang="en-US" smtClean="0"/>
              <a:t>65</a:t>
            </a:fld>
            <a:endParaRPr lang="en-US"/>
          </a:p>
        </p:txBody>
      </p:sp>
    </p:spTree>
    <p:extLst>
      <p:ext uri="{BB962C8B-B14F-4D97-AF65-F5344CB8AC3E}">
        <p14:creationId xmlns:p14="http://schemas.microsoft.com/office/powerpoint/2010/main" val="11285317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marL="0" indent="0" algn="just" rtl="1">
              <a:buNone/>
            </a:pPr>
            <a:r>
              <a:rPr lang="ar-IQ" dirty="0" smtClean="0"/>
              <a:t>أما فيما يتعلق بالقانون </a:t>
            </a:r>
            <a:r>
              <a:rPr lang="ar-IQ" dirty="0"/>
              <a:t>العراقي فإن المفهوم العقدي للاكتتاب يمكن تبنيه عند قيام الشركة بطرح الأسهم للاكتتاب عندما تقرر زيادة رأس مالها، لكون الشركة في هذه الحالة لها شخصيتها المعنوية المستقلة، ولكن يصعب قبول ذلك بالنسبة للاكتتاب </a:t>
            </a:r>
            <a:r>
              <a:rPr lang="ar-IQ" dirty="0" smtClean="0"/>
              <a:t>التأسيسي للشركة ما دامت شهادة تأسيس الشركة لاتصدر إلا بعد نجاح الاكتتاب بأسهمها من قبل الجمهور، ولاتكتسب الشركة الشخصية المعنوية إلا من تأريخ صدور هذه الشهادة.</a:t>
            </a:r>
          </a:p>
          <a:p>
            <a:pPr marL="0" indent="0" algn="just"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66</a:t>
            </a:fld>
            <a:endParaRPr lang="en-US"/>
          </a:p>
        </p:txBody>
      </p:sp>
    </p:spTree>
    <p:extLst>
      <p:ext uri="{BB962C8B-B14F-4D97-AF65-F5344CB8AC3E}">
        <p14:creationId xmlns:p14="http://schemas.microsoft.com/office/powerpoint/2010/main" val="19657713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dirty="0"/>
              <a:t> </a:t>
            </a:r>
            <a:r>
              <a:rPr lang="ar-IQ" dirty="0" smtClean="0"/>
              <a:t>وعليه </a:t>
            </a:r>
            <a:r>
              <a:rPr lang="ar-IQ" dirty="0"/>
              <a:t>يمكن القول أن </a:t>
            </a:r>
            <a:r>
              <a:rPr lang="ar-IQ" dirty="0" smtClean="0"/>
              <a:t>الاكتتاب </a:t>
            </a:r>
            <a:r>
              <a:rPr lang="ar-IQ" dirty="0"/>
              <a:t>عقد من نوع خاص لا يخضع لكافة الأحكام التي تطبق على العقود شأنه شأن عقد الشركة نفسها الذي تغلب فيه الصفة التنظيمية على الصفة التعاقدية، و</a:t>
            </a:r>
            <a:r>
              <a:rPr lang="ar-IQ" dirty="0" smtClean="0"/>
              <a:t>تدخل </a:t>
            </a:r>
            <a:r>
              <a:rPr lang="ar-IQ" dirty="0"/>
              <a:t>المشرع من خلال </a:t>
            </a:r>
            <a:r>
              <a:rPr lang="ar-IQ" dirty="0" smtClean="0"/>
              <a:t>نصوص </a:t>
            </a:r>
            <a:r>
              <a:rPr lang="ar-IQ" dirty="0"/>
              <a:t>آمرة في تنظيم عملية الاكتتاب بكافة </a:t>
            </a:r>
            <a:r>
              <a:rPr lang="ar-IQ" dirty="0" smtClean="0"/>
              <a:t>تفاصيلها.</a:t>
            </a:r>
          </a:p>
          <a:p>
            <a:pPr marL="0" indent="0" algn="just" rtl="1">
              <a:buNone/>
            </a:pPr>
            <a:r>
              <a:rPr lang="ar-IQ" dirty="0"/>
              <a:t> </a:t>
            </a:r>
            <a:r>
              <a:rPr lang="ar-IQ" dirty="0" smtClean="0"/>
              <a:t>لذلك فقد </a:t>
            </a:r>
            <a:r>
              <a:rPr lang="ar-IQ" dirty="0"/>
              <a:t>تكون للتعايش بين فكرتي العقد والنظام القانوني أهمية لتجاوز الجدل الفقهي حول الطبيعة القانونية </a:t>
            </a:r>
            <a:r>
              <a:rPr lang="ar-IQ" dirty="0" smtClean="0"/>
              <a:t>للاكتتاب.</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67</a:t>
            </a:fld>
            <a:endParaRPr lang="en-US"/>
          </a:p>
        </p:txBody>
      </p:sp>
    </p:spTree>
    <p:extLst>
      <p:ext uri="{BB962C8B-B14F-4D97-AF65-F5344CB8AC3E}">
        <p14:creationId xmlns:p14="http://schemas.microsoft.com/office/powerpoint/2010/main" val="4800492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ثالثا:نوعا الاكتتاب</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0" indent="0" algn="just" rtl="1">
              <a:buNone/>
            </a:pPr>
            <a:r>
              <a:rPr lang="ar-IQ" dirty="0" smtClean="0"/>
              <a:t>الاكتتاب إما أن  يكون مقتصرا على المؤسسين أو بالاشتراك مع بعض المصارف أو المؤسسات المالية ويسمى (الاكتتاب المغلق)، أو أن يكون موجها لعموم </a:t>
            </a:r>
            <a:r>
              <a:rPr lang="ar-IQ" dirty="0"/>
              <a:t>الجمهور ويسمى (الاكتتاب العام). </a:t>
            </a:r>
            <a:endParaRPr lang="ar-IQ" dirty="0" smtClean="0"/>
          </a:p>
          <a:p>
            <a:pPr marL="0" indent="0" algn="just" rtl="1">
              <a:buNone/>
            </a:pPr>
            <a:r>
              <a:rPr lang="ar-IQ" dirty="0" smtClean="0">
                <a:solidFill>
                  <a:srgbClr val="FF0000"/>
                </a:solidFill>
              </a:rPr>
              <a:t>1- الاكتتاب </a:t>
            </a:r>
            <a:r>
              <a:rPr lang="ar-IQ" dirty="0">
                <a:solidFill>
                  <a:srgbClr val="FF0000"/>
                </a:solidFill>
              </a:rPr>
              <a:t>المغلق: </a:t>
            </a:r>
            <a:r>
              <a:rPr lang="ar-IQ" dirty="0"/>
              <a:t>وهو الذي يجري في دائرة ضيقة لكونه قاصراً على المؤسسين أو من سبق الاتفاق معهم من المصارف أو المؤسسات المالية، حيث يتقاسمون فيما بينهم شراء أسهم الشركة دون اللجوء الى الجمهور، وذلك عندما تتوافر لديهم الأموال </a:t>
            </a:r>
            <a:r>
              <a:rPr lang="ar-IQ"/>
              <a:t>اللازمة </a:t>
            </a:r>
            <a:r>
              <a:rPr lang="ar-IQ" smtClean="0"/>
              <a:t>لتكوين رأس مال الشركة دون مشاركة الجمهور.</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68</a:t>
            </a:fld>
            <a:endParaRPr lang="en-US"/>
          </a:p>
        </p:txBody>
      </p:sp>
    </p:spTree>
    <p:extLst>
      <p:ext uri="{BB962C8B-B14F-4D97-AF65-F5344CB8AC3E}">
        <p14:creationId xmlns:p14="http://schemas.microsoft.com/office/powerpoint/2010/main" val="16916354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000" dirty="0" smtClean="0">
                <a:solidFill>
                  <a:srgbClr val="FF0000"/>
                </a:solidFill>
              </a:rPr>
              <a:t>مزايا الاكتتاب المغلق   </a:t>
            </a:r>
            <a:endParaRPr lang="en-US" sz="4000"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IQ" dirty="0" smtClean="0"/>
              <a:t>1- </a:t>
            </a:r>
            <a:r>
              <a:rPr lang="ar-IQ" dirty="0"/>
              <a:t>سرعة تأسيس الشركة لكون رأس المال يتم تأمينه بشكل أسرع، فيوفر على المؤسسين الوقت والجهد والمصاريف التي كان يتطلبها اتباع الإجراءات الشكلية إذا ما تم اللجوء الى الاكتتاب العام. </a:t>
            </a:r>
            <a:endParaRPr lang="ar-IQ" dirty="0" smtClean="0"/>
          </a:p>
          <a:p>
            <a:pPr marL="0" indent="0" algn="r" rtl="1">
              <a:buNone/>
            </a:pPr>
            <a:r>
              <a:rPr lang="ar-IQ" dirty="0" smtClean="0"/>
              <a:t>2- كأن </a:t>
            </a:r>
            <a:r>
              <a:rPr lang="ar-IQ" dirty="0"/>
              <a:t>يرغب الشركاء في شركات الأشخاص في تحويل الشركة الى شركة مساهمة مع بقاء رأس مالها على ما كان عليه </a:t>
            </a:r>
            <a:r>
              <a:rPr lang="ar-IQ" dirty="0" smtClean="0"/>
              <a:t>.</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69</a:t>
            </a:fld>
            <a:endParaRPr lang="en-US"/>
          </a:p>
        </p:txBody>
      </p:sp>
    </p:spTree>
    <p:extLst>
      <p:ext uri="{BB962C8B-B14F-4D97-AF65-F5344CB8AC3E}">
        <p14:creationId xmlns:p14="http://schemas.microsoft.com/office/powerpoint/2010/main" val="3380526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ومن ملاحظة الأحكام المشار إليها أعلاه ، يكون من الصعب تصور قيام شركة من دون عقد مكتوب.</a:t>
            </a:r>
          </a:p>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 فهذه الأحكام لا تدل إلا على اعتبار الكتابة ركناً في عقد الشركة يترتب على تخلفها –الكتابة- بطلان الشركة فضلاً عن اعتبار الكتابة وسيلة من وسائل إثباتها. </a:t>
            </a:r>
          </a:p>
          <a:p>
            <a:pPr marL="182880" lvl="0" indent="-182880" algn="just" rtl="1">
              <a:lnSpc>
                <a:spcPct val="150000"/>
              </a:lnSpc>
              <a:buClr>
                <a:srgbClr val="93A299"/>
              </a:buClr>
              <a:buSzPct val="85000"/>
            </a:pPr>
            <a:r>
              <a:rPr lang="ar-IQ" sz="2400" dirty="0">
                <a:latin typeface="Segoe UI" panose="020B0502040204020203" pitchFamily="34" charset="0"/>
                <a:cs typeface="Segoe UI" panose="020B0502040204020203" pitchFamily="34" charset="0"/>
              </a:rPr>
              <a:t>ويجوز لكل ذي مصلحة أن يتمسك بالبطلان، وللمحكمة المختصة أن تقضي به من تلقاء نفسها. </a:t>
            </a:r>
            <a:endParaRPr lang="en-US" sz="24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7</a:t>
            </a:fld>
            <a:endParaRPr lang="en-US"/>
          </a:p>
        </p:txBody>
      </p:sp>
    </p:spTree>
    <p:extLst>
      <p:ext uri="{BB962C8B-B14F-4D97-AF65-F5344CB8AC3E}">
        <p14:creationId xmlns:p14="http://schemas.microsoft.com/office/powerpoint/2010/main" val="38619140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dirty="0" smtClean="0"/>
              <a:t>3-عندما </a:t>
            </a:r>
            <a:r>
              <a:rPr lang="ar-IQ" dirty="0"/>
              <a:t>يتكون معظم رأس مال الشركة المراد تأسيسها من حصص عينية تقدم بها </a:t>
            </a:r>
            <a:r>
              <a:rPr lang="ar-IQ" dirty="0" smtClean="0"/>
              <a:t>المؤسسون</a:t>
            </a:r>
            <a:r>
              <a:rPr lang="ar-IQ" dirty="0"/>
              <a:t>.</a:t>
            </a:r>
            <a:endParaRPr lang="ar-IQ" dirty="0" smtClean="0"/>
          </a:p>
          <a:p>
            <a:pPr marL="0" indent="0" algn="just" rtl="1">
              <a:buNone/>
            </a:pPr>
            <a:r>
              <a:rPr lang="ar-IQ" dirty="0" smtClean="0"/>
              <a:t>4- في </a:t>
            </a:r>
            <a:r>
              <a:rPr lang="ar-IQ" dirty="0"/>
              <a:t>حال اندماج شركتين أو أكثر في شركة جديدة يتكون رأس مالها من الأصول الكلية للشركات </a:t>
            </a:r>
            <a:r>
              <a:rPr lang="ar-IQ" dirty="0" smtClean="0"/>
              <a:t>المندمجة. </a:t>
            </a:r>
          </a:p>
        </p:txBody>
      </p:sp>
      <p:sp>
        <p:nvSpPr>
          <p:cNvPr id="4" name="Slide Number Placeholder 3"/>
          <p:cNvSpPr>
            <a:spLocks noGrp="1"/>
          </p:cNvSpPr>
          <p:nvPr>
            <p:ph type="sldNum" sz="quarter" idx="12"/>
          </p:nvPr>
        </p:nvSpPr>
        <p:spPr/>
        <p:txBody>
          <a:bodyPr/>
          <a:lstStyle/>
          <a:p>
            <a:fld id="{22AED93D-E10C-4801-8231-246949993E05}" type="slidenum">
              <a:rPr lang="en-US" smtClean="0"/>
              <a:t>70</a:t>
            </a:fld>
            <a:endParaRPr lang="en-US"/>
          </a:p>
        </p:txBody>
      </p:sp>
    </p:spTree>
    <p:extLst>
      <p:ext uri="{BB962C8B-B14F-4D97-AF65-F5344CB8AC3E}">
        <p14:creationId xmlns:p14="http://schemas.microsoft.com/office/powerpoint/2010/main" val="107135627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00050" lvl="1" indent="0" algn="just" rtl="1">
              <a:buNone/>
            </a:pPr>
            <a:r>
              <a:rPr lang="ar-IQ" dirty="0" smtClean="0">
                <a:solidFill>
                  <a:srgbClr val="FF0000"/>
                </a:solidFill>
              </a:rPr>
              <a:t>2- </a:t>
            </a:r>
            <a:r>
              <a:rPr lang="ar-IQ" dirty="0">
                <a:solidFill>
                  <a:srgbClr val="FF0000"/>
                </a:solidFill>
              </a:rPr>
              <a:t>الاكتتاب </a:t>
            </a:r>
            <a:r>
              <a:rPr lang="ar-IQ" dirty="0" smtClean="0">
                <a:solidFill>
                  <a:srgbClr val="FF0000"/>
                </a:solidFill>
              </a:rPr>
              <a:t>العام: </a:t>
            </a:r>
            <a:r>
              <a:rPr lang="ar-IQ" dirty="0" smtClean="0"/>
              <a:t>وهو </a:t>
            </a:r>
            <a:r>
              <a:rPr lang="ar-IQ" dirty="0"/>
              <a:t>الذي يتم من خلال دعوة الجمهور لشراء الأسهم المعروضة دون الاقتصار على مؤسسي الشركة أو فئة </a:t>
            </a:r>
            <a:r>
              <a:rPr lang="ar-IQ" dirty="0" smtClean="0"/>
              <a:t>معينة. </a:t>
            </a:r>
            <a:r>
              <a:rPr lang="ar-IQ" dirty="0"/>
              <a:t>وقد ألزم قانون الشركات اتباع هذا النوع من الاكتتاب لطرح النسبة المتبقية من أسهم رأس مال الشركة المساهمة المراد تأسيسها للبيع، بعد أن قام المؤسسون بالاكتتاب في جزء منه. </a:t>
            </a:r>
            <a:endParaRPr lang="ar-IQ" dirty="0" smtClean="0"/>
          </a:p>
          <a:p>
            <a:pPr marL="400050" lvl="1" indent="0" algn="just" rtl="1">
              <a:buNone/>
            </a:pPr>
            <a:r>
              <a:rPr lang="ar-IQ" dirty="0" smtClean="0"/>
              <a:t>ويجسد </a:t>
            </a:r>
            <a:r>
              <a:rPr lang="ar-IQ" dirty="0"/>
              <a:t>هذا النوع من الاكتتاب إحدى مزايا الشركات المساهمة التي تسمح لصغار المدخرين بتوظيف أموالهم من خلال شراء أسهم </a:t>
            </a:r>
            <a:r>
              <a:rPr lang="ar-IQ" dirty="0" smtClean="0"/>
              <a:t>الشركة.</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71</a:t>
            </a:fld>
            <a:endParaRPr lang="en-US"/>
          </a:p>
        </p:txBody>
      </p:sp>
    </p:spTree>
    <p:extLst>
      <p:ext uri="{BB962C8B-B14F-4D97-AF65-F5344CB8AC3E}">
        <p14:creationId xmlns:p14="http://schemas.microsoft.com/office/powerpoint/2010/main" val="16988271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إجراءات الاكتتاب</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0" indent="0" algn="just" rtl="1">
              <a:buNone/>
            </a:pPr>
            <a:r>
              <a:rPr lang="ar-IQ" dirty="0" smtClean="0"/>
              <a:t>نظرا لأهمية الاكتتاب العام، فإن المشرع قام برسم الإجراءات الخاصة به، نبينها وفق مايأتي:</a:t>
            </a:r>
          </a:p>
          <a:p>
            <a:pPr marL="0" indent="0" algn="just" rtl="1">
              <a:buNone/>
            </a:pPr>
            <a:r>
              <a:rPr lang="ar-IQ" sz="3500" dirty="0" smtClean="0">
                <a:solidFill>
                  <a:srgbClr val="FF0000"/>
                </a:solidFill>
              </a:rPr>
              <a:t>أولا/ إعداد بيان الاكتتاب ونشره:</a:t>
            </a:r>
          </a:p>
          <a:p>
            <a:pPr marL="0" indent="0" algn="just" rtl="1">
              <a:buNone/>
            </a:pPr>
            <a:r>
              <a:rPr lang="ar-IQ" dirty="0"/>
              <a:t>نصت المادة (۳۹ /(ثالثاً) من قانون الشركات على </a:t>
            </a:r>
            <a:r>
              <a:rPr lang="ar-IQ" dirty="0" smtClean="0"/>
              <a:t>أنه ((تطرح </a:t>
            </a:r>
            <a:r>
              <a:rPr lang="ar-IQ" dirty="0"/>
              <a:t>الأسهم الباقية للاكتتاب على الجمهور خلال (۳۰) ثلاثين يوماً من تاريخ الموافقة على تأسيس الشركة وذلك بواسطة بيان يصدره المؤسسون وينشرونه في النشرة وفي صحيفتين يوميتين على الأقل، وذلك بعد موافقة المسجل وتصدر موافقة المسجل خلال تلك الفترة الزمنية ما لم يجد المسجل أن أوراق التسجيل تضلل المستثمرين. وفي حالة رفض المسجل طلب طرح الأسهم للاكتتاب يحيل الموضوع الذي يقع في مجال اختصاصه الى سلطة الدولة ذات الاختصاص في أسواق الأسهم والأوراق المالية </a:t>
            </a:r>
            <a:r>
              <a:rPr lang="ar-IQ" dirty="0" smtClean="0"/>
              <a:t>)).</a:t>
            </a:r>
            <a:endParaRPr lang="ar-IQ" dirty="0"/>
          </a:p>
        </p:txBody>
      </p:sp>
      <p:sp>
        <p:nvSpPr>
          <p:cNvPr id="4" name="Slide Number Placeholder 3"/>
          <p:cNvSpPr>
            <a:spLocks noGrp="1"/>
          </p:cNvSpPr>
          <p:nvPr>
            <p:ph type="sldNum" sz="quarter" idx="12"/>
          </p:nvPr>
        </p:nvSpPr>
        <p:spPr/>
        <p:txBody>
          <a:bodyPr/>
          <a:lstStyle/>
          <a:p>
            <a:fld id="{22AED93D-E10C-4801-8231-246949993E05}" type="slidenum">
              <a:rPr lang="en-US" smtClean="0"/>
              <a:t>72</a:t>
            </a:fld>
            <a:endParaRPr lang="en-US"/>
          </a:p>
        </p:txBody>
      </p:sp>
    </p:spTree>
    <p:extLst>
      <p:ext uri="{BB962C8B-B14F-4D97-AF65-F5344CB8AC3E}">
        <p14:creationId xmlns:p14="http://schemas.microsoft.com/office/powerpoint/2010/main" val="35036287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marL="0" indent="0" algn="just" rtl="1">
              <a:buNone/>
            </a:pPr>
            <a:r>
              <a:rPr lang="ar-IQ" sz="2800" dirty="0" smtClean="0">
                <a:solidFill>
                  <a:srgbClr val="FF0000"/>
                </a:solidFill>
              </a:rPr>
              <a:t>وينبغي </a:t>
            </a:r>
            <a:r>
              <a:rPr lang="ar-IQ" sz="2800" dirty="0">
                <a:solidFill>
                  <a:srgbClr val="FF0000"/>
                </a:solidFill>
              </a:rPr>
              <a:t>أن تكون المعلومات الواردة في البيان كاملةً وحقيقية، وغير مضللة، وإلا قامت مسؤولية المؤسسين التضامنية عن كل ضرر يلحق أي مكتتب إذا نتج عن خطأ أو </a:t>
            </a:r>
            <a:r>
              <a:rPr lang="ar-IQ" sz="2800" dirty="0" smtClean="0">
                <a:solidFill>
                  <a:srgbClr val="FF0000"/>
                </a:solidFill>
              </a:rPr>
              <a:t>نقص في بيان الاكتتاب.</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22AED93D-E10C-4801-8231-246949993E05}" type="slidenum">
              <a:rPr lang="en-US" smtClean="0"/>
              <a:t>73</a:t>
            </a:fld>
            <a:endParaRPr lang="en-US"/>
          </a:p>
        </p:txBody>
      </p:sp>
    </p:spTree>
    <p:extLst>
      <p:ext uri="{BB962C8B-B14F-4D97-AF65-F5344CB8AC3E}">
        <p14:creationId xmlns:p14="http://schemas.microsoft.com/office/powerpoint/2010/main" val="277203857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pPr marL="0" lvl="0" indent="0" algn="just" rtl="1">
              <a:buNone/>
            </a:pPr>
            <a:r>
              <a:rPr lang="ar-IQ" dirty="0">
                <a:solidFill>
                  <a:prstClr val="black"/>
                </a:solidFill>
              </a:rPr>
              <a:t>وقد أوجب القانون أن تذكر في البيان جملة من المعلومات، تتمثل وفق الشطر الثاني من </a:t>
            </a:r>
            <a:r>
              <a:rPr lang="ar-IQ" dirty="0">
                <a:solidFill>
                  <a:srgbClr val="FF0000"/>
                </a:solidFill>
              </a:rPr>
              <a:t>المادة (39/ثالثا) </a:t>
            </a:r>
            <a:r>
              <a:rPr lang="ar-IQ" dirty="0" smtClean="0">
                <a:solidFill>
                  <a:prstClr val="black"/>
                </a:solidFill>
              </a:rPr>
              <a:t>في ما يأتي</a:t>
            </a:r>
            <a:r>
              <a:rPr lang="ar-IQ" dirty="0">
                <a:solidFill>
                  <a:prstClr val="black"/>
                </a:solidFill>
              </a:rPr>
              <a:t>:</a:t>
            </a:r>
          </a:p>
          <a:p>
            <a:pPr marL="0" lvl="0" indent="0" algn="just" rtl="1">
              <a:buNone/>
            </a:pPr>
            <a:r>
              <a:rPr lang="ar-IQ" dirty="0">
                <a:solidFill>
                  <a:srgbClr val="FF0000"/>
                </a:solidFill>
              </a:rPr>
              <a:t>أ. </a:t>
            </a:r>
            <a:r>
              <a:rPr lang="ar-IQ" dirty="0">
                <a:solidFill>
                  <a:prstClr val="black"/>
                </a:solidFill>
              </a:rPr>
              <a:t>نص عقد الشركة، ويمكن ارفاق نسخة منه مع بيان الاكتتاب وفق ماجرت العادة في الواقع العملي. </a:t>
            </a:r>
          </a:p>
          <a:p>
            <a:pPr marL="0" lvl="0" indent="0" algn="just" rtl="1">
              <a:buNone/>
            </a:pPr>
            <a:r>
              <a:rPr lang="ar-IQ" dirty="0">
                <a:solidFill>
                  <a:srgbClr val="FF0000"/>
                </a:solidFill>
              </a:rPr>
              <a:t>ب.</a:t>
            </a:r>
            <a:r>
              <a:rPr lang="ar-IQ" dirty="0">
                <a:solidFill>
                  <a:prstClr val="black"/>
                </a:solidFill>
              </a:rPr>
              <a:t>عدد الأسهم المطروحة للاكتتاب، وقيمة السهم، والمبلغ الواجب دفعه عن كل سهم.</a:t>
            </a:r>
          </a:p>
          <a:p>
            <a:pPr marL="0" lvl="0" indent="0" algn="just" rtl="1">
              <a:buNone/>
            </a:pPr>
            <a:r>
              <a:rPr lang="ar-IQ" sz="3000" dirty="0">
                <a:solidFill>
                  <a:srgbClr val="FF0000"/>
                </a:solidFill>
              </a:rPr>
              <a:t>ت-</a:t>
            </a:r>
            <a:r>
              <a:rPr lang="ar-IQ" sz="3000" dirty="0">
                <a:solidFill>
                  <a:prstClr val="black"/>
                </a:solidFill>
              </a:rPr>
              <a:t> الحد الأدنى والأعلى لعدد الأسهم التي يجوز الاكتتاب بها. ويفيد تحديد الحد الأدنى منع الاكتتاب بأعداد ضئيلة من الأسهم قد لاتساوي مبالغ يعتد بها ولا تمثل الجدية في المساهمة في الشركة.</a:t>
            </a:r>
          </a:p>
          <a:p>
            <a:pPr marL="0" lvl="0" indent="0" algn="just" rtl="1">
              <a:buNone/>
            </a:pPr>
            <a:r>
              <a:rPr lang="ar-IQ" sz="3000" dirty="0">
                <a:solidFill>
                  <a:prstClr val="black"/>
                </a:solidFill>
              </a:rPr>
              <a:t>أما تحديد الحد الأعلى فالغرض منه منع الاستحواذ على نسبة كبيرة ومؤثرة في إدارة الشركة مستقبلاً.</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74</a:t>
            </a:fld>
            <a:endParaRPr lang="en-US"/>
          </a:p>
        </p:txBody>
      </p:sp>
    </p:spTree>
    <p:extLst>
      <p:ext uri="{BB962C8B-B14F-4D97-AF65-F5344CB8AC3E}">
        <p14:creationId xmlns:p14="http://schemas.microsoft.com/office/powerpoint/2010/main" val="3678272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87963"/>
          </a:xfrm>
        </p:spPr>
        <p:txBody>
          <a:bodyPr>
            <a:noAutofit/>
          </a:bodyPr>
          <a:lstStyle/>
          <a:p>
            <a:pPr marL="0" indent="0" algn="just" rtl="1">
              <a:buNone/>
            </a:pPr>
            <a:r>
              <a:rPr lang="ar-IQ" sz="2800" dirty="0" smtClean="0">
                <a:solidFill>
                  <a:srgbClr val="FF0000"/>
                </a:solidFill>
              </a:rPr>
              <a:t>ث.</a:t>
            </a:r>
            <a:r>
              <a:rPr lang="ar-IQ" sz="2800" dirty="0" smtClean="0"/>
              <a:t>مكان </a:t>
            </a:r>
            <a:r>
              <a:rPr lang="ar-IQ" sz="2800" dirty="0"/>
              <a:t>الاكتتاب ومدته. </a:t>
            </a:r>
            <a:endParaRPr lang="ar-IQ" sz="2800" dirty="0" smtClean="0"/>
          </a:p>
          <a:p>
            <a:pPr marL="0" indent="0" algn="just" rtl="1">
              <a:buNone/>
            </a:pPr>
            <a:r>
              <a:rPr lang="ar-IQ" sz="2800" dirty="0" smtClean="0">
                <a:solidFill>
                  <a:srgbClr val="FF0000"/>
                </a:solidFill>
              </a:rPr>
              <a:t>ج. </a:t>
            </a:r>
            <a:r>
              <a:rPr lang="ar-IQ" sz="2800" dirty="0"/>
              <a:t>نفقات تأسيس </a:t>
            </a:r>
            <a:r>
              <a:rPr lang="ar-IQ" sz="2800" dirty="0" smtClean="0"/>
              <a:t>الشركة. </a:t>
            </a:r>
            <a:r>
              <a:rPr lang="ar-IQ" sz="2800" dirty="0"/>
              <a:t>أي المبالغ التي قامت لجنة المؤسسين بصرفها في إطار إعداد مستلزمات التأسيس وإجراءاته كالرسوم واتعاب المحامين و أجور إعداد دراسة </a:t>
            </a:r>
            <a:r>
              <a:rPr lang="ar-IQ" sz="2800" dirty="0" smtClean="0"/>
              <a:t>الجدوى الاقتصادية وغيرها.</a:t>
            </a:r>
          </a:p>
          <a:p>
            <a:pPr marL="0" lvl="0" indent="0" algn="just" rtl="1">
              <a:buNone/>
            </a:pPr>
            <a:r>
              <a:rPr lang="ar-IQ" sz="2800" dirty="0">
                <a:solidFill>
                  <a:srgbClr val="FF0000"/>
                </a:solidFill>
              </a:rPr>
              <a:t>ح. </a:t>
            </a:r>
            <a:r>
              <a:rPr lang="ar-IQ" sz="2800" dirty="0">
                <a:solidFill>
                  <a:prstClr val="black"/>
                </a:solidFill>
              </a:rPr>
              <a:t>العقود والاتفاقات التي التزم بها المؤسسون لمصلحة الشركة، كعقود استئجار مكاتب الشركة وعقود العمل مع مهنيين أو العمال وغيرها. </a:t>
            </a:r>
          </a:p>
          <a:p>
            <a:pPr marL="0" lvl="0" indent="0" algn="just" rtl="1">
              <a:buNone/>
            </a:pPr>
            <a:r>
              <a:rPr lang="ar-IQ" sz="2800" dirty="0">
                <a:solidFill>
                  <a:srgbClr val="FF0000"/>
                </a:solidFill>
              </a:rPr>
              <a:t>خ. </a:t>
            </a:r>
            <a:r>
              <a:rPr lang="ar-IQ" sz="2800" dirty="0">
                <a:solidFill>
                  <a:prstClr val="black"/>
                </a:solidFill>
              </a:rPr>
              <a:t>تقرير اللجنة المشكلة لتقدير وتقويم المقدمات أو الممتلكات العينية.</a:t>
            </a:r>
          </a:p>
          <a:p>
            <a:pPr marL="0" lvl="0" indent="0" algn="just" rtl="1">
              <a:buNone/>
            </a:pPr>
            <a:r>
              <a:rPr lang="ar-IQ" sz="2800" dirty="0">
                <a:solidFill>
                  <a:prstClr val="black"/>
                </a:solidFill>
              </a:rPr>
              <a:t>د.أية معلومات اخرى يراها المؤسسون ضرورية لذكرها في بيان الاكتتاب.</a:t>
            </a:r>
            <a:endParaRPr lang="en-US" sz="2800" dirty="0">
              <a:solidFill>
                <a:prstClr val="black"/>
              </a:solidFill>
            </a:endParaRPr>
          </a:p>
          <a:p>
            <a:pPr marL="0" indent="0" algn="just" rtl="1">
              <a:buNone/>
            </a:pPr>
            <a:endParaRPr lang="ar-IQ" sz="2800" dirty="0" smtClean="0"/>
          </a:p>
          <a:p>
            <a:pPr marL="0" indent="0" algn="just" rtl="1">
              <a:buNone/>
            </a:pPr>
            <a:endParaRPr lang="ar-IQ" sz="2800" dirty="0" smtClean="0"/>
          </a:p>
        </p:txBody>
      </p:sp>
      <p:sp>
        <p:nvSpPr>
          <p:cNvPr id="4" name="Slide Number Placeholder 3"/>
          <p:cNvSpPr>
            <a:spLocks noGrp="1"/>
          </p:cNvSpPr>
          <p:nvPr>
            <p:ph type="sldNum" sz="quarter" idx="12"/>
          </p:nvPr>
        </p:nvSpPr>
        <p:spPr/>
        <p:txBody>
          <a:bodyPr/>
          <a:lstStyle/>
          <a:p>
            <a:fld id="{22AED93D-E10C-4801-8231-246949993E05}" type="slidenum">
              <a:rPr lang="en-US" smtClean="0"/>
              <a:t>75</a:t>
            </a:fld>
            <a:endParaRPr lang="en-US"/>
          </a:p>
        </p:txBody>
      </p:sp>
    </p:spTree>
    <p:extLst>
      <p:ext uri="{BB962C8B-B14F-4D97-AF65-F5344CB8AC3E}">
        <p14:creationId xmlns:p14="http://schemas.microsoft.com/office/powerpoint/2010/main" val="204167728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rtl="1">
              <a:buNone/>
            </a:pPr>
            <a:r>
              <a:rPr lang="ar-IQ" dirty="0" smtClean="0">
                <a:solidFill>
                  <a:srgbClr val="FF0000"/>
                </a:solidFill>
              </a:rPr>
              <a:t>ثانيا/ مكان الاكتتاب:</a:t>
            </a:r>
          </a:p>
          <a:p>
            <a:pPr marL="0" indent="0" algn="just" rtl="1">
              <a:buNone/>
            </a:pPr>
            <a:r>
              <a:rPr lang="ar-IQ" dirty="0" smtClean="0"/>
              <a:t>استناداً </a:t>
            </a:r>
            <a:r>
              <a:rPr lang="ar-IQ" dirty="0"/>
              <a:t>الى المادة (٤١ / أولاً) من قانون الشركات ينبغي إجراء وإدارة عملية </a:t>
            </a:r>
            <a:r>
              <a:rPr lang="ar-IQ" dirty="0" smtClean="0"/>
              <a:t>الاكتتاب </a:t>
            </a:r>
            <a:r>
              <a:rPr lang="ar-IQ" dirty="0"/>
              <a:t>بواسطة أحد المصارف العراقية المجازة لممارسة الأعمال المصرفية حصراً، </a:t>
            </a:r>
            <a:r>
              <a:rPr lang="ar-IQ" dirty="0" smtClean="0"/>
              <a:t>وهذا </a:t>
            </a:r>
            <a:r>
              <a:rPr lang="ar-IQ" dirty="0"/>
              <a:t>يعني عدم جواز تكليف أكثر من مصرف لهذا الغرض، ولكن لا مانع من إجراء الاكتتاب لدى فروع عديدة تابعة لمصرف واحد. </a:t>
            </a:r>
            <a:endParaRPr lang="ar-IQ" dirty="0" smtClean="0"/>
          </a:p>
          <a:p>
            <a:pPr marL="0" indent="0" algn="just" rtl="1">
              <a:buNone/>
            </a:pPr>
            <a:r>
              <a:rPr lang="ar-IQ" dirty="0" smtClean="0"/>
              <a:t> </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76</a:t>
            </a:fld>
            <a:endParaRPr lang="en-US"/>
          </a:p>
        </p:txBody>
      </p:sp>
    </p:spTree>
    <p:extLst>
      <p:ext uri="{BB962C8B-B14F-4D97-AF65-F5344CB8AC3E}">
        <p14:creationId xmlns:p14="http://schemas.microsoft.com/office/powerpoint/2010/main" val="210402285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lvl="0" indent="0" algn="just" rtl="1">
              <a:buNone/>
            </a:pPr>
            <a:endParaRPr lang="ar-IQ" sz="2700" dirty="0" smtClean="0">
              <a:solidFill>
                <a:srgbClr val="FF0000"/>
              </a:solidFill>
            </a:endParaRPr>
          </a:p>
          <a:p>
            <a:pPr marL="0" lvl="0" indent="0" algn="just" rtl="1">
              <a:buNone/>
            </a:pPr>
            <a:r>
              <a:rPr lang="ar-IQ" dirty="0" smtClean="0">
                <a:solidFill>
                  <a:srgbClr val="FF0000"/>
                </a:solidFill>
              </a:rPr>
              <a:t>لايجوز </a:t>
            </a:r>
            <a:r>
              <a:rPr lang="ar-IQ" dirty="0">
                <a:solidFill>
                  <a:srgbClr val="FF0000"/>
                </a:solidFill>
              </a:rPr>
              <a:t>للمؤسسين بيع الأسهم للمكتتبين مباشرة، وذلك لسببين : </a:t>
            </a:r>
          </a:p>
          <a:p>
            <a:pPr marL="0" lvl="0" indent="0" algn="just" rtl="1">
              <a:buNone/>
            </a:pPr>
            <a:r>
              <a:rPr lang="ar-IQ" sz="2700" dirty="0">
                <a:solidFill>
                  <a:prstClr val="black"/>
                </a:solidFill>
              </a:rPr>
              <a:t>1-أن المصرف جهة محترفة وتمتلك الخبرة والدراية وتتوفر لديها الإمكانيات المادية والبشرية التى تمكنها من إدارة </a:t>
            </a:r>
            <a:r>
              <a:rPr lang="ar-IQ" sz="2700" dirty="0" smtClean="0">
                <a:solidFill>
                  <a:prstClr val="black"/>
                </a:solidFill>
              </a:rPr>
              <a:t>الاكتتاب </a:t>
            </a:r>
            <a:r>
              <a:rPr lang="ar-IQ" sz="2700" dirty="0">
                <a:solidFill>
                  <a:prstClr val="black"/>
                </a:solidFill>
              </a:rPr>
              <a:t>بشكل ناجح.</a:t>
            </a:r>
          </a:p>
          <a:p>
            <a:pPr marL="0" lvl="0" indent="0" algn="just" rtl="1">
              <a:buNone/>
            </a:pPr>
            <a:r>
              <a:rPr lang="ar-IQ" sz="2700" dirty="0">
                <a:solidFill>
                  <a:prstClr val="black"/>
                </a:solidFill>
              </a:rPr>
              <a:t>2- رغبة المشرع في خلق الثقة والشعور بالاطمئنان لدى المكتتبين، من خلال عدم السماح بتسليم أقيام الأسهم المكتتب بها الى المؤسسين خشية احتمال حدوث عمليات النصب أو الاحتيال.</a:t>
            </a:r>
            <a:endParaRPr lang="en-US" sz="2700" dirty="0">
              <a:solidFill>
                <a:prstClr val="black"/>
              </a:solidFill>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77</a:t>
            </a:fld>
            <a:endParaRPr lang="en-US"/>
          </a:p>
        </p:txBody>
      </p:sp>
    </p:spTree>
    <p:extLst>
      <p:ext uri="{BB962C8B-B14F-4D97-AF65-F5344CB8AC3E}">
        <p14:creationId xmlns:p14="http://schemas.microsoft.com/office/powerpoint/2010/main" val="223239133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rtl="1">
              <a:buNone/>
            </a:pPr>
            <a:r>
              <a:rPr lang="ar-IQ" dirty="0"/>
              <a:t>فإذا تمت عملية الاكتتاب بنجاح فإن هذه الأموال تسلم الى مجلس إدارة الشركة، لأنه بعد انتخاب هذا المجلس تنتهي مهام لجنة </a:t>
            </a:r>
            <a:r>
              <a:rPr lang="ar-IQ" dirty="0" smtClean="0"/>
              <a:t>المؤسسين، </a:t>
            </a:r>
            <a:r>
              <a:rPr lang="ar-IQ" dirty="0"/>
              <a:t>أما في حال فشل الاكتتاب فيتم رد المبالغ المكتتب </a:t>
            </a:r>
            <a:r>
              <a:rPr lang="ar-IQ" dirty="0" smtClean="0"/>
              <a:t>بها الى المكتتبين.</a:t>
            </a:r>
          </a:p>
          <a:p>
            <a:pPr marL="0" indent="0" algn="just" rtl="1">
              <a:buNone/>
            </a:pPr>
            <a:r>
              <a:rPr lang="ar-IQ" dirty="0"/>
              <a:t>ويقوم المصرف بإدارة الاكتتاب بموجب عقد يبرمه مع المؤسسين مقابل عمولة يتم الاتفاق عليها، لذلك إن دور المصرف يكون عبارة عن وساطة مقابل عمولة </a:t>
            </a:r>
            <a:r>
              <a:rPr lang="ar-IQ" dirty="0" smtClean="0"/>
              <a:t>تتحملها الشركة فيما بعد باعتبارها من مصاريف التأسيس.</a:t>
            </a:r>
          </a:p>
        </p:txBody>
      </p:sp>
      <p:sp>
        <p:nvSpPr>
          <p:cNvPr id="4" name="Slide Number Placeholder 3"/>
          <p:cNvSpPr>
            <a:spLocks noGrp="1"/>
          </p:cNvSpPr>
          <p:nvPr>
            <p:ph type="sldNum" sz="quarter" idx="12"/>
          </p:nvPr>
        </p:nvSpPr>
        <p:spPr/>
        <p:txBody>
          <a:bodyPr/>
          <a:lstStyle/>
          <a:p>
            <a:fld id="{22AED93D-E10C-4801-8231-246949993E05}" type="slidenum">
              <a:rPr lang="en-US" smtClean="0"/>
              <a:t>78</a:t>
            </a:fld>
            <a:endParaRPr lang="en-US"/>
          </a:p>
        </p:txBody>
      </p:sp>
    </p:spTree>
    <p:extLst>
      <p:ext uri="{BB962C8B-B14F-4D97-AF65-F5344CB8AC3E}">
        <p14:creationId xmlns:p14="http://schemas.microsoft.com/office/powerpoint/2010/main" val="228626211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rtl="1">
              <a:buNone/>
            </a:pPr>
            <a:r>
              <a:rPr lang="ar-IQ" dirty="0" smtClean="0">
                <a:solidFill>
                  <a:srgbClr val="FF0000"/>
                </a:solidFill>
              </a:rPr>
              <a:t>ثالثاً/ </a:t>
            </a:r>
            <a:r>
              <a:rPr lang="ar-IQ" dirty="0">
                <a:solidFill>
                  <a:srgbClr val="FF0000"/>
                </a:solidFill>
              </a:rPr>
              <a:t>إستمارة الاكتتاب: </a:t>
            </a:r>
            <a:endParaRPr lang="ar-IQ" dirty="0" smtClean="0">
              <a:solidFill>
                <a:srgbClr val="FF0000"/>
              </a:solidFill>
            </a:endParaRPr>
          </a:p>
          <a:p>
            <a:pPr marL="0" indent="0" algn="just" rtl="1">
              <a:buNone/>
            </a:pPr>
            <a:r>
              <a:rPr lang="ar-IQ" sz="2800" dirty="0" smtClean="0"/>
              <a:t>يعد </a:t>
            </a:r>
            <a:r>
              <a:rPr lang="ar-IQ" sz="2800" dirty="0"/>
              <a:t>المؤسسون إستمارة مطبوعة تسمى (إستمارة الاكتتاب) وتودع لدى المصرف القائم بالاكتتاب، وقد أوجبت المادة </a:t>
            </a:r>
            <a:r>
              <a:rPr lang="ar-IQ" sz="2800" dirty="0" smtClean="0"/>
              <a:t>(٤١/ أولاً) من </a:t>
            </a:r>
            <a:r>
              <a:rPr lang="ar-IQ" sz="2800" dirty="0"/>
              <a:t>قانون الشركات أن يتم الاكتتاب بموجب هذه الاستمارة، ونظمت شكليتها بشكل تتضمن اسم الشركة وجملة من لبيانات ينبغي على المكتتب أن يملأها، </a:t>
            </a:r>
            <a:r>
              <a:rPr lang="ar-IQ" sz="2800" dirty="0" smtClean="0"/>
              <a:t>وهي:</a:t>
            </a:r>
          </a:p>
          <a:p>
            <a:pPr marL="0" lvl="0" indent="0" algn="just" rtl="1">
              <a:buNone/>
            </a:pPr>
            <a:r>
              <a:rPr lang="ar-IQ" sz="2800" dirty="0" smtClean="0">
                <a:solidFill>
                  <a:prstClr val="black"/>
                </a:solidFill>
              </a:rPr>
              <a:t>1- طلب </a:t>
            </a:r>
            <a:r>
              <a:rPr lang="ar-IQ" sz="2800" dirty="0">
                <a:solidFill>
                  <a:prstClr val="black"/>
                </a:solidFill>
              </a:rPr>
              <a:t>الاكتتاب بعدد معين من الأسهم. </a:t>
            </a:r>
            <a:endParaRPr lang="ar-IQ" sz="2800" dirty="0" smtClean="0">
              <a:solidFill>
                <a:prstClr val="black"/>
              </a:solidFill>
            </a:endParaRPr>
          </a:p>
          <a:p>
            <a:pPr marL="0" lvl="0" indent="0" algn="just" rtl="1">
              <a:buNone/>
            </a:pPr>
            <a:r>
              <a:rPr lang="ar-IQ" sz="2800" dirty="0" smtClean="0">
                <a:solidFill>
                  <a:prstClr val="black"/>
                </a:solidFill>
              </a:rPr>
              <a:t>2- قبول </a:t>
            </a:r>
            <a:r>
              <a:rPr lang="ar-IQ" sz="2800" dirty="0">
                <a:solidFill>
                  <a:prstClr val="black"/>
                </a:solidFill>
              </a:rPr>
              <a:t>المكتتب لعقد الشركة</a:t>
            </a:r>
            <a:r>
              <a:rPr lang="ar-IQ" sz="2800" dirty="0" smtClean="0">
                <a:solidFill>
                  <a:prstClr val="black"/>
                </a:solidFill>
              </a:rPr>
              <a:t>.</a:t>
            </a:r>
          </a:p>
          <a:p>
            <a:pPr marL="0" lvl="0" indent="0" algn="just" rtl="1">
              <a:buNone/>
            </a:pPr>
            <a:r>
              <a:rPr lang="ar-IQ" sz="2800" dirty="0" smtClean="0">
                <a:solidFill>
                  <a:prstClr val="black"/>
                </a:solidFill>
              </a:rPr>
              <a:t>3- </a:t>
            </a:r>
            <a:r>
              <a:rPr lang="ar-IQ" sz="2800" dirty="0">
                <a:solidFill>
                  <a:prstClr val="black"/>
                </a:solidFill>
              </a:rPr>
              <a:t>المكتتب وعنوانه ومهنته وجنسيته. </a:t>
            </a:r>
            <a:endParaRPr lang="ar-IQ" sz="2800" dirty="0" smtClean="0"/>
          </a:p>
          <a:p>
            <a:pPr marL="0" indent="0" algn="just" rtl="1">
              <a:buNone/>
            </a:pPr>
            <a:r>
              <a:rPr lang="ar-IQ" sz="2800" dirty="0" smtClean="0"/>
              <a:t> 4- أية </a:t>
            </a:r>
            <a:r>
              <a:rPr lang="ar-IQ" sz="2800" dirty="0"/>
              <a:t>معلومات أخرى يضيفها </a:t>
            </a:r>
            <a:r>
              <a:rPr lang="ar-IQ" sz="2800" dirty="0" smtClean="0"/>
              <a:t>المؤسسون. </a:t>
            </a:r>
            <a:endParaRPr lang="en-US" sz="2800" dirty="0"/>
          </a:p>
        </p:txBody>
      </p:sp>
      <p:sp>
        <p:nvSpPr>
          <p:cNvPr id="4" name="Slide Number Placeholder 3"/>
          <p:cNvSpPr>
            <a:spLocks noGrp="1"/>
          </p:cNvSpPr>
          <p:nvPr>
            <p:ph type="sldNum" sz="quarter" idx="12"/>
          </p:nvPr>
        </p:nvSpPr>
        <p:spPr/>
        <p:txBody>
          <a:bodyPr/>
          <a:lstStyle/>
          <a:p>
            <a:fld id="{22AED93D-E10C-4801-8231-246949993E05}" type="slidenum">
              <a:rPr lang="en-US" smtClean="0"/>
              <a:t>79</a:t>
            </a:fld>
            <a:endParaRPr lang="en-US"/>
          </a:p>
        </p:txBody>
      </p:sp>
    </p:spTree>
    <p:extLst>
      <p:ext uri="{BB962C8B-B14F-4D97-AF65-F5344CB8AC3E}">
        <p14:creationId xmlns:p14="http://schemas.microsoft.com/office/powerpoint/2010/main" val="409566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182880" lvl="0" indent="-182880" algn="just" rtl="1">
              <a:lnSpc>
                <a:spcPct val="150000"/>
              </a:lnSpc>
              <a:buClr>
                <a:srgbClr val="93A299"/>
              </a:buClr>
              <a:buSzPct val="85000"/>
            </a:pPr>
            <a:r>
              <a:rPr lang="ar-IQ" sz="2200" dirty="0" smtClean="0">
                <a:latin typeface="Segoe UI" panose="020B0502040204020203" pitchFamily="34" charset="0"/>
                <a:cs typeface="Segoe UI" panose="020B0502040204020203" pitchFamily="34" charset="0"/>
              </a:rPr>
              <a:t>ويعود </a:t>
            </a:r>
            <a:r>
              <a:rPr lang="ar-IQ" sz="2200" dirty="0">
                <a:latin typeface="Segoe UI" panose="020B0502040204020203" pitchFamily="34" charset="0"/>
                <a:cs typeface="Segoe UI" panose="020B0502040204020203" pitchFamily="34" charset="0"/>
              </a:rPr>
              <a:t>السبب في اشتراط المشرع بأن يكون عقد الشركة مكتوباً </a:t>
            </a:r>
            <a:r>
              <a:rPr lang="ar-IQ" sz="22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وركناً في تكوينه الى اعتبارات عدة منها:</a:t>
            </a:r>
            <a:r>
              <a:rPr lang="ar-IQ" sz="2200" dirty="0">
                <a:latin typeface="Segoe UI" panose="020B0502040204020203" pitchFamily="34" charset="0"/>
                <a:cs typeface="Segoe UI" panose="020B0502040204020203" pitchFamily="34" charset="0"/>
              </a:rPr>
              <a:t> </a:t>
            </a:r>
          </a:p>
          <a:p>
            <a:pPr marL="0" lvl="0" indent="0" algn="just" rtl="1">
              <a:lnSpc>
                <a:spcPct val="150000"/>
              </a:lnSpc>
              <a:buClr>
                <a:srgbClr val="93A299"/>
              </a:buClr>
              <a:buSzPct val="85000"/>
              <a:buNone/>
            </a:pPr>
            <a:r>
              <a:rPr lang="en-US" sz="2200" dirty="0">
                <a:latin typeface="Segoe UI" panose="020B0502040204020203" pitchFamily="34" charset="0"/>
                <a:cs typeface="Segoe UI" panose="020B0502040204020203" pitchFamily="34" charset="0"/>
              </a:rPr>
              <a:t>-1</a:t>
            </a:r>
            <a:r>
              <a:rPr lang="ar-IQ" sz="2200" dirty="0">
                <a:latin typeface="Segoe UI" panose="020B0502040204020203" pitchFamily="34" charset="0"/>
                <a:cs typeface="Segoe UI" panose="020B0502040204020203" pitchFamily="34" charset="0"/>
              </a:rPr>
              <a:t>حمل الشركاء على التفكير ملياً قبل الإقدام على تكوين شركة طويلة نتيجة المخاطر المحتملة التي قد يتعرضون لها في أموالهم وسمعتهم التجارية وخصوصاً في شركات الأشخاص.</a:t>
            </a:r>
          </a:p>
          <a:p>
            <a:pPr marL="0" lvl="0" indent="0" algn="just" rtl="1">
              <a:lnSpc>
                <a:spcPct val="150000"/>
              </a:lnSpc>
              <a:buClr>
                <a:srgbClr val="93A299"/>
              </a:buClr>
              <a:buSzPct val="85000"/>
              <a:buNone/>
            </a:pPr>
            <a:r>
              <a:rPr lang="en-US" sz="2200" dirty="0">
                <a:latin typeface="Segoe UI" panose="020B0502040204020203" pitchFamily="34" charset="0"/>
                <a:cs typeface="Segoe UI" panose="020B0502040204020203" pitchFamily="34" charset="0"/>
              </a:rPr>
              <a:t>-2</a:t>
            </a:r>
            <a:r>
              <a:rPr lang="ar-IQ" sz="2200" dirty="0">
                <a:latin typeface="Segoe UI" panose="020B0502040204020203" pitchFamily="34" charset="0"/>
                <a:cs typeface="Segoe UI" panose="020B0502040204020203" pitchFamily="34" charset="0"/>
              </a:rPr>
              <a:t>وأن الكتابة ضرورية لأن عقد الشركة يتضمن تفصيلات كثيرة قد لا تعيها الذاكرة.</a:t>
            </a:r>
          </a:p>
          <a:p>
            <a:pPr marL="0" lvl="0" indent="0" algn="just" rtl="1">
              <a:lnSpc>
                <a:spcPct val="150000"/>
              </a:lnSpc>
              <a:buClr>
                <a:srgbClr val="93A299"/>
              </a:buClr>
              <a:buSzPct val="85000"/>
              <a:buNone/>
            </a:pPr>
            <a:r>
              <a:rPr lang="en-US" sz="2200" dirty="0">
                <a:latin typeface="Segoe UI" panose="020B0502040204020203" pitchFamily="34" charset="0"/>
                <a:cs typeface="Segoe UI" panose="020B0502040204020203" pitchFamily="34" charset="0"/>
              </a:rPr>
              <a:t>-3</a:t>
            </a:r>
            <a:r>
              <a:rPr lang="ar-IQ" sz="2200" dirty="0">
                <a:latin typeface="Segoe UI" panose="020B0502040204020203" pitchFamily="34" charset="0"/>
                <a:cs typeface="Segoe UI" panose="020B0502040204020203" pitchFamily="34" charset="0"/>
              </a:rPr>
              <a:t>وهو عقد يستمر تنفيذه لمدة طويلة، وأن وجود سند مكتوب هو نوع من الرقابة، ومن شأنه تقليل المنازعات</a:t>
            </a:r>
            <a:r>
              <a:rPr lang="ar-IQ" sz="2200" dirty="0" smtClean="0">
                <a:latin typeface="Segoe UI" panose="020B0502040204020203" pitchFamily="34" charset="0"/>
                <a:cs typeface="Segoe UI" panose="020B0502040204020203" pitchFamily="34" charset="0"/>
              </a:rPr>
              <a:t>.</a:t>
            </a:r>
          </a:p>
          <a:p>
            <a:pPr marL="182880" lvl="0" indent="-182880" algn="just" rtl="1">
              <a:lnSpc>
                <a:spcPct val="150000"/>
              </a:lnSpc>
              <a:buClr>
                <a:srgbClr val="93A299"/>
              </a:buClr>
              <a:buSzPct val="85000"/>
            </a:pPr>
            <a:r>
              <a:rPr lang="ar-IQ" sz="2400" dirty="0">
                <a:solidFill>
                  <a:srgbClr val="292934"/>
                </a:solidFill>
                <a:latin typeface="Segoe UI" panose="020B0502040204020203" pitchFamily="34" charset="0"/>
                <a:cs typeface="Segoe UI" panose="020B0502040204020203" pitchFamily="34" charset="0"/>
              </a:rPr>
              <a:t>ذلك نرى أنه من الأفضل أن ينص القانون بصورة صريحة على أن يكون عقد ومع الشركة مكتوباً وموثقاً بشكل رسمي وإلا كان باطلاً.</a:t>
            </a:r>
          </a:p>
          <a:p>
            <a:pPr marL="0" lvl="0" indent="0" algn="just" rtl="1">
              <a:lnSpc>
                <a:spcPct val="150000"/>
              </a:lnSpc>
              <a:buClr>
                <a:srgbClr val="93A299"/>
              </a:buClr>
              <a:buSzPct val="85000"/>
              <a:buNone/>
            </a:pPr>
            <a:endParaRPr lang="en-US" sz="2200" dirty="0">
              <a:latin typeface="Segoe UI" panose="020B0502040204020203" pitchFamily="34" charset="0"/>
              <a:cs typeface="Segoe UI" panose="020B0502040204020203" pitchFamily="34" charset="0"/>
            </a:endParaRPr>
          </a:p>
          <a:p>
            <a:pPr marL="0" indent="0" algn="r" rtl="1">
              <a:buNone/>
            </a:pPr>
            <a:endParaRPr lang="en-US" dirty="0"/>
          </a:p>
        </p:txBody>
      </p:sp>
      <p:sp>
        <p:nvSpPr>
          <p:cNvPr id="2" name="Slide Number Placeholder 1"/>
          <p:cNvSpPr>
            <a:spLocks noGrp="1"/>
          </p:cNvSpPr>
          <p:nvPr>
            <p:ph type="sldNum" sz="quarter" idx="12"/>
          </p:nvPr>
        </p:nvSpPr>
        <p:spPr/>
        <p:txBody>
          <a:bodyPr/>
          <a:lstStyle/>
          <a:p>
            <a:fld id="{22AED93D-E10C-4801-8231-246949993E05}" type="slidenum">
              <a:rPr lang="en-US" smtClean="0"/>
              <a:t>8</a:t>
            </a:fld>
            <a:endParaRPr lang="en-US"/>
          </a:p>
        </p:txBody>
      </p:sp>
    </p:spTree>
    <p:extLst>
      <p:ext uri="{BB962C8B-B14F-4D97-AF65-F5344CB8AC3E}">
        <p14:creationId xmlns:p14="http://schemas.microsoft.com/office/powerpoint/2010/main" val="20178412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1"/>
            <a:ext cx="8229600" cy="4724400"/>
          </a:xfrm>
        </p:spPr>
        <p:txBody>
          <a:bodyPr/>
          <a:lstStyle/>
          <a:p>
            <a:pPr marL="0" indent="0" algn="just" rtl="1">
              <a:buNone/>
            </a:pPr>
            <a:r>
              <a:rPr lang="ar-IQ" dirty="0" smtClean="0">
                <a:solidFill>
                  <a:srgbClr val="FF0000"/>
                </a:solidFill>
              </a:rPr>
              <a:t>وإن </a:t>
            </a:r>
            <a:r>
              <a:rPr lang="ar-IQ" dirty="0">
                <a:solidFill>
                  <a:srgbClr val="FF0000"/>
                </a:solidFill>
              </a:rPr>
              <a:t>المشرع أراد من كيفية تنظيم هذه الإستمارة أن تتضمن أمرين </a:t>
            </a:r>
            <a:r>
              <a:rPr lang="ar-IQ" dirty="0" smtClean="0">
                <a:solidFill>
                  <a:srgbClr val="FF0000"/>
                </a:solidFill>
              </a:rPr>
              <a:t>هما:</a:t>
            </a:r>
          </a:p>
          <a:p>
            <a:pPr marL="514350" indent="-514350" algn="just" rtl="1">
              <a:buAutoNum type="arabic1Minus"/>
            </a:pPr>
            <a:r>
              <a:rPr lang="ar-IQ" dirty="0" smtClean="0"/>
              <a:t>طلب </a:t>
            </a:r>
            <a:r>
              <a:rPr lang="ar-IQ" dirty="0"/>
              <a:t>من المكتتب يعرض فيه رغبته في شراء عدد معين من الأسهم والمساهمة في </a:t>
            </a:r>
            <a:r>
              <a:rPr lang="ar-IQ" dirty="0" smtClean="0"/>
              <a:t>الشركة.</a:t>
            </a:r>
          </a:p>
          <a:p>
            <a:pPr marL="514350" indent="-514350" algn="just" rtl="1">
              <a:buAutoNum type="arabic1Minus"/>
            </a:pPr>
            <a:r>
              <a:rPr lang="ar-IQ" dirty="0" smtClean="0"/>
              <a:t>إقرار </a:t>
            </a:r>
            <a:r>
              <a:rPr lang="ar-IQ" dirty="0"/>
              <a:t>منه بقبول عقد الشركة والحقوق الناجمة له من هذا العقد، وما يترتب عليه من التزامات بموجبه مستقبلاً </a:t>
            </a:r>
            <a:r>
              <a:rPr lang="ar-IQ" dirty="0" smtClean="0"/>
              <a:t>.</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80</a:t>
            </a:fld>
            <a:endParaRPr lang="en-US"/>
          </a:p>
        </p:txBody>
      </p:sp>
    </p:spTree>
    <p:extLst>
      <p:ext uri="{BB962C8B-B14F-4D97-AF65-F5344CB8AC3E}">
        <p14:creationId xmlns:p14="http://schemas.microsoft.com/office/powerpoint/2010/main" val="301354599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105400"/>
          </a:xfrm>
        </p:spPr>
        <p:txBody>
          <a:bodyPr>
            <a:normAutofit fontScale="92500"/>
          </a:bodyPr>
          <a:lstStyle/>
          <a:p>
            <a:pPr marL="0" indent="0" algn="just" rtl="1">
              <a:buNone/>
            </a:pPr>
            <a:r>
              <a:rPr lang="ar-IQ" dirty="0" smtClean="0">
                <a:solidFill>
                  <a:srgbClr val="FF0000"/>
                </a:solidFill>
              </a:rPr>
              <a:t>رابعاً/ </a:t>
            </a:r>
            <a:r>
              <a:rPr lang="ar-IQ" dirty="0">
                <a:solidFill>
                  <a:srgbClr val="FF0000"/>
                </a:solidFill>
              </a:rPr>
              <a:t>مدة الاكتتاب وغلقه : </a:t>
            </a:r>
            <a:endParaRPr lang="ar-IQ" dirty="0" smtClean="0">
              <a:solidFill>
                <a:srgbClr val="FF0000"/>
              </a:solidFill>
            </a:endParaRPr>
          </a:p>
          <a:p>
            <a:pPr marL="0" indent="0" algn="just" rtl="1">
              <a:buNone/>
            </a:pPr>
            <a:r>
              <a:rPr lang="ar-IQ" dirty="0" smtClean="0"/>
              <a:t>أوجبت </a:t>
            </a:r>
            <a:r>
              <a:rPr lang="ar-IQ" dirty="0"/>
              <a:t>المادة (٤٢</a:t>
            </a:r>
            <a:r>
              <a:rPr lang="ar-IQ" dirty="0" smtClean="0"/>
              <a:t>) من قانون الشركات </a:t>
            </a:r>
            <a:r>
              <a:rPr lang="ar-IQ" dirty="0"/>
              <a:t>أن لا تقل مدة الاكتتاب عن (۳۰) ثلاثين يوماً ولا تزيد على (٦٠) ستين يوماً. وإذا إنتهت هذه المدة دون أن يبلغ الاكتتاب في أسهم الشركة نسبة النجاح يجوز تمديدها لمدة أخرى لا تزيد على (٦٠) ستين يوماً، شرط أن يُعيد المؤسسون نشر بيان الاكتتاب مع إعلان التمديد</a:t>
            </a:r>
            <a:r>
              <a:rPr lang="ar-IQ" dirty="0" smtClean="0"/>
              <a:t>.</a:t>
            </a:r>
          </a:p>
          <a:p>
            <a:pPr marL="0" indent="0" algn="just" rtl="1">
              <a:buNone/>
            </a:pPr>
            <a:r>
              <a:rPr lang="ar-IQ" dirty="0" smtClean="0"/>
              <a:t>ولايجوز </a:t>
            </a:r>
            <a:r>
              <a:rPr lang="ar-IQ" dirty="0"/>
              <a:t>للمؤسسين الاكتتاب بأسهم الشركة المطروحة على الجمهور خلال مدة عرض الأسهم في الاكتتاب العام، إلا بعد انتهاء مدة (۳۰) </a:t>
            </a:r>
            <a:r>
              <a:rPr lang="ar-IQ" dirty="0" smtClean="0"/>
              <a:t>ثلاثين يوماً من بداية الاكتتاب أو خلال مدة تمديد الاكتتاب. </a:t>
            </a:r>
            <a:r>
              <a:rPr lang="ar-IQ" dirty="0" smtClean="0">
                <a:solidFill>
                  <a:srgbClr val="FF0000"/>
                </a:solidFill>
              </a:rPr>
              <a:t>(39/رابعاً) من قانون الشركات</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22AED93D-E10C-4801-8231-246949993E05}" type="slidenum">
              <a:rPr lang="en-US" smtClean="0"/>
              <a:t>81</a:t>
            </a:fld>
            <a:endParaRPr lang="en-US"/>
          </a:p>
        </p:txBody>
      </p:sp>
    </p:spTree>
    <p:extLst>
      <p:ext uri="{BB962C8B-B14F-4D97-AF65-F5344CB8AC3E}">
        <p14:creationId xmlns:p14="http://schemas.microsoft.com/office/powerpoint/2010/main" val="20905091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indent="0" algn="just" rtl="1">
              <a:buNone/>
            </a:pPr>
            <a:r>
              <a:rPr lang="ar-IQ" dirty="0" smtClean="0"/>
              <a:t>وعلى </a:t>
            </a:r>
            <a:r>
              <a:rPr lang="ar-IQ" dirty="0"/>
              <a:t>المصرف المكتتب لديه غلق الاكتتاب العام عند انتهاء مدته، والإعلان عن ذلك في صحيفتين يوميتين، وتبلغ لجنة المؤسسين بذلك، والاحتفاظ بجميع الأموال التي قبضها من المكتتبين وعدم تسليمها الى </a:t>
            </a:r>
            <a:r>
              <a:rPr lang="ar-IQ" dirty="0" smtClean="0"/>
              <a:t>المؤسسين.</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82</a:t>
            </a:fld>
            <a:endParaRPr lang="en-US"/>
          </a:p>
        </p:txBody>
      </p:sp>
    </p:spTree>
    <p:extLst>
      <p:ext uri="{BB962C8B-B14F-4D97-AF65-F5344CB8AC3E}">
        <p14:creationId xmlns:p14="http://schemas.microsoft.com/office/powerpoint/2010/main" val="234432706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مصير الاكتتاب</a:t>
            </a:r>
            <a:endParaRPr lang="en-US" dirty="0">
              <a:solidFill>
                <a:srgbClr val="FF0000"/>
              </a:solidFill>
            </a:endParaRPr>
          </a:p>
        </p:txBody>
      </p:sp>
      <p:sp>
        <p:nvSpPr>
          <p:cNvPr id="3" name="Content Placeholder 2"/>
          <p:cNvSpPr>
            <a:spLocks noGrp="1"/>
          </p:cNvSpPr>
          <p:nvPr>
            <p:ph idx="1"/>
          </p:nvPr>
        </p:nvSpPr>
        <p:spPr/>
        <p:txBody>
          <a:bodyPr/>
          <a:lstStyle/>
          <a:p>
            <a:pPr marL="0" indent="0" algn="just" rtl="1">
              <a:buNone/>
            </a:pPr>
            <a:r>
              <a:rPr lang="ar-IQ" dirty="0" smtClean="0">
                <a:solidFill>
                  <a:srgbClr val="FF0000"/>
                </a:solidFill>
              </a:rPr>
              <a:t>أولاً/ </a:t>
            </a:r>
            <a:r>
              <a:rPr lang="ar-IQ" dirty="0">
                <a:solidFill>
                  <a:srgbClr val="FF0000"/>
                </a:solidFill>
              </a:rPr>
              <a:t>نجاح </a:t>
            </a:r>
            <a:r>
              <a:rPr lang="ar-IQ" dirty="0" smtClean="0">
                <a:solidFill>
                  <a:srgbClr val="FF0000"/>
                </a:solidFill>
              </a:rPr>
              <a:t>الاكتتاب أو </a:t>
            </a:r>
            <a:r>
              <a:rPr lang="ar-IQ" dirty="0">
                <a:solidFill>
                  <a:srgbClr val="FF0000"/>
                </a:solidFill>
              </a:rPr>
              <a:t>إخفاقه : </a:t>
            </a:r>
            <a:r>
              <a:rPr lang="ar-IQ" dirty="0"/>
              <a:t>اشترط القانون لاعتبار الاكتتاب ناجحاً أن يبلغ مجموع الأسهم المكتتب بها من المؤسسين والجمهور معاً (۷٥%) في الأقل من رأس مال الشركة </a:t>
            </a:r>
            <a:r>
              <a:rPr lang="ar-IQ" dirty="0" smtClean="0"/>
              <a:t>الاسمي، مراعاة من المشرع لعدم ضياع الجهود المبذولة والمصاريف التي أنفقت، وخصوصاً </a:t>
            </a:r>
            <a:r>
              <a:rPr lang="ar-IQ" dirty="0"/>
              <a:t>أن هذه النسبة </a:t>
            </a:r>
            <a:r>
              <a:rPr lang="ar-IQ" dirty="0" smtClean="0"/>
              <a:t>مقاربة </a:t>
            </a:r>
            <a:r>
              <a:rPr lang="ar-IQ" dirty="0"/>
              <a:t>لرأس المال الاسمي للشركة. </a:t>
            </a:r>
            <a:endParaRPr lang="ar-IQ" dirty="0" smtClean="0"/>
          </a:p>
          <a:p>
            <a:pPr marL="0" indent="0" algn="just" rtl="1">
              <a:buNone/>
            </a:pPr>
            <a:r>
              <a:rPr lang="ar-IQ" dirty="0" smtClean="0">
                <a:solidFill>
                  <a:srgbClr val="FF0000"/>
                </a:solidFill>
              </a:rPr>
              <a:t>وإذا </a:t>
            </a:r>
            <a:r>
              <a:rPr lang="ar-IQ" dirty="0">
                <a:solidFill>
                  <a:srgbClr val="FF0000"/>
                </a:solidFill>
              </a:rPr>
              <a:t>انتهت مدة تمديد الاكتتاب دون أن تصل قيمة الاكتتاب الى هذه النسبة يجب على المؤسسين اتخاذ </a:t>
            </a:r>
            <a:r>
              <a:rPr lang="ar-IQ" dirty="0" smtClean="0">
                <a:solidFill>
                  <a:srgbClr val="FF0000"/>
                </a:solidFill>
              </a:rPr>
              <a:t>أحد الإجراءين:</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22AED93D-E10C-4801-8231-246949993E05}" type="slidenum">
              <a:rPr lang="en-US" smtClean="0"/>
              <a:t>83</a:t>
            </a:fld>
            <a:endParaRPr lang="en-US"/>
          </a:p>
        </p:txBody>
      </p:sp>
    </p:spTree>
    <p:extLst>
      <p:ext uri="{BB962C8B-B14F-4D97-AF65-F5344CB8AC3E}">
        <p14:creationId xmlns:p14="http://schemas.microsoft.com/office/powerpoint/2010/main" val="29355295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rtl="1">
              <a:buNone/>
            </a:pPr>
            <a:r>
              <a:rPr lang="ar-IQ" dirty="0" smtClean="0">
                <a:solidFill>
                  <a:srgbClr val="FF0000"/>
                </a:solidFill>
              </a:rPr>
              <a:t>أولهما</a:t>
            </a:r>
            <a:r>
              <a:rPr lang="ar-IQ" dirty="0">
                <a:solidFill>
                  <a:srgbClr val="FF0000"/>
                </a:solidFill>
              </a:rPr>
              <a:t>: </a:t>
            </a:r>
            <a:r>
              <a:rPr lang="ar-IQ" dirty="0"/>
              <a:t>تخفيض رأس مال الشركة الاسمي بشكل يعادل قيمة الأسهم المكتتب بها ( ٧٥%) من قيمة رأس المال بعد تخفيضه، وإبلاغ المسجل بذلك. </a:t>
            </a:r>
            <a:endParaRPr lang="ar-IQ" dirty="0" smtClean="0"/>
          </a:p>
          <a:p>
            <a:pPr marL="0" indent="0" algn="just" rtl="1">
              <a:buNone/>
            </a:pPr>
            <a:r>
              <a:rPr lang="ar-IQ" dirty="0" smtClean="0"/>
              <a:t>ومن </a:t>
            </a:r>
            <a:r>
              <a:rPr lang="ar-IQ" dirty="0"/>
              <a:t>البديهي أن هذا الخيار مرهون بأن لا يؤدي إلى هبوط رأس المال عن الحد الأدنى لرأس المال المحدد قانوناً لنوع الشركة وطبيعة نشاطها ، وينبغي أيضاً ملاحظة أن لا يؤدي التخفيض الى زيادة نسبة مساهمة المؤسسين عن الحد الأعلى المقرر قانوناً ، وهي (٥٥</a:t>
            </a:r>
            <a:r>
              <a:rPr lang="ar-IQ" dirty="0" smtClean="0"/>
              <a:t>%) </a:t>
            </a:r>
            <a:r>
              <a:rPr lang="ar-IQ" dirty="0"/>
              <a:t>من رأس المال إذا كانت الشركة مختلطة، أو زيادة نسبة مساهمة الأجانب عن (٤٩</a:t>
            </a:r>
            <a:r>
              <a:rPr lang="ar-IQ" dirty="0" smtClean="0"/>
              <a:t>%) </a:t>
            </a:r>
            <a:r>
              <a:rPr lang="ar-IQ" dirty="0"/>
              <a:t>من رأس مال الشركة. </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84</a:t>
            </a:fld>
            <a:endParaRPr lang="en-US"/>
          </a:p>
        </p:txBody>
      </p:sp>
    </p:spTree>
    <p:extLst>
      <p:ext uri="{BB962C8B-B14F-4D97-AF65-F5344CB8AC3E}">
        <p14:creationId xmlns:p14="http://schemas.microsoft.com/office/powerpoint/2010/main" val="65977101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lvl="0" indent="0" algn="just" rtl="1">
              <a:buNone/>
            </a:pPr>
            <a:r>
              <a:rPr lang="ar-IQ" dirty="0" smtClean="0">
                <a:solidFill>
                  <a:srgbClr val="FF0000"/>
                </a:solidFill>
              </a:rPr>
              <a:t>ثانيهما: </a:t>
            </a:r>
            <a:r>
              <a:rPr lang="ar-IQ" dirty="0">
                <a:solidFill>
                  <a:prstClr val="black"/>
                </a:solidFill>
              </a:rPr>
              <a:t>أن يصرفوا النظر عن تأسيس الشركة والرجوع عنه نهائياً لعدم إقبال الجمهور على المساهمة فيها. وحينئذ يجب على المؤسسين أيضاً إبلاغ كل من المسجل والمصرف المكتتب لديه بقرارهم هذا، ويجب على المصرف إعادة المبالغ التي تسلمها الى المكتتبين بالكامل خلال مدة لا تتجاوز (۳۰) ثلاثين يوماً بعد تأريخ إشعاره بقرار المؤسسين. ويتحمل المؤسسون بالتضامن جميع النفقات التي صرفت في إجراءات التأسيس.</a:t>
            </a:r>
            <a:endParaRPr lang="en-US" dirty="0">
              <a:solidFill>
                <a:prstClr val="black"/>
              </a:solidFill>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85</a:t>
            </a:fld>
            <a:endParaRPr lang="en-US"/>
          </a:p>
        </p:txBody>
      </p:sp>
    </p:spTree>
    <p:extLst>
      <p:ext uri="{BB962C8B-B14F-4D97-AF65-F5344CB8AC3E}">
        <p14:creationId xmlns:p14="http://schemas.microsoft.com/office/powerpoint/2010/main" val="354975129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64163"/>
          </a:xfrm>
        </p:spPr>
        <p:txBody>
          <a:bodyPr>
            <a:normAutofit/>
          </a:bodyPr>
          <a:lstStyle/>
          <a:p>
            <a:pPr marL="0" indent="0" algn="just" rtl="1">
              <a:buNone/>
            </a:pPr>
            <a:r>
              <a:rPr lang="ar-IQ" dirty="0" smtClean="0">
                <a:solidFill>
                  <a:srgbClr val="FF0000"/>
                </a:solidFill>
              </a:rPr>
              <a:t>ثانياً/ </a:t>
            </a:r>
            <a:r>
              <a:rPr lang="ar-IQ" dirty="0">
                <a:solidFill>
                  <a:srgbClr val="FF0000"/>
                </a:solidFill>
              </a:rPr>
              <a:t>تجاوز نسبة الاكتتاب عدد الأسهم المطروحة للاكتتاب: </a:t>
            </a:r>
            <a:endParaRPr lang="ar-IQ" dirty="0" smtClean="0">
              <a:solidFill>
                <a:srgbClr val="FF0000"/>
              </a:solidFill>
            </a:endParaRPr>
          </a:p>
          <a:p>
            <a:pPr marL="0" indent="0" algn="just" rtl="1">
              <a:buNone/>
            </a:pPr>
            <a:r>
              <a:rPr lang="ar-IQ" dirty="0" smtClean="0"/>
              <a:t>لمّا </a:t>
            </a:r>
            <a:r>
              <a:rPr lang="ar-IQ" dirty="0"/>
              <a:t>كان غلق الاكتتاب يتم بانتهاء مدته، فإنه لا يجوز وقف الاكتتاب ما لم تنته المدة المحددة له حتى لو تم الاكتتاب بالأسهم المعروضة بالكامل. </a:t>
            </a:r>
            <a:endParaRPr lang="ar-IQ" dirty="0" smtClean="0"/>
          </a:p>
          <a:p>
            <a:pPr marL="0" indent="0" algn="just" rtl="1">
              <a:buNone/>
            </a:pPr>
            <a:r>
              <a:rPr lang="ar-IQ" dirty="0"/>
              <a:t>وقصد المشرع من ذلك هو إفساح المجال أمام أكبر عدد من المستثمرين وصغار المدخرين لتوظيف أموالهم في هذه الشركة التي غالباً ما يكون الاستثمار فيها آمناً ومربحاً نتيجة للحماية والرقابة اللتين يضفيهما القانون على هذه الشركة. </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86</a:t>
            </a:fld>
            <a:endParaRPr lang="en-US"/>
          </a:p>
        </p:txBody>
      </p:sp>
    </p:spTree>
    <p:extLst>
      <p:ext uri="{BB962C8B-B14F-4D97-AF65-F5344CB8AC3E}">
        <p14:creationId xmlns:p14="http://schemas.microsoft.com/office/powerpoint/2010/main" val="35396954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marL="0" lvl="0" indent="0" algn="just" rtl="1">
              <a:buNone/>
            </a:pPr>
            <a:r>
              <a:rPr lang="ar-IQ" dirty="0">
                <a:solidFill>
                  <a:prstClr val="black"/>
                </a:solidFill>
              </a:rPr>
              <a:t>وعليه فمن الوارد أن يتم الاكتتاب بأكثر من الأسهم المطروحة للاكتتاب إذا كان إقبال الجمهور على شراء الأسهم كبيراً. وفي هذه الحالة أوجبت </a:t>
            </a:r>
            <a:r>
              <a:rPr lang="ar-IQ" dirty="0">
                <a:solidFill>
                  <a:srgbClr val="FF0000"/>
                </a:solidFill>
              </a:rPr>
              <a:t>المادة (٤٤/ ثانياً)</a:t>
            </a:r>
            <a:r>
              <a:rPr lang="ar-IQ" dirty="0">
                <a:solidFill>
                  <a:prstClr val="black"/>
                </a:solidFill>
              </a:rPr>
              <a:t> من القانون توزيع الأسهم الفائضة بين المكتتبين بنسبة مساهمة كل منهم، وتخفيضها من نسبة أسهمهم أي: إنقاص عدد أسهم كل مكتتب بمقدار نسبة الزيادة الى أقرب سهم صحيح لكون الأسهم غير قابلة </a:t>
            </a:r>
            <a:r>
              <a:rPr lang="ar-IQ" dirty="0" smtClean="0">
                <a:solidFill>
                  <a:prstClr val="black"/>
                </a:solidFill>
              </a:rPr>
              <a:t>للتجزئة. </a:t>
            </a:r>
            <a:r>
              <a:rPr lang="ar-IQ" dirty="0">
                <a:solidFill>
                  <a:prstClr val="black"/>
                </a:solidFill>
              </a:rPr>
              <a:t>فعلى سبيل المثال إذا كانت نسبة الزيادة الثلث وكان أحدهم قد اكتتب بستة ملايين سهم فإن التخفيض يتم بإرجاع مليوني سهم له، ومن اكتتب بتسعة ملايين سهم يرجع اليه ثلاثة ملايين </a:t>
            </a:r>
            <a:r>
              <a:rPr lang="ar-IQ" dirty="0" smtClean="0">
                <a:solidFill>
                  <a:prstClr val="black"/>
                </a:solidFill>
              </a:rPr>
              <a:t>سهم، وهكذا. </a:t>
            </a:r>
            <a:r>
              <a:rPr lang="ar-IQ" dirty="0">
                <a:solidFill>
                  <a:prstClr val="black"/>
                </a:solidFill>
              </a:rPr>
              <a:t>حينها يجب على المصرف إعادة المبالغ الفائضة للمكتتبين بعد مرور </a:t>
            </a:r>
            <a:r>
              <a:rPr lang="ar-IQ" dirty="0">
                <a:solidFill>
                  <a:srgbClr val="FF0000"/>
                </a:solidFill>
              </a:rPr>
              <a:t>(۱٥) خمسة عشر يوماً </a:t>
            </a:r>
            <a:r>
              <a:rPr lang="ar-IQ" dirty="0">
                <a:solidFill>
                  <a:prstClr val="black"/>
                </a:solidFill>
              </a:rPr>
              <a:t>من إجراء التوزيع بين </a:t>
            </a:r>
            <a:r>
              <a:rPr lang="ar-IQ" dirty="0" smtClean="0">
                <a:solidFill>
                  <a:prstClr val="black"/>
                </a:solidFill>
              </a:rPr>
              <a:t>المكتتبين. </a:t>
            </a:r>
            <a:endParaRPr lang="en-US" dirty="0">
              <a:solidFill>
                <a:prstClr val="black"/>
              </a:solidFill>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87</a:t>
            </a:fld>
            <a:endParaRPr lang="en-US"/>
          </a:p>
        </p:txBody>
      </p:sp>
    </p:spTree>
    <p:extLst>
      <p:ext uri="{BB962C8B-B14F-4D97-AF65-F5344CB8AC3E}">
        <p14:creationId xmlns:p14="http://schemas.microsoft.com/office/powerpoint/2010/main" val="414067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059363"/>
          </a:xfrm>
        </p:spPr>
        <p:txBody>
          <a:bodyPr>
            <a:normAutofit fontScale="92500" lnSpcReduction="20000"/>
          </a:bodyPr>
          <a:lstStyle/>
          <a:p>
            <a:pPr marL="0" indent="0" algn="just" rtl="1">
              <a:buNone/>
            </a:pPr>
            <a:r>
              <a:rPr lang="ar-IQ" sz="3500" dirty="0" smtClean="0">
                <a:solidFill>
                  <a:srgbClr val="FF0000"/>
                </a:solidFill>
              </a:rPr>
              <a:t>ثالثاً /الطعن </a:t>
            </a:r>
            <a:r>
              <a:rPr lang="ar-IQ" sz="3500" dirty="0">
                <a:solidFill>
                  <a:srgbClr val="FF0000"/>
                </a:solidFill>
              </a:rPr>
              <a:t>في صحة </a:t>
            </a:r>
            <a:r>
              <a:rPr lang="ar-IQ" sz="3500" dirty="0" smtClean="0">
                <a:solidFill>
                  <a:srgbClr val="FF0000"/>
                </a:solidFill>
              </a:rPr>
              <a:t>الاكتتاب:</a:t>
            </a:r>
          </a:p>
          <a:p>
            <a:pPr marL="0" indent="0" algn="just" rtl="1">
              <a:buNone/>
            </a:pPr>
            <a:r>
              <a:rPr lang="ar-IQ" dirty="0" smtClean="0"/>
              <a:t>لكون </a:t>
            </a:r>
            <a:r>
              <a:rPr lang="ar-IQ" dirty="0"/>
              <a:t>عملية الاكتتاب تتضمن إجراءات قانونية، وتستغرق مدة معينة، فإن احتمال أن تتخللها خروقات معينة أمر وارد ، لذلك بين القانون في </a:t>
            </a:r>
            <a:r>
              <a:rPr lang="ar-IQ" dirty="0">
                <a:solidFill>
                  <a:srgbClr val="FF0000"/>
                </a:solidFill>
              </a:rPr>
              <a:t>المادة (٤٥) </a:t>
            </a:r>
            <a:r>
              <a:rPr lang="ar-IQ" dirty="0"/>
              <a:t>منه كيفية الطعن في صحة </a:t>
            </a:r>
            <a:r>
              <a:rPr lang="ar-IQ" dirty="0" smtClean="0"/>
              <a:t>الاكتتاب</a:t>
            </a:r>
            <a:r>
              <a:rPr lang="ar-IQ" dirty="0"/>
              <a:t>، وأعطى للمسجل وللسلطة المختصة في الدولة بأسواق الأسهم والأوراق المالية الحق في الطعن في صحة الاكتتاب أمام المحكمة المختصة في حالة المساس بالحقوق المشروعة لأي شخص نتيجة مخالفة قواعد الاكتتاب ولكل منهما أن يطلب من المحكمة إبطال الاكتتاب خلال (١٥) خمسة عشر يوماً من تاريخ غلق الاكتتاب، وعلى المحكمة أن تنظر في الطعن على وجه الاستعجال، وإذا قررت المحكمة بطلان الاكتتاب وجب على المؤسسين القيام بإعادة الاكتتاب مجدداً وعلى نفقتهم. ويكون قرارها قابلاً للتمييز لدى محكمة </a:t>
            </a:r>
            <a:r>
              <a:rPr lang="ar-IQ" dirty="0" smtClean="0"/>
              <a:t>النقض، </a:t>
            </a:r>
            <a:r>
              <a:rPr lang="ar-IQ" dirty="0"/>
              <a:t>ويكون قرار الأخيرة </a:t>
            </a:r>
            <a:r>
              <a:rPr lang="ar-IQ" dirty="0" smtClean="0"/>
              <a:t>باتاً.</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88</a:t>
            </a:fld>
            <a:endParaRPr lang="en-US"/>
          </a:p>
        </p:txBody>
      </p:sp>
    </p:spTree>
    <p:extLst>
      <p:ext uri="{BB962C8B-B14F-4D97-AF65-F5344CB8AC3E}">
        <p14:creationId xmlns:p14="http://schemas.microsoft.com/office/powerpoint/2010/main" val="21168965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خاتمة إجراءات التأسيس</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lgn="just" rtl="1">
              <a:buNone/>
            </a:pPr>
            <a:r>
              <a:rPr lang="ar-IQ" dirty="0" smtClean="0">
                <a:solidFill>
                  <a:srgbClr val="FF0000"/>
                </a:solidFill>
              </a:rPr>
              <a:t>أولاً/ </a:t>
            </a:r>
            <a:r>
              <a:rPr lang="ar-IQ" dirty="0">
                <a:solidFill>
                  <a:srgbClr val="FF0000"/>
                </a:solidFill>
              </a:rPr>
              <a:t>صدور شهادة تأسيس الشركة: </a:t>
            </a:r>
            <a:endParaRPr lang="ar-IQ" dirty="0" smtClean="0">
              <a:solidFill>
                <a:srgbClr val="FF0000"/>
              </a:solidFill>
            </a:endParaRPr>
          </a:p>
          <a:p>
            <a:pPr marL="0" indent="0" algn="just" rtl="1">
              <a:buNone/>
            </a:pPr>
            <a:r>
              <a:rPr lang="ar-IQ" dirty="0" smtClean="0"/>
              <a:t>سبق </a:t>
            </a:r>
            <a:r>
              <a:rPr lang="ar-IQ" dirty="0"/>
              <a:t>أن بينا أن صدور شهادة تأسيس الشركة المساهمة </a:t>
            </a:r>
            <a:r>
              <a:rPr lang="ar-IQ" dirty="0" smtClean="0"/>
              <a:t>يتراخي </a:t>
            </a:r>
            <a:r>
              <a:rPr lang="ar-IQ" dirty="0"/>
              <a:t>لحين انتهاء الاكتتاب العام، إذ يجب على المؤسسين وفق </a:t>
            </a:r>
            <a:r>
              <a:rPr lang="ar-IQ" dirty="0">
                <a:solidFill>
                  <a:srgbClr val="FF0000"/>
                </a:solidFill>
              </a:rPr>
              <a:t>المادة (٤٦)</a:t>
            </a:r>
            <a:r>
              <a:rPr lang="ar-IQ" dirty="0"/>
              <a:t> من القانون، وخلال مدة (۳۰) ثلاثين يوماً من انتهاء مدة الاعتراض على الاكتتاب أو رده من المحكمة، تزويد مسجل الشركات بجميع المعلومات عن عملية الاكتتاب ومن ضمنها اسماء المكتتبين، وعدد الأسهم التي اكتتب بها كل منهم ، وعناوينهم، ومهنهم، وجنسياتهم</a:t>
            </a:r>
            <a:r>
              <a:rPr lang="ar-IQ" dirty="0" smtClean="0"/>
              <a:t>، والمبالغ المدفوعة عن قيمة الأسهم.</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89</a:t>
            </a:fld>
            <a:endParaRPr lang="en-US"/>
          </a:p>
        </p:txBody>
      </p:sp>
    </p:spTree>
    <p:extLst>
      <p:ext uri="{BB962C8B-B14F-4D97-AF65-F5344CB8AC3E}">
        <p14:creationId xmlns:p14="http://schemas.microsoft.com/office/powerpoint/2010/main" val="3027883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الإعلان والإشهار</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المقصود </a:t>
            </a:r>
            <a:r>
              <a:rPr lang="ar-IQ" sz="2400" b="1" dirty="0" smtClean="0">
                <a:latin typeface="Segoe UI" panose="020B0502040204020203" pitchFamily="34" charset="0"/>
                <a:cs typeface="Segoe UI" panose="020B0502040204020203" pitchFamily="34" charset="0"/>
              </a:rPr>
              <a:t>بالإعلان والإشهار </a:t>
            </a:r>
            <a:r>
              <a:rPr lang="ar-IQ" sz="2400" dirty="0">
                <a:latin typeface="Segoe UI" panose="020B0502040204020203" pitchFamily="34" charset="0"/>
                <a:cs typeface="Segoe UI" panose="020B0502040204020203" pitchFamily="34" charset="0"/>
              </a:rPr>
              <a:t>هو إعلام الكافة بالوجود القانوني للشركة والتعريف بنوعها وخصائصها المميزة والتغييرات التي تطرأ عليها لكي يكون الأشخاص المتعاملون معها على بينة لحقوقهم. </a:t>
            </a:r>
          </a:p>
          <a:p>
            <a:pPr marL="182880" lvl="0" indent="-182880" algn="r" rtl="1">
              <a:buClr>
                <a:srgbClr val="93A299"/>
              </a:buClr>
              <a:buSzPct val="85000"/>
            </a:pPr>
            <a:r>
              <a:rPr lang="ar-IQ" sz="2400" dirty="0">
                <a:latin typeface="Segoe UI" panose="020B0502040204020203" pitchFamily="34" charset="0"/>
                <a:cs typeface="Segoe UI" panose="020B0502040204020203" pitchFamily="34" charset="0"/>
              </a:rPr>
              <a:t>ويتمثل حفظاً مع الإعلان والإشهار في أمرين: </a:t>
            </a:r>
          </a:p>
          <a:p>
            <a:pPr marL="182880" lvl="0" indent="-182880" algn="r" rtl="1">
              <a:buClr>
                <a:srgbClr val="93A299"/>
              </a:buClr>
              <a:buSzPct val="85000"/>
            </a:pPr>
            <a:r>
              <a:rPr lang="ar-IQ" sz="2400" dirty="0" smtClean="0">
                <a:latin typeface="Segoe UI" panose="020B0502040204020203" pitchFamily="34" charset="0"/>
                <a:cs typeface="Segoe UI" panose="020B0502040204020203" pitchFamily="34" charset="0"/>
              </a:rPr>
              <a:t>أولهما/ </a:t>
            </a:r>
            <a:r>
              <a:rPr lang="ar-IQ" sz="2400" dirty="0">
                <a:latin typeface="Segoe UI" panose="020B0502040204020203" pitchFamily="34" charset="0"/>
                <a:cs typeface="Segoe UI" panose="020B0502040204020203" pitchFamily="34" charset="0"/>
              </a:rPr>
              <a:t>النشر </a:t>
            </a:r>
          </a:p>
          <a:p>
            <a:pPr marL="182880" lvl="0" indent="-182880" algn="r" rtl="1">
              <a:buClr>
                <a:srgbClr val="93A299"/>
              </a:buClr>
              <a:buSzPct val="85000"/>
            </a:pPr>
            <a:r>
              <a:rPr lang="ar-IQ" sz="2400" dirty="0" smtClean="0">
                <a:latin typeface="Segoe UI" panose="020B0502040204020203" pitchFamily="34" charset="0"/>
                <a:cs typeface="Segoe UI" panose="020B0502040204020203" pitchFamily="34" charset="0"/>
              </a:rPr>
              <a:t>ثانيهما/ </a:t>
            </a:r>
            <a:r>
              <a:rPr lang="ar-IQ" sz="2400" dirty="0">
                <a:latin typeface="Segoe UI" panose="020B0502040204020203" pitchFamily="34" charset="0"/>
                <a:cs typeface="Segoe UI" panose="020B0502040204020203" pitchFamily="34" charset="0"/>
              </a:rPr>
              <a:t>التسجيل </a:t>
            </a:r>
          </a:p>
          <a:p>
            <a:pPr marL="182880" lvl="0" indent="-182880" algn="just" rtl="1">
              <a:buClr>
                <a:srgbClr val="93A299"/>
              </a:buClr>
              <a:buSzPct val="85000"/>
            </a:pPr>
            <a:r>
              <a:rPr lang="ar-IQ" sz="2400" dirty="0">
                <a:latin typeface="Segoe UI" panose="020B0502040204020203" pitchFamily="34" charset="0"/>
                <a:cs typeface="Segoe UI" panose="020B0502040204020203" pitchFamily="34" charset="0"/>
              </a:rPr>
              <a:t>أولا / نشر قرار الموافقة على تأسيس الشركة: لا تجوز مزاولة النشاط باسم شركة أياً كان نوعها إلا بعد استيفاء الإجراءات القانونية والحصول على شهادة تأسيسها من الجهات المختصة. </a:t>
            </a:r>
          </a:p>
          <a:p>
            <a:pPr marL="182880" lvl="0" indent="-182880" algn="just" rtl="1">
              <a:buClr>
                <a:srgbClr val="93A299"/>
              </a:buClr>
              <a:buSzPct val="85000"/>
            </a:pPr>
            <a:r>
              <a:rPr lang="ar-IQ" sz="2400" b="1" dirty="0" smtClean="0">
                <a:latin typeface="Segoe UI" panose="020B0502040204020203" pitchFamily="34" charset="0"/>
                <a:cs typeface="Segoe UI" panose="020B0502040204020203" pitchFamily="34" charset="0"/>
              </a:rPr>
              <a:t>م/ دراسة المادة </a:t>
            </a:r>
            <a:r>
              <a:rPr lang="ar-IQ" sz="2400" b="1" dirty="0">
                <a:latin typeface="Segoe UI" panose="020B0502040204020203" pitchFamily="34" charset="0"/>
                <a:cs typeface="Segoe UI" panose="020B0502040204020203" pitchFamily="34" charset="0"/>
              </a:rPr>
              <a:t>(215) </a:t>
            </a:r>
            <a:r>
              <a:rPr lang="ar-IQ" sz="2400" b="1" dirty="0" smtClean="0">
                <a:latin typeface="Segoe UI" panose="020B0502040204020203" pitchFamily="34" charset="0"/>
                <a:cs typeface="Segoe UI" panose="020B0502040204020203" pitchFamily="34" charset="0"/>
              </a:rPr>
              <a:t>من قانون الشركات والمعدلة بموجب المادة(10) </a:t>
            </a:r>
            <a:r>
              <a:rPr lang="ar-IQ" sz="2400" b="1" dirty="0">
                <a:latin typeface="Segoe UI" panose="020B0502040204020203" pitchFamily="34" charset="0"/>
                <a:cs typeface="Segoe UI" panose="020B0502040204020203" pitchFamily="34" charset="0"/>
              </a:rPr>
              <a:t>من </a:t>
            </a:r>
            <a:r>
              <a:rPr lang="ar-IQ" sz="2400" b="1" dirty="0" smtClean="0">
                <a:latin typeface="Segoe UI" panose="020B0502040204020203" pitchFamily="34" charset="0"/>
                <a:cs typeface="Segoe UI" panose="020B0502040204020203" pitchFamily="34" charset="0"/>
              </a:rPr>
              <a:t>قانون تعديل قانون الشركات لسنة </a:t>
            </a:r>
            <a:r>
              <a:rPr lang="ar-IQ" sz="2400" b="1" dirty="0">
                <a:latin typeface="Segoe UI" panose="020B0502040204020203" pitchFamily="34" charset="0"/>
                <a:cs typeface="Segoe UI" panose="020B0502040204020203" pitchFamily="34" charset="0"/>
              </a:rPr>
              <a:t>2019.</a:t>
            </a:r>
            <a:endParaRPr lang="en-US" sz="2400" b="1" dirty="0">
              <a:latin typeface="Segoe UI" panose="020B0502040204020203" pitchFamily="34" charset="0"/>
              <a:cs typeface="Segoe UI" panose="020B0502040204020203" pitchFamily="34" charset="0"/>
            </a:endParaRPr>
          </a:p>
          <a:p>
            <a:pPr marL="0" indent="0" algn="r" rtl="1">
              <a:buNone/>
            </a:pP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9</a:t>
            </a:fld>
            <a:endParaRPr lang="en-US"/>
          </a:p>
        </p:txBody>
      </p:sp>
    </p:spTree>
    <p:extLst>
      <p:ext uri="{BB962C8B-B14F-4D97-AF65-F5344CB8AC3E}">
        <p14:creationId xmlns:p14="http://schemas.microsoft.com/office/powerpoint/2010/main" val="413943903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0" indent="0" algn="just" rtl="1">
              <a:buNone/>
            </a:pPr>
            <a:r>
              <a:rPr lang="ar-IQ" dirty="0"/>
              <a:t>وحينئذ على المسجل وخلال مدة (١٥) خمسة عشرة يوما من تأريخ تقديم هذه المعلومات إصدار شهادة التأسيس </a:t>
            </a:r>
            <a:r>
              <a:rPr lang="ar-IQ" dirty="0" smtClean="0"/>
              <a:t>للشركة، </a:t>
            </a:r>
            <a:r>
              <a:rPr lang="ar-IQ" dirty="0"/>
              <a:t>حيث تكتسب من تاريخ إصدارها الشخصية المعنوية</a:t>
            </a:r>
            <a:r>
              <a:rPr lang="ar-IQ" dirty="0" smtClean="0"/>
              <a:t>.</a:t>
            </a:r>
          </a:p>
          <a:p>
            <a:pPr marL="0" indent="0" algn="just" rtl="1">
              <a:buNone/>
            </a:pPr>
            <a:r>
              <a:rPr lang="ar-IQ" dirty="0"/>
              <a:t> </a:t>
            </a:r>
            <a:r>
              <a:rPr lang="ar-IQ" dirty="0" smtClean="0">
                <a:solidFill>
                  <a:srgbClr val="FF0000"/>
                </a:solidFill>
              </a:rPr>
              <a:t>ثانياً/عقد </a:t>
            </a:r>
            <a:r>
              <a:rPr lang="ar-IQ" dirty="0">
                <a:solidFill>
                  <a:srgbClr val="FF0000"/>
                </a:solidFill>
              </a:rPr>
              <a:t>الاجتماع التأسيسي</a:t>
            </a:r>
            <a:r>
              <a:rPr lang="ar-IQ" dirty="0" smtClean="0">
                <a:solidFill>
                  <a:srgbClr val="FF0000"/>
                </a:solidFill>
              </a:rPr>
              <a:t>:</a:t>
            </a:r>
          </a:p>
          <a:p>
            <a:pPr marL="0" indent="0" algn="just" rtl="1">
              <a:buNone/>
            </a:pPr>
            <a:r>
              <a:rPr lang="ar-IQ" dirty="0" smtClean="0"/>
              <a:t> </a:t>
            </a:r>
            <a:r>
              <a:rPr lang="ar-IQ" dirty="0"/>
              <a:t>يجب قيام المؤسسين بتوجيه الدعوة الى عقد الاجتماع التأسيسي للهيئة العامة للشركة، وذلك خلال (۳۰) ثلاثين يوماً من تاريخ صدور </a:t>
            </a:r>
            <a:r>
              <a:rPr lang="ar-IQ" dirty="0" smtClean="0"/>
              <a:t>شهادة التأسيس</a:t>
            </a:r>
            <a:r>
              <a:rPr lang="ar-IQ" dirty="0"/>
              <a:t>، وفق الإجراءات المقررة قانوناً، والتي تتولى فيه الهيئة العامة مناقشة وإقرار تقرير المؤسسين حول إجراءات ومصاريف تأسيس الشركة </a:t>
            </a:r>
            <a:r>
              <a:rPr lang="ar-IQ" dirty="0" smtClean="0"/>
              <a:t>.</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90</a:t>
            </a:fld>
            <a:endParaRPr lang="en-US"/>
          </a:p>
        </p:txBody>
      </p:sp>
    </p:spTree>
    <p:extLst>
      <p:ext uri="{BB962C8B-B14F-4D97-AF65-F5344CB8AC3E}">
        <p14:creationId xmlns:p14="http://schemas.microsoft.com/office/powerpoint/2010/main" val="35707611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5029200"/>
          </a:xfrm>
        </p:spPr>
        <p:txBody>
          <a:bodyPr>
            <a:normAutofit fontScale="92500" lnSpcReduction="20000"/>
          </a:bodyPr>
          <a:lstStyle/>
          <a:p>
            <a:pPr marL="0" indent="0" algn="just" rtl="1">
              <a:buNone/>
            </a:pPr>
            <a:r>
              <a:rPr lang="ar-IQ" dirty="0"/>
              <a:t>ويُعرض فيه تقرير اللجنة </a:t>
            </a:r>
            <a:r>
              <a:rPr lang="ar-IQ" dirty="0" smtClean="0"/>
              <a:t>التي قامت </a:t>
            </a:r>
            <a:r>
              <a:rPr lang="ar-IQ" dirty="0"/>
              <a:t>بتقدير قيمة الأموال العينية في حال تقديمها من قبل أحد المؤسسين أو </a:t>
            </a:r>
            <a:r>
              <a:rPr lang="ar-IQ" dirty="0" smtClean="0"/>
              <a:t>بعضهم. </a:t>
            </a:r>
          </a:p>
          <a:p>
            <a:pPr marL="0" indent="0" algn="just" rtl="1">
              <a:buNone/>
            </a:pPr>
            <a:r>
              <a:rPr lang="ar-IQ" dirty="0" smtClean="0"/>
              <a:t>وتنتهي </a:t>
            </a:r>
            <a:r>
              <a:rPr lang="ar-IQ" dirty="0"/>
              <a:t>مهام لجنة المؤسسين عند إنتخاب مجلس إدارة الشركة من قبل الهيئة </a:t>
            </a:r>
            <a:r>
              <a:rPr lang="ar-IQ" dirty="0" smtClean="0"/>
              <a:t>العامة.</a:t>
            </a:r>
          </a:p>
          <a:p>
            <a:pPr marL="0" indent="0" algn="just" rtl="1">
              <a:buNone/>
            </a:pPr>
            <a:r>
              <a:rPr lang="ar-IQ" dirty="0" smtClean="0">
                <a:solidFill>
                  <a:srgbClr val="FF0000"/>
                </a:solidFill>
              </a:rPr>
              <a:t>ثالثاً/معالجة </a:t>
            </a:r>
            <a:r>
              <a:rPr lang="ar-IQ" dirty="0">
                <a:solidFill>
                  <a:srgbClr val="FF0000"/>
                </a:solidFill>
              </a:rPr>
              <a:t>الأسهم غير المكتتب بها بعد صدور شهادة التأسيس: </a:t>
            </a:r>
            <a:endParaRPr lang="ar-IQ" dirty="0" smtClean="0">
              <a:solidFill>
                <a:srgbClr val="FF0000"/>
              </a:solidFill>
            </a:endParaRPr>
          </a:p>
          <a:p>
            <a:pPr marL="0" indent="0" algn="just" rtl="1">
              <a:buNone/>
            </a:pPr>
            <a:r>
              <a:rPr lang="ar-IQ" dirty="0" smtClean="0"/>
              <a:t>لمّا </a:t>
            </a:r>
            <a:r>
              <a:rPr lang="ar-IQ" dirty="0"/>
              <a:t>كانت شهادة التأسيس تصدر إذا بلغ الاكتتاب نسبة ( ٧٥%) من رأس مال الشركة الاسمي، فإن من الوارد بقاء نسبة غير مكتتب بها من أسهم رأس المال في الشركة بعد تأسيسها. ولمعالجة هذه الحالة أجازت </a:t>
            </a:r>
            <a:r>
              <a:rPr lang="ar-IQ" dirty="0">
                <a:solidFill>
                  <a:srgbClr val="FF0000"/>
                </a:solidFill>
              </a:rPr>
              <a:t>المادة (٤٧) </a:t>
            </a:r>
            <a:r>
              <a:rPr lang="ar-IQ" dirty="0" smtClean="0">
                <a:solidFill>
                  <a:srgbClr val="FF0000"/>
                </a:solidFill>
              </a:rPr>
              <a:t>من القانون </a:t>
            </a:r>
            <a:r>
              <a:rPr lang="ar-IQ" dirty="0" smtClean="0"/>
              <a:t>لمجلس </a:t>
            </a:r>
            <a:r>
              <a:rPr lang="ar-IQ" dirty="0"/>
              <a:t>إدارة الشركة، وبعد مرور </a:t>
            </a:r>
            <a:r>
              <a:rPr lang="ar-IQ" dirty="0">
                <a:solidFill>
                  <a:srgbClr val="FF0000"/>
                </a:solidFill>
              </a:rPr>
              <a:t>(٦) ستة أشهر </a:t>
            </a:r>
            <a:r>
              <a:rPr lang="ar-IQ" dirty="0"/>
              <a:t>على صدور شهادة التأسيس، القيام ببيع الأسهم المتبقية في أسواق الأوراق المالية أو طرحها للبيع في </a:t>
            </a:r>
            <a:r>
              <a:rPr lang="ar-IQ" dirty="0" smtClean="0"/>
              <a:t>اكتتاب عام وفق إجراءات الاكتتاب التأسيسي.</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91</a:t>
            </a:fld>
            <a:endParaRPr lang="en-US"/>
          </a:p>
        </p:txBody>
      </p:sp>
    </p:spTree>
    <p:extLst>
      <p:ext uri="{BB962C8B-B14F-4D97-AF65-F5344CB8AC3E}">
        <p14:creationId xmlns:p14="http://schemas.microsoft.com/office/powerpoint/2010/main" val="2732923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229600" cy="4525963"/>
          </a:xfrm>
        </p:spPr>
        <p:txBody>
          <a:bodyPr/>
          <a:lstStyle/>
          <a:p>
            <a:pPr marL="0" indent="0" algn="just" rtl="1">
              <a:buNone/>
            </a:pPr>
            <a:r>
              <a:rPr lang="ar-IQ" dirty="0" smtClean="0"/>
              <a:t>وفي </a:t>
            </a:r>
            <a:r>
              <a:rPr lang="ar-IQ" dirty="0"/>
              <a:t>حال تعذر بيع تلك الأسهم أو جزء منها بهذه الطرق، يجب تخفيض رأس المال الاسمي للشركة بمقدار قيمة الأسهم غير المباعة. وتكون الشركة وأعضاء مجلس إدارتها وموظفيها ووكلائها مسؤولين عن البيانات المضللة أو التي تغفل ذكر معلومات مادية عن المبيعات أو الاكتتاب.</a:t>
            </a:r>
            <a:endParaRPr lang="en-US" dirty="0"/>
          </a:p>
        </p:txBody>
      </p:sp>
      <p:sp>
        <p:nvSpPr>
          <p:cNvPr id="4" name="Slide Number Placeholder 3"/>
          <p:cNvSpPr>
            <a:spLocks noGrp="1"/>
          </p:cNvSpPr>
          <p:nvPr>
            <p:ph type="sldNum" sz="quarter" idx="12"/>
          </p:nvPr>
        </p:nvSpPr>
        <p:spPr/>
        <p:txBody>
          <a:bodyPr/>
          <a:lstStyle/>
          <a:p>
            <a:fld id="{22AED93D-E10C-4801-8231-246949993E05}" type="slidenum">
              <a:rPr lang="en-US" smtClean="0"/>
              <a:t>92</a:t>
            </a:fld>
            <a:endParaRPr lang="en-US"/>
          </a:p>
        </p:txBody>
      </p:sp>
    </p:spTree>
    <p:extLst>
      <p:ext uri="{BB962C8B-B14F-4D97-AF65-F5344CB8AC3E}">
        <p14:creationId xmlns:p14="http://schemas.microsoft.com/office/powerpoint/2010/main" val="363806053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2AED93D-E10C-4801-8231-246949993E05}" type="slidenum">
              <a:rPr lang="en-US" smtClean="0"/>
              <a:t>93</a:t>
            </a:fld>
            <a:endParaRPr lang="en-US"/>
          </a:p>
        </p:txBody>
      </p:sp>
    </p:spTree>
    <p:extLst>
      <p:ext uri="{BB962C8B-B14F-4D97-AF65-F5344CB8AC3E}">
        <p14:creationId xmlns:p14="http://schemas.microsoft.com/office/powerpoint/2010/main" val="33742546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2AED93D-E10C-4801-8231-246949993E05}" type="slidenum">
              <a:rPr lang="en-US" smtClean="0"/>
              <a:t>94</a:t>
            </a:fld>
            <a:endParaRPr lang="en-US"/>
          </a:p>
        </p:txBody>
      </p:sp>
    </p:spTree>
    <p:extLst>
      <p:ext uri="{BB962C8B-B14F-4D97-AF65-F5344CB8AC3E}">
        <p14:creationId xmlns:p14="http://schemas.microsoft.com/office/powerpoint/2010/main" val="76961601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1514</TotalTime>
  <Words>7725</Words>
  <Application>Microsoft Office PowerPoint</Application>
  <PresentationFormat>On-screen Show (4:3)</PresentationFormat>
  <Paragraphs>426</Paragraphs>
  <Slides>94</Slides>
  <Notes>2</Notes>
  <HiddenSlides>0</HiddenSlides>
  <MMClips>0</MMClips>
  <ScaleCrop>false</ScaleCrop>
  <HeadingPairs>
    <vt:vector size="4" baseType="variant">
      <vt:variant>
        <vt:lpstr>Theme</vt:lpstr>
      </vt:variant>
      <vt:variant>
        <vt:i4>2</vt:i4>
      </vt:variant>
      <vt:variant>
        <vt:lpstr>Slide Titles</vt:lpstr>
      </vt:variant>
      <vt:variant>
        <vt:i4>94</vt:i4>
      </vt:variant>
    </vt:vector>
  </HeadingPairs>
  <TitlesOfParts>
    <vt:vector size="96" baseType="lpstr">
      <vt:lpstr>Office Theme</vt:lpstr>
      <vt:lpstr>Clarity</vt:lpstr>
      <vt:lpstr>الأركان الشكلية لعقد الشركة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ثانياً: الإعلان والإشهار</vt:lpstr>
      <vt:lpstr>PowerPoint Presentation</vt:lpstr>
      <vt:lpstr>PowerPoint Presentation</vt:lpstr>
      <vt:lpstr>PowerPoint Presentation</vt:lpstr>
      <vt:lpstr>PowerPoint Presentation</vt:lpstr>
      <vt:lpstr>الشخصية المعنوية للشركة</vt:lpstr>
      <vt:lpstr>PowerPoint Presentation</vt:lpstr>
      <vt:lpstr>PowerPoint Presentation</vt:lpstr>
      <vt:lpstr>الآثار المترتبة على اكتساب الشركة الشخصية المعنوية</vt:lpstr>
      <vt:lpstr>PowerPoint Presentation</vt:lpstr>
      <vt:lpstr> 1. انتقال ملكية حصة الشريك الذي يقدمها الى الشركة واعتبارها من المنقولات. </vt:lpstr>
      <vt:lpstr>2. تعد الذمة المالية للشركة الضمان العام لدائينها.</vt:lpstr>
      <vt:lpstr>PowerPoint Presentation</vt:lpstr>
      <vt:lpstr>PowerPoint Presentation</vt:lpstr>
      <vt:lpstr>3. عدم جواز المقاصة بين ديون الشركة وديون الشركاء.</vt:lpstr>
      <vt:lpstr>4. لا يترتب على إشهار إفلاس الشركة إشهار إفلاس الشركاء فيها.</vt:lpstr>
      <vt:lpstr>الأهلية القانونية للشركة</vt:lpstr>
      <vt:lpstr>ممثل الشركة</vt:lpstr>
      <vt:lpstr>أسم الشركة وعنوانها</vt:lpstr>
      <vt:lpstr>موطن الشركة</vt:lpstr>
      <vt:lpstr>PowerPoint Presentation</vt:lpstr>
      <vt:lpstr>PowerPoint Presentation</vt:lpstr>
      <vt:lpstr>جنسية الشركة</vt:lpstr>
      <vt:lpstr>PowerPoint Presentation</vt:lpstr>
      <vt:lpstr>PowerPoint Presentation</vt:lpstr>
      <vt:lpstr>PowerPoint Presentation</vt:lpstr>
      <vt:lpstr>أنواع الشركات</vt:lpstr>
      <vt:lpstr>أنواع الشركات في القانون العراقي</vt:lpstr>
      <vt:lpstr>PowerPoint Presentation</vt:lpstr>
      <vt:lpstr>الشركة المساهمة / أهمية الشركة المساهمة</vt:lpstr>
      <vt:lpstr>خصائص الشركة المساهمة</vt:lpstr>
      <vt:lpstr>اولاً: إنها من شركات الأموال التي يغلب فيها الاعتبار المالي وحجم رأس المال والسمعة المالية على الاعتبار الشخصي للمساهمين.</vt:lpstr>
      <vt:lpstr>PowerPoint Presentation</vt:lpstr>
      <vt:lpstr>PowerPoint Presentation</vt:lpstr>
      <vt:lpstr>PowerPoint Presentation</vt:lpstr>
      <vt:lpstr>ثانياً: إنها شركات بالأسهم</vt:lpstr>
      <vt:lpstr>ثالثاً: المسؤولية المحدودة للمساهمين</vt:lpstr>
      <vt:lpstr>PowerPoint Presentation</vt:lpstr>
      <vt:lpstr>PowerPoint Presentation</vt:lpstr>
      <vt:lpstr>PowerPoint Presentation</vt:lpstr>
      <vt:lpstr>PowerPoint Presentation</vt:lpstr>
      <vt:lpstr>رابعاً: تغليب الصفة النظامية للشركة على الصفة العقدية</vt:lpstr>
      <vt:lpstr>PowerPoint Presentation</vt:lpstr>
      <vt:lpstr>خامساً: الشركة المساهمة متعددة الاجهزة الإدارية</vt:lpstr>
      <vt:lpstr>تأسيس (تكوين) الشركة المساهمة</vt:lpstr>
      <vt:lpstr>أولاً: مستلزمات التأسيس</vt:lpstr>
      <vt:lpstr>PowerPoint Presentation</vt:lpstr>
      <vt:lpstr>PowerPoint Presentation</vt:lpstr>
      <vt:lpstr>PowerPoint Presentation</vt:lpstr>
      <vt:lpstr>إجراءات التأسيس</vt:lpstr>
      <vt:lpstr>PowerPoint Presentation</vt:lpstr>
      <vt:lpstr>PowerPoint Presentation</vt:lpstr>
      <vt:lpstr>PowerPoint Presentation</vt:lpstr>
      <vt:lpstr>PowerPoint Presentation</vt:lpstr>
      <vt:lpstr>الاكتتاب بأسهم الشركة</vt:lpstr>
      <vt:lpstr>PowerPoint Presentation</vt:lpstr>
      <vt:lpstr>ثانيا:الطبيعة القانونية للاكتتاب</vt:lpstr>
      <vt:lpstr>PowerPoint Presentation</vt:lpstr>
      <vt:lpstr>PowerPoint Presentation</vt:lpstr>
      <vt:lpstr>ثالثا:نوعا الاكتتاب</vt:lpstr>
      <vt:lpstr>مزايا الاكتتاب المغلق   </vt:lpstr>
      <vt:lpstr>PowerPoint Presentation</vt:lpstr>
      <vt:lpstr>PowerPoint Presentation</vt:lpstr>
      <vt:lpstr>إجراءات الاكتتاب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مصير الاكتتاب</vt:lpstr>
      <vt:lpstr>PowerPoint Presentation</vt:lpstr>
      <vt:lpstr>PowerPoint Presentation</vt:lpstr>
      <vt:lpstr>PowerPoint Presentation</vt:lpstr>
      <vt:lpstr>PowerPoint Presentation</vt:lpstr>
      <vt:lpstr>PowerPoint Presentation</vt:lpstr>
      <vt:lpstr>خاتمة إجراءات التأسيس</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الأركان الشكلية لعقد الشركة</dc:title>
  <dc:creator>Windows User</dc:creator>
  <cp:lastModifiedBy>Windows User</cp:lastModifiedBy>
  <cp:revision>166</cp:revision>
  <cp:lastPrinted>2022-10-30T22:20:32Z</cp:lastPrinted>
  <dcterms:created xsi:type="dcterms:W3CDTF">2022-10-15T20:59:58Z</dcterms:created>
  <dcterms:modified xsi:type="dcterms:W3CDTF">2023-04-10T02:17:27Z</dcterms:modified>
</cp:coreProperties>
</file>