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5" r:id="rId3"/>
    <p:sldId id="319" r:id="rId4"/>
    <p:sldId id="316" r:id="rId5"/>
    <p:sldId id="320" r:id="rId6"/>
    <p:sldId id="324" r:id="rId7"/>
    <p:sldId id="321" r:id="rId8"/>
    <p:sldId id="317" r:id="rId9"/>
    <p:sldId id="326" r:id="rId10"/>
    <p:sldId id="266" r:id="rId11"/>
    <p:sldId id="268" r:id="rId12"/>
    <p:sldId id="322" r:id="rId13"/>
    <p:sldId id="327" r:id="rId14"/>
    <p:sldId id="269" r:id="rId15"/>
    <p:sldId id="270" r:id="rId16"/>
    <p:sldId id="272" r:id="rId17"/>
    <p:sldId id="330" r:id="rId18"/>
    <p:sldId id="331" r:id="rId19"/>
    <p:sldId id="337" r:id="rId20"/>
    <p:sldId id="338" r:id="rId21"/>
    <p:sldId id="332" r:id="rId22"/>
    <p:sldId id="333" r:id="rId23"/>
    <p:sldId id="334" r:id="rId24"/>
    <p:sldId id="335" r:id="rId25"/>
    <p:sldId id="274" r:id="rId26"/>
    <p:sldId id="275" r:id="rId27"/>
    <p:sldId id="323" r:id="rId28"/>
    <p:sldId id="288" r:id="rId29"/>
    <p:sldId id="292" r:id="rId30"/>
    <p:sldId id="295" r:id="rId31"/>
    <p:sldId id="296" r:id="rId32"/>
    <p:sldId id="328" r:id="rId33"/>
    <p:sldId id="329" r:id="rId34"/>
    <p:sldId id="297" r:id="rId35"/>
    <p:sldId id="298" r:id="rId36"/>
    <p:sldId id="306" r:id="rId37"/>
    <p:sldId id="307"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D5874E-19DA-4563-8AC8-17A9BB947295}"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20393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D5874E-19DA-4563-8AC8-17A9BB947295}"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339285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D5874E-19DA-4563-8AC8-17A9BB947295}"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79800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D5874E-19DA-4563-8AC8-17A9BB947295}"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220407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D5874E-19DA-4563-8AC8-17A9BB947295}"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294394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D5874E-19DA-4563-8AC8-17A9BB947295}"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232477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D5874E-19DA-4563-8AC8-17A9BB947295}" type="datetimeFigureOut">
              <a:rPr lang="en-GB" smtClean="0"/>
              <a:t>28/04/2022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26637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D5874E-19DA-4563-8AC8-17A9BB947295}" type="datetimeFigureOut">
              <a:rPr lang="en-GB" smtClean="0"/>
              <a:t>28/04/2022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305948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5874E-19DA-4563-8AC8-17A9BB947295}"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331177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D5874E-19DA-4563-8AC8-17A9BB947295}"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191544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D5874E-19DA-4563-8AC8-17A9BB947295}"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990761-CC65-451F-959C-8A485A67593D}" type="slidenum">
              <a:rPr lang="en-GB" smtClean="0"/>
              <a:t>‹#›</a:t>
            </a:fld>
            <a:endParaRPr lang="en-GB"/>
          </a:p>
        </p:txBody>
      </p:sp>
    </p:spTree>
    <p:extLst>
      <p:ext uri="{BB962C8B-B14F-4D97-AF65-F5344CB8AC3E}">
        <p14:creationId xmlns:p14="http://schemas.microsoft.com/office/powerpoint/2010/main" val="347726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5874E-19DA-4563-8AC8-17A9BB947295}" type="datetimeFigureOut">
              <a:rPr lang="en-GB" smtClean="0"/>
              <a:t>28/04/2022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90761-CC65-451F-959C-8A485A67593D}" type="slidenum">
              <a:rPr lang="en-GB" smtClean="0"/>
              <a:t>‹#›</a:t>
            </a:fld>
            <a:endParaRPr lang="en-GB"/>
          </a:p>
        </p:txBody>
      </p:sp>
    </p:spTree>
    <p:extLst>
      <p:ext uri="{BB962C8B-B14F-4D97-AF65-F5344CB8AC3E}">
        <p14:creationId xmlns:p14="http://schemas.microsoft.com/office/powerpoint/2010/main" val="1675889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rgbClr val="C00000"/>
                </a:solidFill>
              </a:rPr>
              <a:t>Chapter 5</a:t>
            </a:r>
            <a:br>
              <a:rPr lang="en-GB" dirty="0" smtClean="0">
                <a:solidFill>
                  <a:srgbClr val="C00000"/>
                </a:solidFill>
              </a:rPr>
            </a:br>
            <a:r>
              <a:rPr lang="en-GB" dirty="0">
                <a:solidFill>
                  <a:srgbClr val="0070C0"/>
                </a:solidFill>
              </a:rPr>
              <a:t>Alloys </a:t>
            </a:r>
            <a:r>
              <a:rPr lang="en-GB" dirty="0" smtClean="0">
                <a:solidFill>
                  <a:srgbClr val="0070C0"/>
                </a:solidFill>
              </a:rPr>
              <a:t>and </a:t>
            </a:r>
            <a:r>
              <a:rPr lang="en-GB" dirty="0">
                <a:solidFill>
                  <a:srgbClr val="0070C0"/>
                </a:solidFill>
              </a:rPr>
              <a:t>slowly cooled alloys</a:t>
            </a:r>
            <a:br>
              <a:rPr lang="en-GB" dirty="0">
                <a:solidFill>
                  <a:srgbClr val="0070C0"/>
                </a:solidFill>
              </a:rPr>
            </a:br>
            <a:endParaRPr lang="en-GB" dirty="0">
              <a:solidFill>
                <a:srgbClr val="0070C0"/>
              </a:solidFill>
            </a:endParaRPr>
          </a:p>
        </p:txBody>
      </p:sp>
      <p:sp>
        <p:nvSpPr>
          <p:cNvPr id="3" name="Content Placeholder 2"/>
          <p:cNvSpPr>
            <a:spLocks noGrp="1"/>
          </p:cNvSpPr>
          <p:nvPr>
            <p:ph idx="1"/>
          </p:nvPr>
        </p:nvSpPr>
        <p:spPr>
          <a:xfrm>
            <a:off x="838200" y="1825624"/>
            <a:ext cx="10515600" cy="4692741"/>
          </a:xfrm>
        </p:spPr>
        <p:txBody>
          <a:bodyPr/>
          <a:lstStyle/>
          <a:p>
            <a:pPr marL="0" indent="0">
              <a:buNone/>
            </a:pPr>
            <a:endParaRPr lang="en-GB" dirty="0" smtClean="0"/>
          </a:p>
          <a:p>
            <a:pPr marL="0" indent="0">
              <a:buNone/>
            </a:pPr>
            <a:r>
              <a:rPr lang="en-GB" dirty="0" smtClean="0"/>
              <a:t> </a:t>
            </a:r>
            <a:r>
              <a:rPr lang="en-GB" dirty="0" smtClean="0">
                <a:solidFill>
                  <a:srgbClr val="FF0000"/>
                </a:solidFill>
              </a:rPr>
              <a:t>5-1 : </a:t>
            </a:r>
            <a:r>
              <a:rPr lang="en-GB" dirty="0" smtClean="0">
                <a:solidFill>
                  <a:srgbClr val="7030A0"/>
                </a:solidFill>
              </a:rPr>
              <a:t>Pure metal and alloys composition</a:t>
            </a:r>
          </a:p>
          <a:p>
            <a:pPr marL="0" indent="0">
              <a:buNone/>
            </a:pPr>
            <a:r>
              <a:rPr lang="en-GB" dirty="0">
                <a:solidFill>
                  <a:srgbClr val="7030A0"/>
                </a:solidFill>
              </a:rPr>
              <a:t> </a:t>
            </a:r>
            <a:r>
              <a:rPr lang="en-GB" dirty="0" smtClean="0">
                <a:solidFill>
                  <a:srgbClr val="7030A0"/>
                </a:solidFill>
              </a:rPr>
              <a:t>         </a:t>
            </a:r>
            <a:r>
              <a:rPr lang="en-GB" dirty="0" smtClean="0"/>
              <a:t>It has been already established that many useful engineering materials consist of only one phase . The examples of such materials are pure metals like, copper, zinc , aluminium </a:t>
            </a:r>
            <a:r>
              <a:rPr lang="en-GB" dirty="0" err="1" smtClean="0"/>
              <a:t>etc</a:t>
            </a:r>
            <a:r>
              <a:rPr lang="en-GB" dirty="0" smtClean="0"/>
              <a:t> . However a greater number of useful engineering materials are the mixture of phases. The example of such materials are , steel, Portland cement, grinding wheels , paints, glass reinforced plastics </a:t>
            </a:r>
            <a:r>
              <a:rPr lang="en-GB" dirty="0" err="1" smtClean="0"/>
              <a:t>etc</a:t>
            </a:r>
            <a:r>
              <a:rPr lang="en-GB" dirty="0" smtClean="0"/>
              <a:t> . In order to understand the microstructure of multiphase materials, the concepts of </a:t>
            </a:r>
            <a:r>
              <a:rPr lang="en-GB" dirty="0" smtClean="0">
                <a:solidFill>
                  <a:srgbClr val="FF0000"/>
                </a:solidFill>
              </a:rPr>
              <a:t>solid solution </a:t>
            </a:r>
            <a:r>
              <a:rPr lang="en-GB" dirty="0" smtClean="0"/>
              <a:t>and </a:t>
            </a:r>
            <a:r>
              <a:rPr lang="en-GB" dirty="0" smtClean="0">
                <a:solidFill>
                  <a:srgbClr val="FF0000"/>
                </a:solidFill>
              </a:rPr>
              <a:t>phase diagrams </a:t>
            </a:r>
            <a:r>
              <a:rPr lang="en-GB" dirty="0" smtClean="0"/>
              <a:t>play an important role.</a:t>
            </a:r>
            <a:endParaRPr lang="en-GB" dirty="0"/>
          </a:p>
        </p:txBody>
      </p:sp>
    </p:spTree>
    <p:extLst>
      <p:ext uri="{BB962C8B-B14F-4D97-AF65-F5344CB8AC3E}">
        <p14:creationId xmlns:p14="http://schemas.microsoft.com/office/powerpoint/2010/main" val="2289187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lloy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554" y="1690688"/>
            <a:ext cx="6936377" cy="476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77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etal Alloys, Substitutional Alloys and Interstitial Alloys, Chemistry,  Basic Introduction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21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7822"/>
            <a:ext cx="10515600" cy="1325563"/>
          </a:xfrm>
        </p:spPr>
        <p:txBody>
          <a:bodyPr>
            <a:normAutofit fontScale="90000"/>
          </a:bodyPr>
          <a:lstStyle/>
          <a:p>
            <a:r>
              <a:rPr lang="en-GB" dirty="0"/>
              <a:t>What is the condition must be satisfied </a:t>
            </a:r>
            <a:r>
              <a:rPr lang="en-GB"/>
              <a:t>to </a:t>
            </a:r>
            <a:r>
              <a:rPr lang="en-GB" smtClean="0"/>
              <a:t>substitutional </a:t>
            </a:r>
            <a:r>
              <a:rPr lang="en-GB" dirty="0"/>
              <a:t>solid solution?</a:t>
            </a:r>
            <a:br>
              <a:rPr lang="en-GB" dirty="0"/>
            </a:br>
            <a:endParaRPr lang="en-GB" dirty="0"/>
          </a:p>
        </p:txBody>
      </p:sp>
      <p:pic>
        <p:nvPicPr>
          <p:cNvPr id="27650" name="Picture 2" descr="Alloys.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487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ayer.slideplayer.com/76/12679577/slides/slide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685800"/>
            <a:ext cx="8877299"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13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hat Is an Alloy? Definition and Examp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7097" y="901336"/>
            <a:ext cx="9248503" cy="56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45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lloy explanation with illustrations and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77" y="653143"/>
            <a:ext cx="10358845" cy="577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6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GB" b="1" dirty="0" smtClean="0">
                <a:solidFill>
                  <a:schemeClr val="accent4">
                    <a:lumMod val="75000"/>
                  </a:schemeClr>
                </a:solidFill>
              </a:rPr>
              <a:t>Solid Solution</a:t>
            </a:r>
            <a:endParaRPr lang="en-GB" b="1" dirty="0">
              <a:solidFill>
                <a:schemeClr val="accent4">
                  <a:lumMod val="75000"/>
                </a:schemeClr>
              </a:solidFill>
            </a:endParaRPr>
          </a:p>
        </p:txBody>
      </p:sp>
      <p:sp>
        <p:nvSpPr>
          <p:cNvPr id="3" name="Content Placeholder 2"/>
          <p:cNvSpPr>
            <a:spLocks noGrp="1"/>
          </p:cNvSpPr>
          <p:nvPr>
            <p:ph idx="1"/>
          </p:nvPr>
        </p:nvSpPr>
        <p:spPr>
          <a:xfrm>
            <a:off x="838200" y="1181100"/>
            <a:ext cx="10515600" cy="4995863"/>
          </a:xfrm>
        </p:spPr>
        <p:txBody>
          <a:bodyPr/>
          <a:lstStyle/>
          <a:p>
            <a:r>
              <a:rPr lang="en-GB" dirty="0" smtClean="0"/>
              <a:t>Some times impurities are  desirable, example, sterling  silver, 7.5% Cu and 92.5% Ag.</a:t>
            </a:r>
          </a:p>
          <a:p>
            <a:r>
              <a:rPr lang="en-GB" dirty="0" smtClean="0"/>
              <a:t>The copper make silver stronger and harder.</a:t>
            </a:r>
          </a:p>
          <a:p>
            <a:r>
              <a:rPr lang="en-GB" dirty="0" smtClean="0"/>
              <a:t>Zn added to Cu in brass, which is stronger, harder and more ductile than copper .</a:t>
            </a:r>
          </a:p>
          <a:p>
            <a:r>
              <a:rPr lang="en-GB" dirty="0" smtClean="0"/>
              <a:t>Both alloys are solid solutions in which the original structures of the metals are changed.</a:t>
            </a:r>
          </a:p>
          <a:p>
            <a:r>
              <a:rPr lang="en-GB" dirty="0" smtClean="0">
                <a:solidFill>
                  <a:schemeClr val="accent1">
                    <a:lumMod val="75000"/>
                  </a:schemeClr>
                </a:solidFill>
              </a:rPr>
              <a:t>Solid solutions consist of a solute and solvent.</a:t>
            </a:r>
          </a:p>
          <a:p>
            <a:r>
              <a:rPr lang="en-GB" dirty="0" smtClean="0"/>
              <a:t>Solute = small amount , solvent = large excess</a:t>
            </a:r>
            <a:endParaRPr lang="en-GB" dirty="0"/>
          </a:p>
        </p:txBody>
      </p:sp>
    </p:spTree>
    <p:extLst>
      <p:ext uri="{BB962C8B-B14F-4D97-AF65-F5344CB8AC3E}">
        <p14:creationId xmlns:p14="http://schemas.microsoft.com/office/powerpoint/2010/main" val="401094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3075"/>
          </a:xfrm>
        </p:spPr>
        <p:txBody>
          <a:bodyPr>
            <a:normAutofit fontScale="90000"/>
          </a:bodyPr>
          <a:lstStyle/>
          <a:p>
            <a:r>
              <a:rPr lang="en-GB" b="1" u="sng" dirty="0" smtClean="0"/>
              <a:t>System</a:t>
            </a:r>
            <a:endParaRPr lang="en-GB" b="1" u="sng" dirty="0"/>
          </a:p>
        </p:txBody>
      </p:sp>
      <p:sp>
        <p:nvSpPr>
          <p:cNvPr id="3" name="Content Placeholder 2"/>
          <p:cNvSpPr>
            <a:spLocks noGrp="1"/>
          </p:cNvSpPr>
          <p:nvPr>
            <p:ph idx="1"/>
          </p:nvPr>
        </p:nvSpPr>
        <p:spPr>
          <a:xfrm>
            <a:off x="628650" y="971550"/>
            <a:ext cx="10515600" cy="6343650"/>
          </a:xfrm>
        </p:spPr>
        <p:txBody>
          <a:bodyPr>
            <a:normAutofit fontScale="85000" lnSpcReduction="20000"/>
          </a:bodyPr>
          <a:lstStyle/>
          <a:p>
            <a:r>
              <a:rPr lang="en-GB" dirty="0" smtClean="0"/>
              <a:t>A system any body of  mater  under consideration disregarding its </a:t>
            </a:r>
            <a:r>
              <a:rPr lang="en-GB" dirty="0" err="1" smtClean="0"/>
              <a:t>sourounding</a:t>
            </a:r>
            <a:r>
              <a:rPr lang="en-GB" dirty="0" smtClean="0"/>
              <a:t>.</a:t>
            </a:r>
          </a:p>
          <a:p>
            <a:r>
              <a:rPr lang="en-GB" dirty="0" smtClean="0"/>
              <a:t>It may relate to the series of possible alloys consisting of the ions , atoms component.         Ni – copper    , Cu – ZN system</a:t>
            </a:r>
          </a:p>
          <a:p>
            <a:r>
              <a:rPr lang="en-GB" dirty="0" smtClean="0"/>
              <a:t>Refers to all possible combinations of specific metals without regard to any specific composition.</a:t>
            </a:r>
          </a:p>
          <a:p>
            <a:pPr marL="0" indent="0">
              <a:buNone/>
            </a:pPr>
            <a:r>
              <a:rPr lang="en-GB" b="1" u="sng" dirty="0"/>
              <a:t> </a:t>
            </a:r>
            <a:r>
              <a:rPr lang="en-GB" b="1" u="sng" dirty="0" smtClean="0"/>
              <a:t> Phase</a:t>
            </a:r>
          </a:p>
          <a:p>
            <a:pPr marL="0" indent="0">
              <a:buNone/>
            </a:pPr>
            <a:r>
              <a:rPr lang="en-GB" dirty="0" smtClean="0"/>
              <a:t>A homogeneous region of a system that  have uniform physical and chemical properties. Water in  glass  single phase  two phase in  one system</a:t>
            </a:r>
          </a:p>
          <a:p>
            <a:pPr marL="0" indent="0">
              <a:buNone/>
            </a:pPr>
            <a:r>
              <a:rPr lang="en-GB" dirty="0" smtClean="0"/>
              <a:t>(Salt + solution)  </a:t>
            </a:r>
          </a:p>
          <a:p>
            <a:pPr marL="0" indent="0">
              <a:buNone/>
            </a:pPr>
            <a:r>
              <a:rPr lang="en-GB" dirty="0" smtClean="0"/>
              <a:t>Components of the system:-</a:t>
            </a:r>
          </a:p>
          <a:p>
            <a:pPr marL="0" indent="0">
              <a:buNone/>
            </a:pPr>
            <a:r>
              <a:rPr lang="en-GB" dirty="0" smtClean="0"/>
              <a:t>Compound or compound</a:t>
            </a:r>
          </a:p>
          <a:p>
            <a:pPr marL="0" indent="0">
              <a:buNone/>
            </a:pPr>
            <a:r>
              <a:rPr lang="en-GB" dirty="0" smtClean="0"/>
              <a:t>When I doing solid solution it may be element or compound </a:t>
            </a:r>
          </a:p>
          <a:p>
            <a:pPr marL="0" indent="0">
              <a:buNone/>
            </a:pPr>
            <a:r>
              <a:rPr lang="en-GB" dirty="0" smtClean="0"/>
              <a:t>Al2O3-Cr2O3 system</a:t>
            </a:r>
          </a:p>
          <a:p>
            <a:pPr marL="0" indent="0">
              <a:buNone/>
            </a:pPr>
            <a:r>
              <a:rPr lang="en-GB" b="1" u="sng" dirty="0" err="1" smtClean="0"/>
              <a:t>Equlibrium</a:t>
            </a:r>
            <a:r>
              <a:rPr lang="en-GB" b="1" u="sng" dirty="0" smtClean="0"/>
              <a:t> </a:t>
            </a:r>
          </a:p>
          <a:p>
            <a:pPr marL="0" indent="0">
              <a:buNone/>
            </a:pPr>
            <a:r>
              <a:rPr lang="en-GB" dirty="0" smtClean="0"/>
              <a:t>In regard  to alloys, a system is said to be in equilibrium when there is no change net change between amounts and compositions of the phases present ( </a:t>
            </a:r>
            <a:r>
              <a:rPr lang="en-GB" dirty="0" err="1" smtClean="0"/>
              <a:t>i.e</a:t>
            </a:r>
            <a:r>
              <a:rPr lang="en-GB" dirty="0" smtClean="0"/>
              <a:t> a system it its free energy is at minimum)</a:t>
            </a:r>
          </a:p>
          <a:p>
            <a:pPr marL="0" indent="0">
              <a:buNone/>
            </a:pPr>
            <a:endParaRPr lang="en-GB" dirty="0" smtClean="0"/>
          </a:p>
        </p:txBody>
      </p:sp>
    </p:spTree>
    <p:extLst>
      <p:ext uri="{BB962C8B-B14F-4D97-AF65-F5344CB8AC3E}">
        <p14:creationId xmlns:p14="http://schemas.microsoft.com/office/powerpoint/2010/main" val="2497037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Equilibrium phase diagram (EPD):-</a:t>
            </a:r>
            <a:endParaRPr lang="en-GB" dirty="0"/>
          </a:p>
        </p:txBody>
      </p:sp>
      <p:sp>
        <p:nvSpPr>
          <p:cNvPr id="3" name="Content Placeholder 2"/>
          <p:cNvSpPr>
            <a:spLocks noGrp="1"/>
          </p:cNvSpPr>
          <p:nvPr>
            <p:ph idx="1"/>
          </p:nvPr>
        </p:nvSpPr>
        <p:spPr/>
        <p:txBody>
          <a:bodyPr/>
          <a:lstStyle/>
          <a:p>
            <a:r>
              <a:rPr lang="en-GB" u="sng" dirty="0" smtClean="0"/>
              <a:t>Phase diagram</a:t>
            </a:r>
          </a:p>
          <a:p>
            <a:pPr marL="0" indent="0">
              <a:buNone/>
            </a:pPr>
            <a:r>
              <a:rPr lang="en-GB" dirty="0" smtClean="0"/>
              <a:t>A phase diagram is a map that gives the relationship between the phases in equilibrium as a function of temperature, pressure and composition. The study of phase  relationships plays an important role in understanding the internal structure and mechanical </a:t>
            </a:r>
            <a:r>
              <a:rPr lang="en-GB" dirty="0" err="1" smtClean="0"/>
              <a:t>propertieses</a:t>
            </a:r>
            <a:r>
              <a:rPr lang="en-GB" dirty="0" smtClean="0"/>
              <a:t> of materials. Phase diagrams powerful tools in the hands of scientists and engineers who design  materials for specific applications as well as for others who anticipate the stability of specific materials, when designing  products for service environments.</a:t>
            </a:r>
          </a:p>
          <a:p>
            <a:endParaRPr lang="en-GB" u="sng" dirty="0" smtClean="0"/>
          </a:p>
        </p:txBody>
      </p:sp>
    </p:spTree>
    <p:extLst>
      <p:ext uri="{BB962C8B-B14F-4D97-AF65-F5344CB8AC3E}">
        <p14:creationId xmlns:p14="http://schemas.microsoft.com/office/powerpoint/2010/main" val="99596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layer.slideplayer.com/76/12679577/slides/slide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793" y="1123405"/>
            <a:ext cx="9222377" cy="531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5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Alloys</a:t>
            </a:r>
            <a:endParaRPr lang="en-GB" b="1" u="sng"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solidFill>
                  <a:srgbClr val="FF0000"/>
                </a:solidFill>
              </a:rPr>
              <a:t>Alloys</a:t>
            </a:r>
            <a:r>
              <a:rPr lang="en-GB" dirty="0" smtClean="0"/>
              <a:t>  are the combination of two or more metals into one material. The combinations may be mixtures of two kinds of crystalline structures.</a:t>
            </a:r>
            <a:r>
              <a:rPr lang="en-GB" dirty="0"/>
              <a:t> </a:t>
            </a:r>
            <a:endParaRPr lang="en-GB" dirty="0" smtClean="0"/>
          </a:p>
          <a:p>
            <a:pPr marL="0" indent="0">
              <a:buNone/>
            </a:pPr>
            <a:r>
              <a:rPr lang="en-GB" dirty="0"/>
              <a:t> </a:t>
            </a:r>
            <a:r>
              <a:rPr lang="en-GB" dirty="0" smtClean="0"/>
              <a:t>            The mechanical and physical properties of an alloy may be appreciably different from these of any one the constituent pure elements.</a:t>
            </a:r>
          </a:p>
          <a:p>
            <a:pPr marL="0" indent="0">
              <a:buNone/>
            </a:pPr>
            <a:r>
              <a:rPr lang="en-GB" dirty="0"/>
              <a:t> </a:t>
            </a:r>
            <a:r>
              <a:rPr lang="en-GB" dirty="0" smtClean="0"/>
              <a:t>  </a:t>
            </a:r>
            <a:r>
              <a:rPr lang="en-GB" dirty="0" smtClean="0">
                <a:solidFill>
                  <a:srgbClr val="FF0000"/>
                </a:solidFill>
              </a:rPr>
              <a:t>Table 1 . </a:t>
            </a:r>
            <a:r>
              <a:rPr lang="en-GB" dirty="0" smtClean="0"/>
              <a:t>Indicates some of the important effects of alloying.</a:t>
            </a:r>
            <a:endParaRPr lang="en-GB" dirty="0"/>
          </a:p>
        </p:txBody>
      </p:sp>
    </p:spTree>
    <p:extLst>
      <p:ext uri="{BB962C8B-B14F-4D97-AF65-F5344CB8AC3E}">
        <p14:creationId xmlns:p14="http://schemas.microsoft.com/office/powerpoint/2010/main" val="205553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player.slideplayer.com/76/12679577/slides/slide_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114" y="822960"/>
            <a:ext cx="8347166" cy="578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7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Phase Rule:-</a:t>
            </a:r>
            <a:endParaRPr lang="en-GB" b="1" u="sng" dirty="0"/>
          </a:p>
        </p:txBody>
      </p:sp>
      <p:sp>
        <p:nvSpPr>
          <p:cNvPr id="3" name="Content Placeholder 2"/>
          <p:cNvSpPr>
            <a:spLocks noGrp="1"/>
          </p:cNvSpPr>
          <p:nvPr>
            <p:ph idx="1"/>
          </p:nvPr>
        </p:nvSpPr>
        <p:spPr/>
        <p:txBody>
          <a:bodyPr/>
          <a:lstStyle/>
          <a:p>
            <a:pPr marL="0" indent="0">
              <a:buNone/>
            </a:pPr>
            <a:r>
              <a:rPr lang="en-GB" dirty="0" smtClean="0"/>
              <a:t> The  phase rule establishes a definite relationship in an alloy between  the number of degree of freedom, the number components and the number of phases, it is given by the relation:</a:t>
            </a:r>
          </a:p>
          <a:p>
            <a:pPr marL="0" indent="0">
              <a:buNone/>
            </a:pPr>
            <a:r>
              <a:rPr lang="en-GB" b="1" dirty="0"/>
              <a:t> </a:t>
            </a:r>
            <a:r>
              <a:rPr lang="en-GB" b="1" dirty="0" smtClean="0"/>
              <a:t>      F= C-P+ 2   </a:t>
            </a:r>
            <a:r>
              <a:rPr lang="en-GB" dirty="0" smtClean="0"/>
              <a:t>………(</a:t>
            </a:r>
            <a:r>
              <a:rPr lang="en-GB" dirty="0" err="1" smtClean="0"/>
              <a:t>i</a:t>
            </a:r>
            <a:r>
              <a:rPr lang="en-GB" dirty="0" smtClean="0"/>
              <a:t>)</a:t>
            </a:r>
          </a:p>
          <a:p>
            <a:pPr marL="0" indent="0">
              <a:buNone/>
            </a:pPr>
            <a:r>
              <a:rPr lang="en-GB" b="1" dirty="0" smtClean="0"/>
              <a:t>F= Number of degrees of freedom</a:t>
            </a:r>
          </a:p>
          <a:p>
            <a:pPr marL="0" indent="0">
              <a:buNone/>
            </a:pPr>
            <a:r>
              <a:rPr lang="en-GB" b="1" dirty="0" smtClean="0"/>
              <a:t>P= Number of phase that  exist in equilibrium,</a:t>
            </a:r>
          </a:p>
          <a:p>
            <a:pPr marL="0" indent="0">
              <a:buNone/>
            </a:pPr>
            <a:r>
              <a:rPr lang="en-GB" b="1" dirty="0" smtClean="0"/>
              <a:t>C= </a:t>
            </a:r>
            <a:r>
              <a:rPr lang="en-GB" b="1" dirty="0"/>
              <a:t>Number of </a:t>
            </a:r>
            <a:r>
              <a:rPr lang="en-GB" b="1" dirty="0" smtClean="0"/>
              <a:t> components in system,</a:t>
            </a:r>
          </a:p>
          <a:p>
            <a:pPr marL="0" indent="0">
              <a:buNone/>
            </a:pPr>
            <a:r>
              <a:rPr lang="en-GB" b="1" dirty="0" smtClean="0"/>
              <a:t>2= </a:t>
            </a:r>
            <a:r>
              <a:rPr lang="en-GB" b="1" dirty="0"/>
              <a:t>Number of </a:t>
            </a:r>
            <a:r>
              <a:rPr lang="en-GB" b="1" dirty="0" smtClean="0"/>
              <a:t> external variables </a:t>
            </a:r>
          </a:p>
          <a:p>
            <a:pPr marL="0" indent="0">
              <a:buNone/>
            </a:pPr>
            <a:r>
              <a:rPr lang="en-GB" b="1" dirty="0"/>
              <a:t> </a:t>
            </a:r>
            <a:r>
              <a:rPr lang="en-GB" b="1" dirty="0" smtClean="0"/>
              <a:t>    </a:t>
            </a:r>
            <a:r>
              <a:rPr lang="en-GB" b="1" dirty="0" err="1" smtClean="0"/>
              <a:t>i.e</a:t>
            </a:r>
            <a:r>
              <a:rPr lang="en-GB" b="1" dirty="0" smtClean="0"/>
              <a:t> temperature and pressure.</a:t>
            </a:r>
            <a:endParaRPr lang="en-GB" b="1" dirty="0"/>
          </a:p>
        </p:txBody>
      </p:sp>
    </p:spTree>
    <p:extLst>
      <p:ext uri="{BB962C8B-B14F-4D97-AF65-F5344CB8AC3E}">
        <p14:creationId xmlns:p14="http://schemas.microsoft.com/office/powerpoint/2010/main" val="288019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To </a:t>
            </a:r>
            <a:r>
              <a:rPr lang="en-GB" dirty="0" err="1" smtClean="0"/>
              <a:t>applay</a:t>
            </a:r>
            <a:r>
              <a:rPr lang="en-GB" dirty="0" smtClean="0"/>
              <a:t> this rule the single component (i.e. C=1)</a:t>
            </a:r>
            <a:endParaRPr lang="en-GB" dirty="0"/>
          </a:p>
          <a:p>
            <a:pPr marL="0" indent="0">
              <a:buNone/>
            </a:pPr>
            <a:r>
              <a:rPr lang="en-GB" dirty="0" smtClean="0"/>
              <a:t>    when p=1   F=2</a:t>
            </a:r>
          </a:p>
          <a:p>
            <a:pPr marL="0" indent="0">
              <a:buNone/>
            </a:pPr>
            <a:r>
              <a:rPr lang="en-GB" dirty="0"/>
              <a:t> </a:t>
            </a:r>
            <a:r>
              <a:rPr lang="en-GB" dirty="0" smtClean="0"/>
              <a:t>    Two degrees of freedom in  a single component system means that</a:t>
            </a:r>
          </a:p>
          <a:p>
            <a:pPr marL="0" indent="0">
              <a:buNone/>
            </a:pPr>
            <a:r>
              <a:rPr lang="en-GB" dirty="0"/>
              <a:t> </a:t>
            </a:r>
            <a:r>
              <a:rPr lang="en-GB" dirty="0" smtClean="0"/>
              <a:t>    temperature and pressure may be  varied independently.</a:t>
            </a:r>
          </a:p>
          <a:p>
            <a:pPr marL="0" indent="0">
              <a:buNone/>
            </a:pPr>
            <a:r>
              <a:rPr lang="en-GB" dirty="0" smtClean="0"/>
              <a:t>If two phase coexist (</a:t>
            </a:r>
            <a:r>
              <a:rPr lang="en-GB" dirty="0" err="1" smtClean="0"/>
              <a:t>i.e</a:t>
            </a:r>
            <a:r>
              <a:rPr lang="en-GB" dirty="0" smtClean="0"/>
              <a:t> p=2)  then F=1</a:t>
            </a:r>
          </a:p>
          <a:p>
            <a:pPr marL="0" indent="0">
              <a:buNone/>
            </a:pPr>
            <a:r>
              <a:rPr lang="en-GB" dirty="0" smtClean="0"/>
              <a:t>One  degree of freedom means that either temperature or pressure can be varied </a:t>
            </a:r>
            <a:r>
              <a:rPr lang="en-GB" dirty="0" err="1" smtClean="0"/>
              <a:t>indenpendly</a:t>
            </a:r>
            <a:r>
              <a:rPr lang="en-GB" dirty="0" smtClean="0"/>
              <a:t> , but not both, similarly , if three phase coexist (</a:t>
            </a:r>
            <a:r>
              <a:rPr lang="en-GB" dirty="0" err="1" smtClean="0"/>
              <a:t>i.e</a:t>
            </a:r>
            <a:r>
              <a:rPr lang="en-GB" dirty="0" smtClean="0"/>
              <a:t> p=3) then </a:t>
            </a:r>
          </a:p>
          <a:p>
            <a:pPr marL="0" indent="0">
              <a:buNone/>
            </a:pPr>
            <a:r>
              <a:rPr lang="en-GB" dirty="0" smtClean="0"/>
              <a:t>F=0</a:t>
            </a:r>
          </a:p>
          <a:p>
            <a:pPr marL="0" indent="0">
              <a:buNone/>
            </a:pPr>
            <a:r>
              <a:rPr lang="en-GB" dirty="0" smtClean="0"/>
              <a:t>Zero degree of freedom means that temperature  and pressure are fixed.</a:t>
            </a:r>
            <a:endParaRPr lang="en-GB" dirty="0"/>
          </a:p>
        </p:txBody>
      </p:sp>
    </p:spTree>
    <p:extLst>
      <p:ext uri="{BB962C8B-B14F-4D97-AF65-F5344CB8AC3E}">
        <p14:creationId xmlns:p14="http://schemas.microsoft.com/office/powerpoint/2010/main" val="160278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F=c-p+1  </a:t>
            </a:r>
            <a:r>
              <a:rPr lang="en-GB" dirty="0" smtClean="0"/>
              <a:t>      Take p=1,2 and 3</a:t>
            </a:r>
            <a:endParaRPr lang="en-GB" dirty="0"/>
          </a:p>
        </p:txBody>
      </p:sp>
      <p:sp>
        <p:nvSpPr>
          <p:cNvPr id="3" name="Content Placeholder 2"/>
          <p:cNvSpPr>
            <a:spLocks noGrp="1"/>
          </p:cNvSpPr>
          <p:nvPr>
            <p:ph idx="1"/>
          </p:nvPr>
        </p:nvSpPr>
        <p:spPr/>
        <p:txBody>
          <a:bodyPr/>
          <a:lstStyle/>
          <a:p>
            <a:pPr marL="0" indent="0">
              <a:buNone/>
            </a:pPr>
            <a:r>
              <a:rPr lang="en-GB" dirty="0" smtClean="0"/>
              <a:t>(C-1) = number of variables required to specify completely  the</a:t>
            </a:r>
          </a:p>
          <a:p>
            <a:pPr marL="0" indent="0">
              <a:buNone/>
            </a:pPr>
            <a:r>
              <a:rPr lang="en-GB" dirty="0"/>
              <a:t> </a:t>
            </a:r>
            <a:r>
              <a:rPr lang="en-GB" dirty="0" smtClean="0"/>
              <a:t>            composition  variable </a:t>
            </a:r>
          </a:p>
          <a:p>
            <a:pPr marL="0" indent="0">
              <a:buNone/>
            </a:pPr>
            <a:r>
              <a:rPr lang="en-GB" dirty="0" smtClean="0"/>
              <a:t>P(C-1) =The total no. composition variable</a:t>
            </a:r>
          </a:p>
          <a:p>
            <a:pPr marL="0" indent="0">
              <a:buNone/>
            </a:pPr>
            <a:r>
              <a:rPr lang="en-GB" dirty="0" smtClean="0"/>
              <a:t>P(C-1) +2 = The total no. of variable including the external variable.</a:t>
            </a:r>
          </a:p>
          <a:p>
            <a:pPr marL="0" indent="0">
              <a:buNone/>
            </a:pPr>
            <a:r>
              <a:rPr lang="en-GB" dirty="0"/>
              <a:t> </a:t>
            </a:r>
            <a:r>
              <a:rPr lang="en-GB" dirty="0" smtClean="0"/>
              <a:t>  </a:t>
            </a:r>
            <a:r>
              <a:rPr lang="en-GB" b="1" u="sng" dirty="0" smtClean="0"/>
              <a:t>Example</a:t>
            </a:r>
          </a:p>
          <a:p>
            <a:pPr marL="0" indent="0">
              <a:buNone/>
            </a:pPr>
            <a:r>
              <a:rPr lang="en-GB" dirty="0"/>
              <a:t> </a:t>
            </a:r>
            <a:r>
              <a:rPr lang="en-GB" dirty="0" smtClean="0"/>
              <a:t>    What are the decrease of freedom of a system of two components when the number of the phases is one, two, three, …. </a:t>
            </a:r>
            <a:r>
              <a:rPr lang="en-GB" dirty="0" err="1" smtClean="0"/>
              <a:t>Etc</a:t>
            </a:r>
            <a:r>
              <a:rPr lang="en-GB" dirty="0" smtClean="0"/>
              <a:t> ? </a:t>
            </a:r>
            <a:endParaRPr lang="en-GB" dirty="0"/>
          </a:p>
        </p:txBody>
      </p:sp>
    </p:spTree>
    <p:extLst>
      <p:ext uri="{BB962C8B-B14F-4D97-AF65-F5344CB8AC3E}">
        <p14:creationId xmlns:p14="http://schemas.microsoft.com/office/powerpoint/2010/main" val="267754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508407"/>
              </p:ext>
            </p:extLst>
          </p:nvPr>
        </p:nvGraphicFramePr>
        <p:xfrm>
          <a:off x="857250" y="1238251"/>
          <a:ext cx="10515600" cy="360045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106416889"/>
                    </a:ext>
                  </a:extLst>
                </a:gridCol>
                <a:gridCol w="2628900">
                  <a:extLst>
                    <a:ext uri="{9D8B030D-6E8A-4147-A177-3AD203B41FA5}">
                      <a16:colId xmlns:a16="http://schemas.microsoft.com/office/drawing/2014/main" val="1710605987"/>
                    </a:ext>
                  </a:extLst>
                </a:gridCol>
                <a:gridCol w="2628900">
                  <a:extLst>
                    <a:ext uri="{9D8B030D-6E8A-4147-A177-3AD203B41FA5}">
                      <a16:colId xmlns:a16="http://schemas.microsoft.com/office/drawing/2014/main" val="1387646867"/>
                    </a:ext>
                  </a:extLst>
                </a:gridCol>
                <a:gridCol w="2628900">
                  <a:extLst>
                    <a:ext uri="{9D8B030D-6E8A-4147-A177-3AD203B41FA5}">
                      <a16:colId xmlns:a16="http://schemas.microsoft.com/office/drawing/2014/main" val="3113235471"/>
                    </a:ext>
                  </a:extLst>
                </a:gridCol>
              </a:tblGrid>
              <a:tr h="797940">
                <a:tc>
                  <a:txBody>
                    <a:bodyPr/>
                    <a:lstStyle/>
                    <a:p>
                      <a:pPr algn="ctr"/>
                      <a:r>
                        <a:rPr lang="en-GB" dirty="0" smtClean="0"/>
                        <a:t>No . Of phases</a:t>
                      </a:r>
                      <a:r>
                        <a:rPr lang="en-GB" baseline="0" dirty="0" smtClean="0"/>
                        <a:t> </a:t>
                      </a:r>
                    </a:p>
                    <a:p>
                      <a:pPr algn="ctr"/>
                      <a:r>
                        <a:rPr lang="en-GB" baseline="0" dirty="0" smtClean="0"/>
                        <a:t>P</a:t>
                      </a:r>
                      <a:endParaRPr lang="en-GB" dirty="0"/>
                    </a:p>
                  </a:txBody>
                  <a:tcPr/>
                </a:tc>
                <a:tc>
                  <a:txBody>
                    <a:bodyPr/>
                    <a:lstStyle/>
                    <a:p>
                      <a:pPr algn="ctr"/>
                      <a:r>
                        <a:rPr lang="en-GB" dirty="0" smtClean="0"/>
                        <a:t>No  components</a:t>
                      </a:r>
                      <a:endParaRPr lang="en-GB" dirty="0"/>
                    </a:p>
                  </a:txBody>
                  <a:tcPr/>
                </a:tc>
                <a:tc>
                  <a:txBody>
                    <a:bodyPr/>
                    <a:lstStyle/>
                    <a:p>
                      <a:pPr algn="ctr"/>
                      <a:r>
                        <a:rPr lang="en-GB" dirty="0" smtClean="0"/>
                        <a:t>Total</a:t>
                      </a:r>
                      <a:r>
                        <a:rPr lang="en-GB" baseline="0" dirty="0" smtClean="0"/>
                        <a:t> variable </a:t>
                      </a:r>
                    </a:p>
                    <a:p>
                      <a:pPr algn="ctr"/>
                      <a:r>
                        <a:rPr lang="en-GB" baseline="0" dirty="0" smtClean="0"/>
                        <a:t>P(C-1)+2</a:t>
                      </a:r>
                      <a:endParaRPr lang="en-GB" dirty="0"/>
                    </a:p>
                  </a:txBody>
                  <a:tcPr/>
                </a:tc>
                <a:tc>
                  <a:txBody>
                    <a:bodyPr/>
                    <a:lstStyle/>
                    <a:p>
                      <a:pPr algn="ctr"/>
                      <a:r>
                        <a:rPr lang="en-GB" dirty="0" smtClean="0"/>
                        <a:t>Degree of Freedom </a:t>
                      </a:r>
                    </a:p>
                    <a:p>
                      <a:pPr algn="ctr"/>
                      <a:r>
                        <a:rPr lang="en-GB" dirty="0" smtClean="0"/>
                        <a:t> F=C-P+2</a:t>
                      </a:r>
                      <a:endParaRPr lang="en-GB" dirty="0"/>
                    </a:p>
                  </a:txBody>
                  <a:tcPr/>
                </a:tc>
                <a:extLst>
                  <a:ext uri="{0D108BD9-81ED-4DB2-BD59-A6C34878D82A}">
                    <a16:rowId xmlns:a16="http://schemas.microsoft.com/office/drawing/2014/main" val="1467717346"/>
                  </a:ext>
                </a:extLst>
              </a:tr>
              <a:tr h="2802510">
                <a:tc>
                  <a:txBody>
                    <a:bodyPr/>
                    <a:lstStyle/>
                    <a:p>
                      <a:pPr algn="ctr"/>
                      <a:r>
                        <a:rPr lang="en-GB" dirty="0" smtClean="0"/>
                        <a:t>1</a:t>
                      </a:r>
                    </a:p>
                    <a:p>
                      <a:pPr algn="ctr"/>
                      <a:endParaRPr lang="en-GB" dirty="0" smtClean="0"/>
                    </a:p>
                    <a:p>
                      <a:pPr algn="ctr"/>
                      <a:r>
                        <a:rPr lang="en-GB" dirty="0" smtClean="0"/>
                        <a:t>2</a:t>
                      </a:r>
                    </a:p>
                    <a:p>
                      <a:pPr algn="ctr"/>
                      <a:endParaRPr lang="en-GB" dirty="0" smtClean="0"/>
                    </a:p>
                    <a:p>
                      <a:pPr algn="ctr"/>
                      <a:r>
                        <a:rPr lang="en-GB" dirty="0" smtClean="0"/>
                        <a:t>3</a:t>
                      </a:r>
                    </a:p>
                    <a:p>
                      <a:pPr algn="ctr"/>
                      <a:endParaRPr lang="en-GB" dirty="0" smtClean="0"/>
                    </a:p>
                    <a:p>
                      <a:pPr algn="ctr"/>
                      <a:r>
                        <a:rPr lang="en-GB" dirty="0" smtClean="0"/>
                        <a:t>4</a:t>
                      </a:r>
                    </a:p>
                    <a:p>
                      <a:pPr algn="ctr"/>
                      <a:endParaRPr lang="en-GB" dirty="0"/>
                    </a:p>
                  </a:txBody>
                  <a:tcPr/>
                </a:tc>
                <a:tc>
                  <a:txBody>
                    <a:bodyPr/>
                    <a:lstStyle/>
                    <a:p>
                      <a:pPr algn="ctr"/>
                      <a:r>
                        <a:rPr lang="en-GB" dirty="0" smtClean="0"/>
                        <a:t>2</a:t>
                      </a:r>
                    </a:p>
                    <a:p>
                      <a:pPr algn="ctr"/>
                      <a:endParaRPr lang="en-GB" dirty="0" smtClean="0"/>
                    </a:p>
                    <a:p>
                      <a:pPr algn="ct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 1(2-1)+2</a:t>
                      </a:r>
                      <a:r>
                        <a:rPr lang="en-GB" dirty="0" smtClean="0"/>
                        <a:t>= 3</a:t>
                      </a:r>
                    </a:p>
                    <a:p>
                      <a:pPr algn="ctr"/>
                      <a:endParaRPr lang="en-GB" dirty="0" smtClean="0"/>
                    </a:p>
                    <a:p>
                      <a:pPr algn="ctr"/>
                      <a:r>
                        <a:rPr lang="en-GB" dirty="0" smtClean="0"/>
                        <a:t>4</a:t>
                      </a:r>
                    </a:p>
                    <a:p>
                      <a:pPr algn="ctr"/>
                      <a:endParaRPr lang="en-GB" dirty="0" smtClean="0"/>
                    </a:p>
                    <a:p>
                      <a:pPr algn="ctr"/>
                      <a:r>
                        <a:rPr lang="en-GB" dirty="0" smtClean="0"/>
                        <a:t>5</a:t>
                      </a:r>
                    </a:p>
                    <a:p>
                      <a:pPr algn="ctr"/>
                      <a:endParaRPr lang="en-GB" dirty="0" smtClean="0"/>
                    </a:p>
                    <a:p>
                      <a:pPr algn="ctr"/>
                      <a:r>
                        <a:rPr lang="en-GB" dirty="0" smtClean="0"/>
                        <a:t>6</a:t>
                      </a:r>
                    </a:p>
                    <a:p>
                      <a:pPr algn="ctr"/>
                      <a:endParaRPr lang="en-GB" dirty="0"/>
                    </a:p>
                  </a:txBody>
                  <a:tcPr/>
                </a:tc>
                <a:tc>
                  <a:txBody>
                    <a:bodyPr/>
                    <a:lstStyle/>
                    <a:p>
                      <a:pPr algn="ctr"/>
                      <a:r>
                        <a:rPr lang="en-GB" dirty="0" smtClean="0"/>
                        <a:t>= 2-1+2=3</a:t>
                      </a:r>
                    </a:p>
                    <a:p>
                      <a:pPr algn="ctr"/>
                      <a:endParaRPr lang="en-GB" dirty="0" smtClean="0"/>
                    </a:p>
                    <a:p>
                      <a:pPr algn="ctr"/>
                      <a:r>
                        <a:rPr lang="en-GB" dirty="0" smtClean="0"/>
                        <a:t>2</a:t>
                      </a:r>
                    </a:p>
                    <a:p>
                      <a:pPr algn="ctr"/>
                      <a:endParaRPr lang="en-GB" dirty="0" smtClean="0"/>
                    </a:p>
                    <a:p>
                      <a:pPr algn="ctr"/>
                      <a:r>
                        <a:rPr lang="en-GB" dirty="0" smtClean="0"/>
                        <a:t>1</a:t>
                      </a:r>
                    </a:p>
                    <a:p>
                      <a:pPr algn="ctr"/>
                      <a:endParaRPr lang="en-GB" dirty="0" smtClean="0"/>
                    </a:p>
                    <a:p>
                      <a:pPr algn="ctr"/>
                      <a:r>
                        <a:rPr lang="en-GB" dirty="0" smtClean="0"/>
                        <a:t>0</a:t>
                      </a:r>
                      <a:endParaRPr lang="en-GB" dirty="0"/>
                    </a:p>
                  </a:txBody>
                  <a:tcPr/>
                </a:tc>
                <a:extLst>
                  <a:ext uri="{0D108BD9-81ED-4DB2-BD59-A6C34878D82A}">
                    <a16:rowId xmlns:a16="http://schemas.microsoft.com/office/drawing/2014/main" val="1474009444"/>
                  </a:ext>
                </a:extLst>
              </a:tr>
            </a:tbl>
          </a:graphicData>
        </a:graphic>
      </p:graphicFrame>
    </p:spTree>
    <p:extLst>
      <p:ext uri="{BB962C8B-B14F-4D97-AF65-F5344CB8AC3E}">
        <p14:creationId xmlns:p14="http://schemas.microsoft.com/office/powerpoint/2010/main" val="300491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lloys.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480" y="770708"/>
            <a:ext cx="9026434" cy="59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lloys.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114" y="431074"/>
            <a:ext cx="9170126" cy="620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02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player.slideplayer.com/95/16136945/slides/slide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8091" y="888273"/>
            <a:ext cx="8817429" cy="546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19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orking with Phase Diagrams - ppt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331" y="496389"/>
            <a:ext cx="10358846" cy="595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21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ypo- eutectic alloy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4925" y="1136469"/>
            <a:ext cx="8125097" cy="482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7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lloys.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6366" y="1188720"/>
            <a:ext cx="8634548"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6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olidification of Metals and Alloys | IntechOp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 y="2155371"/>
            <a:ext cx="9692640" cy="451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57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olidification of Metals and Alloys - ppt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457200"/>
            <a:ext cx="920115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69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layer.slideplayer.com/76/12679577/slides/slide_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4217" y="979714"/>
            <a:ext cx="9509760" cy="535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35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layer.slideplayer.com/76/12679577/slides/slide_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744583"/>
            <a:ext cx="8660674" cy="54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47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HAPTER 9 Engineering Alloys ppt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9349" y="862149"/>
            <a:ext cx="9026434"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2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1" y="483324"/>
            <a:ext cx="11430000" cy="5982789"/>
          </a:xfrm>
        </p:spPr>
        <p:txBody>
          <a:bodyPr>
            <a:normAutofit fontScale="55000" lnSpcReduction="20000"/>
          </a:bodyPr>
          <a:lstStyle/>
          <a:p>
            <a:pPr marL="0" indent="0">
              <a:buNone/>
            </a:pPr>
            <a:r>
              <a:rPr lang="en-GB" dirty="0" smtClean="0"/>
              <a:t>    1</a:t>
            </a:r>
            <a:r>
              <a:rPr lang="en-GB" dirty="0"/>
              <a:t>. What is alloy? Why alloy? Examples of alloy Properties of alloys Pure Metal and Alloy </a:t>
            </a:r>
            <a:endParaRPr lang="en-GB" dirty="0" smtClean="0"/>
          </a:p>
          <a:p>
            <a:pPr marL="0" indent="0">
              <a:buNone/>
            </a:pPr>
            <a:r>
              <a:rPr lang="en-GB" dirty="0" smtClean="0"/>
              <a:t>        • </a:t>
            </a:r>
            <a:r>
              <a:rPr lang="en-GB" dirty="0"/>
              <a:t>Pure Metal • Alloy</a:t>
            </a:r>
          </a:p>
          <a:p>
            <a:pPr marL="0" indent="0">
              <a:buNone/>
            </a:pPr>
            <a:r>
              <a:rPr lang="en-GB" dirty="0" smtClean="0"/>
              <a:t>    2.What </a:t>
            </a:r>
            <a:r>
              <a:rPr lang="en-GB" dirty="0"/>
              <a:t>Is Alloy? </a:t>
            </a:r>
            <a:endParaRPr lang="en-GB" dirty="0" smtClean="0"/>
          </a:p>
          <a:p>
            <a:pPr marL="0" indent="0">
              <a:buNone/>
            </a:pPr>
            <a:r>
              <a:rPr lang="en-GB" dirty="0"/>
              <a:t> </a:t>
            </a:r>
            <a:r>
              <a:rPr lang="en-GB" dirty="0" smtClean="0"/>
              <a:t>        </a:t>
            </a:r>
            <a:r>
              <a:rPr lang="en-GB" dirty="0"/>
              <a:t> </a:t>
            </a:r>
            <a:r>
              <a:rPr lang="en-GB" dirty="0" smtClean="0"/>
              <a:t>  Alloy </a:t>
            </a:r>
            <a:r>
              <a:rPr lang="en-GB" dirty="0"/>
              <a:t>is a mixture of two or more elements with a certain fixed composition </a:t>
            </a:r>
            <a:r>
              <a:rPr lang="en-GB" dirty="0" err="1"/>
              <a:t>inwhich</a:t>
            </a:r>
            <a:r>
              <a:rPr lang="en-GB" dirty="0"/>
              <a:t> the </a:t>
            </a:r>
            <a:r>
              <a:rPr lang="en-GB" dirty="0" smtClean="0"/>
              <a:t>major</a:t>
            </a:r>
          </a:p>
          <a:p>
            <a:pPr marL="0" indent="0">
              <a:buNone/>
            </a:pPr>
            <a:r>
              <a:rPr lang="en-GB" dirty="0"/>
              <a:t> </a:t>
            </a:r>
            <a:r>
              <a:rPr lang="en-GB" dirty="0" smtClean="0"/>
              <a:t>           component </a:t>
            </a:r>
            <a:r>
              <a:rPr lang="en-GB" dirty="0"/>
              <a:t>is metal.</a:t>
            </a:r>
          </a:p>
          <a:p>
            <a:pPr marL="0" indent="0">
              <a:buNone/>
            </a:pPr>
            <a:r>
              <a:rPr lang="en-GB" dirty="0" smtClean="0"/>
              <a:t>     3.The </a:t>
            </a:r>
            <a:r>
              <a:rPr lang="en-GB" dirty="0"/>
              <a:t>Aim in Making Alloy </a:t>
            </a:r>
            <a:endParaRPr lang="en-GB" dirty="0" smtClean="0"/>
          </a:p>
          <a:p>
            <a:pPr marL="0" indent="0">
              <a:buNone/>
            </a:pPr>
            <a:r>
              <a:rPr lang="en-GB" dirty="0" smtClean="0"/>
              <a:t>          </a:t>
            </a:r>
            <a:r>
              <a:rPr lang="en-GB" dirty="0"/>
              <a:t>To increase the hardness and strength of a metal • To prevent corrosion or rusting • To improve the </a:t>
            </a:r>
            <a:endParaRPr lang="en-GB" dirty="0" smtClean="0"/>
          </a:p>
          <a:p>
            <a:pPr marL="0" indent="0">
              <a:buNone/>
            </a:pPr>
            <a:r>
              <a:rPr lang="en-GB" dirty="0"/>
              <a:t> </a:t>
            </a:r>
            <a:r>
              <a:rPr lang="en-GB" dirty="0" smtClean="0"/>
              <a:t>          appearance  of </a:t>
            </a:r>
            <a:r>
              <a:rPr lang="en-GB" dirty="0"/>
              <a:t>the metal surface.</a:t>
            </a:r>
          </a:p>
          <a:p>
            <a:pPr marL="0" indent="0">
              <a:buNone/>
            </a:pPr>
            <a:r>
              <a:rPr lang="en-GB" dirty="0" smtClean="0"/>
              <a:t>      4.Examples </a:t>
            </a:r>
            <a:r>
              <a:rPr lang="en-GB" dirty="0"/>
              <a:t>of Alloy • Bronze • Brass • Steel • Stainless steel • Duralumin • </a:t>
            </a:r>
            <a:r>
              <a:rPr lang="en-GB" dirty="0" smtClean="0"/>
              <a:t>Pewter</a:t>
            </a:r>
          </a:p>
          <a:p>
            <a:pPr marL="0" indent="0">
              <a:buNone/>
            </a:pPr>
            <a:r>
              <a:rPr lang="en-GB" dirty="0" smtClean="0"/>
              <a:t>      5. Properties of Alloys Alloy Composition Properties Uses • To build statues and • Hard and strong </a:t>
            </a:r>
          </a:p>
          <a:p>
            <a:pPr marL="0" indent="0">
              <a:buNone/>
            </a:pPr>
            <a:r>
              <a:rPr lang="en-GB" dirty="0"/>
              <a:t>          •90%   copper monuments. Bronze • Doesn’t corrode easily • 10% tin • In the making of medals, • Has shiny surface</a:t>
            </a:r>
          </a:p>
          <a:p>
            <a:pPr marL="0" indent="0">
              <a:buNone/>
            </a:pPr>
            <a:r>
              <a:rPr lang="en-GB" dirty="0"/>
              <a:t>          swords and artistic materials. • 70% copper • In the making of musical Brass • Harder than copper • 30% zinc </a:t>
            </a:r>
          </a:p>
          <a:p>
            <a:pPr marL="0" indent="0">
              <a:buNone/>
            </a:pPr>
            <a:r>
              <a:rPr lang="en-GB" dirty="0"/>
              <a:t>          instruments and kitchenware. • In the construction of • 99% iron building and bridges. Steel • Hard and strong </a:t>
            </a:r>
            <a:endParaRPr lang="en-GB" dirty="0" smtClean="0"/>
          </a:p>
          <a:p>
            <a:pPr marL="0" indent="0">
              <a:buNone/>
            </a:pPr>
            <a:r>
              <a:rPr lang="en-GB" dirty="0" smtClean="0"/>
              <a:t>         • 1% carbon • In the building of the body of cars and railway tracks. • 74% iron • Shiny Stainless • To make cutlery and • 8% carbon • Strong </a:t>
            </a:r>
          </a:p>
          <a:p>
            <a:pPr marL="0" indent="0">
              <a:buNone/>
            </a:pPr>
            <a:r>
              <a:rPr lang="en-GB" dirty="0"/>
              <a:t> </a:t>
            </a:r>
            <a:r>
              <a:rPr lang="en-GB" dirty="0" smtClean="0"/>
              <a:t>           steel surgical instruments. • 18% chromium • Doesn’t rust • 93% </a:t>
            </a:r>
            <a:r>
              <a:rPr lang="en-GB" dirty="0" err="1" smtClean="0"/>
              <a:t>aluminum</a:t>
            </a:r>
            <a:r>
              <a:rPr lang="en-GB" dirty="0" smtClean="0"/>
              <a:t> • To make the body of • 3% copper • Light Duralumin </a:t>
            </a:r>
          </a:p>
          <a:p>
            <a:pPr marL="0" indent="0">
              <a:buNone/>
            </a:pPr>
            <a:r>
              <a:rPr lang="en-GB" dirty="0"/>
              <a:t> </a:t>
            </a:r>
            <a:r>
              <a:rPr lang="en-GB" dirty="0" smtClean="0"/>
              <a:t>           aeroplanes and bullet trains. • 3% magnesium • Strong • 1% manganese • 96% tin • </a:t>
            </a:r>
            <a:r>
              <a:rPr lang="en-GB" dirty="0" err="1" smtClean="0"/>
              <a:t>Luster</a:t>
            </a:r>
            <a:r>
              <a:rPr lang="en-GB" dirty="0" smtClean="0"/>
              <a:t> Pewter • 3% copper • Shiny • In the making of </a:t>
            </a:r>
          </a:p>
          <a:p>
            <a:pPr marL="0" indent="0">
              <a:buNone/>
            </a:pPr>
            <a:r>
              <a:rPr lang="en-GB" dirty="0"/>
              <a:t> </a:t>
            </a:r>
            <a:r>
              <a:rPr lang="en-GB" dirty="0" smtClean="0"/>
              <a:t>         • 1% antimony • Strong</a:t>
            </a:r>
          </a:p>
          <a:p>
            <a:pPr marL="0" indent="0">
              <a:buNone/>
            </a:pPr>
            <a:r>
              <a:rPr lang="en-GB" dirty="0" smtClean="0"/>
              <a:t>       6. Pure </a:t>
            </a:r>
            <a:r>
              <a:rPr lang="en-GB" dirty="0"/>
              <a:t>Metal and Alloys Pure Metal The arrangement of atoms in pure metals Force </a:t>
            </a:r>
            <a:r>
              <a:rPr lang="en-GB" dirty="0" err="1"/>
              <a:t>Force</a:t>
            </a:r>
            <a:r>
              <a:rPr lang="en-GB" dirty="0"/>
              <a:t> Pure metals are ductile and </a:t>
            </a:r>
            <a:r>
              <a:rPr lang="en-GB" dirty="0" smtClean="0"/>
              <a:t>malleable</a:t>
            </a:r>
          </a:p>
          <a:p>
            <a:pPr marL="0" indent="0">
              <a:buNone/>
            </a:pPr>
            <a:r>
              <a:rPr lang="en-GB" sz="2500" dirty="0" smtClean="0"/>
              <a:t>            Alloy Pure Metal A Pure Metal B Alloy</a:t>
            </a:r>
          </a:p>
          <a:p>
            <a:endParaRPr lang="en-GB" dirty="0"/>
          </a:p>
        </p:txBody>
      </p:sp>
    </p:spTree>
    <p:extLst>
      <p:ext uri="{BB962C8B-B14F-4D97-AF65-F5344CB8AC3E}">
        <p14:creationId xmlns:p14="http://schemas.microsoft.com/office/powerpoint/2010/main" val="174992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layer.slideplayer.com/76/12679577/slides/slide_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7909" y="1018903"/>
            <a:ext cx="9170125" cy="552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66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layer.slideplayer.com/76/12679577/slides/slide_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920" y="927463"/>
            <a:ext cx="9392194" cy="56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22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player.slideplayer.com/76/12679577/slides/slide_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977" y="692331"/>
            <a:ext cx="8647612" cy="586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3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Definitions and concept related to alloying</a:t>
            </a:r>
            <a:endParaRPr lang="en-GB" dirty="0">
              <a:solidFill>
                <a:srgbClr val="FF0000"/>
              </a:solidFill>
            </a:endParaRPr>
          </a:p>
        </p:txBody>
      </p:sp>
      <p:sp>
        <p:nvSpPr>
          <p:cNvPr id="3" name="Content Placeholder 2"/>
          <p:cNvSpPr>
            <a:spLocks noGrp="1"/>
          </p:cNvSpPr>
          <p:nvPr>
            <p:ph idx="1"/>
          </p:nvPr>
        </p:nvSpPr>
        <p:spPr>
          <a:xfrm>
            <a:off x="838200" y="2113008"/>
            <a:ext cx="10515600" cy="4351338"/>
          </a:xfrm>
        </p:spPr>
        <p:txBody>
          <a:bodyPr>
            <a:normAutofit fontScale="85000" lnSpcReduction="20000"/>
          </a:bodyPr>
          <a:lstStyle/>
          <a:p>
            <a:pPr marL="0" indent="0">
              <a:buNone/>
            </a:pPr>
            <a:r>
              <a:rPr lang="en-GB" dirty="0" smtClean="0"/>
              <a:t> </a:t>
            </a:r>
            <a:r>
              <a:rPr lang="en-GB" u="sng" dirty="0" smtClean="0">
                <a:solidFill>
                  <a:srgbClr val="FF0000"/>
                </a:solidFill>
              </a:rPr>
              <a:t>Solid solution  </a:t>
            </a:r>
          </a:p>
          <a:p>
            <a:pPr marL="0" indent="0">
              <a:buNone/>
            </a:pPr>
            <a:r>
              <a:rPr lang="en-GB" dirty="0" smtClean="0"/>
              <a:t>  </a:t>
            </a:r>
            <a:r>
              <a:rPr lang="en-GB" dirty="0">
                <a:solidFill>
                  <a:srgbClr val="7030A0"/>
                </a:solidFill>
              </a:rPr>
              <a:t>Solvent</a:t>
            </a:r>
            <a:r>
              <a:rPr lang="en-GB" dirty="0"/>
              <a:t> and </a:t>
            </a:r>
            <a:r>
              <a:rPr lang="en-GB" dirty="0">
                <a:solidFill>
                  <a:srgbClr val="002060"/>
                </a:solidFill>
              </a:rPr>
              <a:t>solute</a:t>
            </a:r>
            <a:r>
              <a:rPr lang="en-GB" dirty="0"/>
              <a:t> two components</a:t>
            </a:r>
          </a:p>
          <a:p>
            <a:pPr marL="0" indent="0">
              <a:buNone/>
            </a:pPr>
            <a:r>
              <a:rPr lang="en-GB" dirty="0" smtClean="0"/>
              <a:t>   When two solids A and B are mixed together in </a:t>
            </a:r>
            <a:r>
              <a:rPr lang="en-GB" dirty="0" err="1" smtClean="0"/>
              <a:t>varing</a:t>
            </a:r>
            <a:r>
              <a:rPr lang="en-GB" dirty="0" smtClean="0"/>
              <a:t> properties, the two components ( A+B) , may be completely or partially </a:t>
            </a:r>
            <a:r>
              <a:rPr lang="en-GB" dirty="0" err="1" smtClean="0"/>
              <a:t>soluible</a:t>
            </a:r>
            <a:r>
              <a:rPr lang="en-GB" dirty="0" smtClean="0"/>
              <a:t> in each other.</a:t>
            </a:r>
          </a:p>
          <a:p>
            <a:pPr marL="0" indent="0">
              <a:buNone/>
            </a:pPr>
            <a:r>
              <a:rPr lang="en-GB" dirty="0"/>
              <a:t> </a:t>
            </a:r>
            <a:r>
              <a:rPr lang="en-GB" dirty="0" smtClean="0"/>
              <a:t>   In solid solution, solid solute metal is present in minor amount, and solvent metal  is present in major amount.</a:t>
            </a:r>
          </a:p>
          <a:p>
            <a:pPr marL="0" indent="0">
              <a:buNone/>
            </a:pPr>
            <a:r>
              <a:rPr lang="en-GB" dirty="0"/>
              <a:t> </a:t>
            </a:r>
            <a:r>
              <a:rPr lang="en-GB" dirty="0" smtClean="0">
                <a:solidFill>
                  <a:srgbClr val="7030A0"/>
                </a:solidFill>
              </a:rPr>
              <a:t>complete solid solution </a:t>
            </a:r>
            <a:r>
              <a:rPr lang="en-GB" dirty="0" smtClean="0"/>
              <a:t>occur when the two metallic, components are similar in atomic size and in electronic structure, and in crystal structures.</a:t>
            </a:r>
          </a:p>
          <a:p>
            <a:pPr marL="0" indent="0">
              <a:buNone/>
            </a:pPr>
            <a:r>
              <a:rPr lang="en-GB" dirty="0" smtClean="0"/>
              <a:t>                 Face centred cubic</a:t>
            </a:r>
          </a:p>
          <a:p>
            <a:pPr marL="0" indent="0">
              <a:buNone/>
            </a:pPr>
            <a:r>
              <a:rPr lang="en-GB" dirty="0"/>
              <a:t> </a:t>
            </a:r>
            <a:r>
              <a:rPr lang="en-GB" dirty="0" smtClean="0"/>
              <a:t>                 Zinc , Copper </a:t>
            </a:r>
          </a:p>
          <a:p>
            <a:pPr marL="0" indent="0">
              <a:buNone/>
            </a:pPr>
            <a:r>
              <a:rPr lang="en-GB" dirty="0" smtClean="0"/>
              <a:t>                           Zn-Cu     , Cu = 0.1278 nm</a:t>
            </a:r>
          </a:p>
          <a:p>
            <a:pPr marL="0" indent="0">
              <a:buNone/>
            </a:pPr>
            <a:r>
              <a:rPr lang="en-GB" dirty="0"/>
              <a:t> </a:t>
            </a:r>
            <a:r>
              <a:rPr lang="en-GB" dirty="0" smtClean="0"/>
              <a:t>                                            Zn  = 0.139 nm         Homogeneous solution</a:t>
            </a:r>
            <a:endParaRPr lang="en-GB" dirty="0"/>
          </a:p>
        </p:txBody>
      </p:sp>
    </p:spTree>
    <p:extLst>
      <p:ext uri="{BB962C8B-B14F-4D97-AF65-F5344CB8AC3E}">
        <p14:creationId xmlns:p14="http://schemas.microsoft.com/office/powerpoint/2010/main" val="222762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lloys.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4034" y="1825625"/>
            <a:ext cx="9993086" cy="516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3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525"/>
          </a:xfrm>
        </p:spPr>
        <p:txBody>
          <a:bodyPr>
            <a:normAutofit fontScale="90000"/>
          </a:bodyPr>
          <a:lstStyle/>
          <a:p>
            <a:r>
              <a:rPr lang="en-GB" dirty="0" smtClean="0">
                <a:solidFill>
                  <a:schemeClr val="accent2"/>
                </a:solidFill>
              </a:rPr>
              <a:t>Types of solid</a:t>
            </a:r>
            <a:endParaRPr lang="en-GB" dirty="0">
              <a:solidFill>
                <a:schemeClr val="accent2"/>
              </a:solidFill>
            </a:endParaRPr>
          </a:p>
        </p:txBody>
      </p:sp>
      <p:sp>
        <p:nvSpPr>
          <p:cNvPr id="3" name="Content Placeholder 2"/>
          <p:cNvSpPr>
            <a:spLocks noGrp="1"/>
          </p:cNvSpPr>
          <p:nvPr>
            <p:ph idx="1"/>
          </p:nvPr>
        </p:nvSpPr>
        <p:spPr>
          <a:xfrm>
            <a:off x="647700" y="1276350"/>
            <a:ext cx="10934700" cy="5238750"/>
          </a:xfrm>
        </p:spPr>
        <p:txBody>
          <a:bodyPr>
            <a:normAutofit lnSpcReduction="10000"/>
          </a:bodyPr>
          <a:lstStyle/>
          <a:p>
            <a:pPr marL="0" indent="0">
              <a:buNone/>
            </a:pPr>
            <a:r>
              <a:rPr lang="en-GB" dirty="0" smtClean="0"/>
              <a:t> Ø Substitutional</a:t>
            </a:r>
          </a:p>
          <a:p>
            <a:r>
              <a:rPr lang="en-GB" dirty="0" smtClean="0"/>
              <a:t>Solute atoms replace solvent atoms.</a:t>
            </a:r>
          </a:p>
          <a:p>
            <a:r>
              <a:rPr lang="en-GB" dirty="0" smtClean="0"/>
              <a:t>It can be formed with limited solubility e.g. Bronze (Sn in Cu)</a:t>
            </a:r>
          </a:p>
          <a:p>
            <a:pPr marL="0" indent="0">
              <a:buNone/>
            </a:pPr>
            <a:r>
              <a:rPr lang="en-GB" dirty="0"/>
              <a:t> </a:t>
            </a:r>
            <a:r>
              <a:rPr lang="en-GB" dirty="0" smtClean="0"/>
              <a:t>  or unlimited solubility e.g. Brass (Zn in Cu), in this case both atoms</a:t>
            </a:r>
          </a:p>
          <a:p>
            <a:pPr marL="0" indent="0">
              <a:buNone/>
            </a:pPr>
            <a:r>
              <a:rPr lang="en-GB" dirty="0"/>
              <a:t> </a:t>
            </a:r>
            <a:r>
              <a:rPr lang="en-GB" dirty="0" smtClean="0"/>
              <a:t>  have nearly the same size.</a:t>
            </a:r>
          </a:p>
          <a:p>
            <a:pPr marL="0" indent="0">
              <a:buNone/>
            </a:pPr>
            <a:r>
              <a:rPr lang="en-GB" dirty="0" smtClean="0"/>
              <a:t> Ø Interstitial solid solutions</a:t>
            </a:r>
          </a:p>
          <a:p>
            <a:pPr marL="0" indent="0">
              <a:buNone/>
            </a:pPr>
            <a:r>
              <a:rPr lang="en-GB" dirty="0"/>
              <a:t> </a:t>
            </a:r>
            <a:r>
              <a:rPr lang="en-GB" dirty="0" smtClean="0"/>
              <a:t> small atoms located at the interstices between larger atoms. E.g. C in Fe</a:t>
            </a:r>
          </a:p>
          <a:p>
            <a:pPr marL="0" indent="0">
              <a:buNone/>
            </a:pPr>
            <a:r>
              <a:rPr lang="en-GB" dirty="0" smtClean="0"/>
              <a:t>Ø Ordered solid </a:t>
            </a:r>
            <a:r>
              <a:rPr lang="en-GB" dirty="0" err="1" smtClean="0"/>
              <a:t>soltion</a:t>
            </a:r>
            <a:endParaRPr lang="en-GB" dirty="0" smtClean="0"/>
          </a:p>
          <a:p>
            <a:pPr marL="0" indent="0">
              <a:buNone/>
            </a:pPr>
            <a:r>
              <a:rPr lang="en-GB" dirty="0"/>
              <a:t> </a:t>
            </a:r>
            <a:r>
              <a:rPr lang="en-GB" dirty="0" smtClean="0"/>
              <a:t>   The two types of atoms arranged in a specific order.</a:t>
            </a:r>
          </a:p>
          <a:p>
            <a:pPr marL="0" indent="0">
              <a:buNone/>
            </a:pPr>
            <a:r>
              <a:rPr lang="en-GB" dirty="0"/>
              <a:t> </a:t>
            </a:r>
            <a:r>
              <a:rPr lang="en-GB" dirty="0" smtClean="0"/>
              <a:t>    Heating always destroys the ordering in the solution.</a:t>
            </a:r>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val="3937619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loys.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599" y="1031966"/>
            <a:ext cx="8634549"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70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The most important kinds of metallic solid solution</a:t>
            </a:r>
            <a:endParaRPr lang="en-GB" dirty="0">
              <a:solidFill>
                <a:srgbClr val="C00000"/>
              </a:solidFill>
            </a:endParaRPr>
          </a:p>
        </p:txBody>
      </p:sp>
      <p:sp>
        <p:nvSpPr>
          <p:cNvPr id="3" name="Content Placeholder 2"/>
          <p:cNvSpPr>
            <a:spLocks noGrp="1"/>
          </p:cNvSpPr>
          <p:nvPr>
            <p:ph idx="1"/>
          </p:nvPr>
        </p:nvSpPr>
        <p:spPr/>
        <p:txBody>
          <a:bodyPr/>
          <a:lstStyle/>
          <a:p>
            <a:pPr marL="0" indent="0">
              <a:buNone/>
            </a:pPr>
            <a:endParaRPr lang="en-GB" dirty="0" smtClean="0">
              <a:solidFill>
                <a:srgbClr val="FF0000"/>
              </a:solidFill>
            </a:endParaRPr>
          </a:p>
          <a:p>
            <a:pPr marL="0" indent="0">
              <a:buNone/>
            </a:pPr>
            <a:r>
              <a:rPr lang="en-GB" dirty="0" smtClean="0">
                <a:solidFill>
                  <a:srgbClr val="FF0000"/>
                </a:solidFill>
              </a:rPr>
              <a:t>Interstitial </a:t>
            </a:r>
            <a:r>
              <a:rPr lang="en-GB" dirty="0">
                <a:solidFill>
                  <a:srgbClr val="FF0000"/>
                </a:solidFill>
              </a:rPr>
              <a:t>solid solution                     Substitutional solid </a:t>
            </a:r>
            <a:r>
              <a:rPr lang="en-GB" dirty="0" smtClean="0">
                <a:solidFill>
                  <a:srgbClr val="FF0000"/>
                </a:solidFill>
              </a:rPr>
              <a:t>solution</a:t>
            </a:r>
          </a:p>
          <a:p>
            <a:pPr marL="0" indent="0">
              <a:buNone/>
            </a:pPr>
            <a:r>
              <a:rPr lang="en-GB" dirty="0"/>
              <a:t>What is the condition must be satisfied to interstitial solid solution</a:t>
            </a:r>
            <a:r>
              <a:rPr lang="en-GB" dirty="0" smtClean="0"/>
              <a:t>?</a:t>
            </a:r>
          </a:p>
          <a:p>
            <a:pPr marL="0" indent="0">
              <a:buNone/>
            </a:pPr>
            <a:endParaRPr lang="en-GB" dirty="0"/>
          </a:p>
          <a:p>
            <a:pPr marL="0" indent="0">
              <a:buNone/>
            </a:pPr>
            <a:endParaRPr lang="en-GB" dirty="0">
              <a:solidFill>
                <a:srgbClr val="FF0000"/>
              </a:solidFill>
            </a:endParaRPr>
          </a:p>
        </p:txBody>
      </p:sp>
      <p:pic>
        <p:nvPicPr>
          <p:cNvPr id="4" name="Picture 2" descr="Alloys - What are they? What are common alloys made f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3" y="3507378"/>
            <a:ext cx="1789611" cy="295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59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layer.slideplayer.com/76/12679577/slides/slide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625" y="457201"/>
            <a:ext cx="946077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18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1359</Words>
  <Application>Microsoft Office PowerPoint</Application>
  <PresentationFormat>Widescreen</PresentationFormat>
  <Paragraphs>129</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Chapter 5 Alloys and slowly cooled alloys </vt:lpstr>
      <vt:lpstr>Alloys</vt:lpstr>
      <vt:lpstr>PowerPoint Presentation</vt:lpstr>
      <vt:lpstr>Definitions and concept related to alloying</vt:lpstr>
      <vt:lpstr>PowerPoint Presentation</vt:lpstr>
      <vt:lpstr>Types of solid</vt:lpstr>
      <vt:lpstr>PowerPoint Presentation</vt:lpstr>
      <vt:lpstr>The most important kinds of metallic solid solution</vt:lpstr>
      <vt:lpstr>PowerPoint Presentation</vt:lpstr>
      <vt:lpstr>PowerPoint Presentation</vt:lpstr>
      <vt:lpstr>PowerPoint Presentation</vt:lpstr>
      <vt:lpstr>What is the condition must be satisfied to substitutional solid solution? </vt:lpstr>
      <vt:lpstr>PowerPoint Presentation</vt:lpstr>
      <vt:lpstr>PowerPoint Presentation</vt:lpstr>
      <vt:lpstr>PowerPoint Presentation</vt:lpstr>
      <vt:lpstr>Solid Solution</vt:lpstr>
      <vt:lpstr>System</vt:lpstr>
      <vt:lpstr>Equilibrium phase diagram (EPD):-</vt:lpstr>
      <vt:lpstr>PowerPoint Presentation</vt:lpstr>
      <vt:lpstr>PowerPoint Presentation</vt:lpstr>
      <vt:lpstr>Phase Rule:-</vt:lpstr>
      <vt:lpstr>PowerPoint Presentation</vt:lpstr>
      <vt:lpstr>F=c-p+1        Take p=1,2 and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Ayoub Karim</dc:creator>
  <cp:lastModifiedBy>Ayoub Karim</cp:lastModifiedBy>
  <cp:revision>72</cp:revision>
  <dcterms:created xsi:type="dcterms:W3CDTF">2022-04-27T02:32:39Z</dcterms:created>
  <dcterms:modified xsi:type="dcterms:W3CDTF">2022-04-28T04:55:20Z</dcterms:modified>
</cp:coreProperties>
</file>