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71" r:id="rId5"/>
    <p:sldId id="272" r:id="rId6"/>
    <p:sldId id="269" r:id="rId7"/>
    <p:sldId id="273" r:id="rId8"/>
    <p:sldId id="270" r:id="rId9"/>
    <p:sldId id="263" r:id="rId10"/>
    <p:sldId id="258" r:id="rId11"/>
    <p:sldId id="260" r:id="rId12"/>
    <p:sldId id="262" r:id="rId13"/>
    <p:sldId id="264" r:id="rId14"/>
    <p:sldId id="265" r:id="rId15"/>
    <p:sldId id="266" r:id="rId16"/>
    <p:sldId id="277" r:id="rId17"/>
    <p:sldId id="276" r:id="rId18"/>
    <p:sldId id="278" r:id="rId19"/>
    <p:sldId id="279" r:id="rId20"/>
    <p:sldId id="280" r:id="rId21"/>
    <p:sldId id="281" r:id="rId22"/>
    <p:sldId id="282" r:id="rId23"/>
    <p:sldId id="283" r:id="rId24"/>
    <p:sldId id="284" r:id="rId25"/>
    <p:sldId id="285"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AB29C3B-5200-4ABF-ACB6-F4F5274A8D50}"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90DA2-FEE9-4F4C-B8CC-E3F18C333422}" type="slidenum">
              <a:rPr lang="en-GB" smtClean="0"/>
              <a:t>‹#›</a:t>
            </a:fld>
            <a:endParaRPr lang="en-GB"/>
          </a:p>
        </p:txBody>
      </p:sp>
    </p:spTree>
    <p:extLst>
      <p:ext uri="{BB962C8B-B14F-4D97-AF65-F5344CB8AC3E}">
        <p14:creationId xmlns:p14="http://schemas.microsoft.com/office/powerpoint/2010/main" val="180393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B29C3B-5200-4ABF-ACB6-F4F5274A8D50}"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90DA2-FEE9-4F4C-B8CC-E3F18C333422}" type="slidenum">
              <a:rPr lang="en-GB" smtClean="0"/>
              <a:t>‹#›</a:t>
            </a:fld>
            <a:endParaRPr lang="en-GB"/>
          </a:p>
        </p:txBody>
      </p:sp>
    </p:spTree>
    <p:extLst>
      <p:ext uri="{BB962C8B-B14F-4D97-AF65-F5344CB8AC3E}">
        <p14:creationId xmlns:p14="http://schemas.microsoft.com/office/powerpoint/2010/main" val="1690926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B29C3B-5200-4ABF-ACB6-F4F5274A8D50}"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90DA2-FEE9-4F4C-B8CC-E3F18C333422}" type="slidenum">
              <a:rPr lang="en-GB" smtClean="0"/>
              <a:t>‹#›</a:t>
            </a:fld>
            <a:endParaRPr lang="en-GB"/>
          </a:p>
        </p:txBody>
      </p:sp>
    </p:spTree>
    <p:extLst>
      <p:ext uri="{BB962C8B-B14F-4D97-AF65-F5344CB8AC3E}">
        <p14:creationId xmlns:p14="http://schemas.microsoft.com/office/powerpoint/2010/main" val="339989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B29C3B-5200-4ABF-ACB6-F4F5274A8D50}"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90DA2-FEE9-4F4C-B8CC-E3F18C333422}" type="slidenum">
              <a:rPr lang="en-GB" smtClean="0"/>
              <a:t>‹#›</a:t>
            </a:fld>
            <a:endParaRPr lang="en-GB"/>
          </a:p>
        </p:txBody>
      </p:sp>
    </p:spTree>
    <p:extLst>
      <p:ext uri="{BB962C8B-B14F-4D97-AF65-F5344CB8AC3E}">
        <p14:creationId xmlns:p14="http://schemas.microsoft.com/office/powerpoint/2010/main" val="26715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29C3B-5200-4ABF-ACB6-F4F5274A8D50}"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90DA2-FEE9-4F4C-B8CC-E3F18C333422}" type="slidenum">
              <a:rPr lang="en-GB" smtClean="0"/>
              <a:t>‹#›</a:t>
            </a:fld>
            <a:endParaRPr lang="en-GB"/>
          </a:p>
        </p:txBody>
      </p:sp>
    </p:spTree>
    <p:extLst>
      <p:ext uri="{BB962C8B-B14F-4D97-AF65-F5344CB8AC3E}">
        <p14:creationId xmlns:p14="http://schemas.microsoft.com/office/powerpoint/2010/main" val="2118250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B29C3B-5200-4ABF-ACB6-F4F5274A8D50}" type="datetimeFigureOut">
              <a:rPr lang="en-GB" smtClean="0"/>
              <a:t>06/10/2022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F90DA2-FEE9-4F4C-B8CC-E3F18C333422}" type="slidenum">
              <a:rPr lang="en-GB" smtClean="0"/>
              <a:t>‹#›</a:t>
            </a:fld>
            <a:endParaRPr lang="en-GB"/>
          </a:p>
        </p:txBody>
      </p:sp>
    </p:spTree>
    <p:extLst>
      <p:ext uri="{BB962C8B-B14F-4D97-AF65-F5344CB8AC3E}">
        <p14:creationId xmlns:p14="http://schemas.microsoft.com/office/powerpoint/2010/main" val="1778929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AB29C3B-5200-4ABF-ACB6-F4F5274A8D50}" type="datetimeFigureOut">
              <a:rPr lang="en-GB" smtClean="0"/>
              <a:t>06/10/2022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F90DA2-FEE9-4F4C-B8CC-E3F18C333422}" type="slidenum">
              <a:rPr lang="en-GB" smtClean="0"/>
              <a:t>‹#›</a:t>
            </a:fld>
            <a:endParaRPr lang="en-GB"/>
          </a:p>
        </p:txBody>
      </p:sp>
    </p:spTree>
    <p:extLst>
      <p:ext uri="{BB962C8B-B14F-4D97-AF65-F5344CB8AC3E}">
        <p14:creationId xmlns:p14="http://schemas.microsoft.com/office/powerpoint/2010/main" val="262760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AB29C3B-5200-4ABF-ACB6-F4F5274A8D50}" type="datetimeFigureOut">
              <a:rPr lang="en-GB" smtClean="0"/>
              <a:t>06/10/2022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F90DA2-FEE9-4F4C-B8CC-E3F18C333422}" type="slidenum">
              <a:rPr lang="en-GB" smtClean="0"/>
              <a:t>‹#›</a:t>
            </a:fld>
            <a:endParaRPr lang="en-GB"/>
          </a:p>
        </p:txBody>
      </p:sp>
    </p:spTree>
    <p:extLst>
      <p:ext uri="{BB962C8B-B14F-4D97-AF65-F5344CB8AC3E}">
        <p14:creationId xmlns:p14="http://schemas.microsoft.com/office/powerpoint/2010/main" val="349008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29C3B-5200-4ABF-ACB6-F4F5274A8D50}" type="datetimeFigureOut">
              <a:rPr lang="en-GB" smtClean="0"/>
              <a:t>06/10/2022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F90DA2-FEE9-4F4C-B8CC-E3F18C333422}" type="slidenum">
              <a:rPr lang="en-GB" smtClean="0"/>
              <a:t>‹#›</a:t>
            </a:fld>
            <a:endParaRPr lang="en-GB"/>
          </a:p>
        </p:txBody>
      </p:sp>
    </p:spTree>
    <p:extLst>
      <p:ext uri="{BB962C8B-B14F-4D97-AF65-F5344CB8AC3E}">
        <p14:creationId xmlns:p14="http://schemas.microsoft.com/office/powerpoint/2010/main" val="95147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B29C3B-5200-4ABF-ACB6-F4F5274A8D50}" type="datetimeFigureOut">
              <a:rPr lang="en-GB" smtClean="0"/>
              <a:t>06/10/2022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F90DA2-FEE9-4F4C-B8CC-E3F18C333422}" type="slidenum">
              <a:rPr lang="en-GB" smtClean="0"/>
              <a:t>‹#›</a:t>
            </a:fld>
            <a:endParaRPr lang="en-GB"/>
          </a:p>
        </p:txBody>
      </p:sp>
    </p:spTree>
    <p:extLst>
      <p:ext uri="{BB962C8B-B14F-4D97-AF65-F5344CB8AC3E}">
        <p14:creationId xmlns:p14="http://schemas.microsoft.com/office/powerpoint/2010/main" val="2823482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B29C3B-5200-4ABF-ACB6-F4F5274A8D50}" type="datetimeFigureOut">
              <a:rPr lang="en-GB" smtClean="0"/>
              <a:t>06/10/2022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F90DA2-FEE9-4F4C-B8CC-E3F18C333422}" type="slidenum">
              <a:rPr lang="en-GB" smtClean="0"/>
              <a:t>‹#›</a:t>
            </a:fld>
            <a:endParaRPr lang="en-GB"/>
          </a:p>
        </p:txBody>
      </p:sp>
    </p:spTree>
    <p:extLst>
      <p:ext uri="{BB962C8B-B14F-4D97-AF65-F5344CB8AC3E}">
        <p14:creationId xmlns:p14="http://schemas.microsoft.com/office/powerpoint/2010/main" val="1284805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29C3B-5200-4ABF-ACB6-F4F5274A8D50}" type="datetimeFigureOut">
              <a:rPr lang="en-GB" smtClean="0"/>
              <a:t>06/10/2022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90DA2-FEE9-4F4C-B8CC-E3F18C333422}" type="slidenum">
              <a:rPr lang="en-GB" smtClean="0"/>
              <a:t>‹#›</a:t>
            </a:fld>
            <a:endParaRPr lang="en-GB"/>
          </a:p>
        </p:txBody>
      </p:sp>
    </p:spTree>
    <p:extLst>
      <p:ext uri="{BB962C8B-B14F-4D97-AF65-F5344CB8AC3E}">
        <p14:creationId xmlns:p14="http://schemas.microsoft.com/office/powerpoint/2010/main" val="1891265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en.wikipedia.org/wiki/Spectroscopy" TargetMode="External"/><Relationship Id="rId13" Type="http://schemas.openxmlformats.org/officeDocument/2006/relationships/hyperlink" Target="https://en.wikipedia.org/wiki/Thermal_analysis" TargetMode="External"/><Relationship Id="rId3" Type="http://schemas.openxmlformats.org/officeDocument/2006/relationships/hyperlink" Target="https://en.wikipedia.org/wiki/Materials_science#cite_note-:1-3" TargetMode="External"/><Relationship Id="rId7" Type="http://schemas.openxmlformats.org/officeDocument/2006/relationships/hyperlink" Target="https://en.wikipedia.org/wiki/Neutron" TargetMode="External"/><Relationship Id="rId12" Type="http://schemas.openxmlformats.org/officeDocument/2006/relationships/hyperlink" Target="https://en.wikipedia.org/wiki/Chromatography" TargetMode="External"/><Relationship Id="rId2" Type="http://schemas.openxmlformats.org/officeDocument/2006/relationships/hyperlink" Target="https://en.wikipedia.org/wiki/Materials_science#cite_note-10" TargetMode="External"/><Relationship Id="rId1" Type="http://schemas.openxmlformats.org/officeDocument/2006/relationships/slideLayout" Target="../slideLayouts/slideLayout2.xml"/><Relationship Id="rId6" Type="http://schemas.openxmlformats.org/officeDocument/2006/relationships/hyperlink" Target="https://en.wikipedia.org/wiki/Electron" TargetMode="External"/><Relationship Id="rId11" Type="http://schemas.openxmlformats.org/officeDocument/2006/relationships/hyperlink" Target="https://en.wikipedia.org/wiki/Energy-dispersive_X-ray_spectroscopy" TargetMode="External"/><Relationship Id="rId5" Type="http://schemas.openxmlformats.org/officeDocument/2006/relationships/hyperlink" Target="https://en.wikipedia.org/wiki/X-ray" TargetMode="External"/><Relationship Id="rId10" Type="http://schemas.openxmlformats.org/officeDocument/2006/relationships/hyperlink" Target="https://en.wikipedia.org/wiki/Raman_spectroscopy" TargetMode="External"/><Relationship Id="rId4" Type="http://schemas.openxmlformats.org/officeDocument/2006/relationships/hyperlink" Target="https://en.wikipedia.org/wiki/Characterization_(materials_science)" TargetMode="External"/><Relationship Id="rId9" Type="http://schemas.openxmlformats.org/officeDocument/2006/relationships/hyperlink" Target="https://en.wikipedia.org/wiki/Chemical_analysis" TargetMode="External"/><Relationship Id="rId14" Type="http://schemas.openxmlformats.org/officeDocument/2006/relationships/hyperlink" Target="https://en.wikipedia.org/wiki/Electron_microscop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en.wikipedia.org/wiki/%C3%8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Quantum_chemistry" TargetMode="External"/><Relationship Id="rId7" Type="http://schemas.openxmlformats.org/officeDocument/2006/relationships/hyperlink" Target="https://en.wikipedia.org/wiki/Physical_chemistry" TargetMode="External"/><Relationship Id="rId2" Type="http://schemas.openxmlformats.org/officeDocument/2006/relationships/hyperlink" Target="https://en.wikipedia.org/wiki/Chemical_bonding" TargetMode="External"/><Relationship Id="rId1" Type="http://schemas.openxmlformats.org/officeDocument/2006/relationships/slideLayout" Target="../slideLayouts/slideLayout2.xml"/><Relationship Id="rId6" Type="http://schemas.openxmlformats.org/officeDocument/2006/relationships/hyperlink" Target="https://en.wikipedia.org/wiki/Solid-state_chemistry" TargetMode="External"/><Relationship Id="rId5" Type="http://schemas.openxmlformats.org/officeDocument/2006/relationships/hyperlink" Target="https://en.wikipedia.org/wiki/Solid-state_physics" TargetMode="External"/><Relationship Id="rId4" Type="http://schemas.openxmlformats.org/officeDocument/2006/relationships/hyperlink" Target="https://en.wikipedia.org/wiki/Quantum_physic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Materials_science#cite_note-11" TargetMode="External"/><Relationship Id="rId2" Type="http://schemas.openxmlformats.org/officeDocument/2006/relationships/hyperlink" Target="https://en.wikipedia.org/wiki/Crystallography"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s://en.wikipedia.org/wiki/File:Perovskite.jpg" TargetMode="External"/><Relationship Id="rId4" Type="http://schemas.openxmlformats.org/officeDocument/2006/relationships/hyperlink" Target="https://en.wikipedia.org/wiki/Single_crysta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Powder_diffraction" TargetMode="External"/><Relationship Id="rId2" Type="http://schemas.openxmlformats.org/officeDocument/2006/relationships/hyperlink" Target="https://en.wikipedia.org/wiki/Crystallographic_defect" TargetMode="External"/><Relationship Id="rId1" Type="http://schemas.openxmlformats.org/officeDocument/2006/relationships/slideLayout" Target="../slideLayouts/slideLayout2.xml"/><Relationship Id="rId6" Type="http://schemas.openxmlformats.org/officeDocument/2006/relationships/hyperlink" Target="https://en.wikipedia.org/wiki/Amorphous_solid" TargetMode="External"/><Relationship Id="rId5" Type="http://schemas.openxmlformats.org/officeDocument/2006/relationships/hyperlink" Target="https://en.wikipedia.org/wiki/Glass" TargetMode="External"/><Relationship Id="rId4" Type="http://schemas.openxmlformats.org/officeDocument/2006/relationships/hyperlink" Target="https://en.wikipedia.org/wiki/Polymer"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File:Buckminsterfullerene-perspective-3D-balls.png" TargetMode="External"/><Relationship Id="rId2" Type="http://schemas.openxmlformats.org/officeDocument/2006/relationships/hyperlink" Target="https://en.wikipedia.org/wiki/Nanostructure" TargetMode="External"/><Relationship Id="rId1" Type="http://schemas.openxmlformats.org/officeDocument/2006/relationships/slideLayout" Target="../slideLayouts/slideLayout2.xml"/><Relationship Id="rId6" Type="http://schemas.openxmlformats.org/officeDocument/2006/relationships/hyperlink" Target="https://en.wikipedia.org/wiki/Nanoscopic_scale" TargetMode="External"/><Relationship Id="rId5" Type="http://schemas.openxmlformats.org/officeDocument/2006/relationships/hyperlink" Target="https://en.wikipedia.org/wiki/Materials_science#cite_note-12" TargetMode="Externa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hyperlink" Target="https://en.wikipedia.org/wiki/Nanoparticle" TargetMode="External"/><Relationship Id="rId2" Type="http://schemas.openxmlformats.org/officeDocument/2006/relationships/hyperlink" Target="https://en.wikipedia.org/wiki/Nanotextured_surface" TargetMode="External"/><Relationship Id="rId1" Type="http://schemas.openxmlformats.org/officeDocument/2006/relationships/slideLayout" Target="../slideLayouts/slideLayout2.xml"/><Relationship Id="rId5" Type="http://schemas.openxmlformats.org/officeDocument/2006/relationships/hyperlink" Target="https://en.wikipedia.org/wiki/Ultrastructure" TargetMode="External"/><Relationship Id="rId4" Type="http://schemas.openxmlformats.org/officeDocument/2006/relationships/hyperlink" Target="https://en.wikipedia.org/wiki/Ultrafine_particle"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File:Pearlite.jpg" TargetMode="External"/><Relationship Id="rId2" Type="http://schemas.openxmlformats.org/officeDocument/2006/relationships/hyperlink" Target="https://en.wikipedia.org/wiki/Microstructure"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hyperlink" Target="https://en.wikipedia.org/wiki/Crystallographic_defect" TargetMode="External"/><Relationship Id="rId2" Type="http://schemas.openxmlformats.org/officeDocument/2006/relationships/hyperlink" Target="https://en.wikipedia.org/wiki/Crystal" TargetMode="External"/><Relationship Id="rId1" Type="http://schemas.openxmlformats.org/officeDocument/2006/relationships/slideLayout" Target="../slideLayouts/slideLayout2.xml"/><Relationship Id="rId5" Type="http://schemas.openxmlformats.org/officeDocument/2006/relationships/hyperlink" Target="https://en.wikipedia.org/wiki/Hall%E2%80%93Petch" TargetMode="External"/><Relationship Id="rId4" Type="http://schemas.openxmlformats.org/officeDocument/2006/relationships/hyperlink" Target="https://en.wikipedia.org/wiki/Precipitation_(chemistry)"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en.wikipedia.org/wiki/Photonics" TargetMode="External"/><Relationship Id="rId3" Type="http://schemas.openxmlformats.org/officeDocument/2006/relationships/hyperlink" Target="https://en.wikipedia.org/wiki/Strength_of_materials" TargetMode="External"/><Relationship Id="rId7" Type="http://schemas.openxmlformats.org/officeDocument/2006/relationships/hyperlink" Target="https://en.wikipedia.org/wiki/Optics" TargetMode="External"/><Relationship Id="rId2" Type="http://schemas.openxmlformats.org/officeDocument/2006/relationships/hyperlink" Target="https://en.wikipedia.org/wiki/List_of_materials_properties" TargetMode="External"/><Relationship Id="rId1" Type="http://schemas.openxmlformats.org/officeDocument/2006/relationships/slideLayout" Target="../slideLayouts/slideLayout2.xml"/><Relationship Id="rId6" Type="http://schemas.openxmlformats.org/officeDocument/2006/relationships/hyperlink" Target="https://en.wikipedia.org/wiki/Thermodynamics" TargetMode="External"/><Relationship Id="rId5" Type="http://schemas.openxmlformats.org/officeDocument/2006/relationships/hyperlink" Target="https://en.wikipedia.org/wiki/Electricity" TargetMode="External"/><Relationship Id="rId4" Type="http://schemas.openxmlformats.org/officeDocument/2006/relationships/hyperlink" Target="https://en.wikipedia.org/wiki/Chemistry" TargetMode="External"/><Relationship Id="rId9" Type="http://schemas.openxmlformats.org/officeDocument/2006/relationships/hyperlink" Target="https://en.wikipedia.org/wiki/Magnetis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Solid" TargetMode="External"/><Relationship Id="rId2" Type="http://schemas.openxmlformats.org/officeDocument/2006/relationships/hyperlink" Target="https://en.wikipedia.org/wiki/Interdisciplinarity" TargetMode="External"/><Relationship Id="rId1" Type="http://schemas.openxmlformats.org/officeDocument/2006/relationships/slideLayout" Target="../slideLayouts/slideLayout2.xml"/><Relationship Id="rId5" Type="http://schemas.openxmlformats.org/officeDocument/2006/relationships/hyperlink" Target="https://en.wikipedia.org/wiki/Physics" TargetMode="External"/><Relationship Id="rId4" Type="http://schemas.openxmlformats.org/officeDocument/2006/relationships/hyperlink" Target="https://en.wikipedia.org/wiki/Engineerin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Paradigm" TargetMode="External"/><Relationship Id="rId2" Type="http://schemas.openxmlformats.org/officeDocument/2006/relationships/hyperlink" Target="https://en.wikipedia.org/wiki/Material_properties" TargetMode="External"/><Relationship Id="rId1" Type="http://schemas.openxmlformats.org/officeDocument/2006/relationships/slideLayout" Target="../slideLayouts/slideLayout2.xml"/><Relationship Id="rId6" Type="http://schemas.openxmlformats.org/officeDocument/2006/relationships/hyperlink" Target="https://en.wikipedia.org/wiki/Metallurgy" TargetMode="External"/><Relationship Id="rId5" Type="http://schemas.openxmlformats.org/officeDocument/2006/relationships/hyperlink" Target="https://en.wikipedia.org/wiki/Biomaterial" TargetMode="External"/><Relationship Id="rId4" Type="http://schemas.openxmlformats.org/officeDocument/2006/relationships/hyperlink" Target="https://en.wikipedia.org/wiki/Nanotechnolog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Biomaterial" TargetMode="External"/><Relationship Id="rId2" Type="http://schemas.openxmlformats.org/officeDocument/2006/relationships/hyperlink" Target="https://en.wikipedia.org/wiki/Nanomaterials" TargetMode="External"/><Relationship Id="rId1" Type="http://schemas.openxmlformats.org/officeDocument/2006/relationships/slideLayout" Target="../slideLayouts/slideLayout2.xml"/><Relationship Id="rId4" Type="http://schemas.openxmlformats.org/officeDocument/2006/relationships/hyperlink" Target="https://en.wikipedia.org/wiki/Photovoltaic_cel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2885019" y="6202318"/>
            <a:ext cx="26880669" cy="4519253"/>
          </a:xfrm>
        </p:spPr>
        <p:txBody>
          <a:bodyPr/>
          <a:lstStyle/>
          <a:p>
            <a:endParaRPr lang="en-GB" dirty="0"/>
          </a:p>
        </p:txBody>
      </p:sp>
      <p:pic>
        <p:nvPicPr>
          <p:cNvPr id="1026" name="Picture 2" descr="Material Science And Engineer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7776" y="618565"/>
            <a:ext cx="8960223" cy="6239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585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What is Materials Science and Engineering? The Definitive Explanation –  Materials Science &amp; Engineer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90" name="Picture 18" descr="Classification Of Engineering Materials | Basic Concept | Materials Science  And Engineering - YouTub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62149" y="1005840"/>
            <a:ext cx="10045337" cy="5695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9378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7195"/>
            <a:ext cx="10515600" cy="562338"/>
          </a:xfrm>
        </p:spPr>
        <p:txBody>
          <a:bodyPr>
            <a:normAutofit fontScale="90000"/>
          </a:bodyPr>
          <a:lstStyle/>
          <a:p>
            <a:r>
              <a:rPr lang="en-GB" dirty="0" smtClean="0"/>
              <a:t>General Classification of Engineering Materials </a:t>
            </a:r>
            <a:br>
              <a:rPr lang="en-GB" dirty="0" smtClean="0"/>
            </a:br>
            <a:endParaRPr lang="en-GB" dirty="0"/>
          </a:p>
        </p:txBody>
      </p:sp>
      <p:sp>
        <p:nvSpPr>
          <p:cNvPr id="3" name="Content Placeholder 2"/>
          <p:cNvSpPr>
            <a:spLocks noGrp="1"/>
          </p:cNvSpPr>
          <p:nvPr>
            <p:ph idx="1"/>
          </p:nvPr>
        </p:nvSpPr>
        <p:spPr>
          <a:xfrm>
            <a:off x="838200" y="1058091"/>
            <a:ext cx="10515600" cy="5381898"/>
          </a:xfrm>
        </p:spPr>
        <p:txBody>
          <a:bodyPr>
            <a:normAutofit fontScale="77500" lnSpcReduction="20000"/>
          </a:bodyPr>
          <a:lstStyle/>
          <a:p>
            <a:r>
              <a:rPr lang="en-GB" dirty="0" smtClean="0"/>
              <a:t>1- </a:t>
            </a:r>
            <a:r>
              <a:rPr lang="en-GB" dirty="0" smtClean="0">
                <a:solidFill>
                  <a:srgbClr val="FF0000"/>
                </a:solidFill>
              </a:rPr>
              <a:t>Metals and Alloys </a:t>
            </a:r>
          </a:p>
          <a:p>
            <a:r>
              <a:rPr lang="en-GB" dirty="0" smtClean="0"/>
              <a:t>2- Ceramics, Glasses,and Glass-ceramics </a:t>
            </a:r>
          </a:p>
          <a:p>
            <a:r>
              <a:rPr lang="en-GB" dirty="0" smtClean="0"/>
              <a:t>3- </a:t>
            </a:r>
            <a:r>
              <a:rPr lang="en-GB" dirty="0" smtClean="0">
                <a:solidFill>
                  <a:srgbClr val="FF0000"/>
                </a:solidFill>
              </a:rPr>
              <a:t>Polymers (plastics</a:t>
            </a:r>
            <a:r>
              <a:rPr lang="en-GB" dirty="0" smtClean="0"/>
              <a:t>), Thermoplastics and Thermosets </a:t>
            </a:r>
          </a:p>
          <a:p>
            <a:r>
              <a:rPr lang="en-GB" dirty="0" smtClean="0"/>
              <a:t>4- </a:t>
            </a:r>
            <a:r>
              <a:rPr lang="en-GB" dirty="0" smtClean="0">
                <a:solidFill>
                  <a:srgbClr val="0070C0"/>
                </a:solidFill>
              </a:rPr>
              <a:t>Semiconductors</a:t>
            </a:r>
            <a:r>
              <a:rPr lang="en-GB" dirty="0" smtClean="0"/>
              <a:t> </a:t>
            </a:r>
          </a:p>
          <a:p>
            <a:r>
              <a:rPr lang="en-GB" dirty="0" smtClean="0"/>
              <a:t>5- </a:t>
            </a:r>
            <a:r>
              <a:rPr lang="en-GB" dirty="0" smtClean="0">
                <a:solidFill>
                  <a:srgbClr val="7030A0"/>
                </a:solidFill>
              </a:rPr>
              <a:t>Composite Materials </a:t>
            </a:r>
          </a:p>
          <a:p>
            <a:r>
              <a:rPr lang="en-GB" dirty="0" smtClean="0"/>
              <a:t>Table 1.1 Representative examples, applications, and properties for each category of materials material Example of Applications Properties </a:t>
            </a:r>
          </a:p>
          <a:p>
            <a:r>
              <a:rPr lang="en-GB" dirty="0" smtClean="0">
                <a:solidFill>
                  <a:srgbClr val="0070C0"/>
                </a:solidFill>
              </a:rPr>
              <a:t>1-Metals and Alloys </a:t>
            </a:r>
            <a:r>
              <a:rPr lang="en-GB" dirty="0" err="1" smtClean="0"/>
              <a:t>Gray</a:t>
            </a:r>
            <a:r>
              <a:rPr lang="en-GB" dirty="0" smtClean="0"/>
              <a:t> cast iron Automobile engine blocks </a:t>
            </a:r>
            <a:r>
              <a:rPr lang="en-GB" dirty="0" err="1" smtClean="0"/>
              <a:t>Castable</a:t>
            </a:r>
            <a:r>
              <a:rPr lang="en-GB" dirty="0" smtClean="0"/>
              <a:t>, </a:t>
            </a:r>
            <a:r>
              <a:rPr lang="en-GB" dirty="0" err="1" smtClean="0"/>
              <a:t>machinable</a:t>
            </a:r>
            <a:r>
              <a:rPr lang="en-GB" dirty="0" smtClean="0"/>
              <a:t>, vibration </a:t>
            </a:r>
            <a:r>
              <a:rPr lang="en-GB" dirty="0" err="1" smtClean="0"/>
              <a:t>dampings</a:t>
            </a:r>
            <a:r>
              <a:rPr lang="en-GB" dirty="0" smtClean="0"/>
              <a:t> </a:t>
            </a:r>
          </a:p>
          <a:p>
            <a:r>
              <a:rPr lang="en-GB" dirty="0" smtClean="0"/>
              <a:t>2- </a:t>
            </a:r>
            <a:r>
              <a:rPr lang="en-GB" dirty="0" smtClean="0">
                <a:solidFill>
                  <a:srgbClr val="0070C0"/>
                </a:solidFill>
              </a:rPr>
              <a:t>Ceramics and Glasses </a:t>
            </a:r>
          </a:p>
          <a:p>
            <a:r>
              <a:rPr lang="en-GB" dirty="0" smtClean="0"/>
              <a:t>SiO2 -Na2 O-</a:t>
            </a:r>
            <a:r>
              <a:rPr lang="en-GB" dirty="0" err="1" smtClean="0"/>
              <a:t>CaO</a:t>
            </a:r>
            <a:r>
              <a:rPr lang="en-GB" dirty="0" smtClean="0"/>
              <a:t> </a:t>
            </a:r>
            <a:r>
              <a:rPr lang="en-GB" dirty="0" smtClean="0">
                <a:solidFill>
                  <a:srgbClr val="FF0000"/>
                </a:solidFill>
              </a:rPr>
              <a:t>Window glass Optically transparent</a:t>
            </a:r>
            <a:r>
              <a:rPr lang="en-GB" dirty="0" smtClean="0"/>
              <a:t>, thermally insulating </a:t>
            </a:r>
          </a:p>
          <a:p>
            <a:r>
              <a:rPr lang="en-GB" dirty="0" smtClean="0"/>
              <a:t>3- </a:t>
            </a:r>
            <a:r>
              <a:rPr lang="en-GB" dirty="0" smtClean="0">
                <a:solidFill>
                  <a:srgbClr val="0070C0"/>
                </a:solidFill>
              </a:rPr>
              <a:t>Polymers Polyethylene </a:t>
            </a:r>
            <a:r>
              <a:rPr lang="en-GB" dirty="0" smtClean="0"/>
              <a:t>Food packaging Easily formed into a thin, flexible, airtight film </a:t>
            </a:r>
          </a:p>
          <a:p>
            <a:r>
              <a:rPr lang="en-GB" dirty="0" smtClean="0"/>
              <a:t>4- </a:t>
            </a:r>
            <a:r>
              <a:rPr lang="en-GB" dirty="0" smtClean="0">
                <a:solidFill>
                  <a:srgbClr val="0070C0"/>
                </a:solidFill>
              </a:rPr>
              <a:t>Semiconductors</a:t>
            </a:r>
            <a:r>
              <a:rPr lang="en-GB" dirty="0" smtClean="0"/>
              <a:t> Silicon </a:t>
            </a:r>
            <a:r>
              <a:rPr lang="en-GB" dirty="0" smtClean="0">
                <a:solidFill>
                  <a:srgbClr val="002060"/>
                </a:solidFill>
              </a:rPr>
              <a:t>Transistors and integrated Unique electrical circuits </a:t>
            </a:r>
            <a:r>
              <a:rPr lang="en-GB" dirty="0" err="1" smtClean="0">
                <a:solidFill>
                  <a:srgbClr val="002060"/>
                </a:solidFill>
              </a:rPr>
              <a:t>behavior</a:t>
            </a:r>
            <a:r>
              <a:rPr lang="en-GB" dirty="0" smtClean="0">
                <a:solidFill>
                  <a:srgbClr val="002060"/>
                </a:solidFill>
              </a:rPr>
              <a:t> </a:t>
            </a:r>
          </a:p>
          <a:p>
            <a:r>
              <a:rPr lang="en-GB" dirty="0" smtClean="0"/>
              <a:t>5- Composites Carbide </a:t>
            </a:r>
            <a:r>
              <a:rPr lang="en-GB" dirty="0" smtClean="0">
                <a:solidFill>
                  <a:srgbClr val="FF0000"/>
                </a:solidFill>
              </a:rPr>
              <a:t>cutting tools for High hardness</a:t>
            </a:r>
            <a:r>
              <a:rPr lang="en-GB" dirty="0" smtClean="0"/>
              <a:t>, Tungsten carbide machining good shock resistance -cobalt (WC-Co)</a:t>
            </a:r>
            <a:endParaRPr lang="en-GB" dirty="0"/>
          </a:p>
        </p:txBody>
      </p:sp>
    </p:spTree>
    <p:extLst>
      <p:ext uri="{BB962C8B-B14F-4D97-AF65-F5344CB8AC3E}">
        <p14:creationId xmlns:p14="http://schemas.microsoft.com/office/powerpoint/2010/main" val="2065862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80795"/>
          </a:xfrm>
        </p:spPr>
        <p:txBody>
          <a:bodyPr>
            <a:normAutofit fontScale="90000"/>
          </a:bodyPr>
          <a:lstStyle/>
          <a:p>
            <a:r>
              <a:rPr lang="en-GB" dirty="0" smtClean="0">
                <a:solidFill>
                  <a:srgbClr val="7030A0"/>
                </a:solidFill>
              </a:rPr>
              <a:t>Functional Classification of Materials </a:t>
            </a:r>
            <a:br>
              <a:rPr lang="en-GB" dirty="0" smtClean="0">
                <a:solidFill>
                  <a:srgbClr val="7030A0"/>
                </a:solidFill>
              </a:rPr>
            </a:br>
            <a:endParaRPr lang="en-GB" dirty="0">
              <a:solidFill>
                <a:srgbClr val="7030A0"/>
              </a:solidFill>
            </a:endParaRPr>
          </a:p>
        </p:txBody>
      </p:sp>
      <p:sp>
        <p:nvSpPr>
          <p:cNvPr id="3" name="Content Placeholder 2"/>
          <p:cNvSpPr>
            <a:spLocks noGrp="1"/>
          </p:cNvSpPr>
          <p:nvPr>
            <p:ph idx="1"/>
          </p:nvPr>
        </p:nvSpPr>
        <p:spPr/>
        <p:txBody>
          <a:bodyPr>
            <a:normAutofit/>
          </a:bodyPr>
          <a:lstStyle/>
          <a:p>
            <a:r>
              <a:rPr lang="en-GB" dirty="0" smtClean="0"/>
              <a:t>1- Aerospace </a:t>
            </a:r>
          </a:p>
          <a:p>
            <a:r>
              <a:rPr lang="en-GB" dirty="0" smtClean="0"/>
              <a:t>2- Biomedical </a:t>
            </a:r>
          </a:p>
          <a:p>
            <a:r>
              <a:rPr lang="en-GB" dirty="0" smtClean="0"/>
              <a:t>3- Electronic Materials </a:t>
            </a:r>
          </a:p>
          <a:p>
            <a:r>
              <a:rPr lang="en-GB" dirty="0" smtClean="0"/>
              <a:t>4- Energy Technology and Environmental Technology</a:t>
            </a:r>
          </a:p>
          <a:p>
            <a:r>
              <a:rPr lang="en-GB" dirty="0" smtClean="0"/>
              <a:t> 5- Magnetic Materials</a:t>
            </a:r>
          </a:p>
          <a:p>
            <a:r>
              <a:rPr lang="en-GB" dirty="0" smtClean="0"/>
              <a:t> 6- Photonic or Optical Materials </a:t>
            </a:r>
          </a:p>
          <a:p>
            <a:r>
              <a:rPr lang="en-GB" dirty="0" smtClean="0"/>
              <a:t>7- Smart Materials </a:t>
            </a:r>
          </a:p>
          <a:p>
            <a:r>
              <a:rPr lang="en-GB" dirty="0" smtClean="0"/>
              <a:t>8- Structural Materials</a:t>
            </a:r>
            <a:endParaRPr lang="en-GB" dirty="0"/>
          </a:p>
        </p:txBody>
      </p:sp>
    </p:spTree>
    <p:extLst>
      <p:ext uri="{BB962C8B-B14F-4D97-AF65-F5344CB8AC3E}">
        <p14:creationId xmlns:p14="http://schemas.microsoft.com/office/powerpoint/2010/main" val="3422538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Is Materials Science?</a:t>
            </a:r>
            <a:br>
              <a:rPr lang="en-GB" b="1" dirty="0" smtClean="0"/>
            </a:br>
            <a:endParaRPr lang="en-GB" dirty="0"/>
          </a:p>
        </p:txBody>
      </p:sp>
      <p:sp>
        <p:nvSpPr>
          <p:cNvPr id="3" name="Content Placeholder 2"/>
          <p:cNvSpPr>
            <a:spLocks noGrp="1"/>
          </p:cNvSpPr>
          <p:nvPr>
            <p:ph idx="1"/>
          </p:nvPr>
        </p:nvSpPr>
        <p:spPr/>
        <p:txBody>
          <a:bodyPr>
            <a:normAutofit/>
          </a:bodyPr>
          <a:lstStyle/>
          <a:p>
            <a:pPr algn="just"/>
            <a:r>
              <a:rPr lang="en-GB" sz="4000" dirty="0" smtClean="0"/>
              <a:t>Materials </a:t>
            </a:r>
            <a:r>
              <a:rPr lang="en-GB" sz="4000" dirty="0"/>
              <a:t>science focuses on the relationship between the atomic and molecular structure of a material, the properties of the material (such as strength, electrical conductivity or optical properties), and ways in which the material is manufactured or processed into a shape or product. </a:t>
            </a:r>
          </a:p>
        </p:txBody>
      </p:sp>
    </p:spTree>
    <p:extLst>
      <p:ext uri="{BB962C8B-B14F-4D97-AF65-F5344CB8AC3E}">
        <p14:creationId xmlns:p14="http://schemas.microsoft.com/office/powerpoint/2010/main" val="965472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r>
              <a:rPr lang="en-GB" sz="4000" dirty="0" smtClean="0">
                <a:solidFill>
                  <a:srgbClr val="7030A0"/>
                </a:solidFill>
              </a:rPr>
              <a:t>Another important part of materials science </a:t>
            </a:r>
            <a:r>
              <a:rPr lang="en-GB" sz="4000" dirty="0" smtClean="0">
                <a:solidFill>
                  <a:srgbClr val="002060"/>
                </a:solidFill>
              </a:rPr>
              <a:t>is how products can be improved using the knowledge of structure and processing techniques and how structure and processing influence material properties</a:t>
            </a:r>
            <a:r>
              <a:rPr lang="en-GB" sz="4000" dirty="0" smtClean="0">
                <a:solidFill>
                  <a:srgbClr val="FF0000"/>
                </a:solidFill>
              </a:rPr>
              <a:t>. This includes the study of a wide variety of classes of materials, from metals and composites to natural </a:t>
            </a:r>
            <a:r>
              <a:rPr lang="en-GB" sz="4000" dirty="0" err="1" smtClean="0">
                <a:solidFill>
                  <a:srgbClr val="FF0000"/>
                </a:solidFill>
              </a:rPr>
              <a:t>fibers</a:t>
            </a:r>
            <a:r>
              <a:rPr lang="en-GB" sz="4000" dirty="0" smtClean="0">
                <a:solidFill>
                  <a:srgbClr val="FF0000"/>
                </a:solidFill>
              </a:rPr>
              <a:t> and biological structures.</a:t>
            </a:r>
            <a:endParaRPr lang="en-GB" sz="4000" dirty="0"/>
          </a:p>
        </p:txBody>
      </p:sp>
    </p:spTree>
    <p:extLst>
      <p:ext uri="{BB962C8B-B14F-4D97-AF65-F5344CB8AC3E}">
        <p14:creationId xmlns:p14="http://schemas.microsoft.com/office/powerpoint/2010/main" val="1020488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Materials science, engineering and technology include elements of applied physics and chemistry, along with aspects of electronics, manufacturing and production, combined with environmental, cost and quality considerations. </a:t>
            </a:r>
            <a:endParaRPr lang="en-GB" dirty="0"/>
          </a:p>
        </p:txBody>
      </p:sp>
    </p:spTree>
    <p:extLst>
      <p:ext uri="{BB962C8B-B14F-4D97-AF65-F5344CB8AC3E}">
        <p14:creationId xmlns:p14="http://schemas.microsoft.com/office/powerpoint/2010/main" val="2590747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Structure</a:t>
            </a:r>
            <a:endParaRPr lang="en-GB" dirty="0">
              <a:solidFill>
                <a:srgbClr val="FF0000"/>
              </a:solidFill>
            </a:endParaRPr>
          </a:p>
        </p:txBody>
      </p:sp>
      <p:sp>
        <p:nvSpPr>
          <p:cNvPr id="3" name="Content Placeholder 2"/>
          <p:cNvSpPr>
            <a:spLocks noGrp="1"/>
          </p:cNvSpPr>
          <p:nvPr>
            <p:ph idx="1"/>
          </p:nvPr>
        </p:nvSpPr>
        <p:spPr>
          <a:xfrm>
            <a:off x="838200" y="1384662"/>
            <a:ext cx="10515600" cy="5316583"/>
          </a:xfrm>
        </p:spPr>
        <p:txBody>
          <a:bodyPr>
            <a:normAutofit/>
          </a:bodyPr>
          <a:lstStyle/>
          <a:p>
            <a:r>
              <a:rPr lang="en-GB" dirty="0" smtClean="0"/>
              <a:t>Structure </a:t>
            </a:r>
            <a:r>
              <a:rPr lang="en-GB" dirty="0"/>
              <a:t>is one of the most important components of the field of materials science. The very definition of the field holds that it is concerned with the investigation of "the relationships that exist between the structures and properties of materials".</a:t>
            </a:r>
            <a:r>
              <a:rPr lang="en-GB" u="sng" baseline="30000" dirty="0">
                <a:hlinkClick r:id="rId2"/>
              </a:rPr>
              <a:t>[10]</a:t>
            </a:r>
            <a:r>
              <a:rPr lang="en-GB" dirty="0"/>
              <a:t> Materials science examines the structure of materials from the atomic scale, all the way up to the macro scale.</a:t>
            </a:r>
            <a:r>
              <a:rPr lang="en-GB" u="sng" baseline="30000" dirty="0">
                <a:hlinkClick r:id="rId3"/>
              </a:rPr>
              <a:t>[3]</a:t>
            </a:r>
            <a:r>
              <a:rPr lang="en-GB" dirty="0"/>
              <a:t> </a:t>
            </a:r>
            <a:r>
              <a:rPr lang="en-GB" u="sng" dirty="0">
                <a:hlinkClick r:id="rId4" tooltip="Characterization (materials science)"/>
              </a:rPr>
              <a:t>Characterization</a:t>
            </a:r>
            <a:r>
              <a:rPr lang="en-GB" dirty="0"/>
              <a:t> is the way materials scientists examine the structure of a material. This involves methods such as diffraction with </a:t>
            </a:r>
            <a:r>
              <a:rPr lang="en-GB" u="sng" dirty="0">
                <a:hlinkClick r:id="rId5" tooltip="X-ray"/>
              </a:rPr>
              <a:t>X-rays</a:t>
            </a:r>
            <a:r>
              <a:rPr lang="en-GB" dirty="0"/>
              <a:t>, </a:t>
            </a:r>
            <a:r>
              <a:rPr lang="en-GB" u="sng" dirty="0">
                <a:hlinkClick r:id="rId6" tooltip="Electron"/>
              </a:rPr>
              <a:t>electrons</a:t>
            </a:r>
            <a:r>
              <a:rPr lang="en-GB" dirty="0"/>
              <a:t> or </a:t>
            </a:r>
            <a:r>
              <a:rPr lang="en-GB" u="sng" dirty="0">
                <a:hlinkClick r:id="rId7" tooltip="Neutron"/>
              </a:rPr>
              <a:t>neutrons</a:t>
            </a:r>
            <a:r>
              <a:rPr lang="en-GB" dirty="0"/>
              <a:t>, and various forms of </a:t>
            </a:r>
            <a:r>
              <a:rPr lang="en-GB" u="sng" dirty="0">
                <a:hlinkClick r:id="rId8" tooltip="Spectroscopy"/>
              </a:rPr>
              <a:t>spectroscopy</a:t>
            </a:r>
            <a:r>
              <a:rPr lang="en-GB" dirty="0"/>
              <a:t> and </a:t>
            </a:r>
            <a:r>
              <a:rPr lang="en-GB" u="sng" dirty="0">
                <a:hlinkClick r:id="rId9" tooltip="Chemical analysis"/>
              </a:rPr>
              <a:t>chemical analysis</a:t>
            </a:r>
            <a:r>
              <a:rPr lang="en-GB" dirty="0"/>
              <a:t> such as </a:t>
            </a:r>
            <a:r>
              <a:rPr lang="en-GB" u="sng" dirty="0">
                <a:hlinkClick r:id="rId10" tooltip="Raman spectroscopy"/>
              </a:rPr>
              <a:t>Raman spectroscopy</a:t>
            </a:r>
            <a:r>
              <a:rPr lang="en-GB" dirty="0"/>
              <a:t>, </a:t>
            </a:r>
            <a:r>
              <a:rPr lang="en-GB" u="sng" dirty="0">
                <a:hlinkClick r:id="rId11" tooltip="Energy-dispersive X-ray spectroscopy"/>
              </a:rPr>
              <a:t>energy-dispersive spectroscopy</a:t>
            </a:r>
            <a:r>
              <a:rPr lang="en-GB" dirty="0"/>
              <a:t>, </a:t>
            </a:r>
            <a:r>
              <a:rPr lang="en-GB" u="sng" dirty="0">
                <a:hlinkClick r:id="rId12" tooltip="Chromatography"/>
              </a:rPr>
              <a:t>chromatography</a:t>
            </a:r>
            <a:r>
              <a:rPr lang="en-GB" dirty="0"/>
              <a:t>, </a:t>
            </a:r>
            <a:r>
              <a:rPr lang="en-GB" u="sng" dirty="0">
                <a:hlinkClick r:id="rId13" tooltip="Thermal analysis"/>
              </a:rPr>
              <a:t>thermal analysis</a:t>
            </a:r>
            <a:r>
              <a:rPr lang="en-GB" dirty="0"/>
              <a:t>, </a:t>
            </a:r>
            <a:r>
              <a:rPr lang="en-GB" u="sng" dirty="0">
                <a:hlinkClick r:id="rId14" tooltip="Electron microscope"/>
              </a:rPr>
              <a:t>electron microscope</a:t>
            </a:r>
            <a:r>
              <a:rPr lang="en-GB" dirty="0"/>
              <a:t> analysis, etc.</a:t>
            </a:r>
          </a:p>
          <a:p>
            <a:r>
              <a:rPr lang="en-GB" dirty="0"/>
              <a:t>Structure is studied in the following levels.</a:t>
            </a:r>
          </a:p>
          <a:p>
            <a:endParaRPr lang="en-GB" dirty="0"/>
          </a:p>
        </p:txBody>
      </p:sp>
    </p:spTree>
    <p:extLst>
      <p:ext uri="{BB962C8B-B14F-4D97-AF65-F5344CB8AC3E}">
        <p14:creationId xmlns:p14="http://schemas.microsoft.com/office/powerpoint/2010/main" val="466732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Atomic </a:t>
            </a:r>
            <a:r>
              <a:rPr lang="en-GB" b="1" dirty="0" smtClean="0">
                <a:solidFill>
                  <a:srgbClr val="FF0000"/>
                </a:solidFill>
              </a:rPr>
              <a:t>structure</a:t>
            </a:r>
            <a:endParaRPr lang="en-GB" dirty="0">
              <a:solidFill>
                <a:srgbClr val="FF0000"/>
              </a:solidFill>
            </a:endParaRPr>
          </a:p>
        </p:txBody>
      </p:sp>
      <p:sp>
        <p:nvSpPr>
          <p:cNvPr id="3" name="Content Placeholder 2"/>
          <p:cNvSpPr>
            <a:spLocks noGrp="1"/>
          </p:cNvSpPr>
          <p:nvPr>
            <p:ph idx="1"/>
          </p:nvPr>
        </p:nvSpPr>
        <p:spPr/>
        <p:txBody>
          <a:bodyPr/>
          <a:lstStyle/>
          <a:p>
            <a:pPr marL="0" indent="0">
              <a:buNone/>
            </a:pPr>
            <a:endParaRPr lang="en-GB" dirty="0"/>
          </a:p>
          <a:p>
            <a:r>
              <a:rPr lang="en-GB" dirty="0"/>
              <a:t>Atomic structure deals with the atoms of the materials, and how they are arranged to give rise to molecules, crystals, etc. Much of the electrical, magnetic and chemical properties of materials arise from this level of structure. The length scales involved are in angstroms (</a:t>
            </a:r>
            <a:r>
              <a:rPr lang="en-GB" u="sng" dirty="0">
                <a:hlinkClick r:id="rId2" tooltip="Å"/>
              </a:rPr>
              <a:t>Å</a:t>
            </a:r>
            <a:r>
              <a:rPr lang="en-GB" dirty="0"/>
              <a:t>). The chemical bonding and atomic arrangement (crystallography) are fundamental to studying the properties and </a:t>
            </a:r>
            <a:r>
              <a:rPr lang="en-GB" dirty="0" err="1"/>
              <a:t>behavior</a:t>
            </a:r>
            <a:r>
              <a:rPr lang="en-GB" dirty="0"/>
              <a:t> of any material.</a:t>
            </a:r>
          </a:p>
          <a:p>
            <a:endParaRPr lang="en-GB" dirty="0"/>
          </a:p>
        </p:txBody>
      </p:sp>
    </p:spTree>
    <p:extLst>
      <p:ext uri="{BB962C8B-B14F-4D97-AF65-F5344CB8AC3E}">
        <p14:creationId xmlns:p14="http://schemas.microsoft.com/office/powerpoint/2010/main" val="1683527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80795"/>
          </a:xfrm>
        </p:spPr>
        <p:txBody>
          <a:bodyPr>
            <a:normAutofit fontScale="90000"/>
          </a:bodyPr>
          <a:lstStyle/>
          <a:p>
            <a:r>
              <a:rPr lang="en-GB" b="1" dirty="0" smtClean="0">
                <a:solidFill>
                  <a:srgbClr val="FF0000"/>
                </a:solidFill>
              </a:rPr>
              <a:t>Bonding</a:t>
            </a:r>
            <a:r>
              <a:rPr lang="en-GB" dirty="0"/>
              <a:t/>
            </a:r>
            <a:br>
              <a:rPr lang="en-GB" dirty="0"/>
            </a:br>
            <a:endParaRPr lang="en-GB" dirty="0"/>
          </a:p>
        </p:txBody>
      </p:sp>
      <p:sp>
        <p:nvSpPr>
          <p:cNvPr id="3" name="Content Placeholder 2"/>
          <p:cNvSpPr>
            <a:spLocks noGrp="1"/>
          </p:cNvSpPr>
          <p:nvPr>
            <p:ph idx="1"/>
          </p:nvPr>
        </p:nvSpPr>
        <p:spPr/>
        <p:txBody>
          <a:bodyPr/>
          <a:lstStyle/>
          <a:p>
            <a:r>
              <a:rPr lang="en-GB" i="1" dirty="0" smtClean="0"/>
              <a:t>Main </a:t>
            </a:r>
            <a:r>
              <a:rPr lang="en-GB" i="1" dirty="0"/>
              <a:t>article: </a:t>
            </a:r>
            <a:r>
              <a:rPr lang="en-GB" i="1" u="sng" dirty="0">
                <a:hlinkClick r:id="rId2" tooltip="Chemical bonding"/>
              </a:rPr>
              <a:t>Chemical bonding</a:t>
            </a:r>
            <a:endParaRPr lang="en-GB" dirty="0"/>
          </a:p>
          <a:p>
            <a:r>
              <a:rPr lang="en-GB" dirty="0"/>
              <a:t>To obtain a full understanding of the material structure and how it relates to its properties, the materials scientist must study how the different atoms, ions and molecules are arranged and bonded to each other. This involves the study and use of </a:t>
            </a:r>
            <a:r>
              <a:rPr lang="en-GB" u="sng" dirty="0">
                <a:hlinkClick r:id="rId3" tooltip="Quantum chemistry"/>
              </a:rPr>
              <a:t>quantum chemistry</a:t>
            </a:r>
            <a:r>
              <a:rPr lang="en-GB" dirty="0"/>
              <a:t> or </a:t>
            </a:r>
            <a:r>
              <a:rPr lang="en-GB" u="sng" dirty="0">
                <a:hlinkClick r:id="rId4" tooltip="Quantum physics"/>
              </a:rPr>
              <a:t>quantum physics</a:t>
            </a:r>
            <a:r>
              <a:rPr lang="en-GB" dirty="0"/>
              <a:t>. </a:t>
            </a:r>
            <a:r>
              <a:rPr lang="en-GB" u="sng" dirty="0">
                <a:hlinkClick r:id="rId5" tooltip="Solid-state physics"/>
              </a:rPr>
              <a:t>Solid-state physics</a:t>
            </a:r>
            <a:r>
              <a:rPr lang="en-GB" dirty="0"/>
              <a:t>, </a:t>
            </a:r>
            <a:r>
              <a:rPr lang="en-GB" u="sng" dirty="0">
                <a:hlinkClick r:id="rId6" tooltip="Solid-state chemistry"/>
              </a:rPr>
              <a:t>solid-state chemistry</a:t>
            </a:r>
            <a:r>
              <a:rPr lang="en-GB" dirty="0"/>
              <a:t> and </a:t>
            </a:r>
            <a:r>
              <a:rPr lang="en-GB" u="sng" dirty="0">
                <a:hlinkClick r:id="rId7" tooltip="Physical chemistry"/>
              </a:rPr>
              <a:t>physical chemistry</a:t>
            </a:r>
            <a:r>
              <a:rPr lang="en-GB" dirty="0"/>
              <a:t> are also involved in the study of bonding and</a:t>
            </a:r>
          </a:p>
        </p:txBody>
      </p:sp>
    </p:spTree>
    <p:extLst>
      <p:ext uri="{BB962C8B-B14F-4D97-AF65-F5344CB8AC3E}">
        <p14:creationId xmlns:p14="http://schemas.microsoft.com/office/powerpoint/2010/main" val="32333392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703" y="378823"/>
            <a:ext cx="10515600" cy="940526"/>
          </a:xfrm>
        </p:spPr>
        <p:txBody>
          <a:bodyPr>
            <a:normAutofit fontScale="90000"/>
          </a:bodyPr>
          <a:lstStyle/>
          <a:p>
            <a:r>
              <a:rPr lang="en-GB" i="1" u="sng" dirty="0" smtClean="0"/>
              <a:t/>
            </a:r>
            <a:br>
              <a:rPr lang="en-GB" i="1" u="sng" dirty="0" smtClean="0"/>
            </a:br>
            <a:r>
              <a:rPr lang="en-GB" b="1" dirty="0"/>
              <a:t>Crystallography</a:t>
            </a:r>
            <a:r>
              <a:rPr lang="en-GB" dirty="0"/>
              <a:t/>
            </a:r>
            <a:br>
              <a:rPr lang="en-GB" dirty="0"/>
            </a:br>
            <a:r>
              <a:rPr lang="en-GB" i="1" dirty="0"/>
              <a:t>Main article: </a:t>
            </a:r>
            <a:r>
              <a:rPr lang="en-GB" i="1" u="sng" dirty="0" smtClean="0">
                <a:hlinkClick r:id="rId2" tooltip="Crystallography"/>
              </a:rPr>
              <a:t>Crystallography</a:t>
            </a:r>
            <a:endParaRPr lang="en-GB" dirty="0"/>
          </a:p>
        </p:txBody>
      </p:sp>
      <p:sp>
        <p:nvSpPr>
          <p:cNvPr id="8" name="Content Placeholder 7"/>
          <p:cNvSpPr>
            <a:spLocks noGrp="1"/>
          </p:cNvSpPr>
          <p:nvPr>
            <p:ph idx="1"/>
          </p:nvPr>
        </p:nvSpPr>
        <p:spPr>
          <a:xfrm>
            <a:off x="838200" y="1750423"/>
            <a:ext cx="10515600" cy="4794068"/>
          </a:xfrm>
        </p:spPr>
        <p:txBody>
          <a:bodyPr/>
          <a:lstStyle/>
          <a:p>
            <a:pPr marL="0" indent="0">
              <a:buNone/>
            </a:pPr>
            <a:r>
              <a:rPr lang="en-GB" dirty="0"/>
              <a:t>Crystal structure of a perovskite with a chemical formula ABX</a:t>
            </a:r>
            <a:r>
              <a:rPr lang="en-GB" baseline="-25000" dirty="0"/>
              <a:t>3</a:t>
            </a:r>
            <a:r>
              <a:rPr lang="en-GB" u="sng" baseline="30000" dirty="0">
                <a:hlinkClick r:id="rId3"/>
              </a:rPr>
              <a:t>[11]</a:t>
            </a:r>
            <a:endParaRPr lang="en-GB" dirty="0"/>
          </a:p>
          <a:p>
            <a:pPr marL="0" indent="0">
              <a:buNone/>
            </a:pPr>
            <a:r>
              <a:rPr lang="en-GB" dirty="0"/>
              <a:t>Crystallography is the science that examines the arrangement of atoms in crystalline solids. Crystallography is a useful tool for materials scientists. In </a:t>
            </a:r>
            <a:r>
              <a:rPr lang="en-GB" u="sng" dirty="0">
                <a:hlinkClick r:id="rId4" tooltip="Single crystal"/>
              </a:rPr>
              <a:t>single crystals</a:t>
            </a:r>
            <a:r>
              <a:rPr lang="en-GB" dirty="0"/>
              <a:t>, the effects of the crystalline arrangement of atoms is often easy to see macroscopically, because the natural shapes of crystals reflect the atomic structure. Further, physical properties are often controlled by crystalline defects. </a:t>
            </a:r>
          </a:p>
        </p:txBody>
      </p:sp>
      <p:pic>
        <p:nvPicPr>
          <p:cNvPr id="12" name="Content Placeholder 6" descr="https://upload.wikimedia.org/wikipedia/commons/thumb/5/54/Perovskite.jpg/220px-Perovskite.jpg">
            <a:hlinkClick r:id="rId5"/>
          </p:cNvPr>
          <p:cNvPicPr>
            <a:picLocks/>
          </p:cNvPicPr>
          <p:nvPr/>
        </p:nvPicPr>
        <p:blipFill>
          <a:blip r:embed="rId6">
            <a:extLst>
              <a:ext uri="{28A0092B-C50C-407E-A947-70E740481C1C}">
                <a14:useLocalDpi xmlns:a14="http://schemas.microsoft.com/office/drawing/2010/main" val="0"/>
              </a:ext>
            </a:extLst>
          </a:blip>
          <a:srcRect/>
          <a:stretch>
            <a:fillRect/>
          </a:stretch>
        </p:blipFill>
        <p:spPr bwMode="auto">
          <a:xfrm>
            <a:off x="4519749" y="4676502"/>
            <a:ext cx="2534194" cy="2181497"/>
          </a:xfrm>
          <a:prstGeom prst="rect">
            <a:avLst/>
          </a:prstGeom>
          <a:noFill/>
          <a:ln>
            <a:noFill/>
          </a:ln>
        </p:spPr>
      </p:pic>
    </p:spTree>
    <p:extLst>
      <p:ext uri="{BB962C8B-B14F-4D97-AF65-F5344CB8AC3E}">
        <p14:creationId xmlns:p14="http://schemas.microsoft.com/office/powerpoint/2010/main" val="3726562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descr="Fundamentals of materials science and engineering - ppt downloa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12125" y="1163388"/>
            <a:ext cx="8948057" cy="5577046"/>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What is Materials Science and Engineering? The Definitive Explanation –  Materials Science &amp; Engineer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558826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5" name="Content Placeholder 4"/>
          <p:cNvSpPr>
            <a:spLocks noGrp="1"/>
          </p:cNvSpPr>
          <p:nvPr>
            <p:ph idx="1"/>
          </p:nvPr>
        </p:nvSpPr>
        <p:spPr/>
        <p:txBody>
          <a:bodyPr>
            <a:normAutofit fontScale="92500" lnSpcReduction="20000"/>
          </a:bodyPr>
          <a:lstStyle/>
          <a:p>
            <a:r>
              <a:rPr lang="en-GB" dirty="0"/>
              <a:t>The understanding of crystal structures is an important prerequisite for understanding </a:t>
            </a:r>
            <a:r>
              <a:rPr lang="en-GB" u="sng" dirty="0">
                <a:hlinkClick r:id="rId2" tooltip="Crystallographic defect"/>
              </a:rPr>
              <a:t>crystallographic defects</a:t>
            </a:r>
            <a:r>
              <a:rPr lang="en-GB" dirty="0"/>
              <a:t>. Mostly, materials do not occur as a single crystal, but in polycrystalline form, as an aggregate of small crystals or grains with different orientations. Because of this, the </a:t>
            </a:r>
            <a:r>
              <a:rPr lang="en-GB" u="sng" dirty="0">
                <a:hlinkClick r:id="rId3" tooltip="Powder diffraction"/>
              </a:rPr>
              <a:t>powder diffraction method</a:t>
            </a:r>
            <a:r>
              <a:rPr lang="en-GB" dirty="0"/>
              <a:t>, which uses diffraction patterns of polycrystalline samples with a large number of crystals, plays an important role in structural determination. Most materials have a crystalline structure, but some important materials do not exhibit regular crystal structure. </a:t>
            </a:r>
            <a:r>
              <a:rPr lang="en-GB" u="sng" dirty="0">
                <a:hlinkClick r:id="rId4" tooltip="Polymer"/>
              </a:rPr>
              <a:t>Polymers</a:t>
            </a:r>
            <a:r>
              <a:rPr lang="en-GB" dirty="0"/>
              <a:t> display varying degrees of crystallinity, and many are completely non-crystalline. </a:t>
            </a:r>
            <a:r>
              <a:rPr lang="en-GB" u="sng" dirty="0">
                <a:hlinkClick r:id="rId5" tooltip="Glass"/>
              </a:rPr>
              <a:t>Glass</a:t>
            </a:r>
            <a:r>
              <a:rPr lang="en-GB" dirty="0"/>
              <a:t>, some ceramics, and many natural materials are </a:t>
            </a:r>
            <a:r>
              <a:rPr lang="en-GB" u="sng" dirty="0">
                <a:hlinkClick r:id="rId6" tooltip="Amorphous solid"/>
              </a:rPr>
              <a:t>amorphous</a:t>
            </a:r>
            <a:r>
              <a:rPr lang="en-GB" dirty="0"/>
              <a:t>, not possessing any long-range order in their atomic arrangements. </a:t>
            </a:r>
            <a:r>
              <a:rPr lang="en-GB"/>
              <a:t>The study of polymers combines elements of chemical and statistical thermodynamics to give thermodynamic and mechanical descriptions of physical properties.</a:t>
            </a:r>
          </a:p>
          <a:p>
            <a:endParaRPr lang="en-GB" dirty="0"/>
          </a:p>
        </p:txBody>
      </p:sp>
    </p:spTree>
    <p:extLst>
      <p:ext uri="{BB962C8B-B14F-4D97-AF65-F5344CB8AC3E}">
        <p14:creationId xmlns:p14="http://schemas.microsoft.com/office/powerpoint/2010/main" val="3084078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2331"/>
            <a:ext cx="10515600" cy="692332"/>
          </a:xfrm>
        </p:spPr>
        <p:txBody>
          <a:bodyPr>
            <a:noAutofit/>
          </a:bodyPr>
          <a:lstStyle/>
          <a:p>
            <a:pPr lvl="0" algn="just" eaLnBrk="0" fontAlgn="base" hangingPunct="0">
              <a:lnSpc>
                <a:spcPct val="100000"/>
              </a:lnSpc>
              <a:spcAft>
                <a:spcPct val="0"/>
              </a:spcAft>
            </a:pPr>
            <a:r>
              <a:rPr lang="en-US" altLang="en-US" sz="2400" b="1" u="sng"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Nanostructure</a:t>
            </a:r>
            <a:r>
              <a:rPr lang="en-GB" altLang="en-US" sz="2400" u="sng" dirty="0"/>
              <a:t/>
            </a:r>
            <a:br>
              <a:rPr lang="en-GB" altLang="en-US" sz="2400" u="sng" dirty="0"/>
            </a:br>
            <a:r>
              <a:rPr lang="en-US" altLang="en-US" sz="2400" i="1" dirty="0">
                <a:solidFill>
                  <a:srgbClr val="202122"/>
                </a:solidFill>
                <a:latin typeface="Calibri" panose="020F0502020204030204" pitchFamily="34" charset="0"/>
                <a:ea typeface="Times New Roman" panose="02020603050405020304" pitchFamily="18" charset="0"/>
                <a:cs typeface="Arial" panose="020B0604020202020204" pitchFamily="34" charset="0"/>
              </a:rPr>
              <a:t> </a:t>
            </a:r>
            <a:endParaRPr lang="en-GB" sz="2400" dirty="0"/>
          </a:p>
        </p:txBody>
      </p:sp>
      <p:sp>
        <p:nvSpPr>
          <p:cNvPr id="3" name="Content Placeholder 2"/>
          <p:cNvSpPr>
            <a:spLocks noGrp="1"/>
          </p:cNvSpPr>
          <p:nvPr>
            <p:ph idx="1"/>
          </p:nvPr>
        </p:nvSpPr>
        <p:spPr/>
        <p:txBody>
          <a:bodyPr/>
          <a:lstStyle/>
          <a:p>
            <a:pPr marL="0" lvl="0" indent="0" eaLnBrk="0" fontAlgn="base" hangingPunct="0">
              <a:lnSpc>
                <a:spcPct val="100000"/>
              </a:lnSpc>
              <a:spcBef>
                <a:spcPct val="0"/>
              </a:spcBef>
              <a:spcAft>
                <a:spcPct val="0"/>
              </a:spcAft>
              <a:buNone/>
            </a:pPr>
            <a:r>
              <a:rPr lang="en-US" altLang="en-US" i="1" dirty="0" smtClean="0">
                <a:solidFill>
                  <a:srgbClr val="0645AD"/>
                </a:solidFill>
                <a:latin typeface="Calibri" panose="020F0502020204030204" pitchFamily="34" charset="0"/>
                <a:ea typeface="Times New Roman" panose="02020603050405020304" pitchFamily="18" charset="0"/>
                <a:cs typeface="Arial" panose="020B0604020202020204" pitchFamily="34" charset="0"/>
                <a:hlinkClick r:id="rId2" tooltip="Nanostructure"/>
              </a:rPr>
              <a:t>Nanostructure</a:t>
            </a:r>
            <a:endParaRPr lang="en-US" altLang="en-US" i="1" dirty="0" smtClean="0">
              <a:solidFill>
                <a:srgbClr val="0645AD"/>
              </a:solidFill>
              <a:latin typeface="Calibri" panose="020F0502020204030204" pitchFamily="34" charset="0"/>
              <a:ea typeface="Times New Roman" panose="02020603050405020304" pitchFamily="18" charset="0"/>
              <a:cs typeface="Arial" panose="020B0604020202020204" pitchFamily="34" charset="0"/>
            </a:endParaRPr>
          </a:p>
          <a:p>
            <a:pPr marL="0" lvl="0" indent="0" eaLnBrk="0" fontAlgn="base" hangingPunct="0">
              <a:lnSpc>
                <a:spcPct val="100000"/>
              </a:lnSpc>
              <a:spcBef>
                <a:spcPct val="0"/>
              </a:spcBef>
              <a:spcAft>
                <a:spcPct val="0"/>
              </a:spcAft>
              <a:buNone/>
            </a:pPr>
            <a:endParaRPr lang="en-GB" altLang="en-US" dirty="0"/>
          </a:p>
        </p:txBody>
      </p:sp>
      <p:pic>
        <p:nvPicPr>
          <p:cNvPr id="1025" name="Picture 4" descr="https://upload.wikimedia.org/wikipedia/commons/thumb/0/0f/Buckminsterfullerene-perspective-3D-balls.png/150px-Buckminsterfullerene-perspective-3D-balls.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2046" y="1233669"/>
            <a:ext cx="1428750" cy="14859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714375" y="2568575"/>
            <a:ext cx="10402261" cy="392415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202122"/>
                </a:solidFill>
                <a:effectLst/>
                <a:latin typeface="Calibri" panose="020F0502020204030204" pitchFamily="34" charset="0"/>
                <a:ea typeface="Times New Roman" panose="02020603050405020304" pitchFamily="18" charset="0"/>
                <a:cs typeface="Arial" panose="020B0604020202020204" pitchFamily="34" charset="0"/>
              </a:rPr>
              <a:t>Materials, which atoms and molecules form constituents in the nanoscale (i.e., they form nanostructure) are called nanomaterials. Nanomaterials are subject of intense research in the materials science community due to the unique properties that they exhibit.</a:t>
            </a:r>
            <a:endParaRPr kumimoji="0" lang="en-GB"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202122"/>
                </a:solidFill>
                <a:effectLst/>
                <a:latin typeface="Calibri" panose="020F0502020204030204" pitchFamily="34" charset="0"/>
                <a:ea typeface="Times New Roman" panose="02020603050405020304" pitchFamily="18" charset="0"/>
                <a:cs typeface="Arial" panose="020B0604020202020204" pitchFamily="34" charset="0"/>
              </a:rPr>
              <a:t>Nanostructure deals with objects and structures that are in the 1 - 100 nm range.</a:t>
            </a:r>
            <a:r>
              <a:rPr kumimoji="0" lang="en-US" altLang="en-US" sz="2400" b="0" i="0" u="none" strike="noStrike" cap="none" normalizeH="0" baseline="30000" dirty="0" smtClean="0">
                <a:ln>
                  <a:noFill/>
                </a:ln>
                <a:solidFill>
                  <a:srgbClr val="0645AD"/>
                </a:solidFill>
                <a:effectLst/>
                <a:latin typeface="Calibri" panose="020F0502020204030204" pitchFamily="34" charset="0"/>
                <a:ea typeface="Times New Roman" panose="02020603050405020304" pitchFamily="18" charset="0"/>
                <a:cs typeface="Arial" panose="020B0604020202020204" pitchFamily="34" charset="0"/>
                <a:hlinkClick r:id="rId5"/>
              </a:rPr>
              <a:t>[12]</a:t>
            </a:r>
            <a:r>
              <a:rPr kumimoji="0" lang="en-US" altLang="en-US" sz="2400" b="0" i="0" u="none" strike="noStrike" cap="none" normalizeH="0" baseline="0" dirty="0" smtClean="0">
                <a:ln>
                  <a:noFill/>
                </a:ln>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In many materials, atoms or molecules agglomerate together to form objects at the nanoscale. This causes many interesting electrical, magnetic, optical, and mechanical properties.</a:t>
            </a:r>
            <a:endParaRPr kumimoji="0" lang="en-GB"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202122"/>
                </a:solidFill>
                <a:effectLst/>
                <a:latin typeface="Calibri" panose="020F0502020204030204" pitchFamily="34" charset="0"/>
                <a:ea typeface="Times New Roman" panose="02020603050405020304" pitchFamily="18" charset="0"/>
                <a:cs typeface="Arial" panose="020B0604020202020204" pitchFamily="34" charset="0"/>
              </a:rPr>
              <a:t>In describing nanostructures, it is necessary to differentiate between the number of dimensions on the </a:t>
            </a:r>
            <a:r>
              <a:rPr kumimoji="0" lang="en-US" altLang="en-US" sz="2400" b="0" i="0" u="none" strike="noStrike" cap="none" normalizeH="0" baseline="0" dirty="0" smtClean="0">
                <a:ln>
                  <a:noFill/>
                </a:ln>
                <a:solidFill>
                  <a:srgbClr val="0645AD"/>
                </a:solidFill>
                <a:effectLst/>
                <a:latin typeface="Calibri" panose="020F0502020204030204" pitchFamily="34" charset="0"/>
                <a:ea typeface="Times New Roman" panose="02020603050405020304" pitchFamily="18" charset="0"/>
                <a:cs typeface="Arial" panose="020B0604020202020204" pitchFamily="34" charset="0"/>
                <a:hlinkClick r:id="rId6" tooltip="Nanoscopic scale"/>
              </a:rPr>
              <a:t>nanoscale</a:t>
            </a:r>
            <a:r>
              <a:rPr kumimoji="0" lang="en-US" altLang="en-US" sz="2400" b="0" i="0" u="none" strike="noStrike" cap="none" normalizeH="0" baseline="0" dirty="0" smtClean="0">
                <a:ln>
                  <a:noFill/>
                </a:ln>
                <a:solidFill>
                  <a:srgbClr val="202122"/>
                </a:solidFill>
                <a:effectLst/>
                <a:latin typeface="Calibri" panose="020F0502020204030204" pitchFamily="34" charset="0"/>
                <a:ea typeface="Times New Roman" panose="02020603050405020304" pitchFamily="18" charset="0"/>
                <a:cs typeface="Arial" panose="020B0604020202020204" pitchFamily="34" charset="0"/>
              </a:rPr>
              <a:t>.</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806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u="sng" dirty="0" err="1">
                <a:hlinkClick r:id="rId2" tooltip="Nanotextured surface"/>
              </a:rPr>
              <a:t>Nanotextured</a:t>
            </a:r>
            <a:r>
              <a:rPr lang="en-GB" u="sng" dirty="0">
                <a:hlinkClick r:id="rId2" tooltip="Nanotextured surface"/>
              </a:rPr>
              <a:t> surfaces</a:t>
            </a:r>
            <a:r>
              <a:rPr lang="en-GB" dirty="0"/>
              <a:t> have </a:t>
            </a:r>
            <a:r>
              <a:rPr lang="en-GB" i="1" dirty="0"/>
              <a:t>one dimension</a:t>
            </a:r>
            <a:r>
              <a:rPr lang="en-GB" dirty="0"/>
              <a:t> on the nanoscale, i.e., only the thickness of the surface of an object is between 0.1 and 100 nm.</a:t>
            </a:r>
          </a:p>
          <a:p>
            <a:r>
              <a:rPr lang="en-GB" dirty="0"/>
              <a:t>Nanotubes have </a:t>
            </a:r>
            <a:r>
              <a:rPr lang="en-GB" i="1" dirty="0"/>
              <a:t>two dimensions</a:t>
            </a:r>
            <a:r>
              <a:rPr lang="en-GB" dirty="0"/>
              <a:t> on the nanoscale, i.e., the diameter of the tube is between 0.1 and 100 nm; its length could be much greater.</a:t>
            </a:r>
          </a:p>
          <a:p>
            <a:r>
              <a:rPr lang="en-GB" dirty="0"/>
              <a:t>Finally, spherical </a:t>
            </a:r>
            <a:r>
              <a:rPr lang="en-GB" u="sng" dirty="0">
                <a:hlinkClick r:id="rId3" tooltip="Nanoparticle"/>
              </a:rPr>
              <a:t>nanoparticles</a:t>
            </a:r>
            <a:r>
              <a:rPr lang="en-GB" dirty="0"/>
              <a:t> have </a:t>
            </a:r>
            <a:r>
              <a:rPr lang="en-GB" i="1" dirty="0"/>
              <a:t>three dimensions</a:t>
            </a:r>
            <a:r>
              <a:rPr lang="en-GB" dirty="0"/>
              <a:t> on the nanoscale, i.e., the particle is between 0.1 and 100 nm in each spatial dimension. The terms nanoparticles and </a:t>
            </a:r>
            <a:r>
              <a:rPr lang="en-GB" u="sng" dirty="0">
                <a:hlinkClick r:id="rId4" tooltip="Ultrafine particle"/>
              </a:rPr>
              <a:t>ultrafine particles</a:t>
            </a:r>
            <a:r>
              <a:rPr lang="en-GB" dirty="0"/>
              <a:t> (UFP) often are used synonymously although UFP can reach into the micrometre range. The term 'nanostructure' is often used, when referring to magnetic technology. Nanoscale structure in biology is often called </a:t>
            </a:r>
            <a:r>
              <a:rPr lang="en-GB" u="sng" dirty="0">
                <a:hlinkClick r:id="rId5" tooltip="Ultrastructure"/>
              </a:rPr>
              <a:t>ultrastructure</a:t>
            </a:r>
            <a:r>
              <a:rPr lang="en-GB" dirty="0"/>
              <a:t>.</a:t>
            </a:r>
          </a:p>
        </p:txBody>
      </p:sp>
    </p:spTree>
    <p:extLst>
      <p:ext uri="{BB962C8B-B14F-4D97-AF65-F5344CB8AC3E}">
        <p14:creationId xmlns:p14="http://schemas.microsoft.com/office/powerpoint/2010/main" val="3422026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423850"/>
          </a:xfrm>
        </p:spPr>
        <p:txBody>
          <a:bodyPr>
            <a:normAutofit/>
          </a:bodyPr>
          <a:lstStyle/>
          <a:p>
            <a:pPr lvl="0"/>
            <a:r>
              <a:rPr lang="en-US" altLang="en-US" i="1" dirty="0">
                <a:solidFill>
                  <a:srgbClr val="0645AD"/>
                </a:solidFill>
                <a:latin typeface="Calibri" panose="020F0502020204030204" pitchFamily="34" charset="0"/>
                <a:ea typeface="Times New Roman" panose="02020603050405020304" pitchFamily="18" charset="0"/>
                <a:cs typeface="Arial" panose="020B0604020202020204" pitchFamily="34" charset="0"/>
                <a:hlinkClick r:id="rId2" tooltip="Microstructure"/>
              </a:rPr>
              <a:t>Microstructure</a:t>
            </a:r>
            <a:r>
              <a:rPr lang="en-GB" altLang="en-US" sz="4000" dirty="0"/>
              <a:t/>
            </a:r>
            <a:br>
              <a:rPr lang="en-GB" altLang="en-US" sz="4000" dirty="0"/>
            </a:br>
            <a:endParaRPr lang="en-GB" dirty="0"/>
          </a:p>
        </p:txBody>
      </p:sp>
      <p:sp>
        <p:nvSpPr>
          <p:cNvPr id="3" name="Content Placeholder 2"/>
          <p:cNvSpPr>
            <a:spLocks noGrp="1"/>
          </p:cNvSpPr>
          <p:nvPr>
            <p:ph idx="1"/>
          </p:nvPr>
        </p:nvSpPr>
        <p:spPr>
          <a:xfrm>
            <a:off x="838200" y="1788976"/>
            <a:ext cx="10515600" cy="5708469"/>
          </a:xfrm>
        </p:spPr>
        <p:txBody>
          <a:bodyPr>
            <a:normAutofit/>
          </a:bodyPr>
          <a:lstStyle/>
          <a:p>
            <a:pPr marL="0" lvl="0" indent="0" eaLnBrk="0" fontAlgn="base" hangingPunct="0">
              <a:lnSpc>
                <a:spcPct val="100000"/>
              </a:lnSpc>
              <a:spcBef>
                <a:spcPct val="0"/>
              </a:spcBef>
              <a:spcAft>
                <a:spcPct val="0"/>
              </a:spcAft>
              <a:buNone/>
            </a:pPr>
            <a:r>
              <a:rPr lang="en-US" altLang="en-US" dirty="0">
                <a:solidFill>
                  <a:srgbClr val="FF0000"/>
                </a:solidFill>
                <a:latin typeface="Calibri" panose="020F0502020204030204" pitchFamily="34" charset="0"/>
                <a:ea typeface="Times New Roman" panose="02020603050405020304" pitchFamily="18" charset="0"/>
                <a:cs typeface="Arial" panose="020B0604020202020204" pitchFamily="34" charset="0"/>
              </a:rPr>
              <a:t>Microstructure is defined as the structure of a prepared surface or thin foil of material as revealed by a microscope above 25× magnification. It deals with objects from 100 nm to a few cm. </a:t>
            </a:r>
            <a:r>
              <a:rPr lang="en-US" altLang="en-US" dirty="0">
                <a:solidFill>
                  <a:srgbClr val="202122"/>
                </a:solidFill>
                <a:latin typeface="Calibri" panose="020F0502020204030204" pitchFamily="34" charset="0"/>
                <a:ea typeface="Times New Roman" panose="02020603050405020304" pitchFamily="18" charset="0"/>
                <a:cs typeface="Arial" panose="020B0604020202020204" pitchFamily="34" charset="0"/>
              </a:rPr>
              <a:t>The microstructure of a material (which can be broadly classified into metallic, polymeric, ceramic and composite) can strongly influence physical properties such as </a:t>
            </a:r>
            <a:r>
              <a:rPr lang="en-US" altLang="en-US" dirty="0">
                <a:solidFill>
                  <a:srgbClr val="7030A0"/>
                </a:solidFill>
                <a:latin typeface="Calibri" panose="020F0502020204030204" pitchFamily="34" charset="0"/>
                <a:ea typeface="Times New Roman" panose="02020603050405020304" pitchFamily="18" charset="0"/>
                <a:cs typeface="Arial" panose="020B0604020202020204" pitchFamily="34" charset="0"/>
              </a:rPr>
              <a:t>strength, toughness, ductility, hardness, corrosion resistance, high/low temperature behavior, wear resistance, and so on</a:t>
            </a:r>
            <a:r>
              <a:rPr lang="en-US" altLang="en-US" dirty="0">
                <a:solidFill>
                  <a:srgbClr val="202122"/>
                </a:solidFill>
                <a:latin typeface="Calibri" panose="020F0502020204030204" pitchFamily="34" charset="0"/>
                <a:ea typeface="Times New Roman" panose="02020603050405020304" pitchFamily="18" charset="0"/>
                <a:cs typeface="Arial" panose="020B0604020202020204" pitchFamily="34" charset="0"/>
              </a:rPr>
              <a:t>. Most of the traditional materials (such as metals and ceramics) are </a:t>
            </a:r>
            <a:r>
              <a:rPr lang="en-US" altLang="en-US" dirty="0" err="1">
                <a:solidFill>
                  <a:srgbClr val="202122"/>
                </a:solidFill>
                <a:latin typeface="Calibri" panose="020F0502020204030204" pitchFamily="34" charset="0"/>
                <a:ea typeface="Times New Roman" panose="02020603050405020304" pitchFamily="18" charset="0"/>
                <a:cs typeface="Arial" panose="020B0604020202020204" pitchFamily="34" charset="0"/>
              </a:rPr>
              <a:t>microstructured</a:t>
            </a:r>
            <a:r>
              <a:rPr lang="en-US" altLang="en-US" dirty="0">
                <a:solidFill>
                  <a:srgbClr val="202122"/>
                </a:solidFill>
                <a:latin typeface="Calibri" panose="020F0502020204030204" pitchFamily="34" charset="0"/>
                <a:ea typeface="Times New Roman" panose="02020603050405020304" pitchFamily="18" charset="0"/>
                <a:cs typeface="Arial" panose="020B0604020202020204" pitchFamily="34" charset="0"/>
              </a:rPr>
              <a:t>.</a:t>
            </a:r>
            <a:endParaRPr lang="en-GB" altLang="en-US" sz="2400" dirty="0"/>
          </a:p>
          <a:p>
            <a:endParaRPr lang="en-GB" dirty="0"/>
          </a:p>
        </p:txBody>
      </p:sp>
      <p:sp>
        <p:nvSpPr>
          <p:cNvPr id="4" name="Rectangle 2"/>
          <p:cNvSpPr>
            <a:spLocks noChangeArrowheads="1"/>
          </p:cNvSpPr>
          <p:nvPr/>
        </p:nvSpPr>
        <p:spPr bwMode="auto">
          <a:xfrm>
            <a:off x="0" y="90100"/>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smtClean="0">
                <a:ln>
                  <a:noFill/>
                </a:ln>
                <a:solidFill>
                  <a:srgbClr val="202122"/>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5" descr="https://upload.wikimedia.org/wikipedia/commons/thumb/7/77/Pearlite.jpg/220px-Pearlit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7114" y="457200"/>
            <a:ext cx="2095500" cy="1171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263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838200" y="1825625"/>
            <a:ext cx="10515600" cy="4470672"/>
          </a:xfrm>
        </p:spPr>
        <p:txBody>
          <a:bodyPr>
            <a:normAutofit/>
          </a:bodyPr>
          <a:lstStyle/>
          <a:p>
            <a:pPr lvl="0" algn="just"/>
            <a:r>
              <a:rPr lang="en-US" altLang="en-US" sz="3200" dirty="0">
                <a:solidFill>
                  <a:srgbClr val="202122"/>
                </a:solidFill>
                <a:latin typeface="Calibri" panose="020F0502020204030204" pitchFamily="34" charset="0"/>
                <a:ea typeface="Times New Roman" panose="02020603050405020304" pitchFamily="18" charset="0"/>
                <a:cs typeface="Arial" panose="020B0604020202020204" pitchFamily="34" charset="0"/>
              </a:rPr>
              <a:t>The manufacture of a perfect </a:t>
            </a:r>
            <a:r>
              <a:rPr lang="en-US" altLang="en-US" sz="3200" dirty="0">
                <a:solidFill>
                  <a:srgbClr val="0645AD"/>
                </a:solidFill>
                <a:latin typeface="Calibri" panose="020F0502020204030204" pitchFamily="34" charset="0"/>
                <a:ea typeface="Times New Roman" panose="02020603050405020304" pitchFamily="18" charset="0"/>
                <a:cs typeface="Arial" panose="020B0604020202020204" pitchFamily="34" charset="0"/>
                <a:hlinkClick r:id="rId2" tooltip="Crystal"/>
              </a:rPr>
              <a:t>crystal</a:t>
            </a:r>
            <a:r>
              <a:rPr lang="en-US" altLang="en-US" sz="3200" dirty="0">
                <a:solidFill>
                  <a:srgbClr val="202122"/>
                </a:solidFill>
                <a:latin typeface="Calibri" panose="020F0502020204030204" pitchFamily="34" charset="0"/>
                <a:ea typeface="Times New Roman" panose="02020603050405020304" pitchFamily="18" charset="0"/>
                <a:cs typeface="Arial" panose="020B0604020202020204" pitchFamily="34" charset="0"/>
              </a:rPr>
              <a:t> of a material is physically impossible. For example, any crystalline material will contain </a:t>
            </a:r>
            <a:r>
              <a:rPr lang="en-US" altLang="en-US" sz="3200" dirty="0">
                <a:solidFill>
                  <a:srgbClr val="0645AD"/>
                </a:solidFill>
                <a:latin typeface="Calibri" panose="020F0502020204030204" pitchFamily="34" charset="0"/>
                <a:ea typeface="Times New Roman" panose="02020603050405020304" pitchFamily="18" charset="0"/>
                <a:cs typeface="Arial" panose="020B0604020202020204" pitchFamily="34" charset="0"/>
                <a:hlinkClick r:id="rId3" tooltip="Crystallographic defect"/>
              </a:rPr>
              <a:t>defects</a:t>
            </a:r>
            <a:r>
              <a:rPr lang="en-US" altLang="en-US" sz="3200" dirty="0">
                <a:solidFill>
                  <a:srgbClr val="202122"/>
                </a:solidFill>
                <a:latin typeface="Calibri" panose="020F0502020204030204" pitchFamily="34" charset="0"/>
                <a:ea typeface="Times New Roman" panose="02020603050405020304" pitchFamily="18" charset="0"/>
                <a:cs typeface="Arial" panose="020B0604020202020204" pitchFamily="34" charset="0"/>
              </a:rPr>
              <a:t> such as </a:t>
            </a:r>
            <a:r>
              <a:rPr lang="en-US" altLang="en-US" sz="3200" dirty="0">
                <a:solidFill>
                  <a:srgbClr val="0645AD"/>
                </a:solidFill>
                <a:latin typeface="Calibri" panose="020F0502020204030204" pitchFamily="34" charset="0"/>
                <a:ea typeface="Times New Roman" panose="02020603050405020304" pitchFamily="18" charset="0"/>
                <a:cs typeface="Arial" panose="020B0604020202020204" pitchFamily="34" charset="0"/>
                <a:hlinkClick r:id="rId4" tooltip="Precipitation (chemistry)"/>
              </a:rPr>
              <a:t>precipitates</a:t>
            </a:r>
            <a:r>
              <a:rPr lang="en-US" altLang="en-US" sz="3200" dirty="0">
                <a:solidFill>
                  <a:srgbClr val="202122"/>
                </a:solidFill>
                <a:latin typeface="Calibri" panose="020F0502020204030204" pitchFamily="34" charset="0"/>
                <a:ea typeface="Times New Roman" panose="02020603050405020304" pitchFamily="18" charset="0"/>
                <a:cs typeface="Arial" panose="020B0604020202020204" pitchFamily="34" charset="0"/>
              </a:rPr>
              <a:t>, grain boundaries (</a:t>
            </a:r>
            <a:r>
              <a:rPr lang="en-US" altLang="en-US" sz="3200" dirty="0">
                <a:solidFill>
                  <a:srgbClr val="0645AD"/>
                </a:solidFill>
                <a:latin typeface="Calibri" panose="020F0502020204030204" pitchFamily="34" charset="0"/>
                <a:ea typeface="Times New Roman" panose="02020603050405020304" pitchFamily="18" charset="0"/>
                <a:cs typeface="Arial" panose="020B0604020202020204" pitchFamily="34" charset="0"/>
                <a:hlinkClick r:id="rId5" tooltip="Hall–Petch"/>
              </a:rPr>
              <a:t>Hall–</a:t>
            </a:r>
            <a:r>
              <a:rPr lang="en-US" altLang="en-US" sz="3200" dirty="0" err="1">
                <a:solidFill>
                  <a:srgbClr val="0645AD"/>
                </a:solidFill>
                <a:latin typeface="Calibri" panose="020F0502020204030204" pitchFamily="34" charset="0"/>
                <a:ea typeface="Times New Roman" panose="02020603050405020304" pitchFamily="18" charset="0"/>
                <a:cs typeface="Arial" panose="020B0604020202020204" pitchFamily="34" charset="0"/>
                <a:hlinkClick r:id="rId5" tooltip="Hall–Petch"/>
              </a:rPr>
              <a:t>Petch</a:t>
            </a:r>
            <a:r>
              <a:rPr lang="en-US" altLang="en-US" sz="3200" dirty="0">
                <a:solidFill>
                  <a:srgbClr val="0645AD"/>
                </a:solidFill>
                <a:latin typeface="Calibri" panose="020F0502020204030204" pitchFamily="34" charset="0"/>
                <a:ea typeface="Times New Roman" panose="02020603050405020304" pitchFamily="18" charset="0"/>
                <a:cs typeface="Arial" panose="020B0604020202020204" pitchFamily="34" charset="0"/>
                <a:hlinkClick r:id="rId5" tooltip="Hall–Petch"/>
              </a:rPr>
              <a:t> relationship</a:t>
            </a:r>
            <a:r>
              <a:rPr lang="en-US" altLang="en-US" sz="3200" dirty="0">
                <a:solidFill>
                  <a:srgbClr val="202122"/>
                </a:solidFill>
                <a:latin typeface="Calibri" panose="020F0502020204030204" pitchFamily="34" charset="0"/>
                <a:ea typeface="Times New Roman" panose="02020603050405020304" pitchFamily="18" charset="0"/>
                <a:cs typeface="Arial" panose="020B0604020202020204" pitchFamily="34" charset="0"/>
              </a:rPr>
              <a:t>), vacancies, interstitial atoms or substitutional atoms. The microstructure of materials reveals these larger defects and advances in simulation have allowed an increased understanding of how defects can be used to enhance material properties.</a:t>
            </a:r>
            <a:endParaRPr lang="en-US" altLang="en-US" sz="3200" dirty="0">
              <a:latin typeface="Arial" panose="020B0604020202020204" pitchFamily="34" charset="0"/>
            </a:endParaRPr>
          </a:p>
          <a:p>
            <a:endParaRPr lang="en-GB" sz="3200" dirty="0"/>
          </a:p>
        </p:txBody>
      </p:sp>
    </p:spTree>
    <p:extLst>
      <p:ext uri="{BB962C8B-B14F-4D97-AF65-F5344CB8AC3E}">
        <p14:creationId xmlns:p14="http://schemas.microsoft.com/office/powerpoint/2010/main" val="3522378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3697" y="274320"/>
            <a:ext cx="10983686" cy="7171507"/>
          </a:xfrm>
        </p:spPr>
        <p:txBody>
          <a:bodyPr>
            <a:normAutofit/>
          </a:bodyPr>
          <a:lstStyle/>
          <a:p>
            <a:r>
              <a:rPr lang="en-GB" b="1" dirty="0" smtClean="0">
                <a:solidFill>
                  <a:srgbClr val="FF0000"/>
                </a:solidFill>
              </a:rPr>
              <a:t>Macrostructure</a:t>
            </a:r>
            <a:endParaRPr lang="en-GB" dirty="0">
              <a:solidFill>
                <a:srgbClr val="FF0000"/>
              </a:solidFill>
            </a:endParaRPr>
          </a:p>
          <a:p>
            <a:r>
              <a:rPr lang="en-GB" dirty="0"/>
              <a:t>Macrostructure is the appearance of a material in the scale </a:t>
            </a:r>
            <a:r>
              <a:rPr lang="en-GB" dirty="0" err="1"/>
              <a:t>millimeters</a:t>
            </a:r>
            <a:r>
              <a:rPr lang="en-GB" dirty="0"/>
              <a:t> to meters, it is the structure of the material as seen with the naked eye.</a:t>
            </a:r>
          </a:p>
          <a:p>
            <a:r>
              <a:rPr lang="en-GB" b="1" dirty="0" smtClean="0">
                <a:solidFill>
                  <a:srgbClr val="FF0000"/>
                </a:solidFill>
              </a:rPr>
              <a:t>Properties</a:t>
            </a:r>
            <a:endParaRPr lang="en-GB" dirty="0">
              <a:solidFill>
                <a:srgbClr val="FF0000"/>
              </a:solidFill>
            </a:endParaRPr>
          </a:p>
          <a:p>
            <a:r>
              <a:rPr lang="en-GB" i="1" dirty="0"/>
              <a:t>Main article: </a:t>
            </a:r>
            <a:r>
              <a:rPr lang="en-GB" i="1" u="sng" dirty="0">
                <a:hlinkClick r:id="rId2" tooltip="List of materials properties"/>
              </a:rPr>
              <a:t>List of materials properties</a:t>
            </a:r>
            <a:endParaRPr lang="en-GB" dirty="0"/>
          </a:p>
          <a:p>
            <a:r>
              <a:rPr lang="en-GB" dirty="0"/>
              <a:t>Materials exhibit myriad properties, including the following.</a:t>
            </a:r>
          </a:p>
          <a:p>
            <a:pPr lvl="0"/>
            <a:r>
              <a:rPr lang="en-GB" dirty="0"/>
              <a:t>Mechanical properties, see </a:t>
            </a:r>
            <a:r>
              <a:rPr lang="en-GB" u="sng" dirty="0">
                <a:hlinkClick r:id="rId3" tooltip="Strength of materials"/>
              </a:rPr>
              <a:t>Strength of materials</a:t>
            </a:r>
            <a:endParaRPr lang="en-GB" dirty="0"/>
          </a:p>
          <a:p>
            <a:pPr lvl="0"/>
            <a:r>
              <a:rPr lang="en-GB" dirty="0"/>
              <a:t>Chemical properties, see </a:t>
            </a:r>
            <a:r>
              <a:rPr lang="en-GB" u="sng" dirty="0">
                <a:hlinkClick r:id="rId4" tooltip="Chemistry"/>
              </a:rPr>
              <a:t>Chemistry</a:t>
            </a:r>
            <a:endParaRPr lang="en-GB" dirty="0"/>
          </a:p>
          <a:p>
            <a:pPr lvl="0"/>
            <a:r>
              <a:rPr lang="en-GB" dirty="0"/>
              <a:t>Electrical properties, see </a:t>
            </a:r>
            <a:r>
              <a:rPr lang="en-GB" u="sng" dirty="0">
                <a:hlinkClick r:id="rId5" tooltip="Electricity"/>
              </a:rPr>
              <a:t>Electricity</a:t>
            </a:r>
            <a:endParaRPr lang="en-GB" dirty="0"/>
          </a:p>
          <a:p>
            <a:pPr lvl="0"/>
            <a:r>
              <a:rPr lang="en-GB" dirty="0"/>
              <a:t>Thermal properties, see </a:t>
            </a:r>
            <a:r>
              <a:rPr lang="en-GB" u="sng" dirty="0">
                <a:hlinkClick r:id="rId6" tooltip="Thermodynamics"/>
              </a:rPr>
              <a:t>Thermodynamics</a:t>
            </a:r>
            <a:endParaRPr lang="en-GB" dirty="0"/>
          </a:p>
          <a:p>
            <a:pPr lvl="0"/>
            <a:r>
              <a:rPr lang="en-GB" dirty="0"/>
              <a:t>Optical properties, see </a:t>
            </a:r>
            <a:r>
              <a:rPr lang="en-GB" u="sng" dirty="0">
                <a:hlinkClick r:id="rId7" tooltip="Optics"/>
              </a:rPr>
              <a:t>Optics</a:t>
            </a:r>
            <a:r>
              <a:rPr lang="en-GB" dirty="0"/>
              <a:t> and </a:t>
            </a:r>
            <a:r>
              <a:rPr lang="en-GB" u="sng" dirty="0">
                <a:hlinkClick r:id="rId8" tooltip="Photonics"/>
              </a:rPr>
              <a:t>Photonics</a:t>
            </a:r>
            <a:endParaRPr lang="en-GB" dirty="0"/>
          </a:p>
          <a:p>
            <a:pPr lvl="0"/>
            <a:r>
              <a:rPr lang="en-GB" dirty="0"/>
              <a:t>Magnetic properties, see </a:t>
            </a:r>
            <a:r>
              <a:rPr lang="en-GB" u="sng" dirty="0" smtClean="0">
                <a:hlinkClick r:id="rId9" tooltip="Magnetism"/>
              </a:rPr>
              <a:t>Magnetism</a:t>
            </a:r>
            <a:endParaRPr lang="en-GB" dirty="0"/>
          </a:p>
        </p:txBody>
      </p:sp>
    </p:spTree>
    <p:extLst>
      <p:ext uri="{BB962C8B-B14F-4D97-AF65-F5344CB8AC3E}">
        <p14:creationId xmlns:p14="http://schemas.microsoft.com/office/powerpoint/2010/main" val="161700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81052"/>
            <a:ext cx="10515600" cy="3603580"/>
          </a:xfrm>
        </p:spPr>
        <p:txBody>
          <a:bodyPr/>
          <a:lstStyle/>
          <a:p>
            <a:r>
              <a:rPr lang="en-GB" dirty="0"/>
              <a:t>The properties of a material determine its usability and hence its engineering application.</a:t>
            </a:r>
          </a:p>
          <a:p>
            <a:r>
              <a:rPr lang="en-GB" b="1" dirty="0" smtClean="0">
                <a:solidFill>
                  <a:srgbClr val="FF0000"/>
                </a:solidFill>
              </a:rPr>
              <a:t>Processing</a:t>
            </a:r>
            <a:endParaRPr lang="en-GB" dirty="0"/>
          </a:p>
          <a:p>
            <a:r>
              <a:rPr lang="en-GB" dirty="0"/>
              <a:t>Synthesis and processing involves the creation of a material with the desired micro-nanostructure. From an </a:t>
            </a:r>
          </a:p>
          <a:p>
            <a:endParaRPr lang="en-GB" dirty="0"/>
          </a:p>
        </p:txBody>
      </p:sp>
    </p:spTree>
    <p:extLst>
      <p:ext uri="{BB962C8B-B14F-4D97-AF65-F5344CB8AC3E}">
        <p14:creationId xmlns:p14="http://schemas.microsoft.com/office/powerpoint/2010/main" val="585157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rPr>
              <a:t>Material Science and Engineering</a:t>
            </a:r>
            <a:endParaRPr lang="en-GB" b="1" u="sng" dirty="0">
              <a:solidFill>
                <a:srgbClr val="FF0000"/>
              </a:solidFill>
            </a:endParaRPr>
          </a:p>
        </p:txBody>
      </p:sp>
      <p:sp>
        <p:nvSpPr>
          <p:cNvPr id="3" name="Content Placeholder 2"/>
          <p:cNvSpPr>
            <a:spLocks noGrp="1"/>
          </p:cNvSpPr>
          <p:nvPr>
            <p:ph idx="1"/>
          </p:nvPr>
        </p:nvSpPr>
        <p:spPr/>
        <p:txBody>
          <a:bodyPr>
            <a:normAutofit/>
          </a:bodyPr>
          <a:lstStyle/>
          <a:p>
            <a:pPr marL="0" indent="0">
              <a:buNone/>
            </a:pPr>
            <a:endParaRPr lang="en-GB" sz="4400" b="1" u="sng" dirty="0" smtClean="0">
              <a:solidFill>
                <a:srgbClr val="7030A0"/>
              </a:solidFill>
              <a:latin typeface="+mj-lt"/>
              <a:ea typeface="+mj-ea"/>
              <a:cs typeface="+mj-cs"/>
            </a:endParaRPr>
          </a:p>
          <a:p>
            <a:pPr marL="0" indent="0">
              <a:buNone/>
            </a:pPr>
            <a:r>
              <a:rPr lang="en-GB" sz="4400" b="1" u="sng" dirty="0" smtClean="0">
                <a:solidFill>
                  <a:srgbClr val="7030A0"/>
                </a:solidFill>
                <a:latin typeface="+mj-lt"/>
                <a:ea typeface="+mj-ea"/>
                <a:cs typeface="+mj-cs"/>
              </a:rPr>
              <a:t>Material </a:t>
            </a:r>
            <a:r>
              <a:rPr lang="en-GB" sz="4400" b="1" dirty="0" smtClean="0">
                <a:latin typeface="+mj-lt"/>
                <a:ea typeface="+mj-ea"/>
                <a:cs typeface="+mj-cs"/>
              </a:rPr>
              <a:t>refers only to solid materials, and the word  ( </a:t>
            </a:r>
            <a:r>
              <a:rPr lang="en-GB" sz="4400" b="1" u="sng" dirty="0" smtClean="0">
                <a:solidFill>
                  <a:srgbClr val="00B050"/>
                </a:solidFill>
                <a:latin typeface="+mj-lt"/>
                <a:ea typeface="+mj-ea"/>
                <a:cs typeface="+mj-cs"/>
              </a:rPr>
              <a:t>Science</a:t>
            </a:r>
            <a:r>
              <a:rPr lang="en-GB" sz="4400" b="1" dirty="0" smtClean="0">
                <a:latin typeface="+mj-lt"/>
                <a:ea typeface="+mj-ea"/>
                <a:cs typeface="+mj-cs"/>
              </a:rPr>
              <a:t> ) refers to physical science, in particular chemistry and physics.</a:t>
            </a:r>
          </a:p>
          <a:p>
            <a:pPr marL="0" indent="0">
              <a:buNone/>
            </a:pPr>
            <a:r>
              <a:rPr lang="en-GB" sz="4400" b="1" dirty="0" err="1" smtClean="0">
                <a:latin typeface="+mj-lt"/>
                <a:ea typeface="+mj-ea"/>
                <a:cs typeface="+mj-cs"/>
              </a:rPr>
              <a:t>i.e</a:t>
            </a:r>
            <a:r>
              <a:rPr lang="en-GB" sz="4400" b="1" dirty="0" smtClean="0">
                <a:latin typeface="+mj-lt"/>
                <a:ea typeface="+mj-ea"/>
                <a:cs typeface="+mj-cs"/>
              </a:rPr>
              <a:t> the  subject is related to solid state chemistry and solid state physics.</a:t>
            </a:r>
            <a:endParaRPr lang="en-GB" sz="4400" b="1" dirty="0">
              <a:latin typeface="+mj-lt"/>
              <a:ea typeface="+mj-ea"/>
              <a:cs typeface="+mj-cs"/>
            </a:endParaRPr>
          </a:p>
        </p:txBody>
      </p:sp>
    </p:spTree>
    <p:extLst>
      <p:ext uri="{BB962C8B-B14F-4D97-AF65-F5344CB8AC3E}">
        <p14:creationId xmlns:p14="http://schemas.microsoft.com/office/powerpoint/2010/main" val="3885920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1155"/>
            <a:ext cx="10515600" cy="2599508"/>
          </a:xfrm>
        </p:spPr>
        <p:txBody>
          <a:bodyPr>
            <a:noAutofit/>
          </a:bodyPr>
          <a:lstStyle/>
          <a:p>
            <a:endParaRPr lang="en-GB" sz="2800" dirty="0"/>
          </a:p>
        </p:txBody>
      </p:sp>
      <p:sp>
        <p:nvSpPr>
          <p:cNvPr id="3" name="Content Placeholder 2"/>
          <p:cNvSpPr>
            <a:spLocks noGrp="1"/>
          </p:cNvSpPr>
          <p:nvPr>
            <p:ph idx="1"/>
          </p:nvPr>
        </p:nvSpPr>
        <p:spPr>
          <a:xfrm>
            <a:off x="838200" y="3853543"/>
            <a:ext cx="10515600" cy="2832872"/>
          </a:xfrm>
        </p:spPr>
        <p:txBody>
          <a:bodyPr/>
          <a:lstStyle/>
          <a:p>
            <a:r>
              <a:rPr lang="en-GB" dirty="0"/>
              <a:t>The </a:t>
            </a:r>
            <a:r>
              <a:rPr lang="en-GB" u="sng" dirty="0">
                <a:hlinkClick r:id="rId2" tooltip="Interdisciplinarity"/>
              </a:rPr>
              <a:t>interdisciplinary</a:t>
            </a:r>
            <a:r>
              <a:rPr lang="en-GB" dirty="0"/>
              <a:t> field of </a:t>
            </a:r>
            <a:r>
              <a:rPr lang="en-GB" b="1" dirty="0"/>
              <a:t>materials science</a:t>
            </a:r>
            <a:r>
              <a:rPr lang="en-GB" dirty="0"/>
              <a:t> covers the design and discovery of new materials, particularly </a:t>
            </a:r>
            <a:r>
              <a:rPr lang="en-GB" u="sng" dirty="0">
                <a:hlinkClick r:id="rId3" tooltip="Solid"/>
              </a:rPr>
              <a:t>solids</a:t>
            </a:r>
            <a:r>
              <a:rPr lang="en-GB" dirty="0"/>
              <a:t>. The field is also commonly termed </a:t>
            </a:r>
            <a:r>
              <a:rPr lang="en-GB" b="1" dirty="0"/>
              <a:t>materials science and engineering</a:t>
            </a:r>
            <a:r>
              <a:rPr lang="en-GB" dirty="0"/>
              <a:t> emphasizing </a:t>
            </a:r>
            <a:r>
              <a:rPr lang="en-GB" u="sng" dirty="0">
                <a:hlinkClick r:id="rId4" tooltip="Engineering"/>
              </a:rPr>
              <a:t>engineering</a:t>
            </a:r>
            <a:r>
              <a:rPr lang="en-GB" dirty="0"/>
              <a:t> aspects of building useful items, and </a:t>
            </a:r>
            <a:r>
              <a:rPr lang="en-GB" b="1" dirty="0"/>
              <a:t>materials physics</a:t>
            </a:r>
            <a:r>
              <a:rPr lang="en-GB" dirty="0"/>
              <a:t>, which emphasizes the use of </a:t>
            </a:r>
            <a:r>
              <a:rPr lang="en-GB" u="sng" dirty="0">
                <a:hlinkClick r:id="rId5" tooltip="Physics"/>
              </a:rPr>
              <a:t>physics</a:t>
            </a:r>
            <a:r>
              <a:rPr lang="en-GB" dirty="0"/>
              <a:t> to describe material properties.</a:t>
            </a:r>
          </a:p>
        </p:txBody>
      </p:sp>
    </p:spTree>
    <p:extLst>
      <p:ext uri="{BB962C8B-B14F-4D97-AF65-F5344CB8AC3E}">
        <p14:creationId xmlns:p14="http://schemas.microsoft.com/office/powerpoint/2010/main" val="692060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Materials scientists emphasize understanding how the history of a material (</a:t>
            </a:r>
            <a:r>
              <a:rPr lang="en-GB" i="1" dirty="0"/>
              <a:t>processing</a:t>
            </a:r>
            <a:r>
              <a:rPr lang="en-GB" dirty="0"/>
              <a:t>) influences its structure, and thus the </a:t>
            </a:r>
            <a:r>
              <a:rPr lang="en-GB" u="sng" dirty="0">
                <a:hlinkClick r:id="rId2" tooltip="Material properties"/>
              </a:rPr>
              <a:t>material's properties</a:t>
            </a:r>
            <a:r>
              <a:rPr lang="en-GB" dirty="0"/>
              <a:t> and performance. The understanding of processing-structure-properties relationships is called the materials paradigm. This </a:t>
            </a:r>
            <a:r>
              <a:rPr lang="en-GB" u="sng" dirty="0">
                <a:hlinkClick r:id="rId3" tooltip="Paradigm"/>
              </a:rPr>
              <a:t>paradigm</a:t>
            </a:r>
            <a:r>
              <a:rPr lang="en-GB" dirty="0"/>
              <a:t> is used to advance understanding in a variety of research areas, including </a:t>
            </a:r>
            <a:r>
              <a:rPr lang="en-GB" u="sng" dirty="0">
                <a:hlinkClick r:id="rId4" tooltip="Nanotechnology"/>
              </a:rPr>
              <a:t>nanotechnology</a:t>
            </a:r>
            <a:r>
              <a:rPr lang="en-GB" dirty="0"/>
              <a:t>, </a:t>
            </a:r>
            <a:r>
              <a:rPr lang="en-GB" u="sng" dirty="0">
                <a:hlinkClick r:id="rId5" tooltip="Biomaterial"/>
              </a:rPr>
              <a:t>biomaterials</a:t>
            </a:r>
            <a:r>
              <a:rPr lang="en-GB" dirty="0"/>
              <a:t>, and </a:t>
            </a:r>
            <a:r>
              <a:rPr lang="en-GB" u="sng" dirty="0">
                <a:hlinkClick r:id="rId6" tooltip="Metallurgy"/>
              </a:rPr>
              <a:t>metallurgy</a:t>
            </a:r>
            <a:endParaRPr lang="en-GB" dirty="0"/>
          </a:p>
        </p:txBody>
      </p:sp>
    </p:spTree>
    <p:extLst>
      <p:ext uri="{BB962C8B-B14F-4D97-AF65-F5344CB8AC3E}">
        <p14:creationId xmlns:p14="http://schemas.microsoft.com/office/powerpoint/2010/main" val="3749068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00000"/>
                </a:solidFill>
              </a:rPr>
              <a:t>Classification of Engineering Materials</a:t>
            </a:r>
            <a:endParaRPr lang="en-GB" b="1" dirty="0">
              <a:solidFill>
                <a:srgbClr val="C00000"/>
              </a:solidFill>
            </a:endParaRPr>
          </a:p>
        </p:txBody>
      </p:sp>
      <p:sp>
        <p:nvSpPr>
          <p:cNvPr id="3" name="Content Placeholder 2"/>
          <p:cNvSpPr>
            <a:spLocks noGrp="1"/>
          </p:cNvSpPr>
          <p:nvPr>
            <p:ph idx="1"/>
          </p:nvPr>
        </p:nvSpPr>
        <p:spPr>
          <a:xfrm>
            <a:off x="838199" y="1342299"/>
            <a:ext cx="10996749" cy="5515701"/>
          </a:xfrm>
        </p:spPr>
        <p:txBody>
          <a:bodyPr>
            <a:normAutofit fontScale="92500" lnSpcReduction="20000"/>
          </a:bodyPr>
          <a:lstStyle/>
          <a:p>
            <a:pPr marL="0" indent="0">
              <a:buNone/>
            </a:pPr>
            <a:r>
              <a:rPr lang="en-GB" dirty="0" smtClean="0"/>
              <a:t>  </a:t>
            </a:r>
            <a:r>
              <a:rPr lang="en-GB" sz="4000" dirty="0" smtClean="0"/>
              <a:t>We can  classify the materials (solid) in 3 broad groups according to </a:t>
            </a:r>
          </a:p>
          <a:p>
            <a:pPr marL="0" indent="0">
              <a:buNone/>
            </a:pPr>
            <a:r>
              <a:rPr lang="en-GB" sz="4000" dirty="0" smtClean="0"/>
              <a:t>their nature:</a:t>
            </a:r>
          </a:p>
          <a:p>
            <a:pPr marL="0" indent="0">
              <a:buNone/>
            </a:pPr>
            <a:r>
              <a:rPr lang="en-GB" sz="3500" dirty="0" smtClean="0"/>
              <a:t>1 – </a:t>
            </a:r>
            <a:r>
              <a:rPr lang="en-GB" sz="3500" dirty="0" smtClean="0">
                <a:solidFill>
                  <a:srgbClr val="7030A0"/>
                </a:solidFill>
              </a:rPr>
              <a:t>Metals and alloys</a:t>
            </a:r>
          </a:p>
          <a:p>
            <a:pPr marL="0" indent="0">
              <a:buNone/>
            </a:pPr>
            <a:r>
              <a:rPr lang="en-GB" sz="3500" dirty="0" smtClean="0">
                <a:solidFill>
                  <a:srgbClr val="00B050"/>
                </a:solidFill>
              </a:rPr>
              <a:t>2- Ceramics and glasses</a:t>
            </a:r>
          </a:p>
          <a:p>
            <a:pPr marL="0" indent="0">
              <a:buNone/>
            </a:pPr>
            <a:r>
              <a:rPr lang="en-GB" sz="3500" dirty="0" smtClean="0">
                <a:solidFill>
                  <a:srgbClr val="002060"/>
                </a:solidFill>
              </a:rPr>
              <a:t>3- Organic polymer</a:t>
            </a:r>
          </a:p>
          <a:p>
            <a:pPr marL="0" indent="0">
              <a:buNone/>
            </a:pPr>
            <a:r>
              <a:rPr lang="en-GB" sz="3500" dirty="0" smtClean="0">
                <a:solidFill>
                  <a:srgbClr val="002060"/>
                </a:solidFill>
              </a:rPr>
              <a:t>1+3 = composite: </a:t>
            </a:r>
            <a:r>
              <a:rPr lang="en-GB" sz="3500" dirty="0" smtClean="0">
                <a:solidFill>
                  <a:srgbClr val="00B0F0"/>
                </a:solidFill>
              </a:rPr>
              <a:t>Vinyl coated steel , whisker – reinforced plastic</a:t>
            </a:r>
          </a:p>
          <a:p>
            <a:pPr marL="0" indent="0">
              <a:buNone/>
            </a:pPr>
            <a:r>
              <a:rPr lang="en-GB" sz="3500" dirty="0" smtClean="0">
                <a:solidFill>
                  <a:srgbClr val="002060"/>
                </a:solidFill>
              </a:rPr>
              <a:t>1+2=composite: </a:t>
            </a:r>
            <a:r>
              <a:rPr lang="en-GB" sz="3500" dirty="0" smtClean="0">
                <a:solidFill>
                  <a:srgbClr val="FF0000"/>
                </a:solidFill>
              </a:rPr>
              <a:t>steel reinforced concrete, Dispersion –hardened</a:t>
            </a:r>
          </a:p>
          <a:p>
            <a:pPr marL="0" indent="0">
              <a:buNone/>
            </a:pPr>
            <a:r>
              <a:rPr lang="en-GB" sz="3500" dirty="0">
                <a:solidFill>
                  <a:srgbClr val="FF0000"/>
                </a:solidFill>
              </a:rPr>
              <a:t> </a:t>
            </a:r>
            <a:r>
              <a:rPr lang="en-GB" sz="3500" dirty="0" smtClean="0">
                <a:solidFill>
                  <a:srgbClr val="FF0000"/>
                </a:solidFill>
              </a:rPr>
              <a:t>                             alloys</a:t>
            </a:r>
          </a:p>
          <a:p>
            <a:pPr marL="0" indent="0">
              <a:buNone/>
            </a:pPr>
            <a:r>
              <a:rPr lang="en-GB" sz="3500" dirty="0" smtClean="0">
                <a:solidFill>
                  <a:srgbClr val="002060"/>
                </a:solidFill>
              </a:rPr>
              <a:t>2+3</a:t>
            </a:r>
            <a:r>
              <a:rPr lang="en-GB" sz="3500" dirty="0" smtClean="0">
                <a:solidFill>
                  <a:srgbClr val="00B0F0"/>
                </a:solidFill>
              </a:rPr>
              <a:t> </a:t>
            </a:r>
            <a:r>
              <a:rPr lang="en-GB" sz="3500" dirty="0" smtClean="0">
                <a:solidFill>
                  <a:srgbClr val="002060"/>
                </a:solidFill>
              </a:rPr>
              <a:t>= </a:t>
            </a:r>
            <a:r>
              <a:rPr lang="en-GB" sz="3500" dirty="0" smtClean="0">
                <a:solidFill>
                  <a:srgbClr val="00B0F0"/>
                </a:solidFill>
              </a:rPr>
              <a:t>Fibber-reinforced plastic</a:t>
            </a:r>
          </a:p>
          <a:p>
            <a:pPr marL="0" indent="0">
              <a:buNone/>
            </a:pPr>
            <a:r>
              <a:rPr lang="en-GB" sz="3500" dirty="0">
                <a:solidFill>
                  <a:srgbClr val="00B0F0"/>
                </a:solidFill>
              </a:rPr>
              <a:t> </a:t>
            </a:r>
            <a:r>
              <a:rPr lang="en-GB" sz="3500" dirty="0" smtClean="0">
                <a:solidFill>
                  <a:srgbClr val="00B0F0"/>
                </a:solidFill>
              </a:rPr>
              <a:t>          </a:t>
            </a:r>
            <a:r>
              <a:rPr lang="en-GB" sz="3500" dirty="0" smtClean="0">
                <a:solidFill>
                  <a:srgbClr val="0070C0"/>
                </a:solidFill>
              </a:rPr>
              <a:t>Carbon-reinforced rubber</a:t>
            </a:r>
          </a:p>
          <a:p>
            <a:pPr marL="0" indent="0">
              <a:buNone/>
            </a:pPr>
            <a:endParaRPr lang="en-GB" sz="4800" dirty="0">
              <a:solidFill>
                <a:srgbClr val="00B0F0"/>
              </a:solidFill>
            </a:endParaRPr>
          </a:p>
        </p:txBody>
      </p:sp>
    </p:spTree>
    <p:extLst>
      <p:ext uri="{BB962C8B-B14F-4D97-AF65-F5344CB8AC3E}">
        <p14:creationId xmlns:p14="http://schemas.microsoft.com/office/powerpoint/2010/main" val="80550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574766" y="1825625"/>
            <a:ext cx="10779034" cy="4351338"/>
          </a:xfrm>
        </p:spPr>
        <p:txBody>
          <a:bodyPr>
            <a:normAutofit/>
          </a:bodyPr>
          <a:lstStyle/>
          <a:p>
            <a:r>
              <a:rPr lang="en-GB" sz="4000" dirty="0"/>
              <a:t>New and advanced materials that are being </a:t>
            </a:r>
            <a:r>
              <a:rPr lang="en-GB" sz="4000" dirty="0" smtClean="0"/>
              <a:t>developed include</a:t>
            </a:r>
            <a:r>
              <a:rPr lang="en-GB" sz="4000" dirty="0"/>
              <a:t> </a:t>
            </a:r>
            <a:r>
              <a:rPr lang="en-GB" sz="4000" u="sng" dirty="0">
                <a:hlinkClick r:id="rId2" tooltip="Nanomaterials"/>
              </a:rPr>
              <a:t>nanomaterials</a:t>
            </a:r>
            <a:r>
              <a:rPr lang="en-GB" sz="4000" dirty="0"/>
              <a:t>, </a:t>
            </a:r>
            <a:r>
              <a:rPr lang="en-GB" sz="4000" u="sng" dirty="0">
                <a:hlinkClick r:id="rId3" tooltip="Biomaterial"/>
              </a:rPr>
              <a:t>biomaterials</a:t>
            </a:r>
            <a:r>
              <a:rPr lang="en-GB" sz="4000" dirty="0" smtClean="0"/>
              <a:t>,</a:t>
            </a:r>
            <a:r>
              <a:rPr lang="en-GB" sz="4000" dirty="0"/>
              <a:t> and </a:t>
            </a:r>
            <a:r>
              <a:rPr lang="en-GB" sz="4000" u="sng" dirty="0">
                <a:hlinkClick r:id="rId4" tooltip="Photovoltaic cell"/>
              </a:rPr>
              <a:t>energy materials</a:t>
            </a:r>
            <a:r>
              <a:rPr lang="en-GB" sz="4000" dirty="0"/>
              <a:t> to name a few.</a:t>
            </a:r>
            <a:br>
              <a:rPr lang="en-GB" sz="4000" dirty="0"/>
            </a:br>
            <a:endParaRPr lang="en-GB" sz="4000" dirty="0"/>
          </a:p>
        </p:txBody>
      </p:sp>
    </p:spTree>
    <p:extLst>
      <p:ext uri="{BB962C8B-B14F-4D97-AF65-F5344CB8AC3E}">
        <p14:creationId xmlns:p14="http://schemas.microsoft.com/office/powerpoint/2010/main" val="1191252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600892"/>
            <a:ext cx="11155679" cy="2683464"/>
          </a:xfrm>
        </p:spPr>
        <p:txBody>
          <a:bodyPr>
            <a:normAutofit/>
          </a:bodyPr>
          <a:lstStyle/>
          <a:p>
            <a:r>
              <a:rPr lang="en-GB" b="1" dirty="0" smtClean="0">
                <a:solidFill>
                  <a:srgbClr val="C00000"/>
                </a:solidFill>
              </a:rPr>
              <a:t>Materials</a:t>
            </a:r>
            <a:r>
              <a:rPr lang="en-GB" b="1" dirty="0" smtClean="0"/>
              <a:t> can be classified in alternative ways, according to the </a:t>
            </a:r>
            <a:r>
              <a:rPr lang="en-GB" b="1" dirty="0" smtClean="0">
                <a:solidFill>
                  <a:srgbClr val="7030A0"/>
                </a:solidFill>
              </a:rPr>
              <a:t>major areas in which they are used</a:t>
            </a:r>
            <a:r>
              <a:rPr lang="en-GB" b="1" dirty="0" smtClean="0"/>
              <a:t>. These are </a:t>
            </a:r>
            <a:r>
              <a:rPr lang="en-GB" b="1" dirty="0" smtClean="0">
                <a:solidFill>
                  <a:srgbClr val="0070C0"/>
                </a:solidFill>
              </a:rPr>
              <a:t>:</a:t>
            </a:r>
            <a:r>
              <a:rPr lang="en-GB" b="1" dirty="0" smtClean="0"/>
              <a:t/>
            </a:r>
            <a:br>
              <a:rPr lang="en-GB" b="1" dirty="0" smtClean="0"/>
            </a:br>
            <a:endParaRPr lang="en-GB" b="1" dirty="0"/>
          </a:p>
        </p:txBody>
      </p:sp>
      <p:sp>
        <p:nvSpPr>
          <p:cNvPr id="3" name="Content Placeholder 2"/>
          <p:cNvSpPr>
            <a:spLocks noGrp="1"/>
          </p:cNvSpPr>
          <p:nvPr>
            <p:ph idx="1"/>
          </p:nvPr>
        </p:nvSpPr>
        <p:spPr>
          <a:xfrm>
            <a:off x="653143" y="3284356"/>
            <a:ext cx="10835639" cy="3291839"/>
          </a:xfrm>
        </p:spPr>
        <p:txBody>
          <a:bodyPr/>
          <a:lstStyle/>
          <a:p>
            <a:pPr marL="0" indent="0">
              <a:buNone/>
            </a:pPr>
            <a:r>
              <a:rPr lang="en-GB" dirty="0" smtClean="0"/>
              <a:t>      </a:t>
            </a:r>
            <a:r>
              <a:rPr lang="en-GB" sz="6000" dirty="0" smtClean="0"/>
              <a:t>1- </a:t>
            </a:r>
            <a:r>
              <a:rPr lang="en-GB" sz="6000" i="1" dirty="0" smtClean="0"/>
              <a:t>Structures</a:t>
            </a:r>
            <a:r>
              <a:rPr lang="en-GB" sz="6000" dirty="0" smtClean="0"/>
              <a:t> </a:t>
            </a:r>
          </a:p>
          <a:p>
            <a:pPr marL="0" indent="0">
              <a:buNone/>
            </a:pPr>
            <a:r>
              <a:rPr lang="en-GB" sz="6000" dirty="0"/>
              <a:t> </a:t>
            </a:r>
            <a:r>
              <a:rPr lang="en-GB" sz="6000" dirty="0" smtClean="0"/>
              <a:t>  2- </a:t>
            </a:r>
            <a:r>
              <a:rPr lang="en-GB" sz="6000" i="1" dirty="0" smtClean="0"/>
              <a:t>Machines, and</a:t>
            </a:r>
          </a:p>
          <a:p>
            <a:pPr marL="0" indent="0">
              <a:buNone/>
            </a:pPr>
            <a:r>
              <a:rPr lang="en-GB" sz="6000" dirty="0" smtClean="0"/>
              <a:t>   3- </a:t>
            </a:r>
            <a:r>
              <a:rPr lang="en-GB" sz="6000" i="1" dirty="0" smtClean="0"/>
              <a:t>devices</a:t>
            </a:r>
            <a:endParaRPr lang="en-GB" sz="6000" i="1" dirty="0"/>
          </a:p>
        </p:txBody>
      </p:sp>
    </p:spTree>
    <p:extLst>
      <p:ext uri="{BB962C8B-B14F-4D97-AF65-F5344CB8AC3E}">
        <p14:creationId xmlns:p14="http://schemas.microsoft.com/office/powerpoint/2010/main" val="572685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efine material science and material engineering - Brainly.i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8354" y="744583"/>
            <a:ext cx="10019212" cy="6113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056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795</Words>
  <Application>Microsoft Office PowerPoint</Application>
  <PresentationFormat>Widescreen</PresentationFormat>
  <Paragraphs>87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PowerPoint Presentation</vt:lpstr>
      <vt:lpstr>PowerPoint Presentation</vt:lpstr>
      <vt:lpstr>Material Science and Engineering</vt:lpstr>
      <vt:lpstr>PowerPoint Presentation</vt:lpstr>
      <vt:lpstr>PowerPoint Presentation</vt:lpstr>
      <vt:lpstr>Classification of Engineering Materials</vt:lpstr>
      <vt:lpstr>PowerPoint Presentation</vt:lpstr>
      <vt:lpstr>Materials can be classified in alternative ways, according to the major areas in which they are used. These are : </vt:lpstr>
      <vt:lpstr>PowerPoint Presentation</vt:lpstr>
      <vt:lpstr>PowerPoint Presentation</vt:lpstr>
      <vt:lpstr>General Classification of Engineering Materials  </vt:lpstr>
      <vt:lpstr>Functional Classification of Materials  </vt:lpstr>
      <vt:lpstr>What Is Materials Science? </vt:lpstr>
      <vt:lpstr>PowerPoint Presentation</vt:lpstr>
      <vt:lpstr>PowerPoint Presentation</vt:lpstr>
      <vt:lpstr>Structure</vt:lpstr>
      <vt:lpstr>Atomic structure</vt:lpstr>
      <vt:lpstr>Bonding </vt:lpstr>
      <vt:lpstr> Crystallography Main article: Crystallography</vt:lpstr>
      <vt:lpstr>PowerPoint Presentation</vt:lpstr>
      <vt:lpstr>Nanostructure  </vt:lpstr>
      <vt:lpstr>PowerPoint Presentation</vt:lpstr>
      <vt:lpstr>Microstructure </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Ayoub Karim</dc:creator>
  <cp:lastModifiedBy>Ayoub Karim</cp:lastModifiedBy>
  <cp:revision>46</cp:revision>
  <dcterms:created xsi:type="dcterms:W3CDTF">2022-09-28T19:07:26Z</dcterms:created>
  <dcterms:modified xsi:type="dcterms:W3CDTF">2022-10-05T23:05:40Z</dcterms:modified>
</cp:coreProperties>
</file>