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0" r:id="rId2"/>
    <p:sldId id="271" r:id="rId3"/>
    <p:sldId id="272" r:id="rId4"/>
    <p:sldId id="285" r:id="rId5"/>
    <p:sldId id="274" r:id="rId6"/>
    <p:sldId id="283" r:id="rId7"/>
    <p:sldId id="286" r:id="rId8"/>
    <p:sldId id="287" r:id="rId9"/>
    <p:sldId id="288" r:id="rId10"/>
    <p:sldId id="290" r:id="rId11"/>
    <p:sldId id="289" r:id="rId12"/>
    <p:sldId id="302" r:id="rId13"/>
    <p:sldId id="304" r:id="rId14"/>
    <p:sldId id="301" r:id="rId15"/>
    <p:sldId id="305" r:id="rId16"/>
    <p:sldId id="299" r:id="rId17"/>
    <p:sldId id="291"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86896E-5BA1-4E3F-BF07-CA46AD0AABB1}" type="datetimeFigureOut">
              <a:rPr lang="en-US" smtClean="0"/>
              <a:t>10/18/2023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F0778E-BE5C-4499-80BF-C1A32DFBBFC5}" type="slidenum">
              <a:rPr lang="en-US" smtClean="0"/>
              <a:t>‹#›</a:t>
            </a:fld>
            <a:endParaRPr lang="en-US"/>
          </a:p>
        </p:txBody>
      </p:sp>
    </p:spTree>
    <p:extLst>
      <p:ext uri="{BB962C8B-B14F-4D97-AF65-F5344CB8AC3E}">
        <p14:creationId xmlns:p14="http://schemas.microsoft.com/office/powerpoint/2010/main" val="3405494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61BDA5-F0C3-427B-9B4F-2484338F70EE}" type="datetimeFigureOut">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8BBCB-A0C4-4025-A3FC-40B208077458}" type="slidenum">
              <a:rPr lang="en-US" smtClean="0"/>
              <a:t>‹#›</a:t>
            </a:fld>
            <a:endParaRPr lang="en-US"/>
          </a:p>
        </p:txBody>
      </p:sp>
    </p:spTree>
    <p:extLst>
      <p:ext uri="{BB962C8B-B14F-4D97-AF65-F5344CB8AC3E}">
        <p14:creationId xmlns:p14="http://schemas.microsoft.com/office/powerpoint/2010/main" val="1593559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1BDA5-F0C3-427B-9B4F-2484338F70EE}" type="datetimeFigureOut">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8BBCB-A0C4-4025-A3FC-40B208077458}" type="slidenum">
              <a:rPr lang="en-US" smtClean="0"/>
              <a:t>‹#›</a:t>
            </a:fld>
            <a:endParaRPr lang="en-US"/>
          </a:p>
        </p:txBody>
      </p:sp>
    </p:spTree>
    <p:extLst>
      <p:ext uri="{BB962C8B-B14F-4D97-AF65-F5344CB8AC3E}">
        <p14:creationId xmlns:p14="http://schemas.microsoft.com/office/powerpoint/2010/main" val="2241568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1BDA5-F0C3-427B-9B4F-2484338F70EE}" type="datetimeFigureOut">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8BBCB-A0C4-4025-A3FC-40B208077458}" type="slidenum">
              <a:rPr lang="en-US" smtClean="0"/>
              <a:t>‹#›</a:t>
            </a:fld>
            <a:endParaRPr lang="en-US"/>
          </a:p>
        </p:txBody>
      </p:sp>
    </p:spTree>
    <p:extLst>
      <p:ext uri="{BB962C8B-B14F-4D97-AF65-F5344CB8AC3E}">
        <p14:creationId xmlns:p14="http://schemas.microsoft.com/office/powerpoint/2010/main" val="2070553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1BDA5-F0C3-427B-9B4F-2484338F70EE}" type="datetimeFigureOut">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8BBCB-A0C4-4025-A3FC-40B208077458}" type="slidenum">
              <a:rPr lang="en-US" smtClean="0"/>
              <a:t>‹#›</a:t>
            </a:fld>
            <a:endParaRPr lang="en-US"/>
          </a:p>
        </p:txBody>
      </p:sp>
    </p:spTree>
    <p:extLst>
      <p:ext uri="{BB962C8B-B14F-4D97-AF65-F5344CB8AC3E}">
        <p14:creationId xmlns:p14="http://schemas.microsoft.com/office/powerpoint/2010/main" val="2687339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61BDA5-F0C3-427B-9B4F-2484338F70EE}" type="datetimeFigureOut">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8BBCB-A0C4-4025-A3FC-40B208077458}" type="slidenum">
              <a:rPr lang="en-US" smtClean="0"/>
              <a:t>‹#›</a:t>
            </a:fld>
            <a:endParaRPr lang="en-US"/>
          </a:p>
        </p:txBody>
      </p:sp>
    </p:spTree>
    <p:extLst>
      <p:ext uri="{BB962C8B-B14F-4D97-AF65-F5344CB8AC3E}">
        <p14:creationId xmlns:p14="http://schemas.microsoft.com/office/powerpoint/2010/main" val="2025583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61BDA5-F0C3-427B-9B4F-2484338F70EE}" type="datetimeFigureOut">
              <a:rPr lang="en-US" smtClean="0"/>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08BBCB-A0C4-4025-A3FC-40B208077458}" type="slidenum">
              <a:rPr lang="en-US" smtClean="0"/>
              <a:t>‹#›</a:t>
            </a:fld>
            <a:endParaRPr lang="en-US"/>
          </a:p>
        </p:txBody>
      </p:sp>
    </p:spTree>
    <p:extLst>
      <p:ext uri="{BB962C8B-B14F-4D97-AF65-F5344CB8AC3E}">
        <p14:creationId xmlns:p14="http://schemas.microsoft.com/office/powerpoint/2010/main" val="743231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61BDA5-F0C3-427B-9B4F-2484338F70EE}" type="datetimeFigureOut">
              <a:rPr lang="en-US" smtClean="0"/>
              <a:t>10/18/2023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08BBCB-A0C4-4025-A3FC-40B208077458}" type="slidenum">
              <a:rPr lang="en-US" smtClean="0"/>
              <a:t>‹#›</a:t>
            </a:fld>
            <a:endParaRPr lang="en-US"/>
          </a:p>
        </p:txBody>
      </p:sp>
    </p:spTree>
    <p:extLst>
      <p:ext uri="{BB962C8B-B14F-4D97-AF65-F5344CB8AC3E}">
        <p14:creationId xmlns:p14="http://schemas.microsoft.com/office/powerpoint/2010/main" val="2254327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61BDA5-F0C3-427B-9B4F-2484338F70EE}" type="datetimeFigureOut">
              <a:rPr lang="en-US" smtClean="0"/>
              <a:t>10/18/2023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08BBCB-A0C4-4025-A3FC-40B208077458}" type="slidenum">
              <a:rPr lang="en-US" smtClean="0"/>
              <a:t>‹#›</a:t>
            </a:fld>
            <a:endParaRPr lang="en-US"/>
          </a:p>
        </p:txBody>
      </p:sp>
    </p:spTree>
    <p:extLst>
      <p:ext uri="{BB962C8B-B14F-4D97-AF65-F5344CB8AC3E}">
        <p14:creationId xmlns:p14="http://schemas.microsoft.com/office/powerpoint/2010/main" val="2291504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1BDA5-F0C3-427B-9B4F-2484338F70EE}" type="datetimeFigureOut">
              <a:rPr lang="en-US" smtClean="0"/>
              <a:t>10/18/2023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08BBCB-A0C4-4025-A3FC-40B208077458}" type="slidenum">
              <a:rPr lang="en-US" smtClean="0"/>
              <a:t>‹#›</a:t>
            </a:fld>
            <a:endParaRPr lang="en-US"/>
          </a:p>
        </p:txBody>
      </p:sp>
    </p:spTree>
    <p:extLst>
      <p:ext uri="{BB962C8B-B14F-4D97-AF65-F5344CB8AC3E}">
        <p14:creationId xmlns:p14="http://schemas.microsoft.com/office/powerpoint/2010/main" val="738876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1BDA5-F0C3-427B-9B4F-2484338F70EE}" type="datetimeFigureOut">
              <a:rPr lang="en-US" smtClean="0"/>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08BBCB-A0C4-4025-A3FC-40B208077458}" type="slidenum">
              <a:rPr lang="en-US" smtClean="0"/>
              <a:t>‹#›</a:t>
            </a:fld>
            <a:endParaRPr lang="en-US"/>
          </a:p>
        </p:txBody>
      </p:sp>
    </p:spTree>
    <p:extLst>
      <p:ext uri="{BB962C8B-B14F-4D97-AF65-F5344CB8AC3E}">
        <p14:creationId xmlns:p14="http://schemas.microsoft.com/office/powerpoint/2010/main" val="3613731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1BDA5-F0C3-427B-9B4F-2484338F70EE}" type="datetimeFigureOut">
              <a:rPr lang="en-US" smtClean="0"/>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08BBCB-A0C4-4025-A3FC-40B208077458}" type="slidenum">
              <a:rPr lang="en-US" smtClean="0"/>
              <a:t>‹#›</a:t>
            </a:fld>
            <a:endParaRPr lang="en-US"/>
          </a:p>
        </p:txBody>
      </p:sp>
    </p:spTree>
    <p:extLst>
      <p:ext uri="{BB962C8B-B14F-4D97-AF65-F5344CB8AC3E}">
        <p14:creationId xmlns:p14="http://schemas.microsoft.com/office/powerpoint/2010/main" val="2922433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1BDA5-F0C3-427B-9B4F-2484338F70EE}" type="datetimeFigureOut">
              <a:rPr lang="en-US" smtClean="0"/>
              <a:t>10/18/2023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08BBCB-A0C4-4025-A3FC-40B208077458}" type="slidenum">
              <a:rPr lang="en-US" smtClean="0"/>
              <a:t>‹#›</a:t>
            </a:fld>
            <a:endParaRPr lang="en-US"/>
          </a:p>
        </p:txBody>
      </p:sp>
    </p:spTree>
    <p:extLst>
      <p:ext uri="{BB962C8B-B14F-4D97-AF65-F5344CB8AC3E}">
        <p14:creationId xmlns:p14="http://schemas.microsoft.com/office/powerpoint/2010/main" val="3359190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descr="BODY OF REPORT&#10;&#10;&#10;Introduction&#10;&#10;&#10;&#10;Findings&#10;&#10;&#10;&#10;Conclusions&#10;&#10;&#10;&#10;Recommendations&#10;&#10; "/>
          <p:cNvPicPr>
            <a:picLocks noChangeAspect="1" noChangeArrowheads="1"/>
          </p:cNvPicPr>
          <p:nvPr/>
        </p:nvPicPr>
        <p:blipFill rotWithShape="1">
          <a:blip r:embed="rId2">
            <a:extLst>
              <a:ext uri="{28A0092B-C50C-407E-A947-70E740481C1C}">
                <a14:useLocalDpi xmlns:a14="http://schemas.microsoft.com/office/drawing/2010/main" val="0"/>
              </a:ext>
            </a:extLst>
          </a:blip>
          <a:srcRect t="21811" b="1"/>
          <a:stretch/>
        </p:blipFill>
        <p:spPr bwMode="auto">
          <a:xfrm>
            <a:off x="0" y="1504335"/>
            <a:ext cx="9144000" cy="536776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8600" y="420469"/>
            <a:ext cx="4998163" cy="646331"/>
          </a:xfrm>
          <a:prstGeom prst="rect">
            <a:avLst/>
          </a:prstGeom>
        </p:spPr>
        <p:txBody>
          <a:bodyPr wrap="none">
            <a:spAutoFit/>
          </a:bodyPr>
          <a:lstStyle/>
          <a:p>
            <a:r>
              <a:rPr lang="en-US" sz="3600" b="1" dirty="0" smtClean="0">
                <a:solidFill>
                  <a:srgbClr val="FF0000"/>
                </a:solidFill>
                <a:latin typeface="Arial" pitchFamily="34" charset="0"/>
                <a:cs typeface="Arial" pitchFamily="34" charset="0"/>
              </a:rPr>
              <a:t>BODY OF RESEARCH</a:t>
            </a:r>
            <a:endParaRPr lang="en-US" sz="3600" dirty="0"/>
          </a:p>
        </p:txBody>
      </p:sp>
    </p:spTree>
    <p:extLst>
      <p:ext uri="{BB962C8B-B14F-4D97-AF65-F5344CB8AC3E}">
        <p14:creationId xmlns:p14="http://schemas.microsoft.com/office/powerpoint/2010/main" val="2414528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6200"/>
            <a:ext cx="6596678" cy="646331"/>
          </a:xfrm>
          <a:prstGeom prst="rect">
            <a:avLst/>
          </a:prstGeom>
        </p:spPr>
        <p:txBody>
          <a:bodyPr wrap="none">
            <a:spAutoFit/>
          </a:bodyPr>
          <a:lstStyle/>
          <a:p>
            <a:r>
              <a:rPr lang="en-US" sz="3600" b="1" dirty="0" smtClean="0">
                <a:solidFill>
                  <a:srgbClr val="FF0000"/>
                </a:solidFill>
                <a:latin typeface="Arial" pitchFamily="34" charset="0"/>
                <a:cs typeface="Arial" pitchFamily="34" charset="0"/>
              </a:rPr>
              <a:t>INTRODUCTION EXAMPLE III</a:t>
            </a:r>
            <a:endParaRPr lang="en-US" sz="3600" dirty="0"/>
          </a:p>
        </p:txBody>
      </p:sp>
      <p:sp>
        <p:nvSpPr>
          <p:cNvPr id="2" name="Rectangle 1"/>
          <p:cNvSpPr/>
          <p:nvPr/>
        </p:nvSpPr>
        <p:spPr>
          <a:xfrm>
            <a:off x="76200" y="1447800"/>
            <a:ext cx="8991600" cy="4893647"/>
          </a:xfrm>
          <a:prstGeom prst="rect">
            <a:avLst/>
          </a:prstGeom>
          <a:ln w="19050">
            <a:solidFill>
              <a:srgbClr val="FF0000"/>
            </a:solidFill>
          </a:ln>
        </p:spPr>
        <p:txBody>
          <a:bodyPr wrap="square">
            <a:spAutoFit/>
          </a:bodyPr>
          <a:lstStyle/>
          <a:p>
            <a:pPr algn="just"/>
            <a:r>
              <a:rPr lang="en-US" sz="2400" dirty="0" smtClean="0"/>
              <a:t>Broiler is </a:t>
            </a:r>
            <a:r>
              <a:rPr lang="en-US" sz="2400" dirty="0"/>
              <a:t>any chicken that is bred and raised specifically for meat production. Most commercial broilers reach slaughter weight between four and six weeks of </a:t>
            </a:r>
            <a:r>
              <a:rPr lang="en-US" sz="2400" dirty="0" smtClean="0"/>
              <a:t>age. In </a:t>
            </a:r>
            <a:r>
              <a:rPr lang="en-US" sz="2400" dirty="0"/>
              <a:t>poultry production, the main objective is to obtain high productivity, combined with product quality final results. For this, food additives are used, such as antibiotics, with the function of promoting growth (</a:t>
            </a:r>
            <a:r>
              <a:rPr lang="en-US" sz="2400" dirty="0" err="1"/>
              <a:t>Roshanfekr</a:t>
            </a:r>
            <a:r>
              <a:rPr lang="en-US" sz="2400" dirty="0"/>
              <a:t> &amp; </a:t>
            </a:r>
            <a:r>
              <a:rPr lang="en-US" sz="2400" dirty="0" err="1"/>
              <a:t>Mamooee</a:t>
            </a:r>
            <a:r>
              <a:rPr lang="en-US" sz="2400" dirty="0"/>
              <a:t>, 2009</a:t>
            </a:r>
            <a:r>
              <a:rPr lang="en-US" sz="2400" dirty="0" smtClean="0"/>
              <a:t>). The </a:t>
            </a:r>
            <a:r>
              <a:rPr lang="en-US" sz="2400" dirty="0" smtClean="0"/>
              <a:t>use </a:t>
            </a:r>
            <a:r>
              <a:rPr lang="en-US" sz="2400" dirty="0"/>
              <a:t>of antibiotics in animal feed </a:t>
            </a:r>
            <a:r>
              <a:rPr lang="en-US" sz="2400" dirty="0" smtClean="0"/>
              <a:t>may </a:t>
            </a:r>
            <a:r>
              <a:rPr lang="en-US" sz="2400" dirty="0"/>
              <a:t>have resulted in the development of resistant bacterial populations, leading to an imbalance in the symbiosis between the desirable </a:t>
            </a:r>
            <a:r>
              <a:rPr lang="en-US" sz="2400" dirty="0" smtClean="0"/>
              <a:t>micro-biota </a:t>
            </a:r>
            <a:r>
              <a:rPr lang="en-US" sz="2400" dirty="0"/>
              <a:t>and the animal. It is therefore clear that there is a need for studies of alternative products which may replace antibiotics in animal feed without causing loss of productivity and quality of the end products. Probiotics are considered a suitable alternative to antibiotics in poultry </a:t>
            </a:r>
            <a:r>
              <a:rPr lang="en-US" sz="2400" dirty="0" smtClean="0"/>
              <a:t>production. </a:t>
            </a:r>
            <a:endParaRPr lang="en-US" sz="2400" dirty="0"/>
          </a:p>
        </p:txBody>
      </p:sp>
      <p:sp>
        <p:nvSpPr>
          <p:cNvPr id="4" name="Rectangle 3"/>
          <p:cNvSpPr/>
          <p:nvPr/>
        </p:nvSpPr>
        <p:spPr>
          <a:xfrm>
            <a:off x="152400" y="685800"/>
            <a:ext cx="8839200" cy="830997"/>
          </a:xfrm>
          <a:prstGeom prst="rect">
            <a:avLst/>
          </a:prstGeom>
        </p:spPr>
        <p:txBody>
          <a:bodyPr wrap="square">
            <a:spAutoFit/>
          </a:bodyPr>
          <a:lstStyle/>
          <a:p>
            <a:pPr algn="just"/>
            <a:r>
              <a:rPr lang="en-US" sz="2400" b="1" dirty="0" smtClean="0">
                <a:solidFill>
                  <a:srgbClr val="FF0000"/>
                </a:solidFill>
              </a:rPr>
              <a:t>Title of research // </a:t>
            </a:r>
            <a:r>
              <a:rPr lang="en-US" sz="2400" b="1" dirty="0"/>
              <a:t>Growth </a:t>
            </a:r>
            <a:r>
              <a:rPr lang="en-US" sz="2400" b="1" dirty="0" smtClean="0"/>
              <a:t>performance in </a:t>
            </a:r>
            <a:r>
              <a:rPr lang="en-US" sz="2400" b="1" dirty="0" smtClean="0"/>
              <a:t>broiler chickens </a:t>
            </a:r>
            <a:r>
              <a:rPr lang="en-US" sz="2400" b="1" dirty="0"/>
              <a:t>fed </a:t>
            </a:r>
            <a:r>
              <a:rPr lang="en-US" sz="2400" b="1" dirty="0" smtClean="0"/>
              <a:t>probiotics and antibiotic </a:t>
            </a:r>
            <a:r>
              <a:rPr lang="en-US" sz="2400" b="1" dirty="0" smtClean="0"/>
              <a:t>as feed additive </a:t>
            </a:r>
            <a:endParaRPr lang="en-US" sz="2400" b="1" dirty="0"/>
          </a:p>
        </p:txBody>
      </p:sp>
      <p:cxnSp>
        <p:nvCxnSpPr>
          <p:cNvPr id="6" name="Straight Arrow Connector 5"/>
          <p:cNvCxnSpPr/>
          <p:nvPr/>
        </p:nvCxnSpPr>
        <p:spPr>
          <a:xfrm>
            <a:off x="4572000" y="6172200"/>
            <a:ext cx="838200" cy="11638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5334000" y="6172200"/>
            <a:ext cx="3657600" cy="539235"/>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mj-lt"/>
              </a:rPr>
              <a:t>General statements </a:t>
            </a:r>
            <a:endParaRPr lang="en-US" sz="2000" b="1" dirty="0">
              <a:solidFill>
                <a:schemeClr val="tx1"/>
              </a:solidFill>
              <a:latin typeface="+mj-lt"/>
            </a:endParaRPr>
          </a:p>
        </p:txBody>
      </p:sp>
    </p:spTree>
    <p:extLst>
      <p:ext uri="{BB962C8B-B14F-4D97-AF65-F5344CB8AC3E}">
        <p14:creationId xmlns:p14="http://schemas.microsoft.com/office/powerpoint/2010/main" val="296889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839200" cy="4893647"/>
          </a:xfrm>
          <a:prstGeom prst="rect">
            <a:avLst/>
          </a:prstGeom>
          <a:ln w="19050">
            <a:solidFill>
              <a:srgbClr val="FF0000"/>
            </a:solidFill>
          </a:ln>
        </p:spPr>
        <p:txBody>
          <a:bodyPr wrap="square">
            <a:spAutoFit/>
          </a:bodyPr>
          <a:lstStyle/>
          <a:p>
            <a:pPr algn="just"/>
            <a:r>
              <a:rPr lang="en-US" sz="2400" u="sng" dirty="0" smtClean="0">
                <a:solidFill>
                  <a:srgbClr val="FF0000"/>
                </a:solidFill>
              </a:rPr>
              <a:t>Probiotics are </a:t>
            </a:r>
            <a:r>
              <a:rPr lang="en-US" sz="2400" u="sng" dirty="0">
                <a:solidFill>
                  <a:srgbClr val="FF0000"/>
                </a:solidFill>
              </a:rPr>
              <a:t>live microbial complements that leave useful effects on the host through an improvement in the intestine’s microbial equilibrium (Abdulla </a:t>
            </a:r>
            <a:r>
              <a:rPr lang="en-US" sz="2400" i="1" u="sng" dirty="0">
                <a:solidFill>
                  <a:srgbClr val="FF0000"/>
                </a:solidFill>
              </a:rPr>
              <a:t>et al.</a:t>
            </a:r>
            <a:r>
              <a:rPr lang="en-US" sz="2400" u="sng" dirty="0">
                <a:solidFill>
                  <a:srgbClr val="FF0000"/>
                </a:solidFill>
              </a:rPr>
              <a:t>, 2015). Most commonly used probiotic bacteria in poultry are Lactobacillus, </a:t>
            </a:r>
            <a:r>
              <a:rPr lang="en-US" sz="2400" u="sng" dirty="0" err="1">
                <a:solidFill>
                  <a:srgbClr val="FF0000"/>
                </a:solidFill>
              </a:rPr>
              <a:t>Bifidobacterium</a:t>
            </a:r>
            <a:r>
              <a:rPr lang="en-US" sz="2400" u="sng" dirty="0">
                <a:solidFill>
                  <a:srgbClr val="FF0000"/>
                </a:solidFill>
              </a:rPr>
              <a:t>, Bacillus, Streptococcus, </a:t>
            </a:r>
            <a:r>
              <a:rPr lang="en-US" sz="2400" u="sng" dirty="0" err="1">
                <a:solidFill>
                  <a:srgbClr val="FF0000"/>
                </a:solidFill>
              </a:rPr>
              <a:t>Pediococcus</a:t>
            </a:r>
            <a:r>
              <a:rPr lang="en-US" sz="2400" u="sng" dirty="0">
                <a:solidFill>
                  <a:srgbClr val="FF0000"/>
                </a:solidFill>
              </a:rPr>
              <a:t> and Enterococcus species (</a:t>
            </a:r>
            <a:r>
              <a:rPr lang="en-US" sz="2400" u="sng" dirty="0" err="1">
                <a:solidFill>
                  <a:srgbClr val="FF0000"/>
                </a:solidFill>
              </a:rPr>
              <a:t>Manafi</a:t>
            </a:r>
            <a:r>
              <a:rPr lang="en-US" sz="2400" u="sng" dirty="0">
                <a:solidFill>
                  <a:srgbClr val="FF0000"/>
                </a:solidFill>
              </a:rPr>
              <a:t> </a:t>
            </a:r>
            <a:r>
              <a:rPr lang="en-US" sz="2400" i="1" u="sng" dirty="0">
                <a:solidFill>
                  <a:srgbClr val="FF0000"/>
                </a:solidFill>
              </a:rPr>
              <a:t>et al.</a:t>
            </a:r>
            <a:r>
              <a:rPr lang="en-US" sz="2400" u="sng" dirty="0">
                <a:solidFill>
                  <a:srgbClr val="FF0000"/>
                </a:solidFill>
              </a:rPr>
              <a:t>, 2018). </a:t>
            </a:r>
            <a:r>
              <a:rPr lang="en-US" sz="2400" u="sng" dirty="0" smtClean="0">
                <a:solidFill>
                  <a:srgbClr val="FF0000"/>
                </a:solidFill>
              </a:rPr>
              <a:t>The </a:t>
            </a:r>
            <a:r>
              <a:rPr lang="en-US" sz="2400" u="sng" dirty="0">
                <a:solidFill>
                  <a:srgbClr val="FF0000"/>
                </a:solidFill>
              </a:rPr>
              <a:t>manufactured company of probiotic believes that probiotic </a:t>
            </a:r>
            <a:r>
              <a:rPr lang="en-US" sz="2400" u="sng" dirty="0" smtClean="0">
                <a:solidFill>
                  <a:srgbClr val="FF0000"/>
                </a:solidFill>
              </a:rPr>
              <a:t>bacteria have </a:t>
            </a:r>
            <a:r>
              <a:rPr lang="en-US" sz="2400" u="sng" dirty="0">
                <a:solidFill>
                  <a:srgbClr val="FF0000"/>
                </a:solidFill>
              </a:rPr>
              <a:t>an ability </a:t>
            </a:r>
            <a:r>
              <a:rPr lang="en-US" sz="2400" u="sng" dirty="0" smtClean="0">
                <a:solidFill>
                  <a:srgbClr val="FF0000"/>
                </a:solidFill>
              </a:rPr>
              <a:t>to enhance </a:t>
            </a:r>
            <a:r>
              <a:rPr lang="en-US" sz="2400" u="sng" dirty="0">
                <a:solidFill>
                  <a:srgbClr val="FF0000"/>
                </a:solidFill>
              </a:rPr>
              <a:t>feed utilization, growth performance and increased </a:t>
            </a:r>
            <a:r>
              <a:rPr lang="en-US" sz="2400" u="sng" dirty="0" smtClean="0">
                <a:solidFill>
                  <a:srgbClr val="FF0000"/>
                </a:solidFill>
              </a:rPr>
              <a:t>immunity.</a:t>
            </a:r>
            <a:r>
              <a:rPr lang="en-US" sz="2400" dirty="0" smtClean="0"/>
              <a:t> </a:t>
            </a:r>
            <a:r>
              <a:rPr lang="en-US" sz="2400" b="1" u="sng" dirty="0">
                <a:solidFill>
                  <a:srgbClr val="00B050"/>
                </a:solidFill>
              </a:rPr>
              <a:t>Authors did not observe any work has been carried out in poultry chicken regarding the subject matter.</a:t>
            </a:r>
            <a:r>
              <a:rPr lang="en-US" sz="2400" dirty="0">
                <a:solidFill>
                  <a:srgbClr val="00B050"/>
                </a:solidFill>
              </a:rPr>
              <a:t> </a:t>
            </a:r>
            <a:r>
              <a:rPr lang="en-US" sz="2400" dirty="0"/>
              <a:t>Thus, the objective of this study was to determine the influence of use of antibiotics and probiotics in the feeding of broilers on the growth performance (weight, weight gain, feed intake, feed conversion).</a:t>
            </a:r>
            <a:endParaRPr lang="en-US" sz="2400" dirty="0"/>
          </a:p>
        </p:txBody>
      </p:sp>
      <p:cxnSp>
        <p:nvCxnSpPr>
          <p:cNvPr id="6" name="Straight Arrow Connector 5"/>
          <p:cNvCxnSpPr/>
          <p:nvPr/>
        </p:nvCxnSpPr>
        <p:spPr>
          <a:xfrm flipH="1">
            <a:off x="2590800" y="3247921"/>
            <a:ext cx="21990" cy="239087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152400" y="5532233"/>
            <a:ext cx="2971799" cy="71616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Point of  research</a:t>
            </a:r>
          </a:p>
          <a:p>
            <a:pPr algn="ctr"/>
            <a:r>
              <a:rPr lang="en-US" sz="2000" b="1" dirty="0">
                <a:solidFill>
                  <a:schemeClr val="tx1"/>
                </a:solidFill>
              </a:rPr>
              <a:t>(detail)</a:t>
            </a:r>
          </a:p>
        </p:txBody>
      </p:sp>
      <p:cxnSp>
        <p:nvCxnSpPr>
          <p:cNvPr id="11" name="Straight Arrow Connector 10"/>
          <p:cNvCxnSpPr>
            <a:endCxn id="14" idx="0"/>
          </p:cNvCxnSpPr>
          <p:nvPr/>
        </p:nvCxnSpPr>
        <p:spPr>
          <a:xfrm>
            <a:off x="4702892" y="3603163"/>
            <a:ext cx="2458" cy="206713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3962400" y="5670293"/>
            <a:ext cx="1485899" cy="44004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Gap</a:t>
            </a:r>
            <a:endParaRPr lang="en-US" sz="2000" b="1" dirty="0">
              <a:solidFill>
                <a:schemeClr val="tx1"/>
              </a:solidFill>
            </a:endParaRPr>
          </a:p>
        </p:txBody>
      </p:sp>
      <p:sp>
        <p:nvSpPr>
          <p:cNvPr id="17" name="Oval 16"/>
          <p:cNvSpPr/>
          <p:nvPr/>
        </p:nvSpPr>
        <p:spPr>
          <a:xfrm>
            <a:off x="5943600" y="5805434"/>
            <a:ext cx="2247899" cy="44004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Objective </a:t>
            </a:r>
            <a:endParaRPr lang="en-US" sz="2000" b="1" dirty="0">
              <a:solidFill>
                <a:schemeClr val="tx1"/>
              </a:solidFill>
            </a:endParaRPr>
          </a:p>
        </p:txBody>
      </p:sp>
      <p:cxnSp>
        <p:nvCxnSpPr>
          <p:cNvPr id="18" name="Straight Arrow Connector 17"/>
          <p:cNvCxnSpPr>
            <a:endCxn id="17" idx="0"/>
          </p:cNvCxnSpPr>
          <p:nvPr/>
        </p:nvCxnSpPr>
        <p:spPr>
          <a:xfrm>
            <a:off x="7067549" y="4662127"/>
            <a:ext cx="1" cy="114330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2595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6200"/>
            <a:ext cx="6647974" cy="646331"/>
          </a:xfrm>
          <a:prstGeom prst="rect">
            <a:avLst/>
          </a:prstGeom>
        </p:spPr>
        <p:txBody>
          <a:bodyPr wrap="none">
            <a:spAutoFit/>
          </a:bodyPr>
          <a:lstStyle/>
          <a:p>
            <a:r>
              <a:rPr lang="en-US" sz="3600" b="1" dirty="0" smtClean="0">
                <a:solidFill>
                  <a:srgbClr val="FF0000"/>
                </a:solidFill>
                <a:latin typeface="Arial" pitchFamily="34" charset="0"/>
                <a:cs typeface="Arial" pitchFamily="34" charset="0"/>
              </a:rPr>
              <a:t>INTRODUCTION EXAMPLE </a:t>
            </a:r>
            <a:r>
              <a:rPr lang="en-US" sz="3600" b="1" dirty="0" smtClean="0">
                <a:solidFill>
                  <a:srgbClr val="FF0000"/>
                </a:solidFill>
                <a:latin typeface="Arial" pitchFamily="34" charset="0"/>
                <a:cs typeface="Arial" pitchFamily="34" charset="0"/>
              </a:rPr>
              <a:t>IV</a:t>
            </a:r>
            <a:endParaRPr lang="en-US" sz="3600" dirty="0"/>
          </a:p>
        </p:txBody>
      </p:sp>
      <p:sp>
        <p:nvSpPr>
          <p:cNvPr id="2" name="Rectangle 1"/>
          <p:cNvSpPr/>
          <p:nvPr/>
        </p:nvSpPr>
        <p:spPr>
          <a:xfrm>
            <a:off x="76200" y="1676400"/>
            <a:ext cx="8991600" cy="2677656"/>
          </a:xfrm>
          <a:prstGeom prst="rect">
            <a:avLst/>
          </a:prstGeom>
          <a:ln w="19050">
            <a:solidFill>
              <a:srgbClr val="FF0000"/>
            </a:solidFill>
          </a:ln>
        </p:spPr>
        <p:txBody>
          <a:bodyPr wrap="square">
            <a:spAutoFit/>
          </a:bodyPr>
          <a:lstStyle/>
          <a:p>
            <a:pPr algn="just"/>
            <a:r>
              <a:rPr lang="en-US" sz="2400" dirty="0" smtClean="0"/>
              <a:t>Beef cattle </a:t>
            </a:r>
            <a:r>
              <a:rPr lang="en-US" sz="2400" dirty="0"/>
              <a:t>are distributed in the world and are much vital farm animals in Kurdistan Region-Iraq as well as other parts of the world.  In this species, a significant attention has been received in growth performance and carcass characteristics studies since last two decades because of their high economic and social values (</a:t>
            </a:r>
            <a:r>
              <a:rPr lang="en-US" sz="2400" dirty="0" err="1"/>
              <a:t>Sutarno</a:t>
            </a:r>
            <a:r>
              <a:rPr lang="en-US" sz="2400" dirty="0"/>
              <a:t> and </a:t>
            </a:r>
            <a:r>
              <a:rPr lang="en-US" sz="2400" dirty="0" err="1"/>
              <a:t>Setyawan</a:t>
            </a:r>
            <a:r>
              <a:rPr lang="en-US" sz="2400" dirty="0"/>
              <a:t>, 2015</a:t>
            </a:r>
            <a:r>
              <a:rPr lang="en-US" sz="2400" dirty="0" smtClean="0"/>
              <a:t>)</a:t>
            </a:r>
            <a:r>
              <a:rPr lang="en-US" sz="2400" dirty="0" smtClean="0"/>
              <a:t>. </a:t>
            </a:r>
            <a:r>
              <a:rPr lang="en-US" sz="2400" dirty="0"/>
              <a:t>The </a:t>
            </a:r>
            <a:r>
              <a:rPr lang="en-US" sz="2400" dirty="0" smtClean="0"/>
              <a:t>growth </a:t>
            </a:r>
            <a:r>
              <a:rPr lang="en-US" sz="2400" dirty="0"/>
              <a:t>performance and carcass </a:t>
            </a:r>
            <a:r>
              <a:rPr lang="en-US" sz="2400" dirty="0" smtClean="0"/>
              <a:t>traits of beef cattle could be effect by a number of factors including  breeds</a:t>
            </a:r>
            <a:endParaRPr lang="en-US" sz="2400" dirty="0"/>
          </a:p>
        </p:txBody>
      </p:sp>
      <p:sp>
        <p:nvSpPr>
          <p:cNvPr id="4" name="Rectangle 3"/>
          <p:cNvSpPr/>
          <p:nvPr/>
        </p:nvSpPr>
        <p:spPr>
          <a:xfrm>
            <a:off x="152400" y="685800"/>
            <a:ext cx="8839200" cy="830997"/>
          </a:xfrm>
          <a:prstGeom prst="rect">
            <a:avLst/>
          </a:prstGeom>
        </p:spPr>
        <p:txBody>
          <a:bodyPr wrap="square">
            <a:spAutoFit/>
          </a:bodyPr>
          <a:lstStyle/>
          <a:p>
            <a:pPr algn="just"/>
            <a:r>
              <a:rPr lang="en-US" sz="2400" b="1" dirty="0" smtClean="0">
                <a:solidFill>
                  <a:srgbClr val="FF0000"/>
                </a:solidFill>
              </a:rPr>
              <a:t>Title of research // </a:t>
            </a:r>
            <a:r>
              <a:rPr lang="en-US" sz="2400" b="1" dirty="0"/>
              <a:t>Gro</a:t>
            </a:r>
            <a:r>
              <a:rPr lang="en-US" sz="2400" b="1" dirty="0" smtClean="0"/>
              <a:t>wth performance and carcass traits of calves of different cattle breeds</a:t>
            </a:r>
            <a:endParaRPr lang="en-US" sz="2400" b="1" dirty="0"/>
          </a:p>
        </p:txBody>
      </p:sp>
      <p:cxnSp>
        <p:nvCxnSpPr>
          <p:cNvPr id="6" name="Straight Arrow Connector 5"/>
          <p:cNvCxnSpPr/>
          <p:nvPr/>
        </p:nvCxnSpPr>
        <p:spPr>
          <a:xfrm>
            <a:off x="5410200" y="4354056"/>
            <a:ext cx="0" cy="193452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5334000" y="5939453"/>
            <a:ext cx="3657600" cy="539235"/>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mj-lt"/>
              </a:rPr>
              <a:t>General statements </a:t>
            </a:r>
            <a:endParaRPr lang="en-US" sz="2000" b="1" dirty="0">
              <a:solidFill>
                <a:schemeClr val="tx1"/>
              </a:solidFill>
              <a:latin typeface="+mj-lt"/>
            </a:endParaRPr>
          </a:p>
        </p:txBody>
      </p:sp>
    </p:spTree>
    <p:extLst>
      <p:ext uri="{BB962C8B-B14F-4D97-AF65-F5344CB8AC3E}">
        <p14:creationId xmlns:p14="http://schemas.microsoft.com/office/powerpoint/2010/main" val="35511301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839200" cy="6370975"/>
          </a:xfrm>
          <a:prstGeom prst="rect">
            <a:avLst/>
          </a:prstGeom>
          <a:ln w="19050">
            <a:solidFill>
              <a:srgbClr val="FF0000"/>
            </a:solidFill>
          </a:ln>
        </p:spPr>
        <p:txBody>
          <a:bodyPr wrap="square">
            <a:spAutoFit/>
          </a:bodyPr>
          <a:lstStyle/>
          <a:p>
            <a:pPr algn="just"/>
            <a:r>
              <a:rPr lang="en-US" sz="2400" u="sng" dirty="0">
                <a:solidFill>
                  <a:srgbClr val="FF0000"/>
                </a:solidFill>
              </a:rPr>
              <a:t>The major local cattle breeds in Iraq are the </a:t>
            </a:r>
            <a:r>
              <a:rPr lang="en-US" sz="2400" u="sng" dirty="0" err="1">
                <a:solidFill>
                  <a:srgbClr val="FF0000"/>
                </a:solidFill>
              </a:rPr>
              <a:t>Rustaqi</a:t>
            </a:r>
            <a:r>
              <a:rPr lang="en-US" sz="2400" u="sng" dirty="0">
                <a:solidFill>
                  <a:srgbClr val="FF0000"/>
                </a:solidFill>
              </a:rPr>
              <a:t>, </a:t>
            </a:r>
            <a:r>
              <a:rPr lang="en-US" sz="2400" u="sng" dirty="0" err="1">
                <a:solidFill>
                  <a:srgbClr val="FF0000"/>
                </a:solidFill>
              </a:rPr>
              <a:t>Sharabi</a:t>
            </a:r>
            <a:r>
              <a:rPr lang="en-US" sz="2400" u="sng" dirty="0">
                <a:solidFill>
                  <a:srgbClr val="FF0000"/>
                </a:solidFill>
              </a:rPr>
              <a:t>, </a:t>
            </a:r>
            <a:r>
              <a:rPr lang="en-US" sz="2400" u="sng" dirty="0" err="1">
                <a:solidFill>
                  <a:srgbClr val="FF0000"/>
                </a:solidFill>
              </a:rPr>
              <a:t>Kurdi</a:t>
            </a:r>
            <a:r>
              <a:rPr lang="en-US" sz="2400" u="sng" dirty="0">
                <a:solidFill>
                  <a:srgbClr val="FF0000"/>
                </a:solidFill>
              </a:rPr>
              <a:t> and </a:t>
            </a:r>
            <a:r>
              <a:rPr lang="en-US" sz="2400" u="sng" dirty="0" err="1">
                <a:solidFill>
                  <a:srgbClr val="FF0000"/>
                </a:solidFill>
              </a:rPr>
              <a:t>Jenubi</a:t>
            </a:r>
            <a:r>
              <a:rPr lang="en-US" sz="2400" u="sng" dirty="0">
                <a:solidFill>
                  <a:srgbClr val="FF0000"/>
                </a:solidFill>
              </a:rPr>
              <a:t> and there are some commercial cross breeds have been introduced over the years, including Holstein-Friesian and Hereford and Jersey (</a:t>
            </a:r>
            <a:r>
              <a:rPr lang="en-US" sz="2400" u="sng" dirty="0" err="1">
                <a:solidFill>
                  <a:srgbClr val="FF0000"/>
                </a:solidFill>
              </a:rPr>
              <a:t>Alshawi</a:t>
            </a:r>
            <a:r>
              <a:rPr lang="en-US" sz="2400" u="sng" dirty="0">
                <a:solidFill>
                  <a:srgbClr val="FF0000"/>
                </a:solidFill>
              </a:rPr>
              <a:t> et al., 2019). </a:t>
            </a:r>
            <a:r>
              <a:rPr lang="en-US" sz="2400" u="sng" dirty="0" err="1">
                <a:solidFill>
                  <a:srgbClr val="FF0000"/>
                </a:solidFill>
              </a:rPr>
              <a:t>Sharabi</a:t>
            </a:r>
            <a:r>
              <a:rPr lang="en-US" sz="2400" u="sng" dirty="0">
                <a:solidFill>
                  <a:srgbClr val="FF0000"/>
                </a:solidFill>
              </a:rPr>
              <a:t> breed is one of the varieties of domestic cattle in south and north of Iraq. </a:t>
            </a:r>
            <a:r>
              <a:rPr lang="en-US" sz="2400" u="sng" dirty="0" err="1" smtClean="0">
                <a:solidFill>
                  <a:srgbClr val="FF0000"/>
                </a:solidFill>
              </a:rPr>
              <a:t>Sharabi</a:t>
            </a:r>
            <a:r>
              <a:rPr lang="en-US" sz="2400" u="sng" dirty="0" smtClean="0">
                <a:solidFill>
                  <a:srgbClr val="FF0000"/>
                </a:solidFill>
              </a:rPr>
              <a:t> </a:t>
            </a:r>
            <a:r>
              <a:rPr lang="en-US" sz="2400" u="sng" dirty="0">
                <a:solidFill>
                  <a:srgbClr val="FF0000"/>
                </a:solidFill>
              </a:rPr>
              <a:t>breed is black color. Its male has small horns. </a:t>
            </a:r>
            <a:r>
              <a:rPr lang="en-US" sz="2400" u="sng" dirty="0" err="1">
                <a:solidFill>
                  <a:srgbClr val="FF0000"/>
                </a:solidFill>
              </a:rPr>
              <a:t>Rustaqi</a:t>
            </a:r>
            <a:r>
              <a:rPr lang="en-US" sz="2400" u="sng" dirty="0">
                <a:solidFill>
                  <a:srgbClr val="FF0000"/>
                </a:solidFill>
              </a:rPr>
              <a:t> breed lives around Hillah and Bagdad. </a:t>
            </a:r>
            <a:r>
              <a:rPr lang="en-US" sz="2400" u="sng" dirty="0" err="1" smtClean="0">
                <a:solidFill>
                  <a:srgbClr val="FF0000"/>
                </a:solidFill>
              </a:rPr>
              <a:t>Rustaqi</a:t>
            </a:r>
            <a:r>
              <a:rPr lang="en-US" sz="2400" u="sng" dirty="0" smtClean="0">
                <a:solidFill>
                  <a:srgbClr val="FF0000"/>
                </a:solidFill>
              </a:rPr>
              <a:t> </a:t>
            </a:r>
            <a:r>
              <a:rPr lang="en-US" sz="2400" u="sng" dirty="0">
                <a:solidFill>
                  <a:srgbClr val="FF0000"/>
                </a:solidFill>
              </a:rPr>
              <a:t>breed is brown color and light tan. Male </a:t>
            </a:r>
            <a:r>
              <a:rPr lang="en-US" sz="2400" u="sng" dirty="0" err="1">
                <a:solidFill>
                  <a:srgbClr val="FF0000"/>
                </a:solidFill>
              </a:rPr>
              <a:t>Rustaqi</a:t>
            </a:r>
            <a:r>
              <a:rPr lang="en-US" sz="2400" u="sng" dirty="0">
                <a:solidFill>
                  <a:srgbClr val="FF0000"/>
                </a:solidFill>
              </a:rPr>
              <a:t> has small horns. </a:t>
            </a:r>
            <a:r>
              <a:rPr lang="en-US" sz="2400" u="sng" dirty="0" err="1">
                <a:solidFill>
                  <a:srgbClr val="FF0000"/>
                </a:solidFill>
              </a:rPr>
              <a:t>Karadi</a:t>
            </a:r>
            <a:r>
              <a:rPr lang="en-US" sz="2400" u="sng" dirty="0">
                <a:solidFill>
                  <a:srgbClr val="FF0000"/>
                </a:solidFill>
              </a:rPr>
              <a:t> </a:t>
            </a:r>
            <a:r>
              <a:rPr lang="en-US" sz="2400" u="sng" dirty="0" smtClean="0">
                <a:solidFill>
                  <a:srgbClr val="FF0000"/>
                </a:solidFill>
              </a:rPr>
              <a:t>breed </a:t>
            </a:r>
            <a:r>
              <a:rPr lang="en-US" sz="2400" u="sng" dirty="0">
                <a:solidFill>
                  <a:srgbClr val="FF0000"/>
                </a:solidFill>
              </a:rPr>
              <a:t>lives around Kurdistan region. </a:t>
            </a:r>
            <a:r>
              <a:rPr lang="en-US" sz="2400" u="sng" dirty="0" err="1" smtClean="0">
                <a:solidFill>
                  <a:srgbClr val="FF0000"/>
                </a:solidFill>
              </a:rPr>
              <a:t>Kurdi</a:t>
            </a:r>
            <a:r>
              <a:rPr lang="en-US" sz="2400" u="sng" dirty="0" smtClean="0">
                <a:solidFill>
                  <a:srgbClr val="FF0000"/>
                </a:solidFill>
              </a:rPr>
              <a:t> </a:t>
            </a:r>
            <a:r>
              <a:rPr lang="en-US" sz="2400" u="sng" dirty="0">
                <a:solidFill>
                  <a:srgbClr val="FF0000"/>
                </a:solidFill>
              </a:rPr>
              <a:t>breed is black color and light markings and its main use is meat. </a:t>
            </a:r>
            <a:r>
              <a:rPr lang="en-US" sz="2400" u="sng" dirty="0" err="1">
                <a:solidFill>
                  <a:srgbClr val="FF0000"/>
                </a:solidFill>
              </a:rPr>
              <a:t>Jenubi</a:t>
            </a:r>
            <a:r>
              <a:rPr lang="en-US" sz="2400" u="sng" dirty="0">
                <a:solidFill>
                  <a:srgbClr val="FF0000"/>
                </a:solidFill>
              </a:rPr>
              <a:t> breed lives in south eastern and central Iraq. </a:t>
            </a:r>
            <a:r>
              <a:rPr lang="en-US" sz="2400" u="sng" dirty="0" smtClean="0">
                <a:solidFill>
                  <a:srgbClr val="FF0000"/>
                </a:solidFill>
              </a:rPr>
              <a:t>Hereford </a:t>
            </a:r>
            <a:r>
              <a:rPr lang="en-US" sz="2400" u="sng" dirty="0">
                <a:solidFill>
                  <a:srgbClr val="FF0000"/>
                </a:solidFill>
              </a:rPr>
              <a:t>is one of the oldest British native breeds of cattle. Hereford is colored dark red with a white face, crest, dewlap and underline. It has short thick horns that typically curve down at the sides of the head. </a:t>
            </a:r>
            <a:r>
              <a:rPr lang="en-US" sz="2400" u="sng" dirty="0" smtClean="0">
                <a:solidFill>
                  <a:srgbClr val="FF0000"/>
                </a:solidFill>
              </a:rPr>
              <a:t>Friesian </a:t>
            </a:r>
            <a:r>
              <a:rPr lang="en-US" sz="2400" u="sng" dirty="0">
                <a:solidFill>
                  <a:srgbClr val="FF0000"/>
                </a:solidFill>
              </a:rPr>
              <a:t>is black and white </a:t>
            </a:r>
            <a:r>
              <a:rPr lang="en-US" sz="2400" u="sng" dirty="0" smtClean="0">
                <a:solidFill>
                  <a:srgbClr val="FF0000"/>
                </a:solidFill>
              </a:rPr>
              <a:t>color</a:t>
            </a:r>
            <a:r>
              <a:rPr lang="en-US" sz="2400" u="sng" dirty="0">
                <a:solidFill>
                  <a:srgbClr val="FF0000"/>
                </a:solidFill>
              </a:rPr>
              <a:t> </a:t>
            </a:r>
            <a:r>
              <a:rPr lang="en-US" sz="2400" u="sng" dirty="0" smtClean="0">
                <a:solidFill>
                  <a:srgbClr val="FF0000"/>
                </a:solidFill>
              </a:rPr>
              <a:t>(</a:t>
            </a:r>
            <a:r>
              <a:rPr lang="en-US" sz="2400" u="sng" dirty="0" err="1" smtClean="0">
                <a:solidFill>
                  <a:srgbClr val="FF0000"/>
                </a:solidFill>
              </a:rPr>
              <a:t>Purwin</a:t>
            </a:r>
            <a:r>
              <a:rPr lang="en-US" sz="2400" u="sng" dirty="0" smtClean="0">
                <a:solidFill>
                  <a:srgbClr val="FF0000"/>
                </a:solidFill>
              </a:rPr>
              <a:t> </a:t>
            </a:r>
            <a:r>
              <a:rPr lang="en-US" sz="2400" u="sng" dirty="0">
                <a:solidFill>
                  <a:srgbClr val="FF0000"/>
                </a:solidFill>
              </a:rPr>
              <a:t>et al., 2019</a:t>
            </a:r>
            <a:r>
              <a:rPr lang="en-US" sz="2400" u="sng" dirty="0" smtClean="0">
                <a:solidFill>
                  <a:srgbClr val="FF0000"/>
                </a:solidFill>
              </a:rPr>
              <a:t>).</a:t>
            </a:r>
            <a:r>
              <a:rPr lang="en-US" sz="2400" b="1" u="sng" dirty="0">
                <a:solidFill>
                  <a:srgbClr val="00B050"/>
                </a:solidFill>
              </a:rPr>
              <a:t> </a:t>
            </a:r>
            <a:r>
              <a:rPr lang="en-US" sz="2400" b="1" u="sng" dirty="0" smtClean="0">
                <a:solidFill>
                  <a:srgbClr val="00B050"/>
                </a:solidFill>
              </a:rPr>
              <a:t>Because </a:t>
            </a:r>
            <a:r>
              <a:rPr lang="en-US" sz="2400" b="1" u="sng" dirty="0">
                <a:solidFill>
                  <a:srgbClr val="00B050"/>
                </a:solidFill>
              </a:rPr>
              <a:t>there is a dearth of information on this topic</a:t>
            </a:r>
            <a:r>
              <a:rPr lang="en-US" sz="2400" dirty="0"/>
              <a:t>, the aim of this study was to compare growth performance and carcass traits of calves of five different cattle </a:t>
            </a:r>
            <a:r>
              <a:rPr lang="en-US" sz="2400" dirty="0" smtClean="0"/>
              <a:t>breeds</a:t>
            </a:r>
            <a:r>
              <a:rPr lang="en-US" sz="2400" dirty="0"/>
              <a:t>.</a:t>
            </a:r>
            <a:endParaRPr lang="en-US" sz="2400" dirty="0" smtClean="0"/>
          </a:p>
        </p:txBody>
      </p:sp>
      <p:cxnSp>
        <p:nvCxnSpPr>
          <p:cNvPr id="6" name="Straight Arrow Connector 5"/>
          <p:cNvCxnSpPr/>
          <p:nvPr/>
        </p:nvCxnSpPr>
        <p:spPr>
          <a:xfrm>
            <a:off x="3589870" y="5178478"/>
            <a:ext cx="0" cy="84132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2057400" y="5985719"/>
            <a:ext cx="2971799" cy="71616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Point of  research</a:t>
            </a:r>
          </a:p>
          <a:p>
            <a:pPr algn="ctr"/>
            <a:r>
              <a:rPr lang="en-US" sz="2000" b="1" dirty="0">
                <a:solidFill>
                  <a:schemeClr val="tx1"/>
                </a:solidFill>
              </a:rPr>
              <a:t>(detail)</a:t>
            </a:r>
          </a:p>
        </p:txBody>
      </p:sp>
      <p:sp>
        <p:nvSpPr>
          <p:cNvPr id="14" name="Oval 13"/>
          <p:cNvSpPr/>
          <p:nvPr/>
        </p:nvSpPr>
        <p:spPr>
          <a:xfrm>
            <a:off x="5029199" y="6337169"/>
            <a:ext cx="1485899" cy="44004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Gap</a:t>
            </a:r>
            <a:endParaRPr lang="en-US" sz="2000" b="1" dirty="0">
              <a:solidFill>
                <a:schemeClr val="tx1"/>
              </a:solidFill>
            </a:endParaRPr>
          </a:p>
        </p:txBody>
      </p:sp>
      <p:sp>
        <p:nvSpPr>
          <p:cNvPr id="17" name="Oval 16"/>
          <p:cNvSpPr/>
          <p:nvPr/>
        </p:nvSpPr>
        <p:spPr>
          <a:xfrm>
            <a:off x="6667501" y="6327722"/>
            <a:ext cx="2247899" cy="44004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Objective </a:t>
            </a:r>
            <a:endParaRPr lang="en-US" sz="2000" b="1" dirty="0">
              <a:solidFill>
                <a:schemeClr val="tx1"/>
              </a:solidFill>
            </a:endParaRPr>
          </a:p>
        </p:txBody>
      </p:sp>
      <p:cxnSp>
        <p:nvCxnSpPr>
          <p:cNvPr id="18" name="Straight Arrow Connector 17"/>
          <p:cNvCxnSpPr/>
          <p:nvPr/>
        </p:nvCxnSpPr>
        <p:spPr>
          <a:xfrm>
            <a:off x="5486400" y="5178478"/>
            <a:ext cx="1" cy="114924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943850" y="6019800"/>
            <a:ext cx="1" cy="46032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34970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6200"/>
            <a:ext cx="6596678" cy="646331"/>
          </a:xfrm>
          <a:prstGeom prst="rect">
            <a:avLst/>
          </a:prstGeom>
        </p:spPr>
        <p:txBody>
          <a:bodyPr wrap="none">
            <a:spAutoFit/>
          </a:bodyPr>
          <a:lstStyle/>
          <a:p>
            <a:r>
              <a:rPr lang="en-US" sz="3600" b="1" dirty="0" smtClean="0">
                <a:solidFill>
                  <a:srgbClr val="FF0000"/>
                </a:solidFill>
                <a:latin typeface="Arial" pitchFamily="34" charset="0"/>
                <a:cs typeface="Arial" pitchFamily="34" charset="0"/>
              </a:rPr>
              <a:t>INTRODUCTION EXAMPLE </a:t>
            </a:r>
            <a:r>
              <a:rPr lang="en-US" sz="3600" b="1" dirty="0" smtClean="0">
                <a:solidFill>
                  <a:srgbClr val="FF0000"/>
                </a:solidFill>
                <a:latin typeface="Arial" pitchFamily="34" charset="0"/>
                <a:cs typeface="Arial" pitchFamily="34" charset="0"/>
              </a:rPr>
              <a:t>V</a:t>
            </a:r>
            <a:endParaRPr lang="en-US" sz="3600" dirty="0"/>
          </a:p>
        </p:txBody>
      </p:sp>
      <p:sp>
        <p:nvSpPr>
          <p:cNvPr id="2" name="Rectangle 1"/>
          <p:cNvSpPr/>
          <p:nvPr/>
        </p:nvSpPr>
        <p:spPr>
          <a:xfrm>
            <a:off x="76200" y="1447800"/>
            <a:ext cx="8991600" cy="4893647"/>
          </a:xfrm>
          <a:prstGeom prst="rect">
            <a:avLst/>
          </a:prstGeom>
          <a:ln w="19050">
            <a:solidFill>
              <a:srgbClr val="FF0000"/>
            </a:solidFill>
          </a:ln>
        </p:spPr>
        <p:txBody>
          <a:bodyPr wrap="square">
            <a:spAutoFit/>
          </a:bodyPr>
          <a:lstStyle/>
          <a:p>
            <a:pPr algn="just"/>
            <a:r>
              <a:rPr lang="en-US" sz="2400" dirty="0" smtClean="0"/>
              <a:t>Broiler is </a:t>
            </a:r>
            <a:r>
              <a:rPr lang="en-US" sz="2400" dirty="0"/>
              <a:t>any chicken that is bred and raised specifically for meat production. Most commercial broilers reach slaughter weight between four and six weeks of </a:t>
            </a:r>
            <a:r>
              <a:rPr lang="en-US" sz="2400" dirty="0" smtClean="0"/>
              <a:t>age. In </a:t>
            </a:r>
            <a:r>
              <a:rPr lang="en-US" sz="2400" dirty="0"/>
              <a:t>poultry production, the main objective is to obtain high productivity, combined with product quality final results. For this, food additives are used, such as antibiotics, with the function of promoting growth (</a:t>
            </a:r>
            <a:r>
              <a:rPr lang="en-US" sz="2400" dirty="0" err="1"/>
              <a:t>Roshanfekr</a:t>
            </a:r>
            <a:r>
              <a:rPr lang="en-US" sz="2400" dirty="0"/>
              <a:t> &amp; </a:t>
            </a:r>
            <a:r>
              <a:rPr lang="en-US" sz="2400" dirty="0" err="1"/>
              <a:t>Mamooee</a:t>
            </a:r>
            <a:r>
              <a:rPr lang="en-US" sz="2400" dirty="0"/>
              <a:t>, 2009</a:t>
            </a:r>
            <a:r>
              <a:rPr lang="en-US" sz="2400" dirty="0" smtClean="0"/>
              <a:t>). The </a:t>
            </a:r>
            <a:r>
              <a:rPr lang="en-US" sz="2400" dirty="0" smtClean="0"/>
              <a:t>use </a:t>
            </a:r>
            <a:r>
              <a:rPr lang="en-US" sz="2400" dirty="0"/>
              <a:t>of antibiotics in animal feed </a:t>
            </a:r>
            <a:r>
              <a:rPr lang="en-US" sz="2400" dirty="0" smtClean="0"/>
              <a:t>may </a:t>
            </a:r>
            <a:r>
              <a:rPr lang="en-US" sz="2400" dirty="0"/>
              <a:t>have resulted in the development of resistant bacterial populations, leading to an imbalance in the symbiosis between the desirable </a:t>
            </a:r>
            <a:r>
              <a:rPr lang="en-US" sz="2400" dirty="0" smtClean="0"/>
              <a:t>micro-biota </a:t>
            </a:r>
            <a:r>
              <a:rPr lang="en-US" sz="2400" dirty="0"/>
              <a:t>and the animal. It is therefore clear that there is a need for studies of alternative products which may replace antibiotics in animal feed without causing loss of productivity and quality of the end products. Probiotics are considered a suitable alternative to antibiotics in poultry </a:t>
            </a:r>
            <a:r>
              <a:rPr lang="en-US" sz="2400" dirty="0" smtClean="0"/>
              <a:t>production. </a:t>
            </a:r>
            <a:endParaRPr lang="en-US" sz="2400" dirty="0"/>
          </a:p>
        </p:txBody>
      </p:sp>
      <p:sp>
        <p:nvSpPr>
          <p:cNvPr id="4" name="Rectangle 3"/>
          <p:cNvSpPr/>
          <p:nvPr/>
        </p:nvSpPr>
        <p:spPr>
          <a:xfrm>
            <a:off x="152400" y="685800"/>
            <a:ext cx="8839200" cy="830997"/>
          </a:xfrm>
          <a:prstGeom prst="rect">
            <a:avLst/>
          </a:prstGeom>
        </p:spPr>
        <p:txBody>
          <a:bodyPr wrap="square">
            <a:spAutoFit/>
          </a:bodyPr>
          <a:lstStyle/>
          <a:p>
            <a:pPr algn="just"/>
            <a:r>
              <a:rPr lang="en-US" sz="2400" b="1" dirty="0" smtClean="0">
                <a:solidFill>
                  <a:srgbClr val="FF0000"/>
                </a:solidFill>
              </a:rPr>
              <a:t>Title of research // </a:t>
            </a:r>
            <a:r>
              <a:rPr lang="en-US" sz="2400" b="1" dirty="0"/>
              <a:t>Growth </a:t>
            </a:r>
            <a:r>
              <a:rPr lang="en-US" sz="2400" b="1" dirty="0" smtClean="0"/>
              <a:t>performance in </a:t>
            </a:r>
            <a:r>
              <a:rPr lang="en-US" sz="2400" b="1" dirty="0" smtClean="0"/>
              <a:t>broiler chickens </a:t>
            </a:r>
            <a:r>
              <a:rPr lang="en-US" sz="2400" b="1" dirty="0"/>
              <a:t>fed </a:t>
            </a:r>
            <a:r>
              <a:rPr lang="en-US" sz="2400" b="1" dirty="0" smtClean="0"/>
              <a:t>probiotics and antibiotic </a:t>
            </a:r>
            <a:r>
              <a:rPr lang="en-US" sz="2400" b="1" dirty="0" smtClean="0"/>
              <a:t>as feed additive </a:t>
            </a:r>
            <a:endParaRPr lang="en-US" sz="2400" b="1" dirty="0"/>
          </a:p>
        </p:txBody>
      </p:sp>
      <p:cxnSp>
        <p:nvCxnSpPr>
          <p:cNvPr id="6" name="Straight Arrow Connector 5"/>
          <p:cNvCxnSpPr/>
          <p:nvPr/>
        </p:nvCxnSpPr>
        <p:spPr>
          <a:xfrm>
            <a:off x="4572000" y="6172200"/>
            <a:ext cx="838200" cy="11638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5334000" y="6172200"/>
            <a:ext cx="3657600" cy="539235"/>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mj-lt"/>
              </a:rPr>
              <a:t>General statements </a:t>
            </a:r>
            <a:endParaRPr lang="en-US" sz="2000" b="1" dirty="0">
              <a:solidFill>
                <a:schemeClr val="tx1"/>
              </a:solidFill>
              <a:latin typeface="+mj-lt"/>
            </a:endParaRPr>
          </a:p>
        </p:txBody>
      </p:sp>
    </p:spTree>
    <p:extLst>
      <p:ext uri="{BB962C8B-B14F-4D97-AF65-F5344CB8AC3E}">
        <p14:creationId xmlns:p14="http://schemas.microsoft.com/office/powerpoint/2010/main" val="2583599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839200" cy="4893647"/>
          </a:xfrm>
          <a:prstGeom prst="rect">
            <a:avLst/>
          </a:prstGeom>
          <a:ln w="19050">
            <a:solidFill>
              <a:srgbClr val="FF0000"/>
            </a:solidFill>
          </a:ln>
        </p:spPr>
        <p:txBody>
          <a:bodyPr wrap="square">
            <a:spAutoFit/>
          </a:bodyPr>
          <a:lstStyle/>
          <a:p>
            <a:pPr algn="just"/>
            <a:r>
              <a:rPr lang="en-US" sz="2400" u="sng" dirty="0" smtClean="0">
                <a:solidFill>
                  <a:srgbClr val="FF0000"/>
                </a:solidFill>
              </a:rPr>
              <a:t>Probiotics are </a:t>
            </a:r>
            <a:r>
              <a:rPr lang="en-US" sz="2400" u="sng" dirty="0">
                <a:solidFill>
                  <a:srgbClr val="FF0000"/>
                </a:solidFill>
              </a:rPr>
              <a:t>live microbial complements that leave useful effects on the host through an improvement in the intestine’s microbial equilibrium (Abdulla </a:t>
            </a:r>
            <a:r>
              <a:rPr lang="en-US" sz="2400" i="1" u="sng" dirty="0">
                <a:solidFill>
                  <a:srgbClr val="FF0000"/>
                </a:solidFill>
              </a:rPr>
              <a:t>et al.</a:t>
            </a:r>
            <a:r>
              <a:rPr lang="en-US" sz="2400" u="sng" dirty="0">
                <a:solidFill>
                  <a:srgbClr val="FF0000"/>
                </a:solidFill>
              </a:rPr>
              <a:t>, 2015). Most commonly used probiotic bacteria in poultry are Lactobacillus, </a:t>
            </a:r>
            <a:r>
              <a:rPr lang="en-US" sz="2400" u="sng" dirty="0" err="1">
                <a:solidFill>
                  <a:srgbClr val="FF0000"/>
                </a:solidFill>
              </a:rPr>
              <a:t>Bifidobacterium</a:t>
            </a:r>
            <a:r>
              <a:rPr lang="en-US" sz="2400" u="sng" dirty="0">
                <a:solidFill>
                  <a:srgbClr val="FF0000"/>
                </a:solidFill>
              </a:rPr>
              <a:t>, Bacillus, Streptococcus, </a:t>
            </a:r>
            <a:r>
              <a:rPr lang="en-US" sz="2400" u="sng" dirty="0" err="1">
                <a:solidFill>
                  <a:srgbClr val="FF0000"/>
                </a:solidFill>
              </a:rPr>
              <a:t>Pediococcus</a:t>
            </a:r>
            <a:r>
              <a:rPr lang="en-US" sz="2400" u="sng" dirty="0">
                <a:solidFill>
                  <a:srgbClr val="FF0000"/>
                </a:solidFill>
              </a:rPr>
              <a:t> and Enterococcus species (</a:t>
            </a:r>
            <a:r>
              <a:rPr lang="en-US" sz="2400" u="sng" dirty="0" err="1">
                <a:solidFill>
                  <a:srgbClr val="FF0000"/>
                </a:solidFill>
              </a:rPr>
              <a:t>Manafi</a:t>
            </a:r>
            <a:r>
              <a:rPr lang="en-US" sz="2400" u="sng" dirty="0">
                <a:solidFill>
                  <a:srgbClr val="FF0000"/>
                </a:solidFill>
              </a:rPr>
              <a:t> </a:t>
            </a:r>
            <a:r>
              <a:rPr lang="en-US" sz="2400" i="1" u="sng" dirty="0">
                <a:solidFill>
                  <a:srgbClr val="FF0000"/>
                </a:solidFill>
              </a:rPr>
              <a:t>et al.</a:t>
            </a:r>
            <a:r>
              <a:rPr lang="en-US" sz="2400" u="sng" dirty="0">
                <a:solidFill>
                  <a:srgbClr val="FF0000"/>
                </a:solidFill>
              </a:rPr>
              <a:t>, 2018). </a:t>
            </a:r>
            <a:r>
              <a:rPr lang="en-US" sz="2400" u="sng" dirty="0" smtClean="0">
                <a:solidFill>
                  <a:srgbClr val="FF0000"/>
                </a:solidFill>
              </a:rPr>
              <a:t>The </a:t>
            </a:r>
            <a:r>
              <a:rPr lang="en-US" sz="2400" u="sng" dirty="0">
                <a:solidFill>
                  <a:srgbClr val="FF0000"/>
                </a:solidFill>
              </a:rPr>
              <a:t>manufactured company of probiotic believes that probiotic </a:t>
            </a:r>
            <a:r>
              <a:rPr lang="en-US" sz="2400" u="sng" dirty="0" smtClean="0">
                <a:solidFill>
                  <a:srgbClr val="FF0000"/>
                </a:solidFill>
              </a:rPr>
              <a:t>bacteria have </a:t>
            </a:r>
            <a:r>
              <a:rPr lang="en-US" sz="2400" u="sng" dirty="0">
                <a:solidFill>
                  <a:srgbClr val="FF0000"/>
                </a:solidFill>
              </a:rPr>
              <a:t>an ability </a:t>
            </a:r>
            <a:r>
              <a:rPr lang="en-US" sz="2400" u="sng" dirty="0" smtClean="0">
                <a:solidFill>
                  <a:srgbClr val="FF0000"/>
                </a:solidFill>
              </a:rPr>
              <a:t>to enhance </a:t>
            </a:r>
            <a:r>
              <a:rPr lang="en-US" sz="2400" u="sng" dirty="0">
                <a:solidFill>
                  <a:srgbClr val="FF0000"/>
                </a:solidFill>
              </a:rPr>
              <a:t>feed utilization, growth performance and increased </a:t>
            </a:r>
            <a:r>
              <a:rPr lang="en-US" sz="2400" u="sng" dirty="0" smtClean="0">
                <a:solidFill>
                  <a:srgbClr val="FF0000"/>
                </a:solidFill>
              </a:rPr>
              <a:t>immunity.</a:t>
            </a:r>
            <a:r>
              <a:rPr lang="en-US" sz="2400" dirty="0" smtClean="0"/>
              <a:t> </a:t>
            </a:r>
            <a:r>
              <a:rPr lang="en-US" sz="2400" b="1" u="sng" dirty="0">
                <a:solidFill>
                  <a:srgbClr val="00B050"/>
                </a:solidFill>
              </a:rPr>
              <a:t>Authors did not observe any work has been carried out in poultry chicken regarding the subject matter.</a:t>
            </a:r>
            <a:r>
              <a:rPr lang="en-US" sz="2400" dirty="0">
                <a:solidFill>
                  <a:srgbClr val="00B050"/>
                </a:solidFill>
              </a:rPr>
              <a:t> </a:t>
            </a:r>
            <a:r>
              <a:rPr lang="en-US" sz="2400" dirty="0"/>
              <a:t>Thus, the objective of this study was to determine the influence of use of antibiotics and probiotics in the feeding of broilers on the growth performance (weight, weight gain, feed intake, feed conversion).</a:t>
            </a:r>
            <a:endParaRPr lang="en-US" sz="2400" dirty="0"/>
          </a:p>
        </p:txBody>
      </p:sp>
      <p:cxnSp>
        <p:nvCxnSpPr>
          <p:cNvPr id="6" name="Straight Arrow Connector 5"/>
          <p:cNvCxnSpPr/>
          <p:nvPr/>
        </p:nvCxnSpPr>
        <p:spPr>
          <a:xfrm flipH="1">
            <a:off x="2590800" y="3247921"/>
            <a:ext cx="21990" cy="239087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152400" y="5532233"/>
            <a:ext cx="2971799" cy="71616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Point of  research</a:t>
            </a:r>
          </a:p>
          <a:p>
            <a:pPr algn="ctr"/>
            <a:r>
              <a:rPr lang="en-US" sz="2000" b="1" dirty="0">
                <a:solidFill>
                  <a:schemeClr val="tx1"/>
                </a:solidFill>
              </a:rPr>
              <a:t>(detail)</a:t>
            </a:r>
          </a:p>
        </p:txBody>
      </p:sp>
      <p:cxnSp>
        <p:nvCxnSpPr>
          <p:cNvPr id="11" name="Straight Arrow Connector 10"/>
          <p:cNvCxnSpPr>
            <a:endCxn id="14" idx="0"/>
          </p:cNvCxnSpPr>
          <p:nvPr/>
        </p:nvCxnSpPr>
        <p:spPr>
          <a:xfrm>
            <a:off x="4702892" y="3603163"/>
            <a:ext cx="2458" cy="206713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3962400" y="5670293"/>
            <a:ext cx="1485899" cy="44004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Gap</a:t>
            </a:r>
            <a:endParaRPr lang="en-US" sz="2000" b="1" dirty="0">
              <a:solidFill>
                <a:schemeClr val="tx1"/>
              </a:solidFill>
            </a:endParaRPr>
          </a:p>
        </p:txBody>
      </p:sp>
      <p:sp>
        <p:nvSpPr>
          <p:cNvPr id="17" name="Oval 16"/>
          <p:cNvSpPr/>
          <p:nvPr/>
        </p:nvSpPr>
        <p:spPr>
          <a:xfrm>
            <a:off x="5943600" y="5805434"/>
            <a:ext cx="2247899" cy="44004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Objective </a:t>
            </a:r>
            <a:endParaRPr lang="en-US" sz="2000" b="1" dirty="0">
              <a:solidFill>
                <a:schemeClr val="tx1"/>
              </a:solidFill>
            </a:endParaRPr>
          </a:p>
        </p:txBody>
      </p:sp>
      <p:cxnSp>
        <p:nvCxnSpPr>
          <p:cNvPr id="18" name="Straight Arrow Connector 17"/>
          <p:cNvCxnSpPr>
            <a:endCxn id="17" idx="0"/>
          </p:cNvCxnSpPr>
          <p:nvPr/>
        </p:nvCxnSpPr>
        <p:spPr>
          <a:xfrm>
            <a:off x="7067549" y="4662127"/>
            <a:ext cx="1" cy="114330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28544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81000"/>
            <a:ext cx="8686800" cy="830997"/>
          </a:xfrm>
          <a:prstGeom prst="rect">
            <a:avLst/>
          </a:prstGeom>
          <a:solidFill>
            <a:schemeClr val="bg1"/>
          </a:solidFill>
          <a:ln w="25400">
            <a:solidFill>
              <a:srgbClr val="FF0000"/>
            </a:solidFill>
          </a:ln>
        </p:spPr>
        <p:txBody>
          <a:bodyPr wrap="square">
            <a:spAutoFit/>
          </a:bodyPr>
          <a:lstStyle/>
          <a:p>
            <a:pPr algn="just"/>
            <a:r>
              <a:rPr lang="en-US" sz="2400" dirty="0">
                <a:latin typeface="Arial" pitchFamily="34" charset="0"/>
                <a:cs typeface="Arial" pitchFamily="34" charset="0"/>
              </a:rPr>
              <a:t>Thus, it is necessary to </a:t>
            </a:r>
            <a:r>
              <a:rPr lang="en-US" sz="2400" dirty="0" smtClean="0">
                <a:latin typeface="Arial" pitchFamily="34" charset="0"/>
                <a:cs typeface="Arial" pitchFamily="34" charset="0"/>
              </a:rPr>
              <a:t>review </a:t>
            </a:r>
            <a:r>
              <a:rPr lang="en-US" sz="2400" dirty="0">
                <a:latin typeface="Arial" pitchFamily="34" charset="0"/>
                <a:cs typeface="Arial" pitchFamily="34" charset="0"/>
              </a:rPr>
              <a:t>the efficacy of antibiotics and </a:t>
            </a:r>
            <a:r>
              <a:rPr lang="en-US" sz="2400" dirty="0" smtClean="0">
                <a:latin typeface="Arial" pitchFamily="34" charset="0"/>
                <a:cs typeface="Arial" pitchFamily="34" charset="0"/>
              </a:rPr>
              <a:t>probiotics in </a:t>
            </a:r>
            <a:r>
              <a:rPr lang="en-US" sz="2400" dirty="0">
                <a:latin typeface="Arial" pitchFamily="34" charset="0"/>
                <a:cs typeface="Arial" pitchFamily="34" charset="0"/>
              </a:rPr>
              <a:t>order to optimize growth </a:t>
            </a:r>
            <a:r>
              <a:rPr lang="en-US" sz="2400" dirty="0" smtClean="0">
                <a:latin typeface="Arial" pitchFamily="34" charset="0"/>
                <a:cs typeface="Arial" pitchFamily="34" charset="0"/>
              </a:rPr>
              <a:t>performance in poultry. </a:t>
            </a:r>
            <a:endParaRPr lang="en-US" sz="2400" dirty="0">
              <a:latin typeface="Arial" pitchFamily="34" charset="0"/>
              <a:cs typeface="Arial" pitchFamily="34" charset="0"/>
            </a:endParaRPr>
          </a:p>
        </p:txBody>
      </p:sp>
      <p:cxnSp>
        <p:nvCxnSpPr>
          <p:cNvPr id="6" name="Straight Arrow Connector 5"/>
          <p:cNvCxnSpPr/>
          <p:nvPr/>
        </p:nvCxnSpPr>
        <p:spPr>
          <a:xfrm>
            <a:off x="76200" y="796498"/>
            <a:ext cx="0" cy="446130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28600" y="1261408"/>
            <a:ext cx="8686800" cy="1938992"/>
          </a:xfrm>
          <a:prstGeom prst="rect">
            <a:avLst/>
          </a:prstGeom>
          <a:ln w="25400">
            <a:solidFill>
              <a:srgbClr val="00B050"/>
            </a:solidFill>
          </a:ln>
        </p:spPr>
        <p:txBody>
          <a:bodyPr wrap="square">
            <a:spAutoFit/>
          </a:bodyPr>
          <a:lstStyle/>
          <a:p>
            <a:pPr algn="just"/>
            <a:r>
              <a:rPr lang="en-US" sz="2400" dirty="0">
                <a:latin typeface="Arial" pitchFamily="34" charset="0"/>
                <a:cs typeface="Arial" pitchFamily="34" charset="0"/>
              </a:rPr>
              <a:t>Thus, it is necessary to </a:t>
            </a:r>
            <a:r>
              <a:rPr lang="en-US" sz="2400" dirty="0" smtClean="0">
                <a:latin typeface="Arial" pitchFamily="34" charset="0"/>
                <a:cs typeface="Arial" pitchFamily="34" charset="0"/>
              </a:rPr>
              <a:t>review </a:t>
            </a:r>
            <a:r>
              <a:rPr lang="en-US" sz="2400" dirty="0">
                <a:latin typeface="Arial" pitchFamily="34" charset="0"/>
                <a:cs typeface="Arial" pitchFamily="34" charset="0"/>
              </a:rPr>
              <a:t>the efficacy of antibiotics and </a:t>
            </a:r>
            <a:r>
              <a:rPr lang="en-US" sz="2400" dirty="0" smtClean="0">
                <a:latin typeface="Arial" pitchFamily="34" charset="0"/>
                <a:cs typeface="Arial" pitchFamily="34" charset="0"/>
              </a:rPr>
              <a:t>probiotics in </a:t>
            </a:r>
            <a:r>
              <a:rPr lang="en-US" sz="2400" dirty="0">
                <a:latin typeface="Arial" pitchFamily="34" charset="0"/>
                <a:cs typeface="Arial" pitchFamily="34" charset="0"/>
              </a:rPr>
              <a:t>order to optimize growth </a:t>
            </a:r>
            <a:r>
              <a:rPr lang="en-US" sz="2400" dirty="0" smtClean="0">
                <a:latin typeface="Arial" pitchFamily="34" charset="0"/>
                <a:cs typeface="Arial" pitchFamily="34" charset="0"/>
              </a:rPr>
              <a:t>performance in poultry. This </a:t>
            </a:r>
            <a:r>
              <a:rPr lang="en-US" sz="2400" dirty="0">
                <a:latin typeface="Arial" pitchFamily="34" charset="0"/>
                <a:cs typeface="Arial" pitchFamily="34" charset="0"/>
              </a:rPr>
              <a:t>review </a:t>
            </a:r>
            <a:r>
              <a:rPr lang="en-US" sz="2400" dirty="0" smtClean="0">
                <a:latin typeface="Arial" pitchFamily="34" charset="0"/>
                <a:cs typeface="Arial" pitchFamily="34" charset="0"/>
              </a:rPr>
              <a:t>looks for the influence of antibiotics </a:t>
            </a:r>
            <a:r>
              <a:rPr lang="en-US" sz="2400" dirty="0">
                <a:latin typeface="Arial" pitchFamily="34" charset="0"/>
                <a:cs typeface="Arial" pitchFamily="34" charset="0"/>
              </a:rPr>
              <a:t>and </a:t>
            </a:r>
            <a:r>
              <a:rPr lang="en-US" sz="2400" dirty="0" smtClean="0">
                <a:latin typeface="Arial" pitchFamily="34" charset="0"/>
                <a:cs typeface="Arial" pitchFamily="34" charset="0"/>
              </a:rPr>
              <a:t>probiotics on </a:t>
            </a:r>
            <a:r>
              <a:rPr lang="en-US" sz="2400" dirty="0">
                <a:latin typeface="Arial" pitchFamily="34" charset="0"/>
                <a:cs typeface="Arial" pitchFamily="34" charset="0"/>
              </a:rPr>
              <a:t>growth performance </a:t>
            </a:r>
            <a:r>
              <a:rPr lang="en-US" sz="2400" dirty="0" smtClean="0">
                <a:latin typeface="Arial" pitchFamily="34" charset="0"/>
                <a:cs typeface="Arial" pitchFamily="34" charset="0"/>
              </a:rPr>
              <a:t>such as body weight</a:t>
            </a:r>
            <a:r>
              <a:rPr lang="en-US" sz="2400" dirty="0">
                <a:latin typeface="Arial" pitchFamily="34" charset="0"/>
                <a:cs typeface="Arial" pitchFamily="34" charset="0"/>
              </a:rPr>
              <a:t>, weight gain, feed intake, and feed </a:t>
            </a:r>
            <a:r>
              <a:rPr lang="en-US" sz="2400" dirty="0" smtClean="0">
                <a:latin typeface="Arial" pitchFamily="34" charset="0"/>
                <a:cs typeface="Arial" pitchFamily="34" charset="0"/>
              </a:rPr>
              <a:t>conversion </a:t>
            </a:r>
            <a:r>
              <a:rPr lang="en-US" sz="2400" dirty="0">
                <a:latin typeface="Arial" pitchFamily="34" charset="0"/>
                <a:cs typeface="Arial" pitchFamily="34" charset="0"/>
              </a:rPr>
              <a:t>in </a:t>
            </a:r>
            <a:r>
              <a:rPr lang="en-US" sz="2400" dirty="0" smtClean="0">
                <a:latin typeface="Arial" pitchFamily="34" charset="0"/>
                <a:cs typeface="Arial" pitchFamily="34" charset="0"/>
              </a:rPr>
              <a:t>poultry.</a:t>
            </a:r>
            <a:r>
              <a:rPr lang="en-US" sz="2400" dirty="0">
                <a:latin typeface="Arial" pitchFamily="34" charset="0"/>
                <a:cs typeface="Arial" pitchFamily="34" charset="0"/>
              </a:rPr>
              <a:t> chickens</a:t>
            </a:r>
          </a:p>
        </p:txBody>
      </p:sp>
      <p:cxnSp>
        <p:nvCxnSpPr>
          <p:cNvPr id="13" name="Straight Arrow Connector 12"/>
          <p:cNvCxnSpPr>
            <a:stCxn id="4" idx="1"/>
          </p:cNvCxnSpPr>
          <p:nvPr/>
        </p:nvCxnSpPr>
        <p:spPr>
          <a:xfrm flipH="1" flipV="1">
            <a:off x="63910" y="796498"/>
            <a:ext cx="164690" cy="1"/>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63910" y="5235677"/>
            <a:ext cx="2673145" cy="6858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Arial" pitchFamily="34" charset="0"/>
                <a:cs typeface="Arial" pitchFamily="34" charset="0"/>
              </a:rPr>
              <a:t> </a:t>
            </a:r>
            <a:endParaRPr lang="en-US" sz="2800" b="1" dirty="0">
              <a:solidFill>
                <a:schemeClr val="tx1"/>
              </a:solidFill>
              <a:latin typeface="Arial" pitchFamily="34" charset="0"/>
              <a:cs typeface="Arial" pitchFamily="34" charset="0"/>
            </a:endParaRPr>
          </a:p>
        </p:txBody>
      </p:sp>
      <p:sp>
        <p:nvSpPr>
          <p:cNvPr id="20" name="Rounded Rectangle 19"/>
          <p:cNvSpPr/>
          <p:nvPr/>
        </p:nvSpPr>
        <p:spPr>
          <a:xfrm>
            <a:off x="4572000" y="4267200"/>
            <a:ext cx="2673145" cy="685800"/>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Arial" pitchFamily="34" charset="0"/>
                <a:cs typeface="Arial" pitchFamily="34" charset="0"/>
              </a:rPr>
              <a:t> </a:t>
            </a:r>
            <a:r>
              <a:rPr lang="en-US" sz="2800" b="1" dirty="0">
                <a:solidFill>
                  <a:schemeClr val="tx1"/>
                </a:solidFill>
                <a:latin typeface="Arial" pitchFamily="34" charset="0"/>
                <a:cs typeface="Arial" pitchFamily="34" charset="0"/>
              </a:rPr>
              <a:t>Scope</a:t>
            </a:r>
          </a:p>
        </p:txBody>
      </p:sp>
      <p:sp>
        <p:nvSpPr>
          <p:cNvPr id="21" name="Rectangle 20"/>
          <p:cNvSpPr/>
          <p:nvPr/>
        </p:nvSpPr>
        <p:spPr>
          <a:xfrm>
            <a:off x="498632" y="5316967"/>
            <a:ext cx="1803699" cy="523220"/>
          </a:xfrm>
          <a:prstGeom prst="rect">
            <a:avLst/>
          </a:prstGeom>
        </p:spPr>
        <p:txBody>
          <a:bodyPr wrap="none">
            <a:spAutoFit/>
          </a:bodyPr>
          <a:lstStyle/>
          <a:p>
            <a:r>
              <a:rPr lang="en-US" sz="2800" b="1" dirty="0">
                <a:solidFill>
                  <a:prstClr val="black"/>
                </a:solidFill>
                <a:latin typeface="Arial" pitchFamily="34" charset="0"/>
                <a:cs typeface="Arial" pitchFamily="34" charset="0"/>
              </a:rPr>
              <a:t>Objective</a:t>
            </a:r>
            <a:endParaRPr lang="en-US" dirty="0"/>
          </a:p>
        </p:txBody>
      </p:sp>
      <p:cxnSp>
        <p:nvCxnSpPr>
          <p:cNvPr id="22" name="Straight Arrow Connector 21"/>
          <p:cNvCxnSpPr/>
          <p:nvPr/>
        </p:nvCxnSpPr>
        <p:spPr>
          <a:xfrm>
            <a:off x="5486400" y="3174675"/>
            <a:ext cx="0" cy="10925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58234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839200" cy="1569660"/>
          </a:xfrm>
          <a:prstGeom prst="rect">
            <a:avLst/>
          </a:prstGeom>
        </p:spPr>
        <p:txBody>
          <a:bodyPr wrap="square">
            <a:spAutoFit/>
          </a:bodyPr>
          <a:lstStyle/>
          <a:p>
            <a:r>
              <a:rPr lang="en-US" sz="2400" b="1" dirty="0" smtClean="0">
                <a:solidFill>
                  <a:srgbClr val="FF0000"/>
                </a:solidFill>
                <a:latin typeface="Arial" pitchFamily="34" charset="0"/>
                <a:cs typeface="Arial" pitchFamily="34" charset="0"/>
              </a:rPr>
              <a:t>References </a:t>
            </a:r>
          </a:p>
          <a:p>
            <a:endParaRPr lang="en-US" sz="2400" b="1" dirty="0">
              <a:solidFill>
                <a:srgbClr val="FF0000"/>
              </a:solidFill>
              <a:latin typeface="Arial" pitchFamily="34" charset="0"/>
              <a:cs typeface="Arial" pitchFamily="34" charset="0"/>
            </a:endParaRPr>
          </a:p>
          <a:p>
            <a:r>
              <a:rPr lang="en-US" sz="2400" b="1" dirty="0" smtClean="0">
                <a:solidFill>
                  <a:srgbClr val="FF0000"/>
                </a:solidFill>
                <a:latin typeface="Arial" pitchFamily="34" charset="0"/>
                <a:cs typeface="Arial" pitchFamily="34" charset="0"/>
              </a:rPr>
              <a:t>Author name. </a:t>
            </a:r>
            <a:r>
              <a:rPr lang="en-US" sz="2400" b="1" dirty="0" smtClean="0">
                <a:solidFill>
                  <a:srgbClr val="00B050"/>
                </a:solidFill>
                <a:latin typeface="Arial" pitchFamily="34" charset="0"/>
                <a:cs typeface="Arial" pitchFamily="34" charset="0"/>
              </a:rPr>
              <a:t>(Published year)</a:t>
            </a:r>
            <a:r>
              <a:rPr lang="en-US" sz="2400" b="1" dirty="0" smtClean="0">
                <a:solidFill>
                  <a:srgbClr val="FF0000"/>
                </a:solidFill>
                <a:latin typeface="Arial" pitchFamily="34" charset="0"/>
                <a:cs typeface="Arial" pitchFamily="34" charset="0"/>
              </a:rPr>
              <a:t>. </a:t>
            </a:r>
            <a:r>
              <a:rPr lang="en-US" sz="2400" b="1" dirty="0" smtClean="0">
                <a:solidFill>
                  <a:srgbClr val="00B0F0"/>
                </a:solidFill>
                <a:latin typeface="Arial" pitchFamily="34" charset="0"/>
                <a:cs typeface="Arial" pitchFamily="34" charset="0"/>
              </a:rPr>
              <a:t>Title</a:t>
            </a:r>
            <a:r>
              <a:rPr lang="en-US" sz="2400" b="1" dirty="0" smtClean="0">
                <a:solidFill>
                  <a:srgbClr val="FF0000"/>
                </a:solidFill>
                <a:latin typeface="Arial" pitchFamily="34" charset="0"/>
                <a:cs typeface="Arial" pitchFamily="34" charset="0"/>
              </a:rPr>
              <a:t>. </a:t>
            </a:r>
            <a:r>
              <a:rPr lang="en-US" sz="2400" b="1" dirty="0" smtClean="0">
                <a:solidFill>
                  <a:srgbClr val="7030A0"/>
                </a:solidFill>
                <a:latin typeface="Arial" pitchFamily="34" charset="0"/>
                <a:cs typeface="Arial" pitchFamily="34" charset="0"/>
              </a:rPr>
              <a:t>Journal name</a:t>
            </a:r>
            <a:r>
              <a:rPr lang="en-US" sz="2400" b="1" dirty="0" smtClean="0">
                <a:solidFill>
                  <a:srgbClr val="FF0000"/>
                </a:solidFill>
                <a:latin typeface="Arial" pitchFamily="34" charset="0"/>
                <a:cs typeface="Arial" pitchFamily="34" charset="0"/>
              </a:rPr>
              <a:t>, </a:t>
            </a:r>
            <a:r>
              <a:rPr lang="en-US" sz="2400" b="1" dirty="0" smtClean="0">
                <a:latin typeface="Arial" pitchFamily="34" charset="0"/>
                <a:cs typeface="Arial" pitchFamily="34" charset="0"/>
              </a:rPr>
              <a:t>volume</a:t>
            </a:r>
            <a:r>
              <a:rPr lang="en-US" sz="2400" b="1" dirty="0" smtClean="0">
                <a:solidFill>
                  <a:srgbClr val="FF0000"/>
                </a:solidFill>
                <a:latin typeface="Arial" pitchFamily="34" charset="0"/>
                <a:cs typeface="Arial" pitchFamily="34" charset="0"/>
              </a:rPr>
              <a:t> </a:t>
            </a:r>
            <a:r>
              <a:rPr lang="en-US" sz="2400" b="1" dirty="0" smtClean="0">
                <a:solidFill>
                  <a:schemeClr val="accent2"/>
                </a:solidFill>
                <a:latin typeface="Arial" pitchFamily="34" charset="0"/>
                <a:cs typeface="Arial" pitchFamily="34" charset="0"/>
              </a:rPr>
              <a:t>(issue)</a:t>
            </a:r>
            <a:r>
              <a:rPr lang="en-US" sz="2400" b="1" dirty="0" smtClean="0">
                <a:solidFill>
                  <a:srgbClr val="FF0000"/>
                </a:solidFill>
                <a:latin typeface="Arial" pitchFamily="34" charset="0"/>
                <a:cs typeface="Arial" pitchFamily="34" charset="0"/>
              </a:rPr>
              <a:t>: </a:t>
            </a:r>
            <a:r>
              <a:rPr lang="en-US" sz="2400" b="1" dirty="0" smtClean="0">
                <a:solidFill>
                  <a:srgbClr val="FFC000"/>
                </a:solidFill>
                <a:latin typeface="Arial" pitchFamily="34" charset="0"/>
                <a:cs typeface="Arial" pitchFamily="34" charset="0"/>
              </a:rPr>
              <a:t>pages</a:t>
            </a:r>
            <a:r>
              <a:rPr lang="en-US" sz="2400" b="1" dirty="0" smtClean="0">
                <a:solidFill>
                  <a:srgbClr val="FF0000"/>
                </a:solidFill>
                <a:latin typeface="Arial" pitchFamily="34" charset="0"/>
                <a:cs typeface="Arial" pitchFamily="34" charset="0"/>
              </a:rPr>
              <a:t>.  </a:t>
            </a:r>
            <a:endParaRPr lang="en-US" sz="2400" dirty="0"/>
          </a:p>
        </p:txBody>
      </p:sp>
    </p:spTree>
    <p:extLst>
      <p:ext uri="{BB962C8B-B14F-4D97-AF65-F5344CB8AC3E}">
        <p14:creationId xmlns:p14="http://schemas.microsoft.com/office/powerpoint/2010/main" val="38589572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QUIZ TIME&#10;What tense is the Background section written in?&#10;&#10;&#10;Past tense&#10;&#10;&#10;&#10;Present tense&#10;&#10;&#10;&#10;Present and past tense&#10;&#10;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QUIZ TIME&#10;What tense is the Background section written in?&#10;&#10;&#10;Past tense&#10;&#10;&#10;&#10;Present tense&#10;&#10;&#10;&#10;Present and past tense&#10;&#10;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QUIZ TIME&#10;What tense is the Background section written in?&#10;&#10;&#10;Past tense&#10;&#10;&#10;&#10;Present tense&#10;&#10;&#10;&#10;Present and past tense&#10;&#10; "/>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4344" name="Picture 8" descr="QUIZ TIME&#10;What tense is the Background section written in?&#10;&#10;&#10;Past tense&#10;&#10;&#10;&#10;Present tense&#10;&#10;&#10;&#10;Present and past tense&#10;&#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5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6690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Introduction&#10;&#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5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148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5442516" cy="646331"/>
          </a:xfrm>
          <a:prstGeom prst="rect">
            <a:avLst/>
          </a:prstGeom>
        </p:spPr>
        <p:txBody>
          <a:bodyPr wrap="none">
            <a:spAutoFit/>
          </a:bodyPr>
          <a:lstStyle/>
          <a:p>
            <a:r>
              <a:rPr lang="en-US" sz="3600" b="1" dirty="0">
                <a:solidFill>
                  <a:srgbClr val="FF0000"/>
                </a:solidFill>
                <a:latin typeface="Arial" pitchFamily="34" charset="0"/>
                <a:cs typeface="Arial" pitchFamily="34" charset="0"/>
              </a:rPr>
              <a:t>INTRODUCTION NOTES</a:t>
            </a:r>
            <a:endParaRPr lang="en-US" sz="3600" dirty="0"/>
          </a:p>
        </p:txBody>
      </p:sp>
      <p:sp>
        <p:nvSpPr>
          <p:cNvPr id="5" name="Rectangle 4"/>
          <p:cNvSpPr/>
          <p:nvPr/>
        </p:nvSpPr>
        <p:spPr>
          <a:xfrm>
            <a:off x="228600" y="990600"/>
            <a:ext cx="8610600" cy="4585871"/>
          </a:xfrm>
          <a:prstGeom prst="rect">
            <a:avLst/>
          </a:prstGeom>
        </p:spPr>
        <p:txBody>
          <a:bodyPr wrap="square">
            <a:spAutoFit/>
          </a:bodyPr>
          <a:lstStyle/>
          <a:p>
            <a:pPr marL="285750" indent="-285750" algn="just">
              <a:buFont typeface="Wingdings" pitchFamily="2" charset="2"/>
              <a:buChar char="§"/>
            </a:pPr>
            <a:r>
              <a:rPr lang="en-US" sz="2400" dirty="0" smtClean="0">
                <a:latin typeface="Arial" pitchFamily="34" charset="0"/>
                <a:cs typeface="Arial" pitchFamily="34" charset="0"/>
              </a:rPr>
              <a:t>Open with general statements related to the research. </a:t>
            </a:r>
          </a:p>
          <a:p>
            <a:pPr marL="285750" indent="-285750" algn="just">
              <a:buFont typeface="Wingdings" pitchFamily="2" charset="2"/>
              <a:buChar char="§"/>
            </a:pPr>
            <a:endParaRPr lang="en-US" sz="2400" dirty="0">
              <a:latin typeface="Arial" pitchFamily="34" charset="0"/>
              <a:cs typeface="Arial" pitchFamily="34" charset="0"/>
            </a:endParaRPr>
          </a:p>
          <a:p>
            <a:pPr marL="285750" indent="-285750" algn="just">
              <a:buFont typeface="Wingdings" pitchFamily="2" charset="2"/>
              <a:buChar char="§"/>
            </a:pPr>
            <a:r>
              <a:rPr lang="en-US" sz="2400" dirty="0" smtClean="0">
                <a:latin typeface="Arial" pitchFamily="34" charset="0"/>
                <a:cs typeface="Arial" pitchFamily="34" charset="0"/>
              </a:rPr>
              <a:t>Gradually narrow to a point ( research) by become more specific and add more detail.</a:t>
            </a:r>
          </a:p>
          <a:p>
            <a:pPr marL="285750" indent="-285750" algn="just">
              <a:buFont typeface="Wingdings" pitchFamily="2" charset="2"/>
              <a:buChar char="§"/>
            </a:pPr>
            <a:endParaRPr lang="en-US" sz="2400" dirty="0" smtClean="0">
              <a:latin typeface="Arial" pitchFamily="34" charset="0"/>
              <a:cs typeface="Arial" pitchFamily="34" charset="0"/>
            </a:endParaRPr>
          </a:p>
          <a:p>
            <a:pPr marL="285750" indent="-285750" algn="just">
              <a:buFont typeface="Wingdings" pitchFamily="2" charset="2"/>
              <a:buChar char="§"/>
            </a:pPr>
            <a:r>
              <a:rPr lang="en-US" sz="2400" dirty="0" smtClean="0">
                <a:latin typeface="Arial" pitchFamily="34" charset="0"/>
                <a:cs typeface="Arial" pitchFamily="34" charset="0"/>
              </a:rPr>
              <a:t>Make </a:t>
            </a:r>
            <a:r>
              <a:rPr lang="en-US" sz="2400" dirty="0">
                <a:latin typeface="Arial" pitchFamily="34" charset="0"/>
                <a:cs typeface="Arial" pitchFamily="34" charset="0"/>
              </a:rPr>
              <a:t>an observation </a:t>
            </a:r>
            <a:r>
              <a:rPr lang="en-US" sz="2400" dirty="0" smtClean="0">
                <a:latin typeface="Arial" pitchFamily="34" charset="0"/>
                <a:cs typeface="Arial" pitchFamily="34" charset="0"/>
              </a:rPr>
              <a:t>(gap) about </a:t>
            </a:r>
            <a:r>
              <a:rPr lang="en-US" sz="2400" dirty="0">
                <a:latin typeface="Arial" pitchFamily="34" charset="0"/>
                <a:cs typeface="Arial" pitchFamily="34" charset="0"/>
              </a:rPr>
              <a:t>the </a:t>
            </a:r>
            <a:r>
              <a:rPr lang="en-US" sz="2400" dirty="0" smtClean="0">
                <a:latin typeface="Arial" pitchFamily="34" charset="0"/>
                <a:cs typeface="Arial" pitchFamily="34" charset="0"/>
              </a:rPr>
              <a:t>research.</a:t>
            </a:r>
            <a:endParaRPr lang="en-US" sz="2400" dirty="0">
              <a:latin typeface="Arial" pitchFamily="34" charset="0"/>
              <a:cs typeface="Arial" pitchFamily="34" charset="0"/>
            </a:endParaRPr>
          </a:p>
          <a:p>
            <a:pPr marL="800100" lvl="1" indent="-342900" algn="just">
              <a:buFont typeface="Courier New" pitchFamily="49" charset="0"/>
              <a:buChar char="o"/>
            </a:pPr>
            <a:r>
              <a:rPr lang="en-US" sz="2400" dirty="0" smtClean="0">
                <a:solidFill>
                  <a:srgbClr val="0070C0"/>
                </a:solidFill>
                <a:latin typeface="Arial" pitchFamily="34" charset="0"/>
                <a:cs typeface="Arial" pitchFamily="34" charset="0"/>
              </a:rPr>
              <a:t>Why </a:t>
            </a:r>
            <a:r>
              <a:rPr lang="en-US" sz="2400" dirty="0">
                <a:solidFill>
                  <a:srgbClr val="0070C0"/>
                </a:solidFill>
                <a:latin typeface="Arial" pitchFamily="34" charset="0"/>
                <a:cs typeface="Arial" pitchFamily="34" charset="0"/>
              </a:rPr>
              <a:t>do you search  for information on a specific topic</a:t>
            </a:r>
            <a:r>
              <a:rPr lang="en-US" sz="2400" dirty="0" smtClean="0">
                <a:solidFill>
                  <a:srgbClr val="0070C0"/>
                </a:solidFill>
                <a:latin typeface="Arial" pitchFamily="34" charset="0"/>
                <a:cs typeface="Arial" pitchFamily="34" charset="0"/>
              </a:rPr>
              <a:t>?</a:t>
            </a:r>
          </a:p>
          <a:p>
            <a:pPr marL="285750" indent="-285750" algn="just">
              <a:buFont typeface="Wingdings" pitchFamily="2" charset="2"/>
              <a:buChar char="§"/>
            </a:pPr>
            <a:endParaRPr lang="en-US" sz="2400" dirty="0">
              <a:latin typeface="Arial" pitchFamily="34" charset="0"/>
              <a:cs typeface="Arial" pitchFamily="34" charset="0"/>
            </a:endParaRPr>
          </a:p>
          <a:p>
            <a:pPr marL="285750" indent="-285750" algn="just">
              <a:buFont typeface="Wingdings" pitchFamily="2" charset="2"/>
              <a:buChar char="§"/>
            </a:pPr>
            <a:r>
              <a:rPr lang="en-US" sz="2400" dirty="0" smtClean="0">
                <a:latin typeface="Arial" pitchFamily="34" charset="0"/>
                <a:cs typeface="Arial" pitchFamily="34" charset="0"/>
              </a:rPr>
              <a:t>Purpose (objective)</a:t>
            </a:r>
          </a:p>
          <a:p>
            <a:pPr marL="800100" lvl="1" indent="-342900">
              <a:buFont typeface="Courier New" pitchFamily="49" charset="0"/>
              <a:buChar char="o"/>
            </a:pPr>
            <a:r>
              <a:rPr lang="en-US" sz="2400" dirty="0" smtClean="0">
                <a:solidFill>
                  <a:srgbClr val="0070C0"/>
                </a:solidFill>
                <a:latin typeface="Arial" pitchFamily="34" charset="0"/>
                <a:cs typeface="Arial" pitchFamily="34" charset="0"/>
              </a:rPr>
              <a:t>States </a:t>
            </a:r>
            <a:r>
              <a:rPr lang="en-US" sz="2400" dirty="0">
                <a:solidFill>
                  <a:srgbClr val="0070C0"/>
                </a:solidFill>
                <a:latin typeface="Arial" pitchFamily="34" charset="0"/>
                <a:cs typeface="Arial" pitchFamily="34" charset="0"/>
              </a:rPr>
              <a:t>the purpose of the research </a:t>
            </a:r>
          </a:p>
          <a:p>
            <a:pPr marL="800100" lvl="1" indent="-342900">
              <a:buFont typeface="Courier New" pitchFamily="49" charset="0"/>
              <a:buChar char="o"/>
            </a:pPr>
            <a:r>
              <a:rPr lang="en-US" sz="2400" dirty="0">
                <a:solidFill>
                  <a:srgbClr val="0070C0"/>
                </a:solidFill>
                <a:latin typeface="Arial" pitchFamily="34" charset="0"/>
                <a:cs typeface="Arial" pitchFamily="34" charset="0"/>
              </a:rPr>
              <a:t>Include what the research will recommend (Hypothesis)</a:t>
            </a:r>
          </a:p>
          <a:p>
            <a:pPr marL="285750" indent="-285750" algn="just">
              <a:buFont typeface="Wingdings" pitchFamily="2" charset="2"/>
              <a:buChar char="§"/>
            </a:pPr>
            <a:endParaRPr lang="en-US" sz="2400" dirty="0" smtClean="0">
              <a:latin typeface="Arial" pitchFamily="34" charset="0"/>
              <a:cs typeface="Arial" pitchFamily="34" charset="0"/>
            </a:endParaRPr>
          </a:p>
        </p:txBody>
      </p:sp>
    </p:spTree>
    <p:extLst>
      <p:ext uri="{BB962C8B-B14F-4D97-AF65-F5344CB8AC3E}">
        <p14:creationId xmlns:p14="http://schemas.microsoft.com/office/powerpoint/2010/main" val="3524085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5442516" cy="646331"/>
          </a:xfrm>
          <a:prstGeom prst="rect">
            <a:avLst/>
          </a:prstGeom>
        </p:spPr>
        <p:txBody>
          <a:bodyPr wrap="none">
            <a:spAutoFit/>
          </a:bodyPr>
          <a:lstStyle/>
          <a:p>
            <a:r>
              <a:rPr lang="en-US" sz="3600" b="1" dirty="0">
                <a:solidFill>
                  <a:srgbClr val="FF0000"/>
                </a:solidFill>
                <a:latin typeface="Arial" pitchFamily="34" charset="0"/>
                <a:cs typeface="Arial" pitchFamily="34" charset="0"/>
              </a:rPr>
              <a:t>INTRODUCTION NOTES</a:t>
            </a:r>
            <a:endParaRPr lang="en-US" sz="3600" dirty="0"/>
          </a:p>
        </p:txBody>
      </p:sp>
      <p:sp>
        <p:nvSpPr>
          <p:cNvPr id="5" name="Rectangle 4"/>
          <p:cNvSpPr/>
          <p:nvPr/>
        </p:nvSpPr>
        <p:spPr>
          <a:xfrm>
            <a:off x="228600" y="990600"/>
            <a:ext cx="8610600" cy="1938992"/>
          </a:xfrm>
          <a:prstGeom prst="rect">
            <a:avLst/>
          </a:prstGeom>
        </p:spPr>
        <p:txBody>
          <a:bodyPr wrap="square">
            <a:spAutoFit/>
          </a:bodyPr>
          <a:lstStyle/>
          <a:p>
            <a:pPr marL="285750" indent="-285750" algn="just">
              <a:buFont typeface="Wingdings" pitchFamily="2" charset="2"/>
              <a:buChar char="§"/>
            </a:pPr>
            <a:endParaRPr lang="en-US" sz="2400" dirty="0" smtClean="0">
              <a:latin typeface="Arial" pitchFamily="34" charset="0"/>
              <a:cs typeface="Arial" pitchFamily="34" charset="0"/>
            </a:endParaRPr>
          </a:p>
          <a:p>
            <a:pPr marL="285750" indent="-285750" algn="just">
              <a:buFont typeface="Wingdings" pitchFamily="2" charset="2"/>
              <a:buChar char="§"/>
            </a:pPr>
            <a:r>
              <a:rPr lang="en-US" sz="2400" dirty="0">
                <a:latin typeface="Arial" pitchFamily="34" charset="0"/>
                <a:cs typeface="Arial" pitchFamily="34" charset="0"/>
              </a:rPr>
              <a:t>Uses present and past tense</a:t>
            </a:r>
            <a:r>
              <a:rPr lang="en-US" sz="2400" dirty="0" smtClean="0">
                <a:latin typeface="Arial" pitchFamily="34" charset="0"/>
                <a:cs typeface="Arial" pitchFamily="34" charset="0"/>
              </a:rPr>
              <a:t>.</a:t>
            </a:r>
          </a:p>
          <a:p>
            <a:pPr marL="285750" indent="-285750" algn="just">
              <a:buFont typeface="Wingdings" pitchFamily="2" charset="2"/>
              <a:buChar char="§"/>
            </a:pPr>
            <a:endParaRPr lang="en-US" sz="2400" dirty="0">
              <a:latin typeface="Arial" pitchFamily="34" charset="0"/>
              <a:cs typeface="Arial" pitchFamily="34" charset="0"/>
            </a:endParaRPr>
          </a:p>
          <a:p>
            <a:pPr marL="285750" indent="-285750" algn="just">
              <a:buFont typeface="Wingdings" pitchFamily="2" charset="2"/>
              <a:buChar char="§"/>
            </a:pPr>
            <a:r>
              <a:rPr lang="en-US" sz="2400" dirty="0">
                <a:latin typeface="Arial" pitchFamily="34" charset="0"/>
                <a:cs typeface="Arial" pitchFamily="34" charset="0"/>
              </a:rPr>
              <a:t>Format – Times New Roman Font and size 12 with 1.5 space line. </a:t>
            </a:r>
          </a:p>
        </p:txBody>
      </p:sp>
    </p:spTree>
    <p:extLst>
      <p:ext uri="{BB962C8B-B14F-4D97-AF65-F5344CB8AC3E}">
        <p14:creationId xmlns:p14="http://schemas.microsoft.com/office/powerpoint/2010/main" val="778348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52400"/>
            <a:ext cx="6340197" cy="646331"/>
          </a:xfrm>
          <a:prstGeom prst="rect">
            <a:avLst/>
          </a:prstGeom>
        </p:spPr>
        <p:txBody>
          <a:bodyPr wrap="none">
            <a:spAutoFit/>
          </a:bodyPr>
          <a:lstStyle/>
          <a:p>
            <a:r>
              <a:rPr lang="en-US" sz="3600" b="1" dirty="0" smtClean="0">
                <a:solidFill>
                  <a:srgbClr val="FF0000"/>
                </a:solidFill>
                <a:latin typeface="Arial" pitchFamily="34" charset="0"/>
                <a:cs typeface="Arial" pitchFamily="34" charset="0"/>
              </a:rPr>
              <a:t>INTRODUCTION EXAMPLE I</a:t>
            </a:r>
            <a:endParaRPr lang="en-US" sz="3600" dirty="0"/>
          </a:p>
        </p:txBody>
      </p:sp>
      <p:sp>
        <p:nvSpPr>
          <p:cNvPr id="2" name="Rectangle 1"/>
          <p:cNvSpPr/>
          <p:nvPr/>
        </p:nvSpPr>
        <p:spPr>
          <a:xfrm>
            <a:off x="152400" y="1636216"/>
            <a:ext cx="8839200" cy="3785652"/>
          </a:xfrm>
          <a:prstGeom prst="rect">
            <a:avLst/>
          </a:prstGeom>
          <a:ln w="19050">
            <a:solidFill>
              <a:srgbClr val="FF0000"/>
            </a:solidFill>
          </a:ln>
        </p:spPr>
        <p:txBody>
          <a:bodyPr wrap="square">
            <a:spAutoFit/>
          </a:bodyPr>
          <a:lstStyle/>
          <a:p>
            <a:pPr algn="just"/>
            <a:r>
              <a:rPr lang="en-US" sz="2400" dirty="0"/>
              <a:t>Goat meat (</a:t>
            </a:r>
            <a:r>
              <a:rPr lang="en-US" sz="2400" dirty="0" err="1"/>
              <a:t>Chevon</a:t>
            </a:r>
            <a:r>
              <a:rPr lang="en-US" sz="2400" dirty="0"/>
              <a:t>) is gaining popularity among meat consumers (</a:t>
            </a:r>
            <a:r>
              <a:rPr lang="en-US" sz="2400" dirty="0" err="1"/>
              <a:t>Ilie</a:t>
            </a:r>
            <a:r>
              <a:rPr lang="en-US" sz="2400" dirty="0"/>
              <a:t> et al., 2012). Thanks to its low intramuscular fat, mainly saturated fatty acid, and cholesterol level when compared to similar cuts of beef and mutton (Adam et al., 2010; </a:t>
            </a:r>
            <a:r>
              <a:rPr lang="en-US" sz="2400" dirty="0" err="1"/>
              <a:t>Madruga</a:t>
            </a:r>
            <a:r>
              <a:rPr lang="en-US" sz="2400" dirty="0"/>
              <a:t> &amp; </a:t>
            </a:r>
            <a:r>
              <a:rPr lang="en-US" sz="2400" dirty="0" err="1"/>
              <a:t>Bressan</a:t>
            </a:r>
            <a:r>
              <a:rPr lang="en-US" sz="2400" dirty="0"/>
              <a:t>, 2011), which is proven by the increase in goat meat production from 4.90 million tons in 2008 to </a:t>
            </a:r>
            <a:r>
              <a:rPr lang="en-US" sz="2400" dirty="0" smtClean="0"/>
              <a:t>6.99 </a:t>
            </a:r>
            <a:r>
              <a:rPr lang="en-US" sz="2400" dirty="0"/>
              <a:t>million tons in </a:t>
            </a:r>
            <a:r>
              <a:rPr lang="en-US" sz="2400" dirty="0" smtClean="0"/>
              <a:t>2019 </a:t>
            </a:r>
            <a:r>
              <a:rPr lang="en-US" sz="2400" dirty="0"/>
              <a:t>(FAO, 2011). This prompts the gradual expansion of goat meat industries in most part of the world to improve the availability of goat meat in order to meet the demands of consumers (</a:t>
            </a:r>
            <a:r>
              <a:rPr lang="en-US" sz="2400" dirty="0" err="1"/>
              <a:t>Dhanda</a:t>
            </a:r>
            <a:r>
              <a:rPr lang="en-US" sz="2400" dirty="0"/>
              <a:t> et al., 2003) through the use of automated </a:t>
            </a:r>
            <a:r>
              <a:rPr lang="en-US" sz="2400" b="1" dirty="0"/>
              <a:t>slaughter </a:t>
            </a:r>
            <a:r>
              <a:rPr lang="en-US" sz="2400" b="1" dirty="0" smtClean="0"/>
              <a:t>techniques</a:t>
            </a:r>
            <a:r>
              <a:rPr lang="en-US" sz="2400" dirty="0"/>
              <a:t>.</a:t>
            </a:r>
            <a:endParaRPr lang="en-US" sz="2400" dirty="0"/>
          </a:p>
        </p:txBody>
      </p:sp>
      <p:sp>
        <p:nvSpPr>
          <p:cNvPr id="4" name="Rectangle 3"/>
          <p:cNvSpPr/>
          <p:nvPr/>
        </p:nvSpPr>
        <p:spPr>
          <a:xfrm>
            <a:off x="152400" y="798731"/>
            <a:ext cx="8839200" cy="830997"/>
          </a:xfrm>
          <a:prstGeom prst="rect">
            <a:avLst/>
          </a:prstGeom>
        </p:spPr>
        <p:txBody>
          <a:bodyPr wrap="square">
            <a:spAutoFit/>
          </a:bodyPr>
          <a:lstStyle/>
          <a:p>
            <a:pPr algn="just"/>
            <a:r>
              <a:rPr lang="en-US" sz="2400" b="1" dirty="0" smtClean="0">
                <a:solidFill>
                  <a:srgbClr val="FF0000"/>
                </a:solidFill>
              </a:rPr>
              <a:t>Title of research // </a:t>
            </a:r>
            <a:r>
              <a:rPr lang="en-US" sz="2400" b="1" dirty="0" smtClean="0"/>
              <a:t>The </a:t>
            </a:r>
            <a:r>
              <a:rPr lang="en-US" sz="2400" b="1" dirty="0"/>
              <a:t>Effect of </a:t>
            </a:r>
            <a:r>
              <a:rPr lang="en-US" sz="2400" b="1" dirty="0" smtClean="0"/>
              <a:t>slaughter methods on blood loss and Shelf </a:t>
            </a:r>
            <a:r>
              <a:rPr lang="en-US" sz="2400" b="1" dirty="0"/>
              <a:t>Life of  </a:t>
            </a:r>
            <a:r>
              <a:rPr lang="en-US" sz="2400" b="1" dirty="0" smtClean="0"/>
              <a:t>Goat Meat</a:t>
            </a:r>
            <a:endParaRPr lang="en-US" sz="2400" b="1" dirty="0"/>
          </a:p>
        </p:txBody>
      </p:sp>
      <p:cxnSp>
        <p:nvCxnSpPr>
          <p:cNvPr id="6" name="Straight Arrow Connector 5"/>
          <p:cNvCxnSpPr>
            <a:stCxn id="2" idx="2"/>
          </p:cNvCxnSpPr>
          <p:nvPr/>
        </p:nvCxnSpPr>
        <p:spPr>
          <a:xfrm>
            <a:off x="4572000" y="5421868"/>
            <a:ext cx="762000" cy="10551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5334000" y="6172200"/>
            <a:ext cx="3657600" cy="539235"/>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mj-lt"/>
              </a:rPr>
              <a:t>General statements </a:t>
            </a:r>
            <a:endParaRPr lang="en-US" sz="2000" b="1" dirty="0">
              <a:solidFill>
                <a:schemeClr val="tx1"/>
              </a:solidFill>
              <a:latin typeface="+mj-lt"/>
            </a:endParaRPr>
          </a:p>
        </p:txBody>
      </p:sp>
    </p:spTree>
    <p:extLst>
      <p:ext uri="{BB962C8B-B14F-4D97-AF65-F5344CB8AC3E}">
        <p14:creationId xmlns:p14="http://schemas.microsoft.com/office/powerpoint/2010/main" val="885034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85800"/>
            <a:ext cx="8839200" cy="2308324"/>
          </a:xfrm>
          <a:prstGeom prst="rect">
            <a:avLst/>
          </a:prstGeom>
          <a:ln w="25400">
            <a:solidFill>
              <a:srgbClr val="FF0000"/>
            </a:solidFill>
          </a:ln>
        </p:spPr>
        <p:txBody>
          <a:bodyPr wrap="square">
            <a:spAutoFit/>
          </a:bodyPr>
          <a:lstStyle/>
          <a:p>
            <a:pPr algn="just"/>
            <a:r>
              <a:rPr lang="en-US" sz="2400" dirty="0"/>
              <a:t>slaughter methods are </a:t>
            </a:r>
            <a:r>
              <a:rPr lang="en-US" sz="2400" dirty="0" smtClean="0"/>
              <a:t>classified </a:t>
            </a:r>
            <a:r>
              <a:rPr lang="en-US" sz="2400" dirty="0"/>
              <a:t>as conventional (procedures involving stunning) and religious (animals are killed by neck cutting by use of a sharp knife in agreement with religious prescriptions). </a:t>
            </a:r>
            <a:r>
              <a:rPr lang="en-US" sz="2400" dirty="0" smtClean="0"/>
              <a:t>Religious method </a:t>
            </a:r>
            <a:r>
              <a:rPr lang="en-US" sz="2400" dirty="0"/>
              <a:t>has been thought to provide a considerable bleeding when the heart is still beating, which might be beneficial for shelf-life extension or meat quality maintenance </a:t>
            </a:r>
            <a:r>
              <a:rPr lang="en-US" sz="2400" dirty="0" smtClean="0"/>
              <a:t>(Farouk </a:t>
            </a:r>
            <a:r>
              <a:rPr lang="en-US" sz="2400" dirty="0"/>
              <a:t>et al., 2014). </a:t>
            </a:r>
          </a:p>
        </p:txBody>
      </p:sp>
      <p:cxnSp>
        <p:nvCxnSpPr>
          <p:cNvPr id="6" name="Straight Arrow Connector 5"/>
          <p:cNvCxnSpPr>
            <a:stCxn id="2" idx="0"/>
            <a:endCxn id="7" idx="2"/>
          </p:cNvCxnSpPr>
          <p:nvPr/>
        </p:nvCxnSpPr>
        <p:spPr>
          <a:xfrm flipV="1">
            <a:off x="4572000" y="407938"/>
            <a:ext cx="609600" cy="27786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5181600" y="76200"/>
            <a:ext cx="3945194" cy="66347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mj-lt"/>
              </a:rPr>
              <a:t>Point of  research</a:t>
            </a:r>
          </a:p>
          <a:p>
            <a:pPr algn="ctr"/>
            <a:r>
              <a:rPr lang="en-US" sz="2000" b="1" dirty="0" smtClean="0">
                <a:solidFill>
                  <a:schemeClr val="tx1"/>
                </a:solidFill>
                <a:latin typeface="+mj-lt"/>
              </a:rPr>
              <a:t>(detail)</a:t>
            </a:r>
            <a:endParaRPr lang="en-US" sz="2000" b="1" dirty="0">
              <a:solidFill>
                <a:schemeClr val="tx1"/>
              </a:solidFill>
              <a:latin typeface="+mj-lt"/>
            </a:endParaRPr>
          </a:p>
        </p:txBody>
      </p:sp>
      <p:sp>
        <p:nvSpPr>
          <p:cNvPr id="12" name="Rectangle 11"/>
          <p:cNvSpPr/>
          <p:nvPr/>
        </p:nvSpPr>
        <p:spPr>
          <a:xfrm>
            <a:off x="142568" y="3048000"/>
            <a:ext cx="8839200" cy="3046988"/>
          </a:xfrm>
          <a:prstGeom prst="rect">
            <a:avLst/>
          </a:prstGeom>
          <a:ln w="38100">
            <a:solidFill>
              <a:srgbClr val="00B050"/>
            </a:solidFill>
          </a:ln>
        </p:spPr>
        <p:txBody>
          <a:bodyPr wrap="square">
            <a:spAutoFit/>
          </a:bodyPr>
          <a:lstStyle/>
          <a:p>
            <a:pPr algn="just"/>
            <a:r>
              <a:rPr lang="en-US" sz="2400" u="sng" dirty="0">
                <a:solidFill>
                  <a:srgbClr val="0070C0"/>
                </a:solidFill>
              </a:rPr>
              <a:t>Although some investigations have been conducted on the efficacy of different slaughter methods on bleeding efficiency and meat keeping quality, most information originates from research in conventional slaughter methods with limited comparison to specifically religious slaughter method</a:t>
            </a:r>
            <a:r>
              <a:rPr lang="en-US" sz="2400" dirty="0">
                <a:solidFill>
                  <a:srgbClr val="0070C0"/>
                </a:solidFill>
              </a:rPr>
              <a:t>. </a:t>
            </a:r>
            <a:r>
              <a:rPr lang="en-US" sz="2400" dirty="0">
                <a:solidFill>
                  <a:srgbClr val="FF0000"/>
                </a:solidFill>
              </a:rPr>
              <a:t>Thus, the objective of this study was to examine the effect of slaughtering method (head-only electrical stunning or religious slaughter (no stunning)) on bleeding efficiency and shelf life of goat meat.</a:t>
            </a:r>
          </a:p>
        </p:txBody>
      </p:sp>
      <p:sp>
        <p:nvSpPr>
          <p:cNvPr id="13" name="Oval 12"/>
          <p:cNvSpPr/>
          <p:nvPr/>
        </p:nvSpPr>
        <p:spPr>
          <a:xfrm>
            <a:off x="5715000" y="6186948"/>
            <a:ext cx="3429000" cy="442452"/>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mj-lt"/>
              </a:rPr>
              <a:t>Gap</a:t>
            </a:r>
            <a:endParaRPr lang="en-US" sz="2000" b="1" dirty="0">
              <a:solidFill>
                <a:schemeClr val="tx1"/>
              </a:solidFill>
              <a:latin typeface="+mj-lt"/>
            </a:endParaRPr>
          </a:p>
        </p:txBody>
      </p:sp>
      <p:cxnSp>
        <p:nvCxnSpPr>
          <p:cNvPr id="18" name="Straight Arrow Connector 17"/>
          <p:cNvCxnSpPr/>
          <p:nvPr/>
        </p:nvCxnSpPr>
        <p:spPr>
          <a:xfrm>
            <a:off x="2438400" y="4876800"/>
            <a:ext cx="3429000" cy="1447800"/>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2209800" y="5600700"/>
            <a:ext cx="762000" cy="7239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152400" y="6324600"/>
            <a:ext cx="3429000" cy="442452"/>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mj-lt"/>
              </a:rPr>
              <a:t>Objective </a:t>
            </a:r>
            <a:endParaRPr lang="en-US" sz="2000" b="1" dirty="0">
              <a:solidFill>
                <a:schemeClr val="tx1"/>
              </a:solidFill>
              <a:latin typeface="+mj-lt"/>
            </a:endParaRPr>
          </a:p>
        </p:txBody>
      </p:sp>
    </p:spTree>
    <p:extLst>
      <p:ext uri="{BB962C8B-B14F-4D97-AF65-F5344CB8AC3E}">
        <p14:creationId xmlns:p14="http://schemas.microsoft.com/office/powerpoint/2010/main" val="1170754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52400"/>
            <a:ext cx="6468437" cy="646331"/>
          </a:xfrm>
          <a:prstGeom prst="rect">
            <a:avLst/>
          </a:prstGeom>
        </p:spPr>
        <p:txBody>
          <a:bodyPr wrap="none">
            <a:spAutoFit/>
          </a:bodyPr>
          <a:lstStyle/>
          <a:p>
            <a:r>
              <a:rPr lang="en-US" sz="3600" b="1" dirty="0" smtClean="0">
                <a:solidFill>
                  <a:srgbClr val="FF0000"/>
                </a:solidFill>
                <a:latin typeface="Arial" pitchFamily="34" charset="0"/>
                <a:cs typeface="Arial" pitchFamily="34" charset="0"/>
              </a:rPr>
              <a:t>INTRODUCTION EXAMPLE II</a:t>
            </a:r>
            <a:endParaRPr lang="en-US" sz="3600" dirty="0"/>
          </a:p>
        </p:txBody>
      </p:sp>
      <p:sp>
        <p:nvSpPr>
          <p:cNvPr id="2" name="Rectangle 1"/>
          <p:cNvSpPr/>
          <p:nvPr/>
        </p:nvSpPr>
        <p:spPr>
          <a:xfrm>
            <a:off x="152400" y="1636216"/>
            <a:ext cx="8839200" cy="2677656"/>
          </a:xfrm>
          <a:prstGeom prst="rect">
            <a:avLst/>
          </a:prstGeom>
          <a:ln w="19050">
            <a:solidFill>
              <a:srgbClr val="FF0000"/>
            </a:solidFill>
          </a:ln>
        </p:spPr>
        <p:txBody>
          <a:bodyPr wrap="square">
            <a:spAutoFit/>
          </a:bodyPr>
          <a:lstStyle/>
          <a:p>
            <a:pPr algn="just"/>
            <a:r>
              <a:rPr lang="en-US" sz="2400" dirty="0"/>
              <a:t>Japanese quail is one of the smallest farmed </a:t>
            </a:r>
            <a:r>
              <a:rPr lang="en-US" sz="2400" dirty="0" smtClean="0"/>
              <a:t>bird species </a:t>
            </a:r>
            <a:r>
              <a:rPr lang="en-US" sz="2400" dirty="0"/>
              <a:t>that commonly implicated in the global poultry industry. Due to its meat commonly demanded everywhere in the world (Nasr </a:t>
            </a:r>
            <a:r>
              <a:rPr lang="en-US" sz="2400" i="1" dirty="0"/>
              <a:t>et al.</a:t>
            </a:r>
            <a:r>
              <a:rPr lang="en-US" sz="2400" dirty="0"/>
              <a:t>, 2017), quail is expected to </a:t>
            </a:r>
            <a:r>
              <a:rPr lang="en-US" sz="2400" dirty="0" smtClean="0"/>
              <a:t>rear as </a:t>
            </a:r>
            <a:r>
              <a:rPr lang="en-US" sz="2400" dirty="0"/>
              <a:t>the main poultry used for meat production in the near future. They are reared primarily for egg production </a:t>
            </a:r>
            <a:r>
              <a:rPr lang="en-US" sz="2400" dirty="0" smtClean="0"/>
              <a:t>in </a:t>
            </a:r>
            <a:r>
              <a:rPr lang="en-US" sz="2400" dirty="0"/>
              <a:t>Japan and </a:t>
            </a:r>
            <a:r>
              <a:rPr lang="en-US" sz="2400" b="1" dirty="0" smtClean="0"/>
              <a:t>meat </a:t>
            </a:r>
            <a:r>
              <a:rPr lang="en-US" sz="2400" b="1" dirty="0"/>
              <a:t>production </a:t>
            </a:r>
            <a:r>
              <a:rPr lang="en-US" sz="2400" dirty="0" smtClean="0"/>
              <a:t>in </a:t>
            </a:r>
            <a:r>
              <a:rPr lang="en-US" sz="2400" dirty="0"/>
              <a:t>Europe </a:t>
            </a:r>
            <a:r>
              <a:rPr lang="en-US" sz="2400" dirty="0" smtClean="0"/>
              <a:t>but </a:t>
            </a:r>
            <a:r>
              <a:rPr lang="en-US" sz="2400" dirty="0"/>
              <a:t>other Asian nations deemed them as dual-purpose (Mahmoud et al., 2014).</a:t>
            </a:r>
            <a:r>
              <a:rPr lang="en-US" sz="2400" dirty="0" smtClean="0"/>
              <a:t> </a:t>
            </a:r>
            <a:endParaRPr lang="en-US" sz="2400" dirty="0"/>
          </a:p>
        </p:txBody>
      </p:sp>
      <p:sp>
        <p:nvSpPr>
          <p:cNvPr id="4" name="Rectangle 3"/>
          <p:cNvSpPr/>
          <p:nvPr/>
        </p:nvSpPr>
        <p:spPr>
          <a:xfrm>
            <a:off x="152400" y="798731"/>
            <a:ext cx="8839200" cy="830997"/>
          </a:xfrm>
          <a:prstGeom prst="rect">
            <a:avLst/>
          </a:prstGeom>
        </p:spPr>
        <p:txBody>
          <a:bodyPr wrap="square">
            <a:spAutoFit/>
          </a:bodyPr>
          <a:lstStyle/>
          <a:p>
            <a:pPr algn="just"/>
            <a:r>
              <a:rPr lang="en-US" sz="2400" b="1" dirty="0" smtClean="0">
                <a:solidFill>
                  <a:srgbClr val="FF0000"/>
                </a:solidFill>
              </a:rPr>
              <a:t>Title of research </a:t>
            </a:r>
            <a:r>
              <a:rPr lang="en-US" sz="2400" b="1" dirty="0">
                <a:solidFill>
                  <a:srgbClr val="FF0000"/>
                </a:solidFill>
              </a:rPr>
              <a:t>//</a:t>
            </a:r>
            <a:r>
              <a:rPr lang="en-US" sz="2400" b="1" dirty="0"/>
              <a:t>Quality characteristics of </a:t>
            </a:r>
            <a:r>
              <a:rPr lang="en-US" sz="2400" b="1" dirty="0" smtClean="0"/>
              <a:t>meat </a:t>
            </a:r>
            <a:r>
              <a:rPr lang="en-US" sz="2400" b="1" dirty="0"/>
              <a:t>in different Japanese quails </a:t>
            </a:r>
          </a:p>
        </p:txBody>
      </p:sp>
      <p:cxnSp>
        <p:nvCxnSpPr>
          <p:cNvPr id="6" name="Straight Arrow Connector 5"/>
          <p:cNvCxnSpPr>
            <a:stCxn id="2" idx="2"/>
          </p:cNvCxnSpPr>
          <p:nvPr/>
        </p:nvCxnSpPr>
        <p:spPr>
          <a:xfrm>
            <a:off x="4572000" y="4313872"/>
            <a:ext cx="762000" cy="216312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5334000" y="6172200"/>
            <a:ext cx="3657600" cy="539235"/>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mj-lt"/>
              </a:rPr>
              <a:t>General statements </a:t>
            </a:r>
            <a:endParaRPr lang="en-US" sz="2000" b="1" dirty="0">
              <a:solidFill>
                <a:schemeClr val="tx1"/>
              </a:solidFill>
              <a:latin typeface="+mj-lt"/>
            </a:endParaRPr>
          </a:p>
        </p:txBody>
      </p:sp>
    </p:spTree>
    <p:extLst>
      <p:ext uri="{BB962C8B-B14F-4D97-AF65-F5344CB8AC3E}">
        <p14:creationId xmlns:p14="http://schemas.microsoft.com/office/powerpoint/2010/main" val="3432908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839200" cy="4524315"/>
          </a:xfrm>
          <a:prstGeom prst="rect">
            <a:avLst/>
          </a:prstGeom>
          <a:ln w="19050">
            <a:solidFill>
              <a:srgbClr val="FF0000"/>
            </a:solidFill>
          </a:ln>
        </p:spPr>
        <p:txBody>
          <a:bodyPr wrap="square">
            <a:spAutoFit/>
          </a:bodyPr>
          <a:lstStyle/>
          <a:p>
            <a:pPr algn="just"/>
            <a:r>
              <a:rPr lang="en-US" sz="2400" dirty="0"/>
              <a:t>Quail meat is gaining preference by many meat consumers, thanks to its low fat content, mainly saturated fatty acid and cholesterol level when compared to similar cuts of red meat such as beef and mutton (</a:t>
            </a:r>
            <a:r>
              <a:rPr lang="en-US" sz="2400" dirty="0" err="1"/>
              <a:t>Boni</a:t>
            </a:r>
            <a:r>
              <a:rPr lang="en-US" sz="2400" dirty="0"/>
              <a:t> et al., </a:t>
            </a:r>
            <a:r>
              <a:rPr lang="en-US" sz="2400" dirty="0" smtClean="0"/>
              <a:t>2010). In </a:t>
            </a:r>
            <a:r>
              <a:rPr lang="en-US" sz="2400" dirty="0"/>
              <a:t>spite of its low in lipid content when compared to meat from other poultry, quail meat has a high proportion of unsaturated fatty acids in addition to being a source of conjugated linoleic acid (Nasr et al., 2017), which have such beneficial effects on human </a:t>
            </a:r>
            <a:r>
              <a:rPr lang="en-US" sz="2400" dirty="0" smtClean="0"/>
              <a:t>health. According </a:t>
            </a:r>
            <a:r>
              <a:rPr lang="en-US" sz="2400" dirty="0"/>
              <a:t>to study made by </a:t>
            </a:r>
            <a:r>
              <a:rPr lang="en-US" sz="2400" dirty="0" err="1"/>
              <a:t>Genchev</a:t>
            </a:r>
            <a:r>
              <a:rPr lang="en-US" sz="2400" dirty="0"/>
              <a:t> et al. (2008), the daily intake of 2 quails provide human body with 27 - 28 g protein, constituting 11 g of essential amino acids that covering 40% of human protein requirement which is equivalent to consumption of 125 - 130 g of pure meat. </a:t>
            </a:r>
          </a:p>
        </p:txBody>
      </p:sp>
      <p:cxnSp>
        <p:nvCxnSpPr>
          <p:cNvPr id="6" name="Straight Arrow Connector 5"/>
          <p:cNvCxnSpPr/>
          <p:nvPr/>
        </p:nvCxnSpPr>
        <p:spPr>
          <a:xfrm>
            <a:off x="2971800" y="4905315"/>
            <a:ext cx="2057400" cy="111448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4800600" y="5902582"/>
            <a:ext cx="4168877" cy="539235"/>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Point of  research</a:t>
            </a:r>
          </a:p>
          <a:p>
            <a:pPr algn="ctr"/>
            <a:r>
              <a:rPr lang="en-US" sz="2000" b="1" dirty="0">
                <a:solidFill>
                  <a:schemeClr val="tx1"/>
                </a:solidFill>
              </a:rPr>
              <a:t>(detail)</a:t>
            </a:r>
          </a:p>
        </p:txBody>
      </p:sp>
    </p:spTree>
    <p:extLst>
      <p:ext uri="{BB962C8B-B14F-4D97-AF65-F5344CB8AC3E}">
        <p14:creationId xmlns:p14="http://schemas.microsoft.com/office/powerpoint/2010/main" val="3530806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2400" y="457200"/>
            <a:ext cx="8839200" cy="3046988"/>
          </a:xfrm>
          <a:prstGeom prst="rect">
            <a:avLst/>
          </a:prstGeom>
          <a:ln w="38100">
            <a:solidFill>
              <a:srgbClr val="00B050"/>
            </a:solidFill>
          </a:ln>
        </p:spPr>
        <p:txBody>
          <a:bodyPr wrap="square">
            <a:spAutoFit/>
          </a:bodyPr>
          <a:lstStyle/>
          <a:p>
            <a:pPr algn="just"/>
            <a:r>
              <a:rPr lang="en-US" sz="2400" u="sng" dirty="0">
                <a:solidFill>
                  <a:srgbClr val="0070C0"/>
                </a:solidFill>
              </a:rPr>
              <a:t>Although the literature review makes clear that Japanese quails are subject to extensive experimental, information regarding the variety of breeds, strains and production types used in global husbandry practice on production performance in quail is measurable</a:t>
            </a:r>
            <a:r>
              <a:rPr lang="en-US" sz="2400" u="sng" dirty="0" smtClean="0">
                <a:solidFill>
                  <a:srgbClr val="0070C0"/>
                </a:solidFill>
              </a:rPr>
              <a:t>.</a:t>
            </a:r>
            <a:r>
              <a:rPr lang="en-US" sz="2400" dirty="0" smtClean="0">
                <a:solidFill>
                  <a:srgbClr val="0070C0"/>
                </a:solidFill>
              </a:rPr>
              <a:t> </a:t>
            </a:r>
            <a:r>
              <a:rPr lang="en-US" sz="2400" dirty="0">
                <a:solidFill>
                  <a:srgbClr val="FF0000"/>
                </a:solidFill>
              </a:rPr>
              <a:t>Thus, the purpose of the present study was to investigate the effect of different strains Japanese quail </a:t>
            </a:r>
            <a:r>
              <a:rPr lang="en-US" sz="2400" dirty="0" smtClean="0">
                <a:solidFill>
                  <a:srgbClr val="FF0000"/>
                </a:solidFill>
              </a:rPr>
              <a:t>on </a:t>
            </a:r>
            <a:r>
              <a:rPr lang="en-US" sz="2400" dirty="0">
                <a:solidFill>
                  <a:srgbClr val="FF0000"/>
                </a:solidFill>
              </a:rPr>
              <a:t>the physicochemical properties of meat. </a:t>
            </a:r>
            <a:r>
              <a:rPr lang="en-US" sz="2400" dirty="0"/>
              <a:t>It is hypothesized that </a:t>
            </a:r>
            <a:r>
              <a:rPr lang="en-US" sz="2400" dirty="0" smtClean="0"/>
              <a:t>brown </a:t>
            </a:r>
            <a:r>
              <a:rPr lang="en-US" sz="2400" dirty="0"/>
              <a:t>quail strains may be preferred for meat production purposes than white and black quail strains.</a:t>
            </a:r>
          </a:p>
        </p:txBody>
      </p:sp>
      <p:sp>
        <p:nvSpPr>
          <p:cNvPr id="13" name="Oval 12"/>
          <p:cNvSpPr/>
          <p:nvPr/>
        </p:nvSpPr>
        <p:spPr>
          <a:xfrm>
            <a:off x="2209800" y="4046480"/>
            <a:ext cx="1981200" cy="442452"/>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mj-lt"/>
              </a:rPr>
              <a:t>Gap</a:t>
            </a:r>
            <a:endParaRPr lang="en-US" sz="2000" b="1" dirty="0">
              <a:solidFill>
                <a:schemeClr val="tx1"/>
              </a:solidFill>
              <a:latin typeface="+mj-lt"/>
            </a:endParaRPr>
          </a:p>
        </p:txBody>
      </p:sp>
      <p:cxnSp>
        <p:nvCxnSpPr>
          <p:cNvPr id="18" name="Straight Arrow Connector 17"/>
          <p:cNvCxnSpPr/>
          <p:nvPr/>
        </p:nvCxnSpPr>
        <p:spPr>
          <a:xfrm>
            <a:off x="2209800" y="1905000"/>
            <a:ext cx="0" cy="2362706"/>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953000" y="2627888"/>
            <a:ext cx="0" cy="247751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4724400" y="5029200"/>
            <a:ext cx="2057400" cy="4424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mj-lt"/>
              </a:rPr>
              <a:t>Objective </a:t>
            </a:r>
            <a:endParaRPr lang="en-US" sz="2000" b="1" dirty="0">
              <a:solidFill>
                <a:schemeClr val="tx1"/>
              </a:solidFill>
              <a:latin typeface="+mj-lt"/>
            </a:endParaRPr>
          </a:p>
        </p:txBody>
      </p:sp>
      <p:cxnSp>
        <p:nvCxnSpPr>
          <p:cNvPr id="15" name="Straight Arrow Connector 14"/>
          <p:cNvCxnSpPr/>
          <p:nvPr/>
        </p:nvCxnSpPr>
        <p:spPr>
          <a:xfrm>
            <a:off x="7162800" y="3028950"/>
            <a:ext cx="0" cy="31432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944032" y="6110748"/>
            <a:ext cx="2057400" cy="4424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mj-lt"/>
              </a:rPr>
              <a:t>Hypothesis </a:t>
            </a:r>
          </a:p>
        </p:txBody>
      </p:sp>
    </p:spTree>
    <p:extLst>
      <p:ext uri="{BB962C8B-B14F-4D97-AF65-F5344CB8AC3E}">
        <p14:creationId xmlns:p14="http://schemas.microsoft.com/office/powerpoint/2010/main" val="10864441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362</TotalTime>
  <Words>1790</Words>
  <Application>Microsoft Office PowerPoint</Application>
  <PresentationFormat>On-screen Show (4:3)</PresentationFormat>
  <Paragraphs>73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47</cp:revision>
  <dcterms:created xsi:type="dcterms:W3CDTF">2018-11-13T17:38:57Z</dcterms:created>
  <dcterms:modified xsi:type="dcterms:W3CDTF">2023-10-18T20:51:55Z</dcterms:modified>
</cp:coreProperties>
</file>