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3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3042B2-E6B8-4D8E-80C7-F9A4CFA5DEB7}" type="datetimeFigureOut">
              <a:rPr lang="en-US" smtClean="0"/>
              <a:t>5/30/2024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42B82-426E-489C-8A08-6AFC248E52B2}" type="slidenum">
              <a:rPr lang="en-US" smtClean="0"/>
              <a:t>‹#›</a:t>
            </a:fld>
            <a:endParaRPr lang="en-US"/>
          </a:p>
        </p:txBody>
      </p:sp>
    </p:spTree>
    <p:extLst>
      <p:ext uri="{BB962C8B-B14F-4D97-AF65-F5344CB8AC3E}">
        <p14:creationId xmlns:p14="http://schemas.microsoft.com/office/powerpoint/2010/main" val="742381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3042B2-E6B8-4D8E-80C7-F9A4CFA5DEB7}" type="datetimeFigureOut">
              <a:rPr lang="en-US" smtClean="0"/>
              <a:t>5/30/2024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42B82-426E-489C-8A08-6AFC248E52B2}" type="slidenum">
              <a:rPr lang="en-US" smtClean="0"/>
              <a:t>‹#›</a:t>
            </a:fld>
            <a:endParaRPr lang="en-US"/>
          </a:p>
        </p:txBody>
      </p:sp>
    </p:spTree>
    <p:extLst>
      <p:ext uri="{BB962C8B-B14F-4D97-AF65-F5344CB8AC3E}">
        <p14:creationId xmlns:p14="http://schemas.microsoft.com/office/powerpoint/2010/main" val="1306163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3042B2-E6B8-4D8E-80C7-F9A4CFA5DEB7}" type="datetimeFigureOut">
              <a:rPr lang="en-US" smtClean="0"/>
              <a:t>5/30/2024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42B82-426E-489C-8A08-6AFC248E52B2}" type="slidenum">
              <a:rPr lang="en-US" smtClean="0"/>
              <a:t>‹#›</a:t>
            </a:fld>
            <a:endParaRPr lang="en-US"/>
          </a:p>
        </p:txBody>
      </p:sp>
    </p:spTree>
    <p:extLst>
      <p:ext uri="{BB962C8B-B14F-4D97-AF65-F5344CB8AC3E}">
        <p14:creationId xmlns:p14="http://schemas.microsoft.com/office/powerpoint/2010/main" val="4183246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3042B2-E6B8-4D8E-80C7-F9A4CFA5DEB7}" type="datetimeFigureOut">
              <a:rPr lang="en-US" smtClean="0"/>
              <a:t>5/30/2024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42B82-426E-489C-8A08-6AFC248E52B2}" type="slidenum">
              <a:rPr lang="en-US" smtClean="0"/>
              <a:t>‹#›</a:t>
            </a:fld>
            <a:endParaRPr lang="en-US"/>
          </a:p>
        </p:txBody>
      </p:sp>
    </p:spTree>
    <p:extLst>
      <p:ext uri="{BB962C8B-B14F-4D97-AF65-F5344CB8AC3E}">
        <p14:creationId xmlns:p14="http://schemas.microsoft.com/office/powerpoint/2010/main" val="1995682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E3042B2-E6B8-4D8E-80C7-F9A4CFA5DEB7}" type="datetimeFigureOut">
              <a:rPr lang="en-US" smtClean="0"/>
              <a:t>5/30/2024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42B82-426E-489C-8A08-6AFC248E52B2}" type="slidenum">
              <a:rPr lang="en-US" smtClean="0"/>
              <a:t>‹#›</a:t>
            </a:fld>
            <a:endParaRPr lang="en-US"/>
          </a:p>
        </p:txBody>
      </p:sp>
    </p:spTree>
    <p:extLst>
      <p:ext uri="{BB962C8B-B14F-4D97-AF65-F5344CB8AC3E}">
        <p14:creationId xmlns:p14="http://schemas.microsoft.com/office/powerpoint/2010/main" val="3300182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3042B2-E6B8-4D8E-80C7-F9A4CFA5DEB7}" type="datetimeFigureOut">
              <a:rPr lang="en-US" smtClean="0"/>
              <a:t>5/30/2024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42B82-426E-489C-8A08-6AFC248E52B2}" type="slidenum">
              <a:rPr lang="en-US" smtClean="0"/>
              <a:t>‹#›</a:t>
            </a:fld>
            <a:endParaRPr lang="en-US"/>
          </a:p>
        </p:txBody>
      </p:sp>
    </p:spTree>
    <p:extLst>
      <p:ext uri="{BB962C8B-B14F-4D97-AF65-F5344CB8AC3E}">
        <p14:creationId xmlns:p14="http://schemas.microsoft.com/office/powerpoint/2010/main" val="2678831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3042B2-E6B8-4D8E-80C7-F9A4CFA5DEB7}" type="datetimeFigureOut">
              <a:rPr lang="en-US" smtClean="0"/>
              <a:t>5/30/2024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B42B82-426E-489C-8A08-6AFC248E52B2}" type="slidenum">
              <a:rPr lang="en-US" smtClean="0"/>
              <a:t>‹#›</a:t>
            </a:fld>
            <a:endParaRPr lang="en-US"/>
          </a:p>
        </p:txBody>
      </p:sp>
    </p:spTree>
    <p:extLst>
      <p:ext uri="{BB962C8B-B14F-4D97-AF65-F5344CB8AC3E}">
        <p14:creationId xmlns:p14="http://schemas.microsoft.com/office/powerpoint/2010/main" val="30150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3042B2-E6B8-4D8E-80C7-F9A4CFA5DEB7}" type="datetimeFigureOut">
              <a:rPr lang="en-US" smtClean="0"/>
              <a:t>5/30/2024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B42B82-426E-489C-8A08-6AFC248E52B2}" type="slidenum">
              <a:rPr lang="en-US" smtClean="0"/>
              <a:t>‹#›</a:t>
            </a:fld>
            <a:endParaRPr lang="en-US"/>
          </a:p>
        </p:txBody>
      </p:sp>
    </p:spTree>
    <p:extLst>
      <p:ext uri="{BB962C8B-B14F-4D97-AF65-F5344CB8AC3E}">
        <p14:creationId xmlns:p14="http://schemas.microsoft.com/office/powerpoint/2010/main" val="3755335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3042B2-E6B8-4D8E-80C7-F9A4CFA5DEB7}" type="datetimeFigureOut">
              <a:rPr lang="en-US" smtClean="0"/>
              <a:t>5/30/2024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B42B82-426E-489C-8A08-6AFC248E52B2}" type="slidenum">
              <a:rPr lang="en-US" smtClean="0"/>
              <a:t>‹#›</a:t>
            </a:fld>
            <a:endParaRPr lang="en-US"/>
          </a:p>
        </p:txBody>
      </p:sp>
    </p:spTree>
    <p:extLst>
      <p:ext uri="{BB962C8B-B14F-4D97-AF65-F5344CB8AC3E}">
        <p14:creationId xmlns:p14="http://schemas.microsoft.com/office/powerpoint/2010/main" val="162814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E3042B2-E6B8-4D8E-80C7-F9A4CFA5DEB7}" type="datetimeFigureOut">
              <a:rPr lang="en-US" smtClean="0"/>
              <a:t>5/30/2024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42B82-426E-489C-8A08-6AFC248E52B2}" type="slidenum">
              <a:rPr lang="en-US" smtClean="0"/>
              <a:t>‹#›</a:t>
            </a:fld>
            <a:endParaRPr lang="en-US"/>
          </a:p>
        </p:txBody>
      </p:sp>
    </p:spTree>
    <p:extLst>
      <p:ext uri="{BB962C8B-B14F-4D97-AF65-F5344CB8AC3E}">
        <p14:creationId xmlns:p14="http://schemas.microsoft.com/office/powerpoint/2010/main" val="1784264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E3042B2-E6B8-4D8E-80C7-F9A4CFA5DEB7}" type="datetimeFigureOut">
              <a:rPr lang="en-US" smtClean="0"/>
              <a:t>5/30/2024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42B82-426E-489C-8A08-6AFC248E52B2}" type="slidenum">
              <a:rPr lang="en-US" smtClean="0"/>
              <a:t>‹#›</a:t>
            </a:fld>
            <a:endParaRPr lang="en-US"/>
          </a:p>
        </p:txBody>
      </p:sp>
    </p:spTree>
    <p:extLst>
      <p:ext uri="{BB962C8B-B14F-4D97-AF65-F5344CB8AC3E}">
        <p14:creationId xmlns:p14="http://schemas.microsoft.com/office/powerpoint/2010/main" val="4204570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3042B2-E6B8-4D8E-80C7-F9A4CFA5DEB7}" type="datetimeFigureOut">
              <a:rPr lang="en-US" smtClean="0"/>
              <a:t>5/30/2024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B42B82-426E-489C-8A08-6AFC248E52B2}" type="slidenum">
              <a:rPr lang="en-US" smtClean="0"/>
              <a:t>‹#›</a:t>
            </a:fld>
            <a:endParaRPr lang="en-US"/>
          </a:p>
        </p:txBody>
      </p:sp>
    </p:spTree>
    <p:extLst>
      <p:ext uri="{BB962C8B-B14F-4D97-AF65-F5344CB8AC3E}">
        <p14:creationId xmlns:p14="http://schemas.microsoft.com/office/powerpoint/2010/main" val="644721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994" y="1002890"/>
            <a:ext cx="12300155" cy="634181"/>
          </a:xfrm>
        </p:spPr>
        <p:txBody>
          <a:bodyPr>
            <a:normAutofit fontScale="90000"/>
          </a:bodyPr>
          <a:lstStyle/>
          <a:p>
            <a:pPr>
              <a:lnSpc>
                <a:spcPct val="100000"/>
              </a:lnSpc>
            </a:pPr>
            <a:r>
              <a:rPr lang="en-GB" sz="4000" b="1" dirty="0">
                <a:solidFill>
                  <a:srgbClr val="002060"/>
                </a:solidFill>
                <a:latin typeface="Times New Roman" panose="02020603050405020304" pitchFamily="18" charset="0"/>
                <a:cs typeface="Times New Roman" panose="02020603050405020304" pitchFamily="18" charset="0"/>
              </a:rPr>
              <a:t>History of Agriculture Extension and </a:t>
            </a:r>
            <a:r>
              <a:rPr lang="en-GB" sz="4000" b="1" dirty="0" smtClean="0">
                <a:solidFill>
                  <a:srgbClr val="002060"/>
                </a:solidFill>
                <a:latin typeface="Times New Roman" panose="02020603050405020304" pitchFamily="18" charset="0"/>
                <a:cs typeface="Times New Roman" panose="02020603050405020304" pitchFamily="18" charset="0"/>
              </a:rPr>
              <a:t>Terminology</a:t>
            </a:r>
            <a:endParaRPr lang="en-US" sz="4000" b="1" dirty="0">
              <a:solidFill>
                <a:srgbClr val="002060"/>
              </a:solidFill>
              <a:latin typeface="Times New Roman" panose="02020603050405020304" pitchFamily="18" charset="0"/>
              <a:cs typeface="Times New Roman" panose="02020603050405020304" pitchFamily="18" charset="0"/>
            </a:endParaRPr>
          </a:p>
        </p:txBody>
      </p:sp>
      <p:sp>
        <p:nvSpPr>
          <p:cNvPr id="4" name="Rectangle 3"/>
          <p:cNvSpPr/>
          <p:nvPr/>
        </p:nvSpPr>
        <p:spPr>
          <a:xfrm>
            <a:off x="147484" y="1513091"/>
            <a:ext cx="11887200" cy="4723857"/>
          </a:xfrm>
          <a:prstGeom prst="rect">
            <a:avLst/>
          </a:prstGeom>
        </p:spPr>
        <p:txBody>
          <a:bodyPr wrap="square">
            <a:spAutoFit/>
          </a:bodyPr>
          <a:lstStyle/>
          <a:p>
            <a:pPr marL="342900" lvl="0" indent="-342900" algn="ctr">
              <a:lnSpc>
                <a:spcPct val="150000"/>
              </a:lnSpc>
              <a:buFont typeface="Symbol" panose="05050102010706020507" pitchFamily="18" charset="2"/>
              <a:buChar char=""/>
            </a:pPr>
            <a:r>
              <a:rPr lang="en-GB" sz="36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Terminology</a:t>
            </a:r>
            <a:endParaRPr lang="en-US" sz="3600"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n-GB" sz="2800" dirty="0">
                <a:latin typeface="Times New Roman" panose="02020603050405020304" pitchFamily="18" charset="0"/>
                <a:ea typeface="Calibri" panose="020F0502020204030204" pitchFamily="34" charset="0"/>
                <a:cs typeface="Times New Roman" panose="02020603050405020304" pitchFamily="18" charset="0"/>
              </a:rPr>
              <a:t>The term ‘</a:t>
            </a:r>
            <a:r>
              <a:rPr lang="en-GB" sz="2800" b="1" dirty="0">
                <a:latin typeface="Times New Roman" panose="02020603050405020304" pitchFamily="18" charset="0"/>
                <a:ea typeface="Calibri" panose="020F0502020204030204" pitchFamily="34" charset="0"/>
                <a:cs typeface="Times New Roman" panose="02020603050405020304" pitchFamily="18" charset="0"/>
              </a:rPr>
              <a:t>extension</a:t>
            </a:r>
            <a:r>
              <a:rPr lang="en-GB" sz="2800" dirty="0">
                <a:latin typeface="Times New Roman" panose="02020603050405020304" pitchFamily="18" charset="0"/>
                <a:ea typeface="Calibri" panose="020F0502020204030204" pitchFamily="34" charset="0"/>
                <a:cs typeface="Times New Roman" panose="02020603050405020304" pitchFamily="18" charset="0"/>
              </a:rPr>
              <a:t>’ was first used to describe as education programme in England in the second half of the </a:t>
            </a:r>
            <a:r>
              <a:rPr lang="en-GB" sz="2800" b="1" dirty="0">
                <a:latin typeface="Times New Roman" panose="02020603050405020304" pitchFamily="18" charset="0"/>
                <a:ea typeface="Calibri" panose="020F0502020204030204" pitchFamily="34" charset="0"/>
                <a:cs typeface="Times New Roman" panose="02020603050405020304" pitchFamily="18" charset="0"/>
              </a:rPr>
              <a:t>19th Century</a:t>
            </a:r>
            <a:r>
              <a:rPr lang="en-GB" sz="2800" dirty="0">
                <a:latin typeface="Times New Roman" panose="02020603050405020304" pitchFamily="18" charset="0"/>
                <a:ea typeface="Calibri" panose="020F0502020204030204" pitchFamily="34" charset="0"/>
                <a:cs typeface="Times New Roman" panose="02020603050405020304" pitchFamily="18" charset="0"/>
              </a:rPr>
              <a:t>.</a:t>
            </a:r>
            <a:r>
              <a:rPr lang="en-GB"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dirty="0">
                <a:latin typeface="Times New Roman" panose="02020603050405020304" pitchFamily="18" charset="0"/>
                <a:ea typeface="Calibri" panose="020F0502020204030204" pitchFamily="34" charset="0"/>
                <a:cs typeface="Times New Roman" panose="02020603050405020304" pitchFamily="18" charset="0"/>
              </a:rPr>
              <a:t>When traveling teachers used the programmes to extend the work of universities beyond the campus and into neighbouring communities</a:t>
            </a:r>
            <a:endParaRPr lang="en-US"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n-GB" sz="2800" dirty="0">
                <a:latin typeface="Times New Roman" panose="02020603050405020304" pitchFamily="18" charset="0"/>
                <a:ea typeface="Calibri" panose="020F0502020204030204" pitchFamily="34" charset="0"/>
                <a:cs typeface="Times New Roman" panose="02020603050405020304" pitchFamily="18" charset="0"/>
              </a:rPr>
              <a:t>In the United State of America, applying specifically to agriculture, while in Britain the idea change to ‘</a:t>
            </a:r>
            <a:r>
              <a:rPr lang="en-GB" sz="2800" b="1" dirty="0">
                <a:latin typeface="Times New Roman" panose="02020603050405020304" pitchFamily="18" charset="0"/>
                <a:ea typeface="Calibri" panose="020F0502020204030204" pitchFamily="34" charset="0"/>
                <a:cs typeface="Times New Roman" panose="02020603050405020304" pitchFamily="18" charset="0"/>
              </a:rPr>
              <a:t>advisory service’</a:t>
            </a:r>
            <a:r>
              <a:rPr lang="en-GB" sz="2800" dirty="0">
                <a:latin typeface="Times New Roman" panose="02020603050405020304" pitchFamily="18" charset="0"/>
                <a:ea typeface="Calibri" panose="020F0502020204030204" pitchFamily="34" charset="0"/>
                <a:cs typeface="Times New Roman" panose="02020603050405020304" pitchFamily="18" charset="0"/>
              </a:rPr>
              <a:t> in the </a:t>
            </a:r>
            <a:r>
              <a:rPr lang="en-GB" sz="2800" b="1" dirty="0">
                <a:latin typeface="Times New Roman" panose="02020603050405020304" pitchFamily="18" charset="0"/>
                <a:ea typeface="Calibri" panose="020F0502020204030204" pitchFamily="34" charset="0"/>
                <a:cs typeface="Times New Roman" panose="02020603050405020304" pitchFamily="18" charset="0"/>
              </a:rPr>
              <a:t>20th</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itle 1"/>
          <p:cNvSpPr txBox="1">
            <a:spLocks/>
          </p:cNvSpPr>
          <p:nvPr/>
        </p:nvSpPr>
        <p:spPr>
          <a:xfrm>
            <a:off x="435077" y="279220"/>
            <a:ext cx="10515600" cy="65251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b="1" dirty="0" smtClean="0">
                <a:solidFill>
                  <a:srgbClr val="7030A0"/>
                </a:solidFill>
                <a:latin typeface="Times New Roman" panose="02020603050405020304" pitchFamily="18" charset="0"/>
                <a:cs typeface="Times New Roman" panose="02020603050405020304" pitchFamily="18" charset="0"/>
              </a:rPr>
              <a:t>First lecture</a:t>
            </a:r>
            <a:endParaRPr lang="en-US" sz="5400" b="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4510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819" y="324465"/>
            <a:ext cx="11877368" cy="5913157"/>
          </a:xfrm>
          <a:prstGeom prst="rect">
            <a:avLst/>
          </a:prstGeom>
        </p:spPr>
        <p:txBody>
          <a:bodyPr wrap="square">
            <a:spAutoFit/>
          </a:bodyPr>
          <a:lstStyle/>
          <a:p>
            <a:pPr marL="514350" lvl="0" indent="-514350" algn="just">
              <a:lnSpc>
                <a:spcPct val="150000"/>
              </a:lnSpc>
              <a:buFont typeface="+mj-lt"/>
              <a:buAutoNum type="arabicPeriod" startAt="3"/>
            </a:pP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GB" sz="3200" b="1" dirty="0">
                <a:latin typeface="Times New Roman" panose="02020603050405020304" pitchFamily="18" charset="0"/>
                <a:ea typeface="Calibri" panose="020F0502020204030204" pitchFamily="34" charset="0"/>
                <a:cs typeface="Times New Roman" panose="02020603050405020304" pitchFamily="18" charset="0"/>
              </a:rPr>
              <a:t>Principle of learning and doing: </a:t>
            </a:r>
            <a:r>
              <a:rPr lang="en-GB" sz="3200" dirty="0">
                <a:latin typeface="Times New Roman" panose="02020603050405020304" pitchFamily="18" charset="0"/>
                <a:ea typeface="Calibri" panose="020F0502020204030204" pitchFamily="34" charset="0"/>
                <a:cs typeface="Times New Roman" panose="02020603050405020304" pitchFamily="18" charset="0"/>
              </a:rPr>
              <a:t>Learning will be more effective when people participate in doing the work. Learning by doing is most effective in changing people’s behaviour. People should learn what to do, why to do, how to do and with what results.</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514350" lvl="0" indent="-514350" algn="just">
              <a:lnSpc>
                <a:spcPct val="150000"/>
              </a:lnSpc>
              <a:spcAft>
                <a:spcPts val="800"/>
              </a:spcAft>
              <a:buFont typeface="+mj-lt"/>
              <a:buAutoNum type="arabicPeriod" startAt="3"/>
            </a:pPr>
            <a:r>
              <a:rPr lang="en-GB" sz="3200" b="1" dirty="0">
                <a:latin typeface="Times New Roman" panose="02020603050405020304" pitchFamily="18" charset="0"/>
                <a:ea typeface="Calibri" panose="020F0502020204030204" pitchFamily="34" charset="0"/>
                <a:cs typeface="Times New Roman" panose="02020603050405020304" pitchFamily="18" charset="0"/>
              </a:rPr>
              <a:t>Family principle: </a:t>
            </a:r>
            <a:r>
              <a:rPr lang="en-GB" sz="3200" dirty="0">
                <a:latin typeface="Times New Roman" panose="02020603050405020304" pitchFamily="18" charset="0"/>
                <a:ea typeface="Calibri" panose="020F0502020204030204" pitchFamily="34" charset="0"/>
                <a:cs typeface="Times New Roman" panose="02020603050405020304" pitchFamily="18" charset="0"/>
              </a:rPr>
              <a:t>The target for extension work should be the family and developing the family, economically and socially. Not only the farmers, the farm women and farm youth need to be involved in extension programs.</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0373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555641"/>
          </a:xfrm>
          <a:prstGeom prst="rect">
            <a:avLst/>
          </a:prstGeom>
        </p:spPr>
        <p:txBody>
          <a:bodyPr wrap="square">
            <a:spAutoFit/>
          </a:bodyPr>
          <a:lstStyle/>
          <a:p>
            <a:pPr marL="514350" lvl="0" indent="-514350" algn="just">
              <a:lnSpc>
                <a:spcPct val="150000"/>
              </a:lnSpc>
              <a:buFont typeface="+mj-lt"/>
              <a:buAutoNum type="arabicPeriod" startAt="5"/>
            </a:pPr>
            <a:r>
              <a:rPr lang="en-GB" sz="2800" b="1" dirty="0">
                <a:latin typeface="Times New Roman" panose="02020603050405020304" pitchFamily="18" charset="0"/>
                <a:ea typeface="Calibri" panose="020F0502020204030204" pitchFamily="34" charset="0"/>
                <a:cs typeface="Times New Roman" panose="02020603050405020304" pitchFamily="18" charset="0"/>
              </a:rPr>
              <a:t>Principle of leadership: </a:t>
            </a:r>
            <a:r>
              <a:rPr lang="en-GB" sz="2800" dirty="0">
                <a:latin typeface="Times New Roman" panose="02020603050405020304" pitchFamily="18" charset="0"/>
                <a:ea typeface="Calibri" panose="020F0502020204030204" pitchFamily="34" charset="0"/>
                <a:cs typeface="Times New Roman" panose="02020603050405020304" pitchFamily="18" charset="0"/>
              </a:rPr>
              <a:t>Identifying different types of leaders and working with them is essential in extension. Local leaders are the defenders of local believed and action. Their involvement is essential for the success of a program. The leaders may be trained and developed to act as carriers of change in the villages</a:t>
            </a:r>
            <a:r>
              <a:rPr lang="en-GB" sz="2800" b="1"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514350" lvl="0" indent="-514350" algn="just">
              <a:lnSpc>
                <a:spcPct val="150000"/>
              </a:lnSpc>
              <a:spcAft>
                <a:spcPts val="0"/>
              </a:spcAft>
              <a:buFont typeface="+mj-lt"/>
              <a:buAutoNum type="arabicPeriod" startAt="5"/>
            </a:pPr>
            <a:r>
              <a:rPr lang="en-GB" sz="2800" b="1" dirty="0">
                <a:latin typeface="Times New Roman" panose="02020603050405020304" pitchFamily="18" charset="0"/>
                <a:ea typeface="Calibri" panose="020F0502020204030204" pitchFamily="34" charset="0"/>
                <a:cs typeface="Times New Roman" panose="02020603050405020304" pitchFamily="18" charset="0"/>
              </a:rPr>
              <a:t>Principle of adaptability: </a:t>
            </a:r>
            <a:r>
              <a:rPr lang="en-GB" sz="2800" dirty="0">
                <a:latin typeface="Times New Roman" panose="02020603050405020304" pitchFamily="18" charset="0"/>
                <a:ea typeface="Calibri" panose="020F0502020204030204" pitchFamily="34" charset="0"/>
                <a:cs typeface="Times New Roman" panose="02020603050405020304" pitchFamily="18" charset="0"/>
              </a:rPr>
              <a:t>Extension teaching methods must be flexible and adopted to suit the local conditions. The people, their situation, their resources are differ from place to place and time to time.</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514350" lvl="0" indent="-514350" algn="just">
              <a:lnSpc>
                <a:spcPct val="150000"/>
              </a:lnSpc>
              <a:spcAft>
                <a:spcPts val="800"/>
              </a:spcAft>
              <a:buFont typeface="+mj-lt"/>
              <a:buAutoNum type="arabicPeriod" startAt="5"/>
            </a:pPr>
            <a:r>
              <a:rPr lang="en-GB" sz="2800" b="1" dirty="0">
                <a:latin typeface="Times New Roman" panose="02020603050405020304" pitchFamily="18" charset="0"/>
                <a:ea typeface="Calibri" panose="020F0502020204030204" pitchFamily="34" charset="0"/>
                <a:cs typeface="Times New Roman" panose="02020603050405020304" pitchFamily="18" charset="0"/>
              </a:rPr>
              <a:t>Principle of satisfaction: </a:t>
            </a:r>
            <a:r>
              <a:rPr lang="en-GB" sz="2800" dirty="0">
                <a:latin typeface="Times New Roman" panose="02020603050405020304" pitchFamily="18" charset="0"/>
                <a:ea typeface="Calibri" panose="020F0502020204030204" pitchFamily="34" charset="0"/>
                <a:cs typeface="Times New Roman" panose="02020603050405020304" pitchFamily="18" charset="0"/>
              </a:rPr>
              <a:t>The end product of extension work should produce satisfying results for the people. Satisfying results support learning and motivate people to search for improvement.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3171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3069" y="172905"/>
            <a:ext cx="11951111" cy="5468164"/>
          </a:xfrm>
          <a:prstGeom prst="rect">
            <a:avLst/>
          </a:prstGeom>
        </p:spPr>
        <p:txBody>
          <a:bodyPr wrap="square">
            <a:spAutoFit/>
          </a:bodyPr>
          <a:lstStyle/>
          <a:p>
            <a:pPr algn="ctr">
              <a:lnSpc>
                <a:spcPct val="150000"/>
              </a:lnSpc>
              <a:spcAft>
                <a:spcPts val="800"/>
              </a:spcAft>
            </a:pPr>
            <a:r>
              <a:rPr lang="en-GB" sz="3200" b="1" dirty="0">
                <a:solidFill>
                  <a:schemeClr val="accent4">
                    <a:lumMod val="50000"/>
                  </a:schemeClr>
                </a:solidFill>
                <a:latin typeface="Times New Roman" panose="02020603050405020304" pitchFamily="18" charset="0"/>
                <a:ea typeface="Calibri" panose="020F0502020204030204" pitchFamily="34" charset="0"/>
                <a:cs typeface="Times New Roman" panose="02020603050405020304" pitchFamily="18" charset="0"/>
              </a:rPr>
              <a:t>Objectives of Agricultural Extension</a:t>
            </a:r>
            <a:endParaRPr lang="en-US" sz="3200" dirty="0">
              <a:solidFill>
                <a:schemeClr val="accent4">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en-GB" sz="3200" dirty="0" smtClean="0">
                <a:latin typeface="Times New Roman" panose="02020603050405020304" pitchFamily="18" charset="0"/>
                <a:ea typeface="Calibri" panose="020F0502020204030204" pitchFamily="34" charset="0"/>
                <a:cs typeface="Times New Roman" panose="02020603050405020304" pitchFamily="18" charset="0"/>
              </a:rPr>
              <a:t>	It </a:t>
            </a:r>
            <a:r>
              <a:rPr lang="en-GB" sz="3200" dirty="0">
                <a:latin typeface="Times New Roman" panose="02020603050405020304" pitchFamily="18" charset="0"/>
                <a:ea typeface="Calibri" panose="020F0502020204030204" pitchFamily="34" charset="0"/>
                <a:cs typeface="Times New Roman" panose="02020603050405020304" pitchFamily="18" charset="0"/>
              </a:rPr>
              <a:t>is essential that extension programs should have clearly defined objectives. Objectives could be set at different levels, depending on the nature of the programme. </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rabicPeriod"/>
            </a:pPr>
            <a:r>
              <a:rPr lang="en-GB" sz="3200" b="1" dirty="0">
                <a:latin typeface="Times New Roman" panose="02020603050405020304" pitchFamily="18" charset="0"/>
                <a:ea typeface="Calibri" panose="020F0502020204030204" pitchFamily="34" charset="0"/>
                <a:cs typeface="Times New Roman" panose="02020603050405020304" pitchFamily="18" charset="0"/>
              </a:rPr>
              <a:t>Fundamental objective: </a:t>
            </a:r>
            <a:r>
              <a:rPr lang="en-GB" sz="3200" dirty="0">
                <a:latin typeface="Times New Roman" panose="02020603050405020304" pitchFamily="18" charset="0"/>
                <a:ea typeface="Calibri" panose="020F0502020204030204" pitchFamily="34" charset="0"/>
                <a:cs typeface="Times New Roman" panose="02020603050405020304" pitchFamily="18" charset="0"/>
              </a:rPr>
              <a:t>The fundamental objective of extension is the development of the people. It is to develop the rural people economically, socially and culturally by education</a:t>
            </a:r>
            <a:r>
              <a:rPr lang="en-GB" sz="3200" b="1" dirty="0">
                <a:latin typeface="Times New Roman" panose="02020603050405020304" pitchFamily="18" charset="0"/>
                <a:ea typeface="Calibri" panose="020F0502020204030204" pitchFamily="34" charset="0"/>
                <a:cs typeface="Times New Roman" panose="02020603050405020304" pitchFamily="18" charset="0"/>
              </a:rPr>
              <a:t>.</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7678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2192000" cy="5262979"/>
          </a:xfrm>
          <a:prstGeom prst="rect">
            <a:avLst/>
          </a:prstGeom>
        </p:spPr>
        <p:txBody>
          <a:bodyPr wrap="square">
            <a:spAutoFit/>
          </a:bodyPr>
          <a:lstStyle/>
          <a:p>
            <a:pPr marL="339725" lvl="0" indent="-339725" algn="just">
              <a:lnSpc>
                <a:spcPct val="150000"/>
              </a:lnSpc>
              <a:buFont typeface="+mj-lt"/>
              <a:buAutoNum type="arabicPeriod" startAt="2"/>
              <a:tabLst>
                <a:tab pos="339725" algn="l"/>
              </a:tabLst>
            </a:pPr>
            <a:r>
              <a:rPr lang="en-GB" sz="2800" b="1" dirty="0">
                <a:latin typeface="Times New Roman" panose="02020603050405020304" pitchFamily="18" charset="0"/>
                <a:ea typeface="Calibri" panose="020F0502020204030204" pitchFamily="34" charset="0"/>
                <a:cs typeface="Times New Roman" panose="02020603050405020304" pitchFamily="18" charset="0"/>
              </a:rPr>
              <a:t>General objectives (Function): </a:t>
            </a:r>
            <a:r>
              <a:rPr lang="en-GB" sz="2800" dirty="0">
                <a:latin typeface="Times New Roman" panose="02020603050405020304" pitchFamily="18" charset="0"/>
                <a:ea typeface="Calibri" panose="020F0502020204030204" pitchFamily="34" charset="0"/>
                <a:cs typeface="Times New Roman" panose="02020603050405020304" pitchFamily="18" charset="0"/>
              </a:rPr>
              <a:t>The general objectives of the extension are:</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514350" lvl="0" indent="-514350" algn="just">
              <a:lnSpc>
                <a:spcPct val="150000"/>
              </a:lnSpc>
              <a:spcAft>
                <a:spcPts val="0"/>
              </a:spcAft>
              <a:buFont typeface="+mj-lt"/>
              <a:buAutoNum type="arabicPeriod"/>
            </a:pPr>
            <a:r>
              <a:rPr lang="en-GB" sz="2800" dirty="0">
                <a:latin typeface="Times New Roman" panose="02020603050405020304" pitchFamily="18" charset="0"/>
                <a:ea typeface="Calibri" panose="020F0502020204030204" pitchFamily="34" charset="0"/>
                <a:cs typeface="Times New Roman" panose="02020603050405020304" pitchFamily="18" charset="0"/>
              </a:rPr>
              <a:t>To assist people to discover and analyse their problems</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514350" lvl="0" indent="-514350" algn="just">
              <a:lnSpc>
                <a:spcPct val="150000"/>
              </a:lnSpc>
              <a:spcAft>
                <a:spcPts val="0"/>
              </a:spcAft>
              <a:buFont typeface="+mj-lt"/>
              <a:buAutoNum type="arabicPeriod"/>
            </a:pPr>
            <a:r>
              <a:rPr lang="en-GB" sz="2800" dirty="0">
                <a:latin typeface="Times New Roman" panose="02020603050405020304" pitchFamily="18" charset="0"/>
                <a:ea typeface="Calibri" panose="020F0502020204030204" pitchFamily="34" charset="0"/>
                <a:cs typeface="Times New Roman" panose="02020603050405020304" pitchFamily="18" charset="0"/>
              </a:rPr>
              <a:t>To develop leadership among people and help them to solve their problems.</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514350" lvl="0" indent="-514350" algn="just">
              <a:lnSpc>
                <a:spcPct val="150000"/>
              </a:lnSpc>
              <a:spcAft>
                <a:spcPts val="0"/>
              </a:spcAft>
              <a:buFont typeface="+mj-lt"/>
              <a:buAutoNum type="arabicPeriod"/>
            </a:pPr>
            <a:r>
              <a:rPr lang="en-GB" sz="2800" dirty="0">
                <a:latin typeface="Times New Roman" panose="02020603050405020304" pitchFamily="18" charset="0"/>
                <a:ea typeface="Calibri" panose="020F0502020204030204" pitchFamily="34" charset="0"/>
                <a:cs typeface="Times New Roman" panose="02020603050405020304" pitchFamily="18" charset="0"/>
              </a:rPr>
              <a:t>To distribute information based on research and or practical experience, that people accept it and put it into actual practice </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50000"/>
              </a:lnSpc>
              <a:spcAft>
                <a:spcPts val="0"/>
              </a:spcAft>
            </a:pPr>
            <a:r>
              <a:rPr lang="en-GB" sz="2800" dirty="0">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en-GB" sz="2800" b="1" dirty="0" smtClean="0">
                <a:latin typeface="Times New Roman" panose="02020603050405020304" pitchFamily="18" charset="0"/>
                <a:ea typeface="Calibri" panose="020F0502020204030204" pitchFamily="34" charset="0"/>
                <a:cs typeface="Times New Roman" panose="02020603050405020304" pitchFamily="18" charset="0"/>
              </a:rPr>
              <a:t>3. Working </a:t>
            </a:r>
            <a:r>
              <a:rPr lang="en-GB" sz="2800" b="1" dirty="0">
                <a:latin typeface="Times New Roman" panose="02020603050405020304" pitchFamily="18" charset="0"/>
                <a:ea typeface="Calibri" panose="020F0502020204030204" pitchFamily="34" charset="0"/>
                <a:cs typeface="Times New Roman" panose="02020603050405020304" pitchFamily="18" charset="0"/>
              </a:rPr>
              <a:t>objectives:</a:t>
            </a:r>
            <a:r>
              <a:rPr lang="en-GB" sz="2800" dirty="0">
                <a:latin typeface="Times New Roman" panose="02020603050405020304" pitchFamily="18" charset="0"/>
                <a:ea typeface="Calibri" panose="020F0502020204030204" pitchFamily="34" charset="0"/>
                <a:cs typeface="Times New Roman" panose="02020603050405020304" pitchFamily="18" charset="0"/>
              </a:rPr>
              <a:t> this objective is focuses on specific activity in a selected geographic area.</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0803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3397"/>
            <a:ext cx="12192000" cy="578772"/>
          </a:xfrm>
        </p:spPr>
        <p:txBody>
          <a:bodyPr>
            <a:noAutofit/>
          </a:bodyPr>
          <a:lstStyle/>
          <a:p>
            <a:pPr algn="ctr"/>
            <a:r>
              <a:rPr lang="en-US" sz="6000" b="1" dirty="0" smtClean="0">
                <a:solidFill>
                  <a:srgbClr val="7030A0"/>
                </a:solidFill>
                <a:latin typeface="Times New Roman" panose="02020603050405020304" pitchFamily="18" charset="0"/>
                <a:cs typeface="Times New Roman" panose="02020603050405020304" pitchFamily="18" charset="0"/>
              </a:rPr>
              <a:t>Third </a:t>
            </a:r>
            <a:r>
              <a:rPr lang="en-US" sz="6000" b="1" dirty="0">
                <a:solidFill>
                  <a:srgbClr val="7030A0"/>
                </a:solidFill>
                <a:latin typeface="Times New Roman" panose="02020603050405020304" pitchFamily="18" charset="0"/>
                <a:cs typeface="Times New Roman" panose="02020603050405020304" pitchFamily="18" charset="0"/>
              </a:rPr>
              <a:t>lecture</a:t>
            </a:r>
            <a:endParaRPr lang="en-US" sz="6000" dirty="0"/>
          </a:p>
        </p:txBody>
      </p:sp>
      <p:sp>
        <p:nvSpPr>
          <p:cNvPr id="3" name="Content Placeholder 2"/>
          <p:cNvSpPr>
            <a:spLocks noGrp="1"/>
          </p:cNvSpPr>
          <p:nvPr>
            <p:ph idx="1"/>
          </p:nvPr>
        </p:nvSpPr>
        <p:spPr>
          <a:xfrm>
            <a:off x="181897" y="1150375"/>
            <a:ext cx="11828206" cy="5088193"/>
          </a:xfrm>
        </p:spPr>
        <p:txBody>
          <a:bodyPr/>
          <a:lstStyle/>
          <a:p>
            <a:pPr marL="0" indent="0" algn="just">
              <a:buNone/>
            </a:pPr>
            <a:r>
              <a:rPr lang="en-US" sz="4000" b="1" dirty="0">
                <a:latin typeface="Times New Roman" panose="02020603050405020304" pitchFamily="18" charset="0"/>
                <a:cs typeface="Times New Roman" panose="02020603050405020304" pitchFamily="18" charset="0"/>
              </a:rPr>
              <a:t>Philosophy of Extension</a:t>
            </a:r>
            <a:endParaRPr lang="en-US" sz="4000" dirty="0">
              <a:latin typeface="Times New Roman" panose="02020603050405020304" pitchFamily="18" charset="0"/>
              <a:cs typeface="Times New Roman" panose="02020603050405020304" pitchFamily="18" charset="0"/>
            </a:endParaRPr>
          </a:p>
          <a:p>
            <a:pPr marL="0" indent="0" algn="just">
              <a:buNone/>
            </a:pPr>
            <a:r>
              <a:rPr lang="en-US" sz="4000" dirty="0">
                <a:latin typeface="Times New Roman" panose="02020603050405020304" pitchFamily="18" charset="0"/>
                <a:cs typeface="Times New Roman" panose="02020603050405020304" pitchFamily="18" charset="0"/>
              </a:rPr>
              <a:t>Philosophy is a body of principles; it provides guidelines for performing the activities in life in a particular way.</a:t>
            </a:r>
          </a:p>
          <a:p>
            <a:pPr marL="0" indent="0" algn="just">
              <a:buNone/>
            </a:pPr>
            <a:r>
              <a:rPr lang="en-US" sz="4000" dirty="0">
                <a:latin typeface="Times New Roman" panose="02020603050405020304" pitchFamily="18" charset="0"/>
                <a:cs typeface="Times New Roman" panose="02020603050405020304" pitchFamily="18" charset="0"/>
              </a:rPr>
              <a:t>The philosophy of extension work is based on the importance of an individual in the promotion of progress for rural people. </a:t>
            </a:r>
          </a:p>
          <a:p>
            <a:pPr marL="0" indent="0" algn="just">
              <a:buNone/>
            </a:pPr>
            <a:r>
              <a:rPr lang="en-US" sz="4000" dirty="0">
                <a:latin typeface="Times New Roman" panose="02020603050405020304" pitchFamily="18" charset="0"/>
                <a:cs typeface="Times New Roman" panose="02020603050405020304" pitchFamily="18" charset="0"/>
              </a:rPr>
              <a:t>The main purpose is to transform the people by improving wanted changes in their knowledge and skills.</a:t>
            </a:r>
          </a:p>
          <a:p>
            <a:pPr marL="0" indent="0" algn="just">
              <a:buNone/>
            </a:pPr>
            <a:endParaRPr lang="en-US" dirty="0"/>
          </a:p>
        </p:txBody>
      </p:sp>
    </p:spTree>
    <p:extLst>
      <p:ext uri="{BB962C8B-B14F-4D97-AF65-F5344CB8AC3E}">
        <p14:creationId xmlns:p14="http://schemas.microsoft.com/office/powerpoint/2010/main" val="1898038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37742"/>
            <a:ext cx="12191999" cy="6381234"/>
          </a:xfrm>
          <a:prstGeom prst="rect">
            <a:avLst/>
          </a:prstGeom>
        </p:spPr>
        <p:txBody>
          <a:bodyPr wrap="square">
            <a:spAutoFit/>
          </a:bodyPr>
          <a:lstStyle/>
          <a:p>
            <a:pPr marL="90170">
              <a:lnSpc>
                <a:spcPct val="150000"/>
              </a:lnSpc>
              <a:spcAft>
                <a:spcPts val="800"/>
              </a:spcAft>
            </a:pPr>
            <a:r>
              <a:rPr lang="en-US" sz="2800"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The philosophy of extension can be explained in the following statements:</a:t>
            </a:r>
            <a:endParaRPr lang="en-US" sz="2800" dirty="0">
              <a:solidFill>
                <a:srgbClr val="7030A0"/>
              </a:solidFill>
              <a:latin typeface="Times New Roman" panose="02020603050405020304" pitchFamily="18" charset="0"/>
              <a:ea typeface="Calibri" panose="020F0502020204030204" pitchFamily="34" charset="0"/>
              <a:cs typeface="Times New Roman" panose="02020603050405020304" pitchFamily="18" charset="0"/>
            </a:endParaRPr>
          </a:p>
          <a:p>
            <a:pPr marL="90170">
              <a:lnSpc>
                <a:spcPct val="150000"/>
              </a:lnSpc>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1</a:t>
            </a:r>
            <a:r>
              <a:rPr lang="en-US" sz="2400" b="1" dirty="0" smtClean="0">
                <a:latin typeface="Times New Roman" panose="02020603050405020304" pitchFamily="18" charset="0"/>
                <a:ea typeface="Calibri" panose="020F0502020204030204" pitchFamily="34" charset="0"/>
                <a:cs typeface="Times New Roman" panose="02020603050405020304" pitchFamily="18" charset="0"/>
              </a:rPr>
              <a:t>. Extension </a:t>
            </a:r>
            <a:r>
              <a:rPr lang="en-US" sz="2400" b="1" dirty="0">
                <a:latin typeface="Times New Roman" panose="02020603050405020304" pitchFamily="18" charset="0"/>
                <a:ea typeface="Calibri" panose="020F0502020204030204" pitchFamily="34" charset="0"/>
                <a:cs typeface="Times New Roman" panose="02020603050405020304" pitchFamily="18" charset="0"/>
              </a:rPr>
              <a:t>has a philosophy of culture</a:t>
            </a:r>
            <a:r>
              <a:rPr lang="en-US" sz="2400" dirty="0">
                <a:latin typeface="Times New Roman" panose="02020603050405020304" pitchFamily="18" charset="0"/>
                <a:ea typeface="Calibri" panose="020F0502020204030204" pitchFamily="34" charset="0"/>
                <a:cs typeface="Times New Roman" panose="02020603050405020304" pitchFamily="18" charset="0"/>
              </a:rPr>
              <a:t>:  It respects the culture of people. It brings cultural change through cultural development.</a:t>
            </a:r>
          </a:p>
          <a:p>
            <a:pPr marL="90170">
              <a:lnSpc>
                <a:spcPct val="150000"/>
              </a:lnSpc>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2. </a:t>
            </a:r>
            <a:r>
              <a:rPr lang="en-US" sz="2400" b="1" dirty="0">
                <a:latin typeface="Times New Roman" panose="02020603050405020304" pitchFamily="18" charset="0"/>
                <a:ea typeface="Calibri" panose="020F0502020204030204" pitchFamily="34" charset="0"/>
                <a:cs typeface="Times New Roman" panose="02020603050405020304" pitchFamily="18" charset="0"/>
              </a:rPr>
              <a:t>Extension has philosophy of social progress</a:t>
            </a:r>
            <a:r>
              <a:rPr lang="en-US" sz="2400" dirty="0">
                <a:latin typeface="Times New Roman" panose="02020603050405020304" pitchFamily="18" charset="0"/>
                <a:ea typeface="Calibri" panose="020F0502020204030204" pitchFamily="34" charset="0"/>
                <a:cs typeface="Times New Roman" panose="02020603050405020304" pitchFamily="18" charset="0"/>
              </a:rPr>
              <a:t>:  Its works is based on needs and desires of the people. It simplifies change and helps people to adjust to them.</a:t>
            </a:r>
          </a:p>
          <a:p>
            <a:pPr marL="90170">
              <a:lnSpc>
                <a:spcPct val="150000"/>
              </a:lnSpc>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3. </a:t>
            </a:r>
            <a:r>
              <a:rPr lang="en-US" sz="2400" b="1" dirty="0">
                <a:latin typeface="Times New Roman" panose="02020603050405020304" pitchFamily="18" charset="0"/>
                <a:ea typeface="Calibri" panose="020F0502020204030204" pitchFamily="34" charset="0"/>
                <a:cs typeface="Times New Roman" panose="02020603050405020304" pitchFamily="18" charset="0"/>
              </a:rPr>
              <a:t>Extension has philosophy of education for all</a:t>
            </a:r>
            <a:r>
              <a:rPr lang="en-US" sz="2400" dirty="0">
                <a:latin typeface="Times New Roman" panose="02020603050405020304" pitchFamily="18" charset="0"/>
                <a:ea typeface="Calibri" panose="020F0502020204030204" pitchFamily="34" charset="0"/>
                <a:cs typeface="Times New Roman" panose="02020603050405020304" pitchFamily="18" charset="0"/>
              </a:rPr>
              <a:t>: Distributes useful knowledge to all people, regardless of their personal, social and economic characteristics.</a:t>
            </a:r>
          </a:p>
          <a:p>
            <a:pPr marL="90170" algn="just">
              <a:lnSpc>
                <a:spcPct val="150000"/>
              </a:lnSpc>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4.</a:t>
            </a:r>
            <a:r>
              <a:rPr lang="en-US" sz="2400" b="1" dirty="0">
                <a:latin typeface="Times New Roman" panose="02020603050405020304" pitchFamily="18" charset="0"/>
                <a:ea typeface="Calibri" panose="020F0502020204030204" pitchFamily="34" charset="0"/>
                <a:cs typeface="Times New Roman" panose="02020603050405020304" pitchFamily="18" charset="0"/>
              </a:rPr>
              <a:t> Extension has philosophy of democracy: </a:t>
            </a:r>
            <a:r>
              <a:rPr lang="en-US" sz="2400" dirty="0">
                <a:latin typeface="Times New Roman" panose="02020603050405020304" pitchFamily="18" charset="0"/>
                <a:ea typeface="Calibri" panose="020F0502020204030204" pitchFamily="34" charset="0"/>
                <a:cs typeface="Times New Roman" panose="02020603050405020304" pitchFamily="18" charset="0"/>
              </a:rPr>
              <a:t>Co-operation with the individuals, groups, and institutions interested in common welfare. Selects and solves the problems based on the needs. </a:t>
            </a:r>
          </a:p>
          <a:p>
            <a:pPr marL="90170" algn="just">
              <a:lnSpc>
                <a:spcPct val="150000"/>
              </a:lnSpc>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5. </a:t>
            </a:r>
            <a:r>
              <a:rPr lang="en-US" sz="2400" b="1" dirty="0">
                <a:latin typeface="Times New Roman" panose="02020603050405020304" pitchFamily="18" charset="0"/>
                <a:ea typeface="Calibri" panose="020F0502020204030204" pitchFamily="34" charset="0"/>
                <a:cs typeface="Times New Roman" panose="02020603050405020304" pitchFamily="18" charset="0"/>
              </a:rPr>
              <a:t>Extension has philosophy of local responsibility</a:t>
            </a:r>
            <a:r>
              <a:rPr lang="en-US" sz="2400" dirty="0">
                <a:latin typeface="Times New Roman" panose="02020603050405020304" pitchFamily="18" charset="0"/>
                <a:ea typeface="Calibri" panose="020F0502020204030204" pitchFamily="34" charset="0"/>
                <a:cs typeface="Times New Roman" panose="02020603050405020304" pitchFamily="18" charset="0"/>
              </a:rPr>
              <a:t>: Encourages people to contribute gradually in their own activities. Prepare suitable leaders to control programs and plans.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3814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5755422"/>
          </a:xfrm>
          <a:prstGeom prst="rect">
            <a:avLst/>
          </a:prstGeom>
        </p:spPr>
        <p:txBody>
          <a:bodyPr wrap="square">
            <a:spAutoFit/>
          </a:bodyPr>
          <a:lstStyle/>
          <a:p>
            <a:pPr marL="90170" algn="ctr">
              <a:lnSpc>
                <a:spcPct val="150000"/>
              </a:lnSpc>
              <a:spcAft>
                <a:spcPts val="800"/>
              </a:spcAft>
            </a:pPr>
            <a:r>
              <a:rPr lang="en-US" sz="4000"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Related Concepts with agriculture extension</a:t>
            </a:r>
            <a:endParaRPr lang="en-US" sz="4000" dirty="0">
              <a:solidFill>
                <a:srgbClr val="7030A0"/>
              </a:solidFill>
              <a:latin typeface="Times New Roman" panose="02020603050405020304" pitchFamily="18" charset="0"/>
              <a:ea typeface="Calibri" panose="020F0502020204030204" pitchFamily="34" charset="0"/>
              <a:cs typeface="Times New Roman" panose="02020603050405020304" pitchFamily="18" charset="0"/>
            </a:endParaRPr>
          </a:p>
          <a:p>
            <a:pPr marL="90170">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There </a:t>
            </a:r>
            <a:r>
              <a:rPr lang="en-US" sz="3200" dirty="0">
                <a:latin typeface="Times New Roman" panose="02020603050405020304" pitchFamily="18" charset="0"/>
                <a:ea typeface="Calibri" panose="020F0502020204030204" pitchFamily="34" charset="0"/>
                <a:cs typeface="Times New Roman" panose="02020603050405020304" pitchFamily="18" charset="0"/>
              </a:rPr>
              <a:t>are concepts related to agricultural extension:</a:t>
            </a:r>
          </a:p>
          <a:p>
            <a:pPr marL="90170" algn="just">
              <a:spcAft>
                <a:spcPts val="800"/>
              </a:spcAft>
            </a:pPr>
            <a:r>
              <a:rPr lang="en-US" sz="3200" b="1" dirty="0">
                <a:latin typeface="Times New Roman" panose="02020603050405020304" pitchFamily="18" charset="0"/>
                <a:ea typeface="Calibri" panose="020F0502020204030204" pitchFamily="34" charset="0"/>
                <a:cs typeface="Times New Roman" panose="02020603050405020304" pitchFamily="18" charset="0"/>
              </a:rPr>
              <a:t>1. Adult Education</a:t>
            </a:r>
            <a:r>
              <a:rPr lang="en-US" sz="3200" dirty="0">
                <a:latin typeface="Times New Roman" panose="02020603050405020304" pitchFamily="18" charset="0"/>
                <a:ea typeface="Calibri" panose="020F0502020204030204" pitchFamily="34" charset="0"/>
                <a:cs typeface="Times New Roman" panose="02020603050405020304" pitchFamily="18" charset="0"/>
              </a:rPr>
              <a:t>: any purposeful work towards self-development and improvement perform by any individual. Adult education objectives are depending on training for citizenship, holiday time activity, economic efficiency and professional training</a:t>
            </a:r>
          </a:p>
          <a:p>
            <a:pPr marL="90170" algn="just">
              <a:spcAft>
                <a:spcPts val="800"/>
              </a:spcAft>
            </a:pPr>
            <a:r>
              <a:rPr lang="en-US" sz="3200" b="1" dirty="0">
                <a:latin typeface="Times New Roman" panose="02020603050405020304" pitchFamily="18" charset="0"/>
                <a:ea typeface="Calibri" panose="020F0502020204030204" pitchFamily="34" charset="0"/>
                <a:cs typeface="Times New Roman" panose="02020603050405020304" pitchFamily="18" charset="0"/>
              </a:rPr>
              <a:t>2. Advisory Service</a:t>
            </a:r>
            <a:r>
              <a:rPr lang="en-US" sz="3200" dirty="0">
                <a:latin typeface="Times New Roman" panose="02020603050405020304" pitchFamily="18" charset="0"/>
                <a:ea typeface="Calibri" panose="020F0502020204030204" pitchFamily="34" charset="0"/>
                <a:cs typeface="Times New Roman" panose="02020603050405020304" pitchFamily="18" charset="0"/>
              </a:rPr>
              <a:t>: agricultural extension advisory service was first used in Europe. It was providing organized technical services and publications to farm families by ‘traveling teachers’ of agriculture promoting scientific knowledge to the field of agriculture.</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8639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6292"/>
            <a:ext cx="12192000" cy="6658233"/>
          </a:xfrm>
          <a:prstGeom prst="rect">
            <a:avLst/>
          </a:prstGeom>
        </p:spPr>
        <p:txBody>
          <a:bodyPr wrap="square">
            <a:spAutoFit/>
          </a:bodyPr>
          <a:lstStyle/>
          <a:p>
            <a:pPr marL="90170" algn="just">
              <a:lnSpc>
                <a:spcPct val="150000"/>
              </a:lnSpc>
              <a:spcAft>
                <a:spcPts val="80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3. Technology Transfer</a:t>
            </a:r>
            <a:r>
              <a:rPr lang="en-US" sz="2800" dirty="0">
                <a:latin typeface="Times New Roman" panose="02020603050405020304" pitchFamily="18" charset="0"/>
                <a:ea typeface="Calibri" panose="020F0502020204030204" pitchFamily="34" charset="0"/>
                <a:cs typeface="Times New Roman" panose="02020603050405020304" pitchFamily="18" charset="0"/>
              </a:rPr>
              <a:t>: there is four major part of technology transfer: </a:t>
            </a:r>
          </a:p>
          <a:p>
            <a:pPr marL="342900" lvl="0" indent="-342900" algn="just">
              <a:lnSpc>
                <a:spcPct val="150000"/>
              </a:lnSpc>
              <a:spcAft>
                <a:spcPts val="0"/>
              </a:spcAft>
              <a:buFont typeface="Symbol" panose="05050102010706020507" pitchFamily="18" charset="2"/>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Policy</a:t>
            </a:r>
            <a:r>
              <a:rPr lang="en-US" sz="2800" dirty="0">
                <a:latin typeface="Times New Roman" panose="02020603050405020304" pitchFamily="18" charset="0"/>
                <a:ea typeface="Calibri" panose="020F0502020204030204" pitchFamily="34" charset="0"/>
                <a:cs typeface="Times New Roman" panose="02020603050405020304" pitchFamily="18" charset="0"/>
              </a:rPr>
              <a:t> includes those external factors that directly effect on the technology system.</a:t>
            </a:r>
          </a:p>
          <a:p>
            <a:pPr marL="342900" lvl="0" indent="-342900" algn="just">
              <a:lnSpc>
                <a:spcPct val="150000"/>
              </a:lnSpc>
              <a:spcAft>
                <a:spcPts val="0"/>
              </a:spcAft>
              <a:buFont typeface="Symbol" panose="05050102010706020507" pitchFamily="18" charset="2"/>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Technology development</a:t>
            </a:r>
            <a:r>
              <a:rPr lang="en-US" sz="2800" dirty="0">
                <a:latin typeface="Times New Roman" panose="02020603050405020304" pitchFamily="18" charset="0"/>
                <a:ea typeface="Calibri" panose="020F0502020204030204" pitchFamily="34" charset="0"/>
                <a:cs typeface="Times New Roman" panose="02020603050405020304" pitchFamily="18" charset="0"/>
              </a:rPr>
              <a:t> includes that part of agricultural research system that can be applied and adapted. </a:t>
            </a:r>
          </a:p>
          <a:p>
            <a:pPr marL="342900" lvl="0" indent="-342900" algn="just">
              <a:lnSpc>
                <a:spcPct val="150000"/>
              </a:lnSpc>
              <a:spcAft>
                <a:spcPts val="0"/>
              </a:spcAft>
              <a:buFont typeface="Symbol" panose="05050102010706020507" pitchFamily="18" charset="2"/>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Technology distribution</a:t>
            </a:r>
            <a:r>
              <a:rPr lang="en-US" sz="2800" dirty="0">
                <a:latin typeface="Times New Roman" panose="02020603050405020304" pitchFamily="18" charset="0"/>
                <a:ea typeface="Calibri" panose="020F0502020204030204" pitchFamily="34" charset="0"/>
                <a:cs typeface="Times New Roman" panose="02020603050405020304" pitchFamily="18" charset="0"/>
              </a:rPr>
              <a:t>, related to spreading technology to the farmers.</a:t>
            </a:r>
          </a:p>
          <a:p>
            <a:pPr marL="342900" lvl="0" indent="-342900" algn="just">
              <a:lnSpc>
                <a:spcPct val="150000"/>
              </a:lnSpc>
              <a:spcAft>
                <a:spcPts val="0"/>
              </a:spcAft>
              <a:buFont typeface="Symbol" panose="05050102010706020507" pitchFamily="18" charset="2"/>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Technology application</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90170" algn="just">
              <a:lnSpc>
                <a:spcPct val="150000"/>
              </a:lnSpc>
              <a:spcAft>
                <a:spcPts val="800"/>
              </a:spcAft>
            </a:pPr>
            <a:r>
              <a:rPr lang="en-US" sz="2800" b="1" dirty="0" smtClean="0">
                <a:latin typeface="Times New Roman" panose="02020603050405020304" pitchFamily="18" charset="0"/>
                <a:ea typeface="Calibri" panose="020F0502020204030204" pitchFamily="34" charset="0"/>
                <a:cs typeface="Times New Roman" panose="02020603050405020304" pitchFamily="18" charset="0"/>
              </a:rPr>
              <a:t>4</a:t>
            </a:r>
            <a:r>
              <a:rPr lang="en-US" sz="2800" b="1" dirty="0">
                <a:latin typeface="Times New Roman" panose="02020603050405020304" pitchFamily="18" charset="0"/>
                <a:ea typeface="Calibri" panose="020F0502020204030204" pitchFamily="34" charset="0"/>
                <a:cs typeface="Times New Roman" panose="02020603050405020304" pitchFamily="18" charset="0"/>
              </a:rPr>
              <a:t>.</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a:latin typeface="Times New Roman" panose="02020603050405020304" pitchFamily="18" charset="0"/>
                <a:ea typeface="Calibri" panose="020F0502020204030204" pitchFamily="34" charset="0"/>
                <a:cs typeface="Times New Roman" panose="02020603050405020304" pitchFamily="18" charset="0"/>
              </a:rPr>
              <a:t>Hospitality Extension: </a:t>
            </a:r>
            <a:r>
              <a:rPr lang="en-US" sz="2800" dirty="0">
                <a:latin typeface="Times New Roman" panose="02020603050405020304" pitchFamily="18" charset="0"/>
                <a:ea typeface="Calibri" panose="020F0502020204030204" pitchFamily="34" charset="0"/>
                <a:cs typeface="Times New Roman" panose="02020603050405020304" pitchFamily="18" charset="0"/>
              </a:rPr>
              <a:t>Hospitality industry is a recent addition to the traditional subject matter areas in extension. The hospitality industry consists of units offering accommodation, food, drinks and other essential services required by travelers.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7340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78427"/>
            <a:ext cx="12192000" cy="4978735"/>
          </a:xfrm>
          <a:prstGeom prst="rect">
            <a:avLst/>
          </a:prstGeom>
        </p:spPr>
        <p:txBody>
          <a:bodyPr wrap="square">
            <a:spAutoFit/>
          </a:bodyPr>
          <a:lstStyle/>
          <a:p>
            <a:pPr marL="90170" algn="just">
              <a:lnSpc>
                <a:spcPct val="150000"/>
              </a:lnSpc>
              <a:spcAft>
                <a:spcPts val="0"/>
              </a:spcAft>
            </a:pPr>
            <a:r>
              <a:rPr lang="en-US" sz="3600" b="1" dirty="0">
                <a:latin typeface="Times New Roman" panose="02020603050405020304" pitchFamily="18" charset="0"/>
                <a:ea typeface="Calibri" panose="020F0502020204030204" pitchFamily="34" charset="0"/>
                <a:cs typeface="Times New Roman" panose="02020603050405020304" pitchFamily="18" charset="0"/>
              </a:rPr>
              <a:t>Hospitality extension</a:t>
            </a:r>
            <a:r>
              <a:rPr lang="en-US" sz="3600" dirty="0">
                <a:latin typeface="Times New Roman" panose="02020603050405020304" pitchFamily="18" charset="0"/>
                <a:ea typeface="Calibri" panose="020F0502020204030204" pitchFamily="34" charset="0"/>
                <a:cs typeface="Times New Roman" panose="02020603050405020304" pitchFamily="18" charset="0"/>
              </a:rPr>
              <a:t> can be defined as an educational process that is directed at preparing people for the provision of friendly, generous and comfortable reception.</a:t>
            </a:r>
          </a:p>
          <a:p>
            <a:pPr marL="90170" algn="just">
              <a:lnSpc>
                <a:spcPct val="150000"/>
              </a:lnSpc>
              <a:spcAft>
                <a:spcPts val="800"/>
              </a:spcAft>
            </a:pPr>
            <a:r>
              <a:rPr lang="en-US" sz="3600" dirty="0">
                <a:latin typeface="Times New Roman" panose="02020603050405020304" pitchFamily="18" charset="0"/>
                <a:ea typeface="Calibri" panose="020F0502020204030204" pitchFamily="34" charset="0"/>
                <a:cs typeface="Times New Roman" panose="02020603050405020304" pitchFamily="18" charset="0"/>
              </a:rPr>
              <a:t>Hospitality services are expanding and providers need adequate training at various levels. Hospitality extension operates on extension education principles and philosophy.</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3534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427703"/>
            <a:ext cx="11990438" cy="6076335"/>
          </a:xfrm>
        </p:spPr>
        <p:txBody>
          <a:bodyPr>
            <a:normAutofit/>
          </a:bodyPr>
          <a:lstStyle/>
          <a:p>
            <a:pPr marL="0" indent="0" algn="just">
              <a:buNone/>
            </a:pPr>
            <a:r>
              <a:rPr lang="en-US" b="1" dirty="0">
                <a:solidFill>
                  <a:srgbClr val="7030A0"/>
                </a:solidFill>
                <a:latin typeface="Times New Roman" panose="02020603050405020304" pitchFamily="18" charset="0"/>
                <a:cs typeface="Times New Roman" panose="02020603050405020304" pitchFamily="18" charset="0"/>
              </a:rPr>
              <a:t>Planning the hospitality program at the </a:t>
            </a:r>
            <a:r>
              <a:rPr lang="en-US" b="1" u="sng" dirty="0">
                <a:solidFill>
                  <a:srgbClr val="7030A0"/>
                </a:solidFill>
                <a:latin typeface="Times New Roman" panose="02020603050405020304" pitchFamily="18" charset="0"/>
                <a:cs typeface="Times New Roman" panose="02020603050405020304" pitchFamily="18" charset="0"/>
              </a:rPr>
              <a:t>community level</a:t>
            </a:r>
            <a:r>
              <a:rPr lang="en-US" b="1" dirty="0">
                <a:solidFill>
                  <a:srgbClr val="7030A0"/>
                </a:solidFill>
                <a:latin typeface="Times New Roman" panose="02020603050405020304" pitchFamily="18" charset="0"/>
                <a:cs typeface="Times New Roman" panose="02020603050405020304" pitchFamily="18" charset="0"/>
              </a:rPr>
              <a:t> process </a:t>
            </a:r>
            <a:r>
              <a:rPr lang="en-US" b="1" dirty="0" smtClean="0">
                <a:solidFill>
                  <a:srgbClr val="7030A0"/>
                </a:solidFill>
                <a:latin typeface="Times New Roman" panose="02020603050405020304" pitchFamily="18" charset="0"/>
                <a:cs typeface="Times New Roman" panose="02020603050405020304" pitchFamily="18" charset="0"/>
              </a:rPr>
              <a:t>including</a:t>
            </a:r>
          </a:p>
          <a:p>
            <a:pPr marL="0" indent="0" algn="just">
              <a:buNone/>
            </a:pPr>
            <a:endParaRPr lang="en-US" sz="1000" dirty="0">
              <a:solidFill>
                <a:srgbClr val="7030A0"/>
              </a:solidFill>
              <a:latin typeface="Times New Roman" panose="02020603050405020304" pitchFamily="18" charset="0"/>
              <a:cs typeface="Times New Roman" panose="02020603050405020304" pitchFamily="18" charset="0"/>
            </a:endParaRPr>
          </a:p>
          <a:p>
            <a:pPr marL="514350" lvl="0" indent="-514350" algn="just">
              <a:buFont typeface="+mj-lt"/>
              <a:buAutoNum type="arabicPeriod"/>
            </a:pPr>
            <a:r>
              <a:rPr lang="en-US" b="1" dirty="0">
                <a:latin typeface="Times New Roman" panose="02020603050405020304" pitchFamily="18" charset="0"/>
                <a:cs typeface="Times New Roman" panose="02020603050405020304" pitchFamily="18" charset="0"/>
              </a:rPr>
              <a:t>Getting Started: </a:t>
            </a:r>
            <a:r>
              <a:rPr lang="en-US" dirty="0">
                <a:latin typeface="Times New Roman" panose="02020603050405020304" pitchFamily="18" charset="0"/>
                <a:cs typeface="Times New Roman" panose="02020603050405020304" pitchFamily="18" charset="0"/>
              </a:rPr>
              <a:t>relating representatives from as many groups as possible to gain support for the program </a:t>
            </a:r>
          </a:p>
          <a:p>
            <a:pPr marL="514350" lvl="0" indent="-514350" algn="just">
              <a:buFont typeface="+mj-lt"/>
              <a:buAutoNum type="arabicPeriod"/>
            </a:pPr>
            <a:r>
              <a:rPr lang="en-US" b="1" dirty="0">
                <a:latin typeface="Times New Roman" panose="02020603050405020304" pitchFamily="18" charset="0"/>
                <a:cs typeface="Times New Roman" panose="02020603050405020304" pitchFamily="18" charset="0"/>
              </a:rPr>
              <a:t>Set Objectives: </a:t>
            </a:r>
            <a:r>
              <a:rPr lang="en-US" dirty="0">
                <a:latin typeface="Times New Roman" panose="02020603050405020304" pitchFamily="18" charset="0"/>
                <a:cs typeface="Times New Roman" panose="02020603050405020304" pitchFamily="18" charset="0"/>
              </a:rPr>
              <a:t>decide on objectives and goals and alternate strategies for completing goals</a:t>
            </a:r>
          </a:p>
          <a:p>
            <a:pPr marL="514350" lvl="0" indent="-514350" algn="just">
              <a:buFont typeface="+mj-lt"/>
              <a:buAutoNum type="arabicPeriod"/>
            </a:pPr>
            <a:r>
              <a:rPr lang="en-US" b="1" dirty="0">
                <a:latin typeface="Times New Roman" panose="02020603050405020304" pitchFamily="18" charset="0"/>
                <a:cs typeface="Times New Roman" panose="02020603050405020304" pitchFamily="18" charset="0"/>
              </a:rPr>
              <a:t>Choose a Coordinator: </a:t>
            </a:r>
            <a:r>
              <a:rPr lang="en-US" dirty="0">
                <a:latin typeface="Times New Roman" panose="02020603050405020304" pitchFamily="18" charset="0"/>
                <a:cs typeface="Times New Roman" panose="02020603050405020304" pitchFamily="18" charset="0"/>
              </a:rPr>
              <a:t>select a well-organized, enthusiastic, resourceful person to organize the hospitality program</a:t>
            </a:r>
          </a:p>
          <a:p>
            <a:pPr marL="514350" lvl="0" indent="-514350" algn="just">
              <a:buFont typeface="+mj-lt"/>
              <a:buAutoNum type="arabicPeriod"/>
            </a:pPr>
            <a:r>
              <a:rPr lang="en-US" b="1" dirty="0">
                <a:latin typeface="Times New Roman" panose="02020603050405020304" pitchFamily="18" charset="0"/>
                <a:cs typeface="Times New Roman" panose="02020603050405020304" pitchFamily="18" charset="0"/>
              </a:rPr>
              <a:t> Obtain Resources: </a:t>
            </a:r>
            <a:r>
              <a:rPr lang="en-US" dirty="0">
                <a:latin typeface="Times New Roman" panose="02020603050405020304" pitchFamily="18" charset="0"/>
                <a:cs typeface="Times New Roman" panose="02020603050405020304" pitchFamily="18" charset="0"/>
              </a:rPr>
              <a:t>available resources and facilities such as schools and organizations that  be able to provide hospitality training </a:t>
            </a:r>
          </a:p>
          <a:p>
            <a:pPr marL="514350" lvl="0" indent="-514350" algn="just">
              <a:buFont typeface="+mj-lt"/>
              <a:buAutoNum type="arabicPeriod"/>
            </a:pPr>
            <a:r>
              <a:rPr lang="en-US" b="1" dirty="0">
                <a:latin typeface="Times New Roman" panose="02020603050405020304" pitchFamily="18" charset="0"/>
                <a:cs typeface="Times New Roman" panose="02020603050405020304" pitchFamily="18" charset="0"/>
              </a:rPr>
              <a:t>Attendance: </a:t>
            </a:r>
            <a:r>
              <a:rPr lang="en-US" dirty="0">
                <a:latin typeface="Times New Roman" panose="02020603050405020304" pitchFamily="18" charset="0"/>
                <a:cs typeface="Times New Roman" panose="02020603050405020304" pitchFamily="18" charset="0"/>
              </a:rPr>
              <a:t>decide on number of participants, encouragements for participation</a:t>
            </a:r>
          </a:p>
          <a:p>
            <a:pPr marL="514350" lvl="0" indent="-514350" algn="just">
              <a:buFont typeface="+mj-lt"/>
              <a:buAutoNum type="arabicPeriod"/>
            </a:pPr>
            <a:r>
              <a:rPr lang="en-US" b="1" dirty="0">
                <a:latin typeface="Times New Roman" panose="02020603050405020304" pitchFamily="18" charset="0"/>
                <a:cs typeface="Times New Roman" panose="02020603050405020304" pitchFamily="18" charset="0"/>
              </a:rPr>
              <a:t>Budgeting and Fund Raising</a:t>
            </a:r>
            <a:r>
              <a:rPr lang="en-US" dirty="0">
                <a:latin typeface="Times New Roman" panose="02020603050405020304" pitchFamily="18" charset="0"/>
                <a:cs typeface="Times New Roman" panose="02020603050405020304" pitchFamily="18" charset="0"/>
              </a:rPr>
              <a:t>: how shall the program is financed?</a:t>
            </a: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8030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04335"/>
            <a:ext cx="12192000" cy="3701845"/>
          </a:xfrm>
        </p:spPr>
        <p:txBody>
          <a:bodyPr/>
          <a:lstStyle/>
          <a:p>
            <a:r>
              <a:rPr lang="en-GB" b="1" dirty="0">
                <a:latin typeface="Times New Roman" panose="02020603050405020304" pitchFamily="18" charset="0"/>
                <a:cs typeface="Times New Roman" panose="02020603050405020304" pitchFamily="18" charset="0"/>
              </a:rPr>
              <a:t>Arabic</a:t>
            </a:r>
            <a:r>
              <a:rPr lang="en-GB" dirty="0">
                <a:latin typeface="Times New Roman" panose="02020603050405020304" pitchFamily="18" charset="0"/>
                <a:cs typeface="Times New Roman" panose="02020603050405020304" pitchFamily="18" charset="0"/>
              </a:rPr>
              <a:t>: Al-</a:t>
            </a:r>
            <a:r>
              <a:rPr lang="en-GB" dirty="0" err="1">
                <a:latin typeface="Times New Roman" panose="02020603050405020304" pitchFamily="18" charset="0"/>
                <a:cs typeface="Times New Roman" panose="02020603050405020304" pitchFamily="18" charset="0"/>
              </a:rPr>
              <a:t>Ershad</a:t>
            </a:r>
            <a:r>
              <a:rPr lang="en-GB" dirty="0">
                <a:latin typeface="Times New Roman" panose="02020603050405020304" pitchFamily="18" charset="0"/>
                <a:cs typeface="Times New Roman" panose="02020603050405020304" pitchFamily="18" charset="0"/>
              </a:rPr>
              <a:t> (“guidance”)</a:t>
            </a:r>
            <a:endParaRPr lang="en-US" dirty="0">
              <a:latin typeface="Times New Roman" panose="02020603050405020304" pitchFamily="18" charset="0"/>
              <a:cs typeface="Times New Roman" panose="02020603050405020304" pitchFamily="18" charset="0"/>
            </a:endParaRPr>
          </a:p>
          <a:p>
            <a:r>
              <a:rPr lang="en-GB" b="1" dirty="0">
                <a:latin typeface="Times New Roman" panose="02020603050405020304" pitchFamily="18" charset="0"/>
                <a:cs typeface="Times New Roman" panose="02020603050405020304" pitchFamily="18" charset="0"/>
              </a:rPr>
              <a:t>Dutch</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Voorlichting</a:t>
            </a:r>
            <a:r>
              <a:rPr lang="en-GB" dirty="0">
                <a:latin typeface="Times New Roman" panose="02020603050405020304" pitchFamily="18" charset="0"/>
                <a:cs typeface="Times New Roman" panose="02020603050405020304" pitchFamily="18" charset="0"/>
              </a:rPr>
              <a:t> (“lighting the path”)</a:t>
            </a:r>
            <a:endParaRPr lang="en-US" dirty="0">
              <a:latin typeface="Times New Roman" panose="02020603050405020304" pitchFamily="18" charset="0"/>
              <a:cs typeface="Times New Roman" panose="02020603050405020304" pitchFamily="18" charset="0"/>
            </a:endParaRPr>
          </a:p>
          <a:p>
            <a:r>
              <a:rPr lang="en-GB" b="1" dirty="0">
                <a:latin typeface="Times New Roman" panose="02020603050405020304" pitchFamily="18" charset="0"/>
                <a:cs typeface="Times New Roman" panose="02020603050405020304" pitchFamily="18" charset="0"/>
              </a:rPr>
              <a:t>French</a:t>
            </a:r>
            <a:r>
              <a:rPr lang="en-GB" dirty="0">
                <a:latin typeface="Times New Roman" panose="02020603050405020304" pitchFamily="18" charset="0"/>
                <a:cs typeface="Times New Roman" panose="02020603050405020304" pitchFamily="18" charset="0"/>
              </a:rPr>
              <a:t>: Vulgarisation (“popularization”)</a:t>
            </a:r>
            <a:endParaRPr lang="en-US" dirty="0">
              <a:latin typeface="Times New Roman" panose="02020603050405020304" pitchFamily="18" charset="0"/>
              <a:cs typeface="Times New Roman" panose="02020603050405020304" pitchFamily="18" charset="0"/>
            </a:endParaRPr>
          </a:p>
          <a:p>
            <a:r>
              <a:rPr lang="en-GB" b="1" dirty="0">
                <a:latin typeface="Times New Roman" panose="02020603050405020304" pitchFamily="18" charset="0"/>
                <a:cs typeface="Times New Roman" panose="02020603050405020304" pitchFamily="18" charset="0"/>
              </a:rPr>
              <a:t>Spanish</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Capacitación</a:t>
            </a:r>
            <a:r>
              <a:rPr lang="en-GB" dirty="0">
                <a:latin typeface="Times New Roman" panose="02020603050405020304" pitchFamily="18" charset="0"/>
                <a:cs typeface="Times New Roman" panose="02020603050405020304" pitchFamily="18" charset="0"/>
              </a:rPr>
              <a:t> (“training” "capacity building")</a:t>
            </a:r>
            <a:endParaRPr lang="en-US" dirty="0">
              <a:latin typeface="Times New Roman" panose="02020603050405020304" pitchFamily="18" charset="0"/>
              <a:cs typeface="Times New Roman" panose="02020603050405020304" pitchFamily="18" charset="0"/>
            </a:endParaRPr>
          </a:p>
          <a:p>
            <a:r>
              <a:rPr lang="en-GB" b="1" dirty="0">
                <a:latin typeface="Times New Roman" panose="02020603050405020304" pitchFamily="18" charset="0"/>
                <a:cs typeface="Times New Roman" panose="02020603050405020304" pitchFamily="18" charset="0"/>
              </a:rPr>
              <a:t>Persian</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Tarvij</a:t>
            </a:r>
            <a:r>
              <a:rPr lang="en-GB" dirty="0">
                <a:latin typeface="Times New Roman" panose="02020603050405020304" pitchFamily="18" charset="0"/>
                <a:cs typeface="Times New Roman" panose="02020603050405020304" pitchFamily="18" charset="0"/>
              </a:rPr>
              <a:t> and </a:t>
            </a:r>
            <a:r>
              <a:rPr lang="en-GB" dirty="0" err="1">
                <a:latin typeface="Times New Roman" panose="02020603050405020304" pitchFamily="18" charset="0"/>
                <a:cs typeface="Times New Roman" panose="02020603050405020304" pitchFamily="18" charset="0"/>
              </a:rPr>
              <a:t>Gostaresh</a:t>
            </a:r>
            <a:r>
              <a:rPr lang="en-GB" dirty="0">
                <a:latin typeface="Times New Roman" panose="02020603050405020304" pitchFamily="18" charset="0"/>
                <a:cs typeface="Times New Roman" panose="02020603050405020304" pitchFamily="18" charset="0"/>
              </a:rPr>
              <a:t> (“to promote and to extend”) - </a:t>
            </a:r>
            <a:r>
              <a:rPr lang="ar-SA" dirty="0"/>
              <a:t>ترفیج و گوسترش</a:t>
            </a: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5937378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341273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72656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737419"/>
          </a:xfrm>
        </p:spPr>
        <p:txBody>
          <a:bodyPr/>
          <a:lstStyle/>
          <a:p>
            <a:pPr algn="ctr"/>
            <a:r>
              <a:rPr lang="en-GB" b="1" dirty="0">
                <a:solidFill>
                  <a:schemeClr val="accent2">
                    <a:lumMod val="50000"/>
                  </a:schemeClr>
                </a:solidFill>
                <a:latin typeface="Times New Roman" panose="02020603050405020304" pitchFamily="18" charset="0"/>
                <a:cs typeface="Times New Roman" panose="02020603050405020304" pitchFamily="18" charset="0"/>
              </a:rPr>
              <a:t>Definition of agriculture </a:t>
            </a:r>
            <a:r>
              <a:rPr lang="en-GB" b="1" dirty="0" smtClean="0">
                <a:solidFill>
                  <a:schemeClr val="accent2">
                    <a:lumMod val="50000"/>
                  </a:schemeClr>
                </a:solidFill>
                <a:latin typeface="Times New Roman" panose="02020603050405020304" pitchFamily="18" charset="0"/>
                <a:cs typeface="Times New Roman" panose="02020603050405020304" pitchFamily="18" charset="0"/>
              </a:rPr>
              <a:t>extension</a:t>
            </a:r>
            <a:endParaRPr lang="en-US" dirty="0">
              <a:solidFill>
                <a:schemeClr val="accent2">
                  <a:lumMod val="50000"/>
                </a:schemeClr>
              </a:solidFill>
            </a:endParaRPr>
          </a:p>
        </p:txBody>
      </p:sp>
      <p:sp>
        <p:nvSpPr>
          <p:cNvPr id="3" name="Content Placeholder 2"/>
          <p:cNvSpPr>
            <a:spLocks noGrp="1"/>
          </p:cNvSpPr>
          <p:nvPr>
            <p:ph idx="1"/>
          </p:nvPr>
        </p:nvSpPr>
        <p:spPr>
          <a:xfrm>
            <a:off x="206477" y="914400"/>
            <a:ext cx="11813458" cy="5796116"/>
          </a:xfrm>
        </p:spPr>
        <p:txBody>
          <a:bodyPr>
            <a:normAutofit lnSpcReduction="10000"/>
          </a:bodyPr>
          <a:lstStyle/>
          <a:p>
            <a:pPr algn="just"/>
            <a:r>
              <a:rPr lang="en-GB" sz="3200" b="1" dirty="0">
                <a:solidFill>
                  <a:srgbClr val="C00000"/>
                </a:solidFill>
                <a:latin typeface="Times New Roman" panose="02020603050405020304" pitchFamily="18" charset="0"/>
                <a:cs typeface="Times New Roman" panose="02020603050405020304" pitchFamily="18" charset="0"/>
              </a:rPr>
              <a:t>Maunder, 1973</a:t>
            </a:r>
            <a:r>
              <a:rPr lang="en-GB" sz="3200" dirty="0">
                <a:latin typeface="Times New Roman" panose="02020603050405020304" pitchFamily="18" charset="0"/>
                <a:cs typeface="Times New Roman" panose="02020603050405020304" pitchFamily="18" charset="0"/>
              </a:rPr>
              <a:t>:  Extension is a service which assist farm people, through educational procedures in improving farming methods and techniques, increasing production efficiency and income, bettering their levels of living and lifting social and educational standards.</a:t>
            </a:r>
            <a:endParaRPr lang="en-US" sz="3200" dirty="0">
              <a:latin typeface="Times New Roman" panose="02020603050405020304" pitchFamily="18" charset="0"/>
              <a:cs typeface="Times New Roman" panose="02020603050405020304" pitchFamily="18" charset="0"/>
            </a:endParaRPr>
          </a:p>
          <a:p>
            <a:pPr algn="just"/>
            <a:r>
              <a:rPr lang="en-GB" sz="3200" b="1" dirty="0">
                <a:solidFill>
                  <a:srgbClr val="C00000"/>
                </a:solidFill>
                <a:latin typeface="Times New Roman" panose="02020603050405020304" pitchFamily="18" charset="0"/>
                <a:cs typeface="Times New Roman" panose="02020603050405020304" pitchFamily="18" charset="0"/>
              </a:rPr>
              <a:t>Adams, 1982</a:t>
            </a:r>
            <a:r>
              <a:rPr lang="en-GB" sz="3200" dirty="0">
                <a:latin typeface="Times New Roman" panose="02020603050405020304" pitchFamily="18" charset="0"/>
                <a:cs typeface="Times New Roman" panose="02020603050405020304" pitchFamily="18" charset="0"/>
              </a:rPr>
              <a:t>: Agricultural Extension: assistance to farmers to help them identify and analyse their production problems and become aware of the opportunity for improvement.</a:t>
            </a:r>
            <a:endParaRPr lang="en-US" sz="3200" dirty="0">
              <a:latin typeface="Times New Roman" panose="02020603050405020304" pitchFamily="18" charset="0"/>
              <a:cs typeface="Times New Roman" panose="02020603050405020304" pitchFamily="18" charset="0"/>
            </a:endParaRPr>
          </a:p>
          <a:p>
            <a:pPr algn="just"/>
            <a:r>
              <a:rPr lang="en-GB" sz="3200" b="1" dirty="0" err="1">
                <a:solidFill>
                  <a:srgbClr val="C00000"/>
                </a:solidFill>
                <a:latin typeface="Times New Roman" panose="02020603050405020304" pitchFamily="18" charset="0"/>
                <a:cs typeface="Times New Roman" panose="02020603050405020304" pitchFamily="18" charset="0"/>
              </a:rPr>
              <a:t>Röling</a:t>
            </a:r>
            <a:r>
              <a:rPr lang="en-GB" sz="3200" b="1" dirty="0">
                <a:solidFill>
                  <a:srgbClr val="C00000"/>
                </a:solidFill>
                <a:latin typeface="Times New Roman" panose="02020603050405020304" pitchFamily="18" charset="0"/>
                <a:cs typeface="Times New Roman" panose="02020603050405020304" pitchFamily="18" charset="0"/>
              </a:rPr>
              <a:t>, 1988</a:t>
            </a:r>
            <a:r>
              <a:rPr lang="en-GB" sz="3200" dirty="0">
                <a:latin typeface="Times New Roman" panose="02020603050405020304" pitchFamily="18" charset="0"/>
                <a:cs typeface="Times New Roman" panose="02020603050405020304" pitchFamily="18" charset="0"/>
              </a:rPr>
              <a:t>: Extension is a professional communication intervention deployed by an institution to induce change in behaviours. </a:t>
            </a:r>
            <a:endParaRPr lang="en-US" sz="3200" dirty="0">
              <a:latin typeface="Times New Roman" panose="02020603050405020304" pitchFamily="18" charset="0"/>
              <a:cs typeface="Times New Roman" panose="02020603050405020304" pitchFamily="18" charset="0"/>
            </a:endParaRPr>
          </a:p>
          <a:p>
            <a:pPr algn="just"/>
            <a:r>
              <a:rPr lang="en-GB" sz="3200" b="1" dirty="0">
                <a:solidFill>
                  <a:srgbClr val="C00000"/>
                </a:solidFill>
                <a:latin typeface="Times New Roman" panose="02020603050405020304" pitchFamily="18" charset="0"/>
                <a:cs typeface="Times New Roman" panose="02020603050405020304" pitchFamily="18" charset="0"/>
              </a:rPr>
              <a:t>2006</a:t>
            </a:r>
            <a:r>
              <a:rPr lang="en-GB" sz="3200" dirty="0">
                <a:latin typeface="Times New Roman" panose="02020603050405020304" pitchFamily="18" charset="0"/>
                <a:cs typeface="Times New Roman" panose="02020603050405020304" pitchFamily="18" charset="0"/>
              </a:rPr>
              <a:t>: Extension is the process of enabling change in individuals, communities and industries involved in the industry sector and in natural resource management.</a:t>
            </a:r>
            <a:endParaRPr lang="en-US" sz="32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735705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37765"/>
          </a:xfrm>
        </p:spPr>
        <p:txBody>
          <a:bodyPr>
            <a:normAutofit fontScale="90000"/>
          </a:bodyPr>
          <a:lstStyle/>
          <a:p>
            <a:pPr algn="ctr"/>
            <a:r>
              <a:rPr lang="en-GB" b="1" dirty="0">
                <a:latin typeface="Times New Roman" panose="02020603050405020304" pitchFamily="18" charset="0"/>
                <a:cs typeface="Times New Roman" panose="02020603050405020304" pitchFamily="18" charset="0"/>
              </a:rPr>
              <a:t>Origins of agricultural </a:t>
            </a:r>
            <a:r>
              <a:rPr lang="en-GB" b="1" dirty="0" smtClean="0">
                <a:latin typeface="Times New Roman" panose="02020603050405020304" pitchFamily="18" charset="0"/>
                <a:cs typeface="Times New Roman" panose="02020603050405020304" pitchFamily="18" charset="0"/>
              </a:rPr>
              <a:t>extension</a:t>
            </a:r>
            <a:endParaRPr lang="en-US" dirty="0"/>
          </a:p>
        </p:txBody>
      </p:sp>
      <p:sp>
        <p:nvSpPr>
          <p:cNvPr id="3" name="Content Placeholder 2"/>
          <p:cNvSpPr>
            <a:spLocks noGrp="1"/>
          </p:cNvSpPr>
          <p:nvPr>
            <p:ph idx="1"/>
          </p:nvPr>
        </p:nvSpPr>
        <p:spPr>
          <a:xfrm>
            <a:off x="-1" y="766916"/>
            <a:ext cx="12019935" cy="6091084"/>
          </a:xfrm>
        </p:spPr>
        <p:txBody>
          <a:bodyPr>
            <a:normAutofit fontScale="92500" lnSpcReduction="20000"/>
          </a:bodyPr>
          <a:lstStyle/>
          <a:p>
            <a:pPr lvl="0" algn="just">
              <a:lnSpc>
                <a:spcPct val="110000"/>
              </a:lnSpc>
              <a:spcBef>
                <a:spcPts val="0"/>
              </a:spcBef>
            </a:pPr>
            <a:r>
              <a:rPr lang="en-GB" sz="3000" dirty="0">
                <a:solidFill>
                  <a:srgbClr val="002060"/>
                </a:solidFill>
                <a:latin typeface="Times New Roman" panose="02020603050405020304" pitchFamily="18" charset="0"/>
                <a:cs typeface="Times New Roman" panose="02020603050405020304" pitchFamily="18" charset="0"/>
              </a:rPr>
              <a:t>It is not known where or when the first extension activities took place, however, </a:t>
            </a:r>
            <a:r>
              <a:rPr lang="en-GB" sz="3000" b="1" dirty="0">
                <a:solidFill>
                  <a:srgbClr val="002060"/>
                </a:solidFill>
                <a:latin typeface="Times New Roman" panose="02020603050405020304" pitchFamily="18" charset="0"/>
                <a:cs typeface="Times New Roman" panose="02020603050405020304" pitchFamily="18" charset="0"/>
              </a:rPr>
              <a:t>Chinese officials</a:t>
            </a:r>
            <a:r>
              <a:rPr lang="en-GB" sz="3000" dirty="0">
                <a:solidFill>
                  <a:srgbClr val="002060"/>
                </a:solidFill>
                <a:latin typeface="Times New Roman" panose="02020603050405020304" pitchFamily="18" charset="0"/>
                <a:cs typeface="Times New Roman" panose="02020603050405020304" pitchFamily="18" charset="0"/>
              </a:rPr>
              <a:t> were creating agricultural policies, documenting practical knowledge, and spreading advice to farmers at least </a:t>
            </a:r>
            <a:r>
              <a:rPr lang="en-GB" sz="3000" b="1" dirty="0">
                <a:solidFill>
                  <a:srgbClr val="002060"/>
                </a:solidFill>
                <a:latin typeface="Times New Roman" panose="02020603050405020304" pitchFamily="18" charset="0"/>
                <a:cs typeface="Times New Roman" panose="02020603050405020304" pitchFamily="18" charset="0"/>
              </a:rPr>
              <a:t>2,000 years ago</a:t>
            </a:r>
            <a:endParaRPr lang="en-US" sz="3000" dirty="0">
              <a:solidFill>
                <a:srgbClr val="002060"/>
              </a:solidFill>
              <a:latin typeface="Times New Roman" panose="02020603050405020304" pitchFamily="18" charset="0"/>
              <a:cs typeface="Times New Roman" panose="02020603050405020304" pitchFamily="18" charset="0"/>
            </a:endParaRPr>
          </a:p>
          <a:p>
            <a:pPr lvl="0" algn="just">
              <a:lnSpc>
                <a:spcPct val="110000"/>
              </a:lnSpc>
              <a:spcBef>
                <a:spcPts val="0"/>
              </a:spcBef>
            </a:pPr>
            <a:r>
              <a:rPr lang="en-GB" sz="3000" dirty="0">
                <a:solidFill>
                  <a:srgbClr val="C00000"/>
                </a:solidFill>
                <a:latin typeface="Times New Roman" panose="02020603050405020304" pitchFamily="18" charset="0"/>
                <a:cs typeface="Times New Roman" panose="02020603050405020304" pitchFamily="18" charset="0"/>
              </a:rPr>
              <a:t>About </a:t>
            </a:r>
            <a:r>
              <a:rPr lang="en-GB" sz="3000" b="1" dirty="0">
                <a:solidFill>
                  <a:srgbClr val="C00000"/>
                </a:solidFill>
                <a:latin typeface="Times New Roman" panose="02020603050405020304" pitchFamily="18" charset="0"/>
                <a:cs typeface="Times New Roman" panose="02020603050405020304" pitchFamily="18" charset="0"/>
              </a:rPr>
              <a:t>800 BC</a:t>
            </a:r>
            <a:r>
              <a:rPr lang="en-GB" sz="3000" dirty="0">
                <a:solidFill>
                  <a:srgbClr val="C00000"/>
                </a:solidFill>
                <a:latin typeface="Times New Roman" panose="02020603050405020304" pitchFamily="18" charset="0"/>
                <a:cs typeface="Times New Roman" panose="02020603050405020304" pitchFamily="18" charset="0"/>
              </a:rPr>
              <a:t>, the minister responsible for agriculture under one of the </a:t>
            </a:r>
            <a:r>
              <a:rPr lang="en-GB" sz="3000" b="1" dirty="0">
                <a:solidFill>
                  <a:srgbClr val="C00000"/>
                </a:solidFill>
                <a:latin typeface="Times New Roman" panose="02020603050405020304" pitchFamily="18" charset="0"/>
                <a:cs typeface="Times New Roman" panose="02020603050405020304" pitchFamily="18" charset="0"/>
              </a:rPr>
              <a:t>Zhou dynasty</a:t>
            </a:r>
            <a:r>
              <a:rPr lang="en-GB" sz="3000" dirty="0">
                <a:solidFill>
                  <a:srgbClr val="C00000"/>
                </a:solidFill>
                <a:latin typeface="Times New Roman" panose="02020603050405020304" pitchFamily="18" charset="0"/>
                <a:cs typeface="Times New Roman" panose="02020603050405020304" pitchFamily="18" charset="0"/>
              </a:rPr>
              <a:t> emperors organized the teaching of crop rotation and drainage to farmers. The minister also hired equipment to farmers, built grain stores and supplied free food during times of famine.</a:t>
            </a:r>
            <a:endParaRPr lang="en-US" sz="3000" dirty="0">
              <a:solidFill>
                <a:srgbClr val="C00000"/>
              </a:solidFill>
              <a:latin typeface="Times New Roman" panose="02020603050405020304" pitchFamily="18" charset="0"/>
              <a:cs typeface="Times New Roman" panose="02020603050405020304" pitchFamily="18" charset="0"/>
            </a:endParaRPr>
          </a:p>
          <a:p>
            <a:pPr lvl="0" algn="just">
              <a:lnSpc>
                <a:spcPct val="110000"/>
              </a:lnSpc>
              <a:spcBef>
                <a:spcPts val="0"/>
              </a:spcBef>
            </a:pPr>
            <a:r>
              <a:rPr lang="en-GB" sz="3000" b="1" dirty="0">
                <a:latin typeface="Times New Roman" panose="02020603050405020304" pitchFamily="18" charset="0"/>
                <a:cs typeface="Times New Roman" panose="02020603050405020304" pitchFamily="18" charset="0"/>
              </a:rPr>
              <a:t>In Mesopotamia</a:t>
            </a:r>
            <a:r>
              <a:rPr lang="en-GB" sz="3000" dirty="0">
                <a:latin typeface="Times New Roman" panose="02020603050405020304" pitchFamily="18" charset="0"/>
                <a:cs typeface="Times New Roman" panose="02020603050405020304" pitchFamily="18" charset="0"/>
              </a:rPr>
              <a:t> (roughly, present-day Iraq) around </a:t>
            </a:r>
            <a:r>
              <a:rPr lang="en-GB" sz="3000" b="1" dirty="0">
                <a:latin typeface="Times New Roman" panose="02020603050405020304" pitchFamily="18" charset="0"/>
                <a:cs typeface="Times New Roman" panose="02020603050405020304" pitchFamily="18" charset="0"/>
              </a:rPr>
              <a:t>1800 B.C</a:t>
            </a:r>
            <a:r>
              <a:rPr lang="en-GB" sz="3000" dirty="0">
                <a:latin typeface="Times New Roman" panose="02020603050405020304" pitchFamily="18" charset="0"/>
                <a:cs typeface="Times New Roman" panose="02020603050405020304" pitchFamily="18" charset="0"/>
              </a:rPr>
              <a:t>. Archaeologists found </a:t>
            </a:r>
            <a:r>
              <a:rPr lang="en-GB" sz="3000" b="1" dirty="0">
                <a:latin typeface="Times New Roman" panose="02020603050405020304" pitchFamily="18" charset="0"/>
                <a:cs typeface="Times New Roman" panose="02020603050405020304" pitchFamily="18" charset="0"/>
              </a:rPr>
              <a:t>unearthed clay tablets</a:t>
            </a:r>
            <a:r>
              <a:rPr lang="en-GB" sz="3000" dirty="0">
                <a:latin typeface="Times New Roman" panose="02020603050405020304" pitchFamily="18" charset="0"/>
                <a:cs typeface="Times New Roman" panose="02020603050405020304" pitchFamily="18" charset="0"/>
              </a:rPr>
              <a:t> which were engraved advice on watering crops and getting rid of rats.</a:t>
            </a:r>
            <a:endParaRPr lang="en-US" sz="3000" dirty="0">
              <a:latin typeface="Times New Roman" panose="02020603050405020304" pitchFamily="18" charset="0"/>
              <a:cs typeface="Times New Roman" panose="02020603050405020304" pitchFamily="18" charset="0"/>
            </a:endParaRPr>
          </a:p>
          <a:p>
            <a:pPr lvl="0" algn="just">
              <a:lnSpc>
                <a:spcPct val="110000"/>
              </a:lnSpc>
              <a:spcBef>
                <a:spcPts val="0"/>
              </a:spcBef>
            </a:pPr>
            <a:r>
              <a:rPr lang="en-GB" sz="3000" dirty="0">
                <a:solidFill>
                  <a:srgbClr val="002060"/>
                </a:solidFill>
                <a:latin typeface="Times New Roman" panose="02020603050405020304" pitchFamily="18" charset="0"/>
                <a:cs typeface="Times New Roman" panose="02020603050405020304" pitchFamily="18" charset="0"/>
              </a:rPr>
              <a:t>Some </a:t>
            </a:r>
            <a:r>
              <a:rPr lang="en-GB" sz="3000" b="1" dirty="0">
                <a:solidFill>
                  <a:srgbClr val="002060"/>
                </a:solidFill>
                <a:latin typeface="Times New Roman" panose="02020603050405020304" pitchFamily="18" charset="0"/>
                <a:cs typeface="Times New Roman" panose="02020603050405020304" pitchFamily="18" charset="0"/>
              </a:rPr>
              <a:t>hieroglyphs</a:t>
            </a:r>
            <a:r>
              <a:rPr lang="en-GB" sz="3000" dirty="0">
                <a:solidFill>
                  <a:srgbClr val="002060"/>
                </a:solidFill>
                <a:latin typeface="Times New Roman" panose="02020603050405020304" pitchFamily="18" charset="0"/>
                <a:cs typeface="Times New Roman" panose="02020603050405020304" pitchFamily="18" charset="0"/>
              </a:rPr>
              <a:t> on Egyptian columns also gave advice on avoiding crop damage and loss of life from the Nile's floods</a:t>
            </a:r>
            <a:endParaRPr lang="en-US" sz="3000" dirty="0">
              <a:solidFill>
                <a:srgbClr val="002060"/>
              </a:solidFill>
              <a:latin typeface="Times New Roman" panose="02020603050405020304" pitchFamily="18" charset="0"/>
              <a:cs typeface="Times New Roman" panose="02020603050405020304" pitchFamily="18" charset="0"/>
            </a:endParaRPr>
          </a:p>
          <a:p>
            <a:pPr lvl="0" algn="just">
              <a:lnSpc>
                <a:spcPct val="110000"/>
              </a:lnSpc>
              <a:spcBef>
                <a:spcPts val="0"/>
              </a:spcBef>
            </a:pPr>
            <a:r>
              <a:rPr lang="en-GB" sz="3000" dirty="0">
                <a:solidFill>
                  <a:srgbClr val="C00000"/>
                </a:solidFill>
                <a:latin typeface="Times New Roman" panose="02020603050405020304" pitchFamily="18" charset="0"/>
                <a:cs typeface="Times New Roman" panose="02020603050405020304" pitchFamily="18" charset="0"/>
              </a:rPr>
              <a:t>The </a:t>
            </a:r>
            <a:r>
              <a:rPr lang="en-GB" sz="3000" b="1" dirty="0">
                <a:solidFill>
                  <a:srgbClr val="C00000"/>
                </a:solidFill>
                <a:latin typeface="Times New Roman" panose="02020603050405020304" pitchFamily="18" charset="0"/>
                <a:cs typeface="Times New Roman" panose="02020603050405020304" pitchFamily="18" charset="0"/>
              </a:rPr>
              <a:t>oldest fully surviving Chinese agricultural</a:t>
            </a:r>
            <a:r>
              <a:rPr lang="en-GB" sz="3000" dirty="0">
                <a:solidFill>
                  <a:srgbClr val="C00000"/>
                </a:solidFill>
                <a:latin typeface="Times New Roman" panose="02020603050405020304" pitchFamily="18" charset="0"/>
                <a:cs typeface="Times New Roman" panose="02020603050405020304" pitchFamily="18" charset="0"/>
              </a:rPr>
              <a:t> paper was from </a:t>
            </a:r>
            <a:r>
              <a:rPr lang="en-GB" sz="3000" b="1" dirty="0">
                <a:solidFill>
                  <a:srgbClr val="C00000"/>
                </a:solidFill>
                <a:latin typeface="Times New Roman" panose="02020603050405020304" pitchFamily="18" charset="0"/>
                <a:cs typeface="Times New Roman" panose="02020603050405020304" pitchFamily="18" charset="0"/>
              </a:rPr>
              <a:t>535 A.D</a:t>
            </a:r>
            <a:r>
              <a:rPr lang="en-GB" sz="3000" dirty="0">
                <a:solidFill>
                  <a:srgbClr val="C00000"/>
                </a:solidFill>
                <a:latin typeface="Times New Roman" panose="02020603050405020304" pitchFamily="18" charset="0"/>
                <a:cs typeface="Times New Roman" panose="02020603050405020304" pitchFamily="18" charset="0"/>
              </a:rPr>
              <a:t>., aimed to show landowners how to improve their estate management through the advice they gave to their tenants.</a:t>
            </a:r>
            <a:endParaRPr lang="en-US" sz="3000" dirty="0">
              <a:solidFill>
                <a:srgbClr val="C00000"/>
              </a:solidFill>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650594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5910"/>
          </a:xfrm>
        </p:spPr>
        <p:txBody>
          <a:bodyPr/>
          <a:lstStyle/>
          <a:p>
            <a:pPr algn="ctr"/>
            <a:r>
              <a:rPr lang="en-GB" b="1" dirty="0">
                <a:solidFill>
                  <a:srgbClr val="C00000"/>
                </a:solidFill>
                <a:latin typeface="Times New Roman" panose="02020603050405020304" pitchFamily="18" charset="0"/>
                <a:cs typeface="Times New Roman" panose="02020603050405020304" pitchFamily="18" charset="0"/>
              </a:rPr>
              <a:t>Modern agricultural extension </a:t>
            </a:r>
            <a:r>
              <a:rPr lang="en-GB" b="1" dirty="0" smtClean="0">
                <a:solidFill>
                  <a:srgbClr val="C00000"/>
                </a:solidFill>
                <a:latin typeface="Times New Roman" panose="02020603050405020304" pitchFamily="18" charset="0"/>
                <a:cs typeface="Times New Roman" panose="02020603050405020304" pitchFamily="18" charset="0"/>
              </a:rPr>
              <a:t>services</a:t>
            </a:r>
            <a:endParaRPr lang="en-US"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25910"/>
            <a:ext cx="12192000" cy="6032089"/>
          </a:xfrm>
        </p:spPr>
        <p:txBody>
          <a:bodyPr>
            <a:normAutofit/>
          </a:bodyPr>
          <a:lstStyle/>
          <a:p>
            <a:pPr algn="just">
              <a:lnSpc>
                <a:spcPct val="100000"/>
              </a:lnSpc>
              <a:spcBef>
                <a:spcPts val="0"/>
              </a:spcBef>
            </a:pPr>
            <a:r>
              <a:rPr lang="en-GB" sz="3200" dirty="0">
                <a:latin typeface="Times New Roman" panose="02020603050405020304" pitchFamily="18" charset="0"/>
                <a:cs typeface="Times New Roman" panose="02020603050405020304" pitchFamily="18" charset="0"/>
              </a:rPr>
              <a:t>The first agricultural extension service of a modern kind came into presence as the result of a problem. The problem was the outbreak </a:t>
            </a:r>
            <a:r>
              <a:rPr lang="en-GB" sz="3200" b="1" dirty="0">
                <a:latin typeface="Times New Roman" panose="02020603050405020304" pitchFamily="18" charset="0"/>
                <a:cs typeface="Times New Roman" panose="02020603050405020304" pitchFamily="18" charset="0"/>
              </a:rPr>
              <a:t>of potato disease in Europe in 1845</a:t>
            </a:r>
            <a:r>
              <a:rPr lang="en-GB" sz="3200" dirty="0">
                <a:latin typeface="Times New Roman" panose="02020603050405020304" pitchFamily="18" charset="0"/>
                <a:cs typeface="Times New Roman" panose="02020603050405020304" pitchFamily="18" charset="0"/>
              </a:rPr>
              <a:t>. In </a:t>
            </a:r>
            <a:r>
              <a:rPr lang="en-GB" sz="3200" b="1" dirty="0">
                <a:latin typeface="Times New Roman" panose="02020603050405020304" pitchFamily="18" charset="0"/>
                <a:cs typeface="Times New Roman" panose="02020603050405020304" pitchFamily="18" charset="0"/>
              </a:rPr>
              <a:t>Ireland </a:t>
            </a:r>
            <a:r>
              <a:rPr lang="en-GB" sz="3200" dirty="0">
                <a:latin typeface="Times New Roman" panose="02020603050405020304" pitchFamily="18" charset="0"/>
                <a:cs typeface="Times New Roman" panose="02020603050405020304" pitchFamily="18" charset="0"/>
              </a:rPr>
              <a:t>its effects were particularly severe because the predominantly farmer population relied on potatoes in their diet, and "the potato famine" </a:t>
            </a:r>
            <a:r>
              <a:rPr lang="en-GB" sz="3200" b="1" dirty="0">
                <a:latin typeface="Times New Roman" panose="02020603050405020304" pitchFamily="18" charset="0"/>
                <a:cs typeface="Times New Roman" panose="02020603050405020304" pitchFamily="18" charset="0"/>
              </a:rPr>
              <a:t>continued until 1851</a:t>
            </a:r>
            <a:r>
              <a:rPr lang="en-GB" sz="3200" b="1" dirty="0" smtClean="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en-GB" sz="3200" b="1" dirty="0" smtClean="0">
              <a:latin typeface="Times New Roman" panose="02020603050405020304" pitchFamily="18" charset="0"/>
              <a:cs typeface="Times New Roman" panose="02020603050405020304" pitchFamily="18" charset="0"/>
            </a:endParaRPr>
          </a:p>
          <a:p>
            <a:pPr algn="just">
              <a:lnSpc>
                <a:spcPct val="100000"/>
              </a:lnSpc>
              <a:spcBef>
                <a:spcPts val="0"/>
              </a:spcBef>
            </a:pPr>
            <a:r>
              <a:rPr lang="en-GB" sz="3200" b="1" dirty="0">
                <a:latin typeface="Times New Roman" panose="02020603050405020304" pitchFamily="18" charset="0"/>
                <a:cs typeface="Times New Roman" panose="02020603050405020304" pitchFamily="18" charset="0"/>
              </a:rPr>
              <a:t>In 1847, the Earl of Clarendon</a:t>
            </a:r>
            <a:r>
              <a:rPr lang="en-GB" sz="3200" dirty="0">
                <a:latin typeface="Times New Roman" panose="02020603050405020304" pitchFamily="18" charset="0"/>
                <a:cs typeface="Times New Roman" panose="02020603050405020304" pitchFamily="18" charset="0"/>
              </a:rPr>
              <a:t>, wrote a letter to the president Agricultural Improvement of Ireland, </a:t>
            </a:r>
            <a:r>
              <a:rPr lang="en-GB" sz="3200" b="1" dirty="0">
                <a:latin typeface="Times New Roman" panose="02020603050405020304" pitchFamily="18" charset="0"/>
                <a:cs typeface="Times New Roman" panose="02020603050405020304" pitchFamily="18" charset="0"/>
              </a:rPr>
              <a:t>This letter</a:t>
            </a:r>
            <a:r>
              <a:rPr lang="en-GB" sz="3200" dirty="0">
                <a:latin typeface="Times New Roman" panose="02020603050405020304" pitchFamily="18" charset="0"/>
                <a:cs typeface="Times New Roman" panose="02020603050405020304" pitchFamily="18" charset="0"/>
              </a:rPr>
              <a:t>, was about to urge the president to appoint traveling lecturers to travel around the most troubled areas to inform and show small farmers, in simple terms, how to improve their cultivation and how to grow nutritious root crops other than potatoes.</a:t>
            </a:r>
            <a:endParaRPr lang="en-US" sz="3200" dirty="0">
              <a:latin typeface="Times New Roman" panose="02020603050405020304" pitchFamily="18" charset="0"/>
              <a:cs typeface="Times New Roman" panose="02020603050405020304" pitchFamily="18" charset="0"/>
            </a:endParaRPr>
          </a:p>
          <a:p>
            <a:pPr algn="just">
              <a:lnSpc>
                <a:spcPct val="100000"/>
              </a:lnSpc>
              <a:spcBef>
                <a:spcPts val="0"/>
              </a:spcBef>
            </a:pPr>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64426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483" y="250722"/>
            <a:ext cx="11931445" cy="6607277"/>
          </a:xfrm>
        </p:spPr>
        <p:txBody>
          <a:bodyPr>
            <a:normAutofit/>
          </a:bodyPr>
          <a:lstStyle/>
          <a:p>
            <a:pPr lvl="0" algn="just">
              <a:lnSpc>
                <a:spcPct val="100000"/>
              </a:lnSpc>
              <a:spcBef>
                <a:spcPts val="0"/>
              </a:spcBef>
            </a:pPr>
            <a:r>
              <a:rPr lang="en-GB" sz="3200" dirty="0">
                <a:latin typeface="Times New Roman" panose="02020603050405020304" pitchFamily="18" charset="0"/>
                <a:cs typeface="Times New Roman" panose="02020603050405020304" pitchFamily="18" charset="0"/>
              </a:rPr>
              <a:t>from the 1850s agricultural teachers (</a:t>
            </a:r>
            <a:r>
              <a:rPr lang="en-GB" sz="3200" b="1" dirty="0" err="1">
                <a:latin typeface="Times New Roman" panose="02020603050405020304" pitchFamily="18" charset="0"/>
                <a:cs typeface="Times New Roman" panose="02020603050405020304" pitchFamily="18" charset="0"/>
              </a:rPr>
              <a:t>Wanderlehrer</a:t>
            </a:r>
            <a:r>
              <a:rPr lang="en-GB" sz="3200" dirty="0">
                <a:latin typeface="Times New Roman" panose="02020603050405020304" pitchFamily="18" charset="0"/>
                <a:cs typeface="Times New Roman" panose="02020603050405020304" pitchFamily="18" charset="0"/>
              </a:rPr>
              <a:t>) began to give advices to farmers,  he spent a year travelling around regions giving talks, demonstrations, and advice to farmers; and farmers' sons at winter agricultural schools.</a:t>
            </a:r>
            <a:endParaRPr lang="en-US" sz="32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US" sz="3200" dirty="0">
              <a:latin typeface="Times New Roman" panose="02020603050405020304" pitchFamily="18" charset="0"/>
              <a:cs typeface="Times New Roman" panose="02020603050405020304" pitchFamily="18" charset="0"/>
            </a:endParaRPr>
          </a:p>
          <a:p>
            <a:pPr lvl="0" algn="just">
              <a:lnSpc>
                <a:spcPct val="100000"/>
              </a:lnSpc>
              <a:spcBef>
                <a:spcPts val="0"/>
              </a:spcBef>
            </a:pPr>
            <a:r>
              <a:rPr lang="en-GB" sz="3200" b="1" dirty="0">
                <a:latin typeface="Times New Roman" panose="02020603050405020304" pitchFamily="18" charset="0"/>
                <a:cs typeface="Times New Roman" panose="02020603050405020304" pitchFamily="18" charset="0"/>
              </a:rPr>
              <a:t>University extension</a:t>
            </a:r>
            <a:r>
              <a:rPr lang="en-GB" sz="3200" dirty="0">
                <a:latin typeface="Times New Roman" panose="02020603050405020304" pitchFamily="18" charset="0"/>
                <a:cs typeface="Times New Roman" panose="02020603050405020304" pitchFamily="18" charset="0"/>
              </a:rPr>
              <a:t>" was first used by the Universities of </a:t>
            </a:r>
            <a:r>
              <a:rPr lang="en-GB" sz="3200" b="1" dirty="0">
                <a:latin typeface="Times New Roman" panose="02020603050405020304" pitchFamily="18" charset="0"/>
                <a:cs typeface="Times New Roman" panose="02020603050405020304" pitchFamily="18" charset="0"/>
              </a:rPr>
              <a:t>Cambridge and Oxford in 1867</a:t>
            </a:r>
            <a:r>
              <a:rPr lang="en-GB" sz="3200" dirty="0">
                <a:latin typeface="Times New Roman" panose="02020603050405020304" pitchFamily="18" charset="0"/>
                <a:cs typeface="Times New Roman" panose="02020603050405020304" pitchFamily="18" charset="0"/>
              </a:rPr>
              <a:t> to describe teaching activities that extended the work of the institution outside the campus</a:t>
            </a:r>
            <a:r>
              <a:rPr lang="en-GB" sz="3200" dirty="0" smtClean="0">
                <a:latin typeface="Times New Roman" panose="02020603050405020304" pitchFamily="18" charset="0"/>
                <a:cs typeface="Times New Roman" panose="02020603050405020304" pitchFamily="18" charset="0"/>
              </a:rPr>
              <a:t>.</a:t>
            </a:r>
            <a:endParaRPr lang="en-US" sz="3200" dirty="0" smtClean="0">
              <a:latin typeface="Times New Roman" panose="02020603050405020304" pitchFamily="18" charset="0"/>
              <a:cs typeface="Times New Roman" panose="02020603050405020304" pitchFamily="18" charset="0"/>
            </a:endParaRPr>
          </a:p>
          <a:p>
            <a:pPr marL="0" lvl="0" indent="0" algn="just">
              <a:lnSpc>
                <a:spcPct val="100000"/>
              </a:lnSpc>
              <a:spcBef>
                <a:spcPts val="0"/>
              </a:spcBef>
              <a:buNone/>
            </a:pPr>
            <a:r>
              <a:rPr lang="en-GB" sz="3200" dirty="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a:p>
            <a:pPr lvl="0" algn="just">
              <a:lnSpc>
                <a:spcPct val="100000"/>
              </a:lnSpc>
              <a:spcBef>
                <a:spcPts val="0"/>
              </a:spcBef>
            </a:pPr>
            <a:r>
              <a:rPr lang="en-GB" sz="3200" dirty="0">
                <a:latin typeface="Times New Roman" panose="02020603050405020304" pitchFamily="18" charset="0"/>
                <a:cs typeface="Times New Roman" panose="02020603050405020304" pitchFamily="18" charset="0"/>
              </a:rPr>
              <a:t>The beginning of the 20th century, when colleges in the United States started to do demonstrations at agricultural shows and giving lectures to farmer’s clubs.</a:t>
            </a:r>
            <a:endParaRPr lang="en-US" sz="3200" dirty="0">
              <a:latin typeface="Times New Roman" panose="02020603050405020304" pitchFamily="18" charset="0"/>
              <a:cs typeface="Times New Roman" panose="02020603050405020304" pitchFamily="18" charset="0"/>
            </a:endParaRPr>
          </a:p>
          <a:p>
            <a:pPr algn="just">
              <a:lnSpc>
                <a:spcPct val="100000"/>
              </a:lnSpc>
              <a:spcBef>
                <a:spcPts val="0"/>
              </a:spcBef>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1491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703" y="822326"/>
            <a:ext cx="10515600" cy="652514"/>
          </a:xfrm>
        </p:spPr>
        <p:txBody>
          <a:bodyPr>
            <a:noAutofit/>
          </a:bodyPr>
          <a:lstStyle/>
          <a:p>
            <a:pPr algn="ctr"/>
            <a:r>
              <a:rPr lang="en-US" sz="5400" b="1" dirty="0" smtClean="0">
                <a:solidFill>
                  <a:srgbClr val="7030A0"/>
                </a:solidFill>
                <a:latin typeface="Times New Roman" panose="02020603050405020304" pitchFamily="18" charset="0"/>
                <a:cs typeface="Times New Roman" panose="02020603050405020304" pitchFamily="18" charset="0"/>
              </a:rPr>
              <a:t>Second lecture</a:t>
            </a:r>
            <a:endParaRPr lang="en-US" sz="5400" b="1" dirty="0">
              <a:solidFill>
                <a:srgbClr val="7030A0"/>
              </a:solidFill>
              <a:latin typeface="Times New Roman" panose="02020603050405020304" pitchFamily="18" charset="0"/>
              <a:cs typeface="Times New Roman" panose="02020603050405020304" pitchFamily="18" charset="0"/>
            </a:endParaRPr>
          </a:p>
        </p:txBody>
      </p:sp>
      <p:sp>
        <p:nvSpPr>
          <p:cNvPr id="4" name="Rectangle 3"/>
          <p:cNvSpPr/>
          <p:nvPr/>
        </p:nvSpPr>
        <p:spPr>
          <a:xfrm>
            <a:off x="663677" y="2437666"/>
            <a:ext cx="10412362" cy="823752"/>
          </a:xfrm>
          <a:prstGeom prst="rect">
            <a:avLst/>
          </a:prstGeom>
        </p:spPr>
        <p:txBody>
          <a:bodyPr wrap="square">
            <a:spAutoFit/>
          </a:bodyPr>
          <a:lstStyle/>
          <a:p>
            <a:pPr algn="ctr">
              <a:lnSpc>
                <a:spcPct val="150000"/>
              </a:lnSpc>
              <a:spcAft>
                <a:spcPts val="800"/>
              </a:spcAft>
            </a:pPr>
            <a:r>
              <a:rPr lang="en-GB" sz="3600" b="1" dirty="0">
                <a:latin typeface="Times New Roman" panose="02020603050405020304" pitchFamily="18" charset="0"/>
                <a:ea typeface="Calibri" panose="020F0502020204030204" pitchFamily="34" charset="0"/>
                <a:cs typeface="Times New Roman" panose="02020603050405020304" pitchFamily="18" charset="0"/>
              </a:rPr>
              <a:t>Principles and Objectives of Agriculture Extension</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2104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7485" y="294969"/>
            <a:ext cx="11798710" cy="5161934"/>
          </a:xfrm>
          <a:prstGeom prst="rect">
            <a:avLst/>
          </a:prstGeom>
        </p:spPr>
        <p:txBody>
          <a:bodyPr wrap="square">
            <a:spAutoFit/>
          </a:bodyPr>
          <a:lstStyle/>
          <a:p>
            <a:pPr algn="just">
              <a:lnSpc>
                <a:spcPct val="150000"/>
              </a:lnSpc>
              <a:spcAft>
                <a:spcPts val="800"/>
              </a:spcAft>
            </a:pPr>
            <a:r>
              <a:rPr lang="en-GB" sz="3600" b="1" dirty="0">
                <a:solidFill>
                  <a:schemeClr val="accent4">
                    <a:lumMod val="50000"/>
                  </a:schemeClr>
                </a:solidFill>
                <a:latin typeface="Times New Roman" panose="02020603050405020304" pitchFamily="18" charset="0"/>
                <a:ea typeface="Calibri" panose="020F0502020204030204" pitchFamily="34" charset="0"/>
                <a:cs typeface="Times New Roman" panose="02020603050405020304" pitchFamily="18" charset="0"/>
              </a:rPr>
              <a:t>Principles of Agriculture Extension</a:t>
            </a:r>
            <a:endParaRPr lang="en-US" sz="3600" dirty="0">
              <a:solidFill>
                <a:schemeClr val="accent4">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en-GB" sz="3600" dirty="0">
                <a:latin typeface="Times New Roman" panose="02020603050405020304" pitchFamily="18" charset="0"/>
                <a:ea typeface="Calibri" panose="020F0502020204030204" pitchFamily="34" charset="0"/>
                <a:cs typeface="Times New Roman" panose="02020603050405020304" pitchFamily="18" charset="0"/>
              </a:rPr>
              <a:t>Extension is not an exact science, extension workers should follow to certain procedures that experience and experimental studies have shown the result. Some principles have been established that are applicable to different extension conditions. </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5189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049432" cy="6673109"/>
          </a:xfrm>
          <a:prstGeom prst="rect">
            <a:avLst/>
          </a:prstGeom>
        </p:spPr>
        <p:txBody>
          <a:bodyPr wrap="square">
            <a:spAutoFit/>
          </a:bodyPr>
          <a:lstStyle/>
          <a:p>
            <a:pPr>
              <a:lnSpc>
                <a:spcPct val="150000"/>
              </a:lnSpc>
              <a:spcAft>
                <a:spcPts val="800"/>
              </a:spcAft>
            </a:pPr>
            <a:r>
              <a:rPr lang="en-GB" sz="32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Principles based on different situation:</a:t>
            </a:r>
            <a:endParaRPr lang="en-US" sz="3200"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en-GB" sz="2800" b="1" dirty="0">
                <a:latin typeface="Times New Roman" panose="02020603050405020304" pitchFamily="18" charset="0"/>
                <a:ea typeface="Calibri" panose="020F0502020204030204" pitchFamily="34" charset="0"/>
                <a:cs typeface="Times New Roman" panose="02020603050405020304" pitchFamily="18" charset="0"/>
              </a:rPr>
              <a:t>Principle of cultural difference:</a:t>
            </a:r>
            <a:r>
              <a:rPr lang="en-GB" sz="2800" dirty="0">
                <a:latin typeface="Times New Roman" panose="02020603050405020304" pitchFamily="18" charset="0"/>
                <a:ea typeface="Calibri" panose="020F0502020204030204" pitchFamily="34" charset="0"/>
                <a:cs typeface="Times New Roman" panose="02020603050405020304" pitchFamily="18" charset="0"/>
              </a:rPr>
              <a:t> Culture means social tradition. There is a cultural difference between the extension workers and the farmers and between groups of farmers in habits, customs, values, attitudes and way of life. To be successful, extension worker must work in harmony with the cultural of the people.</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rabicPeriod"/>
            </a:pPr>
            <a:r>
              <a:rPr lang="en-GB" sz="2800" b="1" dirty="0">
                <a:latin typeface="Times New Roman" panose="02020603050405020304" pitchFamily="18" charset="0"/>
                <a:ea typeface="Calibri" panose="020F0502020204030204" pitchFamily="34" charset="0"/>
                <a:cs typeface="Times New Roman" panose="02020603050405020304" pitchFamily="18" charset="0"/>
              </a:rPr>
              <a:t>Principle of interests and needs:</a:t>
            </a:r>
            <a:r>
              <a:rPr lang="en-GB" sz="2800" dirty="0">
                <a:latin typeface="Times New Roman" panose="02020603050405020304" pitchFamily="18" charset="0"/>
                <a:ea typeface="Calibri" panose="020F0502020204030204" pitchFamily="34" charset="0"/>
                <a:cs typeface="Times New Roman" panose="02020603050405020304" pitchFamily="18" charset="0"/>
              </a:rPr>
              <a:t> People’s interests and people’s needs are the starting points of extension work. To identify needs and interests of the people, extension worker should work hard and not applying its interest. Extension work will be successful when it is based on the interests and needs of the people.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33354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1721</Words>
  <Application>Microsoft Office PowerPoint</Application>
  <PresentationFormat>Widescreen</PresentationFormat>
  <Paragraphs>82</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Symbol</vt:lpstr>
      <vt:lpstr>Times New Roman</vt:lpstr>
      <vt:lpstr>Office Theme</vt:lpstr>
      <vt:lpstr>History of Agriculture Extension and Terminology</vt:lpstr>
      <vt:lpstr>PowerPoint Presentation</vt:lpstr>
      <vt:lpstr>Definition of agriculture extension</vt:lpstr>
      <vt:lpstr>Origins of agricultural extension</vt:lpstr>
      <vt:lpstr>Modern agricultural extension services</vt:lpstr>
      <vt:lpstr>PowerPoint Presentation</vt:lpstr>
      <vt:lpstr>Second lecture</vt:lpstr>
      <vt:lpstr>PowerPoint Presentation</vt:lpstr>
      <vt:lpstr>PowerPoint Presentation</vt:lpstr>
      <vt:lpstr>PowerPoint Presentation</vt:lpstr>
      <vt:lpstr>PowerPoint Presentation</vt:lpstr>
      <vt:lpstr>PowerPoint Presentation</vt:lpstr>
      <vt:lpstr>PowerPoint Presentation</vt:lpstr>
      <vt:lpstr>Third lecture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Agriculture Extension and Terminology </dc:title>
  <dc:creator>Sidra</dc:creator>
  <cp:lastModifiedBy>Sidra</cp:lastModifiedBy>
  <cp:revision>14</cp:revision>
  <dcterms:created xsi:type="dcterms:W3CDTF">2024-01-27T13:45:36Z</dcterms:created>
  <dcterms:modified xsi:type="dcterms:W3CDTF">2024-05-30T16:39:54Z</dcterms:modified>
</cp:coreProperties>
</file>