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4" r:id="rId17"/>
    <p:sldId id="265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266" r:id="rId45"/>
    <p:sldId id="267" r:id="rId46"/>
    <p:sldId id="268" r:id="rId47"/>
    <p:sldId id="269" r:id="rId48"/>
    <p:sldId id="270" r:id="rId49"/>
    <p:sldId id="271" r:id="rId50"/>
    <p:sldId id="272" r:id="rId51"/>
    <p:sldId id="273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066799"/>
          </a:xfrm>
        </p:spPr>
        <p:txBody>
          <a:bodyPr/>
          <a:lstStyle/>
          <a:p>
            <a:pPr algn="ctr"/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بابەتی زارەکوردییەکان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11607"/>
            <a:ext cx="8534400" cy="1199704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ar-IQ" sz="48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Unikurd Goran" pitchFamily="34" charset="-78"/>
                <a:ea typeface="+mj-ea"/>
                <a:cs typeface="Unikurd Goran" pitchFamily="34" charset="-78"/>
              </a:rPr>
              <a:t>مامۆستای بابەت: د. ئازاد عزیز سلێمان</a:t>
            </a:r>
            <a:endParaRPr lang="en-US" sz="48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Unikurd Goran" pitchFamily="34" charset="-78"/>
              <a:ea typeface="+mj-ea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391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ar-JO" dirty="0" smtClean="0"/>
              <a:t>1-هۆكاری </a:t>
            </a:r>
            <a:r>
              <a:rPr lang="ar-JO" dirty="0"/>
              <a:t>سیاسی : ڕێگری ده‌كات له‌ تێكه‌ڵبوونی قسه‌پێكه‌ران له‌ناوخۆدا ، یان ڕێ خۆشده‌كات له‌ تێكه‌ڵبوونی به‌شێكی قسه‌پێكه‌ران له‌گه‌ڵ زمانێكی تری بێگانه‌دا . یان به‌ پێچه‌وانه‌وه‌ . له‌هه‌ر حاله‌تێكدا كاریگه‌رییه‌كه‌ی باسكرا له‌سه‌ر دروستبوونی زار . زمانی كوردی نموونه‌ی ئه‌م جۆره‌ هۆكاره‌یه‌ .</a:t>
            </a:r>
            <a:endParaRPr lang="en-US" dirty="0"/>
          </a:p>
          <a:p>
            <a:pPr lvl="0" algn="r" rtl="1"/>
            <a:r>
              <a:rPr lang="ar-JO" dirty="0" smtClean="0"/>
              <a:t>2-هۆكاری </a:t>
            </a:r>
            <a:r>
              <a:rPr lang="ar-JO" dirty="0"/>
              <a:t>ئابوری : له‌ پێناوی به‌رژه‌وه‌ندیی ئابوریدا قسه‌پێكه‌ران له‌گه‌ڵ یه‌كدا تێكه‌ڵ ده‌بن یان له‌گه‌ڵ قسه‌پێكه‌رانی زمانێكی تری بێگانه‌دا ، یان به‌ پێچه‌وانه‌وه‌ .</a:t>
            </a:r>
            <a:endParaRPr lang="en-US" dirty="0"/>
          </a:p>
          <a:p>
            <a:pPr lvl="0" algn="r" rtl="1"/>
            <a:r>
              <a:rPr lang="ar-JO" dirty="0" smtClean="0"/>
              <a:t>3-هۆكاری </a:t>
            </a:r>
            <a:r>
              <a:rPr lang="ar-JO" dirty="0"/>
              <a:t>جوگرافی : دیارده‌ی سروشتی و جوگرافی ( چیا ، ده‌ریا ، بیابان ...) زۆرجار ده‌بنه‌ ئاسته‌نگ له‌ پێش په‌یوه‌ندی و تێكه‌ڵی نێوان قسه‌پێكه‌ران و هه‌ندێك جار قسه‌پێكه‌ران ناچار ده‌بن په‌یوه‌ندی له‌گه‌ڵ قسه‌پێكه‌رانی زمانێكی تردا ببه‌ستن </a:t>
            </a:r>
            <a:r>
              <a:rPr lang="ar-JO" dirty="0" smtClean="0"/>
              <a:t>.</a:t>
            </a:r>
          </a:p>
          <a:p>
            <a:pPr algn="r" rtl="1"/>
            <a:r>
              <a:rPr lang="ar-JO" dirty="0" smtClean="0"/>
              <a:t>4-هۆكاری </a:t>
            </a:r>
            <a:r>
              <a:rPr lang="ar-JO" dirty="0"/>
              <a:t>ده‌روونی : جاری وا هه‌یه‌ دوو به‌ش یان زیاتری قسه‌پێكه‌رانی زمانێك به‌ هۆی گرێیه‌كی ده‌روونیییه‌وه‌ یان به‌هۆی كێشه‌یه‌كه‌وه‌ یه‌كتر ده‌بوغزێنن و حه‌ز به‌ یه‌كتر ناكه‌ن و تێكه‌ڵی یه‌كتر نابن ، هه‌ندێك جاریش هۆكاری ده‌روونی كاریگه‌ری هه‌یه‌ له‌سه‌ر ڕاده‌ی تێكه‌ڵ بوون له‌گه‌ڵ قسه‌پێكه‌رانی زمانێكی بێگانه‌دا .</a:t>
            </a:r>
            <a:endParaRPr lang="en-US" dirty="0"/>
          </a:p>
          <a:p>
            <a:pPr lvl="0" algn="r" rtl="1"/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533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995672"/>
          </a:xfrm>
        </p:spPr>
        <p:txBody>
          <a:bodyPr/>
          <a:lstStyle/>
          <a:p>
            <a:pPr algn="r" rtl="1"/>
            <a:r>
              <a:rPr lang="ar-JO" dirty="0"/>
              <a:t>زار : شێوه‌ی جیاوازی به‌كارهێنانی زمانه‌ له‌ناو زمانێكدا ، كه‌ له‌گه‌ڵ شێوه‌كانی دیكه‌ی هه‌مان زماندا كۆمه‌ڵێك تایبه‌تمه‌ندی هاوبه‌ش و جیاوازی هه‌یه‌ ، له‌ناو كۆمه‌ڵ و ژینگه‌ی جیاوازدا به‌كار دێت </a:t>
            </a:r>
            <a:endParaRPr lang="en-US" dirty="0"/>
          </a:p>
          <a:p>
            <a:pPr algn="r" rtl="1"/>
            <a:r>
              <a:rPr lang="ar-JO" dirty="0"/>
              <a:t> 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 rtl="1"/>
            <a:r>
              <a:rPr lang="ar-JO" dirty="0">
                <a:effectLst/>
              </a:rPr>
              <a:t>زار ( دیالێكت 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45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JO" dirty="0"/>
              <a:t>وه‌ك ده‌زانیین زمانی كوردی له‌ كۆمه‌ڵه‌ی هیندۆ – ئه‌وروپییه‌كانه‌ و له‌ خێزانی زمانه‌ ئێرانییه‌كانه‌ ، وه‌ك هه‌ر زمانێكی تر له‌ كۆمه‌ڵێك زار و شێوه‌زار پێكهاتووه‌ ، له‌باره‌ی دابه‌شبوونی زار و شێوه‌ زاره‌كانییه‌وه‌ ، دابه‌شبوونی هه‌مه‌جۆر و ڕای جیاواز ده‌بینیین ، چونكه‌ هه‌ریه‌ك له‌وانه‌ی به‌و كاره‌ هه‌ستان ، بۆ مه‌به‌ستێك ئه‌و كاره‌یان كردووه‌ و هه‌ریه‌كه‌و پسپۆرییه‌كی هه‌بووه‌ ،هه‌ندێك بۆ مه‌به‌ستی زمانه‌وانی و هه‌ندێكیان گه‌رۆك بوونه‌ و بۆ مه‌به‌ستی سیاسی یان ئاینی سه‌ردانی كوردستانییان كردووه‌ و شتیان له‌باره‌ی زمانی كوردی نوسیووه‌ . ئه‌مه‌ جگه‌ له‌و بیانییانه زمانی كوردییان نه‌زانیووه‌ یان شاره‌زاییه‌كی وایان نه‌بووه‌ و كه‌سی نا پسپۆریش چاوساغییان كردوون . خۆشیان به‌ ته‌واوی ورنه‌بونه‌ته‌وه‌ و هه‌موو شێوه‌كانیان به‌راورد نه‌كردووه‌ و هه‌موو كوردستانیشیان ڕووماڵ نه‌كردووه‌ .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JO" dirty="0">
                <a:effectLst/>
              </a:rPr>
              <a:t>زاره‌كانی زمانی كوردی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17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550091"/>
          </a:xfrm>
        </p:spPr>
        <p:txBody>
          <a:bodyPr/>
          <a:lstStyle/>
          <a:p>
            <a:pPr algn="r" rtl="1"/>
            <a:r>
              <a:rPr lang="ar-JO" dirty="0"/>
              <a:t>ئه‌وانه‌ی زاره‌كانی زمانی كوردییان دابه‌شكردووه‌ ژماره‌یان زۆره‌ وه‌ك : شه‌ره‌فخانی به‌تلیسی (1596ز)، ڕۆژهه‌ڵاتناسی سۆڤیه‌تی پیوته‌ر لێرخ </a:t>
            </a:r>
            <a:r>
              <a:rPr lang="ar-JO" baseline="30000" dirty="0"/>
              <a:t>1</a:t>
            </a:r>
            <a:r>
              <a:rPr lang="ar-JO" dirty="0"/>
              <a:t> . سۆسین(1898ز) ، ج.د. مورگان (1904ز) باسیل نیكیتین ( 1926-1928 ز ) ، مینورسكی (1949ز) تۆفیق وه‌هبی (1951ز) مه‌كه‌نزی (1961ز) قه‌ناتی كوردۆ (1965ز) كه‌مال فوئاج (1971ز) عیززه‌دین مسته‌فا ڕه‌سول (1971ز)جه‌مال نه‌به‌ز (1976ز) فوئاج حه‌مه‌ خورشید (1983ز)</a:t>
            </a:r>
            <a:endParaRPr lang="en-US" dirty="0"/>
          </a:p>
          <a:p>
            <a:pPr algn="r" rtl="1"/>
            <a:r>
              <a:rPr lang="ar-JO" dirty="0"/>
              <a:t>هه‌ریه‌ك له‌و دابه‌شكردنانه‌ تایبه‌تمه‌ندی خۆی هه‌یه‌ و جیاوازی هه‌یه‌ له‌گه‌ڵ ئه‌وی تردا و زاره‌كانی زمانی كوردی به‌شێوه‌یه‌ك دابه‌شده‌كات كه‌ جیاوازبێت له‌گه‌ڵ ئه‌وانیتردا ، </a:t>
            </a:r>
            <a:endParaRPr lang="en-US" dirty="0"/>
          </a:p>
          <a:p>
            <a:pPr algn="r" rtl="1"/>
            <a:r>
              <a:rPr lang="ar-JO" dirty="0"/>
              <a:t> 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55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 algn="r" rtl="1"/>
            <a:r>
              <a:rPr lang="ar-JO" dirty="0"/>
              <a:t>فوئاد حه‌مه‌ خورشید زاره‌كانی زمانی كو‌ردی به‌م شێوه‌یه‌ دابه‌شده‌كات :</a:t>
            </a:r>
            <a:endParaRPr lang="en-US" dirty="0"/>
          </a:p>
          <a:p>
            <a:pPr lvl="0" algn="r" rtl="1"/>
            <a:r>
              <a:rPr lang="ar-JO" dirty="0" smtClean="0"/>
              <a:t>1-زاری </a:t>
            </a:r>
            <a:r>
              <a:rPr lang="ar-JO" dirty="0"/>
              <a:t>ژوروو : پێكهاتووه‌ له‌و شێوه‌زارانه‌ : بایه‌زیدی ، هه‌كاری ، بۆتانی ، شه‌مدینانی ، بادینانی ، زاری ڕۆژئاوا (عیفرینی) هه‌روه‌ها شێوه‌زاری باكوری ڕۆژهه‌ڵات .</a:t>
            </a:r>
            <a:endParaRPr lang="en-US" dirty="0"/>
          </a:p>
          <a:p>
            <a:pPr lvl="0" algn="r" rtl="1"/>
            <a:r>
              <a:rPr lang="ar-JO" dirty="0" smtClean="0"/>
              <a:t>2-زاری </a:t>
            </a:r>
            <a:r>
              <a:rPr lang="ar-JO" dirty="0"/>
              <a:t>ناوه‌ڕاست : پێكهاتووه‌ له‌م شێوه‌زارانه‌ : موكری ، سۆرانی ، ئه‌رده‌ڵانی ، سلێمانی ، گه‌رمیانی . </a:t>
            </a:r>
            <a:endParaRPr lang="en-US" dirty="0"/>
          </a:p>
          <a:p>
            <a:pPr lvl="0" algn="r" rtl="1"/>
            <a:r>
              <a:rPr lang="ar-JO" dirty="0" smtClean="0"/>
              <a:t>3-زاری </a:t>
            </a:r>
            <a:r>
              <a:rPr lang="ar-JO" dirty="0"/>
              <a:t>خواروو : پێكهاتووه‌ له‌و شێوه‌زارانه‌ : لوڕی ڕه‌سه‌ن ، به‌ختیاری ، مامه‌سێنی ، كوهگلوو ، له‌كی ، كه‌ڵهوڕی .</a:t>
            </a:r>
            <a:endParaRPr lang="en-US" dirty="0"/>
          </a:p>
          <a:p>
            <a:pPr lvl="0" algn="r" rtl="1"/>
            <a:r>
              <a:rPr lang="ar-JO" dirty="0" smtClean="0"/>
              <a:t>4-زاری </a:t>
            </a:r>
            <a:r>
              <a:rPr lang="ar-JO" dirty="0"/>
              <a:t>گۆرانی : پێكهاتووه‌ له‌م شێوه‌زارانه‌ : گۆرانی ڕه‌سه‌ن ، هه‌ورامانی ، باجه‌لانی ، زازایی 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90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dirty="0"/>
              <a:t>به‌شێوه‌یه‌كی گشتی داه‌شكردنه‌كانی تر ئه‌م تایبه‌تمه‌ندییانه‌یان هه‌یه‌ :</a:t>
            </a:r>
            <a:endParaRPr lang="en-US" dirty="0"/>
          </a:p>
          <a:p>
            <a:pPr lvl="0" algn="r" rtl="1"/>
            <a:r>
              <a:rPr lang="ar-JO" dirty="0" smtClean="0"/>
              <a:t>1-یه‌كنووسیه‌ك </a:t>
            </a:r>
            <a:r>
              <a:rPr lang="ar-JO" dirty="0"/>
              <a:t>نییه‌ له‌ هه‌ڵبژاردنی زاراوه‌كاندا ، بۆ نموونه‌ بۆ چه‌مكی زار هه‌ریه‌ك له‌ (زار ، زاراوه‌ ، شێوه‌ ، دیالێكت ، له‌هجه‌ ، كرمانجی ...) به‌كارهاتووه‌ هه‌روه‌ها له‌به‌رامبه‌ر ( ژووروو) هه‌ر یه‌ك له‌ ( سه‌روو باكوور بادینی كرمانجی ، ڕۆژئاوا ... ) به‌كارهاتووه‌ له‌به‌رامبه‌ر (ناوه‌ڕاست )دا هه‌ریه‌كه‌ له‌ (ناوه‌ند ، خزواروو ، سۆرانی ...) به‌كارهاتووه‌ وه‌ له‌به‌رامبه‌ر (خواروو) هه‌ریه‌كه‌ له‌ (باشوور ، لهوڕی ، كه‌لهوڕی ،ژێروو، فه‌یلی . ) له‌برامبه‌ر (گۆران) هه‌ریه‌ك له‌ (ماچۆ ، هه‌ورامانی ، هه‌ورامی ، گۆران و زازا) به‌كارهاتووه‌ .</a:t>
            </a:r>
            <a:endParaRPr lang="en-US" dirty="0"/>
          </a:p>
          <a:p>
            <a:pPr lvl="0" algn="r" rtl="1"/>
            <a:r>
              <a:rPr lang="ar-JO" dirty="0" smtClean="0"/>
              <a:t>2-زۆرجار </a:t>
            </a:r>
            <a:r>
              <a:rPr lang="ar-JO" dirty="0"/>
              <a:t>شێوه‌زاره‌كانی (لوڕ) یان (كه‌ڵهور) یان ()زازا به‌زاری سه‌ربه‌خۆ دانراون .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JO" dirty="0">
                <a:effectLst/>
              </a:rPr>
              <a:t>تابیه‌تمه‌ندییه‌كانی زار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69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JO" dirty="0" smtClean="0"/>
              <a:t>3-زۆرجار </a:t>
            </a:r>
            <a:r>
              <a:rPr lang="ar-JO" dirty="0"/>
              <a:t>ناوی زار و شێوه‌زاره‌كان تێكه‌ڵ به‌یه‌ك كراوه‌ شێوه‌زار به‌زار دانراوه‌ یان به‌ پێچه‌وانه‌وه‌ و ژماره‌ی زاره‌كان به‌زیاتری له‌وه‌ی هه‌یه‌ تۆماركراوه‌ .</a:t>
            </a:r>
            <a:endParaRPr lang="en-US" dirty="0"/>
          </a:p>
          <a:p>
            <a:pPr lvl="0" algn="r" rtl="1"/>
            <a:r>
              <a:rPr lang="ar-JO" dirty="0" smtClean="0"/>
              <a:t>4-له‌هه‌ندێكیان </a:t>
            </a:r>
            <a:r>
              <a:rPr lang="ar-JO" dirty="0"/>
              <a:t>شێوه‌زارێكی زارێك خراوه‌ته‌ ڕیزی زارێكی تره‌وه‌ بۆ نموونه‌ هه‌ندێك شێوه‌زاری (هه‌ورامانی) یان به‌ به‌شێك له‌ زاری خواروو داناوه‌ .</a:t>
            </a:r>
            <a:endParaRPr lang="en-US" dirty="0"/>
          </a:p>
          <a:p>
            <a:pPr lvl="0" algn="r" rtl="1"/>
            <a:r>
              <a:rPr lang="ar-JO" dirty="0" smtClean="0"/>
              <a:t>5-هه‌ندێكیان </a:t>
            </a:r>
            <a:r>
              <a:rPr lang="ar-JO" dirty="0"/>
              <a:t>دوو زاریان له‌ ژێر یه‌كناو كۆكردووته‌وه‌ ، بۆ نموونه‌ زاری (ژووروو) و (ناوه‌ڕاست) به‌ دوو لقی یه‌ك زار دانراون یان (گۆران) و (خواروو).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65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054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JO" dirty="0"/>
              <a:t>یه‌كه‌م : زاری ژووروو : ڕووبه‌ری قسه‌پێكه‌رانی ئه‌م زاره‌ له‌هه‌موو زاره‌كانی تر فراوانتره‌ و هه‌موو كوردستانی ته‌ركیا (جگه‌له‌ناوچه‌ی زازاییه‌كان) و كوردستانی سوریا و (پارێزگای دهۆك و قه‌زای مێرگه‌سوور له‌ پارێزگای هه‌ولێر) له‌كوردستانی عێراق و له‌ ڕۆژهه‌ڵاتی زێی سه‌روو و ده‌وربه‌ری ئه‌و ناوچانه‌ و عه‌شیره‌ته‌كانی شكاك و هه‌ركی له‌كوردستانی ئێران به‌و زاره‌ قسه‌ ده‌كه‌ن شێوه‌زاره‌كانی به‌م شێوه‌یه‌ دایه‌شبووه‌</a:t>
            </a:r>
            <a:r>
              <a:rPr lang="ar-JO" dirty="0" smtClean="0"/>
              <a:t>.</a:t>
            </a:r>
          </a:p>
          <a:p>
            <a:pPr lvl="0" algn="r" rtl="1"/>
            <a:r>
              <a:rPr lang="ar-JO" dirty="0" smtClean="0"/>
              <a:t>1-بایه‌زیدی </a:t>
            </a:r>
            <a:r>
              <a:rPr lang="ar-JO" dirty="0"/>
              <a:t>: له‌باكوور و باكووری ڕۆژهه‌ڵاتی ده‌ریاچه‌ی وان قسه‌ی پێده‌كه‌ن </a:t>
            </a:r>
            <a:endParaRPr lang="en-US" dirty="0"/>
          </a:p>
          <a:p>
            <a:pPr lvl="0" algn="r" rtl="1"/>
            <a:r>
              <a:rPr lang="ar-JO" dirty="0" smtClean="0"/>
              <a:t>2-هه‌كاری </a:t>
            </a:r>
            <a:r>
              <a:rPr lang="ar-JO" dirty="0"/>
              <a:t>: له‌ باشوور ز باشووری ڕۆژئاواس ده‌ریاچه‌ی وان قسه‌ی پێده‌كه‌ن </a:t>
            </a:r>
            <a:endParaRPr lang="en-US" dirty="0"/>
          </a:p>
          <a:p>
            <a:pPr lvl="0" algn="r" rtl="1"/>
            <a:r>
              <a:rPr lang="ar-JO" dirty="0" smtClean="0"/>
              <a:t>3-بۆتانی </a:t>
            </a:r>
            <a:r>
              <a:rPr lang="ar-JO" dirty="0"/>
              <a:t>: له‌ده‌ورووبه‌ری دۆڵی بۆتان و شاری سعرت و ئه‌رتووش و جزیره‌ و دیاربه‌كر (ئامه‌د) و زاخۆ له‌پارێزگای دهۆك قسه‌ی پێده‌كه‌ن .</a:t>
            </a:r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r" rtl="1"/>
            <a:r>
              <a:rPr lang="ar-JO" dirty="0">
                <a:effectLst/>
              </a:rPr>
              <a:t>دابه‌شبوونی جوگرافیی زاره‌كانی زمانی كوردی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41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5867400"/>
          </a:xfrm>
        </p:spPr>
        <p:txBody>
          <a:bodyPr>
            <a:normAutofit fontScale="92500"/>
          </a:bodyPr>
          <a:lstStyle/>
          <a:p>
            <a:pPr lvl="0" algn="r" rtl="1"/>
            <a:r>
              <a:rPr lang="ar-JO" dirty="0" smtClean="0"/>
              <a:t>4-شه‌مدینانی </a:t>
            </a:r>
            <a:r>
              <a:rPr lang="ar-JO" dirty="0"/>
              <a:t>(شه‌مزینی) : گۆشه‌ی باشووری ڕۆژهه‌ڵاتی توركیا و ڕۆژهه‌ڵاتی زێی سه‌روو و ناوچه‌كانی نزیك به‌م زێیه‌ له‌ ئێراندا قسه‌ی پێده‌كه‌ن </a:t>
            </a:r>
            <a:endParaRPr lang="en-US" dirty="0"/>
          </a:p>
          <a:p>
            <a:pPr lvl="0" algn="r" rtl="1"/>
            <a:r>
              <a:rPr lang="ar-JO" dirty="0" smtClean="0"/>
              <a:t>5-بادیناننی </a:t>
            </a:r>
            <a:r>
              <a:rPr lang="ar-JO" dirty="0"/>
              <a:t>: له‌پارێزگای دهۆك جگه‌ له‌ (زاخۆ) هه‌روه‌ها ل قه‌زاكانی ئامێدی ، زێبار ، ئاكری ، شه‌نگار ، شێخان قسه‌ی پێده‌كه‌ن.</a:t>
            </a:r>
            <a:endParaRPr lang="en-US" dirty="0"/>
          </a:p>
          <a:p>
            <a:pPr lvl="0" algn="r" rtl="1"/>
            <a:r>
              <a:rPr lang="ar-JO" dirty="0" smtClean="0"/>
              <a:t>6-زاری </a:t>
            </a:r>
            <a:r>
              <a:rPr lang="ar-JO" dirty="0"/>
              <a:t>ڕۆژئاوا (عیفرینی) : شاره‌كانی خه‌رپووت ، ئورفه‌ ، عیفرین ، مه‌رعه‌ش ، قسه‌ی پێده‌كه‌ن ، هه‌روه‌ها ده‌توانین كوردانی حه‌له‌ب ، قامیشلۆ ، كورده‌كانی نیشته‌جێی لوبنان (دورزیه‌كان) به‌ به‌شێك له‌م شێوه‌زاره‌ دابنێین </a:t>
            </a:r>
            <a:endParaRPr lang="en-US" dirty="0"/>
          </a:p>
          <a:p>
            <a:pPr lvl="0" algn="r" rtl="1"/>
            <a:r>
              <a:rPr lang="ar-JO" dirty="0" smtClean="0"/>
              <a:t>7-شێوه‌زاری </a:t>
            </a:r>
            <a:r>
              <a:rPr lang="ar-JO" dirty="0"/>
              <a:t>باكوری ڕۆژهه‌ڵات ، دووبه‌ش ده‌گرێته‌وه‌ :</a:t>
            </a:r>
            <a:endParaRPr lang="en-US" dirty="0"/>
          </a:p>
          <a:p>
            <a:pPr lvl="0" algn="r" rtl="1"/>
            <a:r>
              <a:rPr lang="ar-JO" dirty="0" smtClean="0"/>
              <a:t>أ-قسه‌پێكه‌رانی </a:t>
            </a:r>
            <a:r>
              <a:rPr lang="ar-JO" dirty="0"/>
              <a:t>زاری ژووروو له‌ناوچه‌ جیاجیاكانی ئێران ، ناوچه‌كانی : خوراسان ، ئورمیه‌ ، سه‌لماس ، خوی ، ناوچه‌ی نیشته‌جێبوونی شكاك و هه‌ركیه‌كان .</a:t>
            </a:r>
            <a:endParaRPr lang="en-US" dirty="0"/>
          </a:p>
          <a:p>
            <a:pPr lvl="0" algn="r" rtl="1"/>
            <a:r>
              <a:rPr lang="ar-JO" dirty="0" smtClean="0"/>
              <a:t>ب-ناوچه‌ </a:t>
            </a:r>
            <a:r>
              <a:rPr lang="ar-JO" dirty="0"/>
              <a:t>كوردنیشینه‌كانی : ئه‌رمینیا ، جۆرجیا ، قیرغستان ، كازاخستان ، ئازه‌ربێجان ، ئه‌ڤغانستان و چیچان.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29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172200"/>
          </a:xfrm>
        </p:spPr>
        <p:txBody>
          <a:bodyPr/>
          <a:lstStyle/>
          <a:p>
            <a:pPr algn="r" rtl="1"/>
            <a:r>
              <a:rPr lang="ar-JO" dirty="0"/>
              <a:t>دووه‌م : زاری ناوه‌ڕاست : ئه‌م زاره‌ زۆربه‌ی سنوری كوردستانی عێراق و كوردستانی ئێران ده‌گرێته‌وه‌ شێوه‌زاره‌كانی به‌م شێوه‌یه‌ دابه‌شبوونه‌:</a:t>
            </a:r>
            <a:endParaRPr lang="en-US" dirty="0"/>
          </a:p>
          <a:p>
            <a:pPr lvl="0" algn="r" rtl="1"/>
            <a:r>
              <a:rPr lang="ar-JO" dirty="0" smtClean="0"/>
              <a:t>1-موكری</a:t>
            </a:r>
            <a:r>
              <a:rPr lang="ar-JO" dirty="0"/>
              <a:t>: له‌ شاره‌كانی شنۆ ، نه‌غه‌ده‌ ، مه‌راغه‌ ، میاندواو ، شاهێن دژ ، سه‌قز ، بانه‌ ، بۆكان ، سه‌رده‌شت ، مهاباد قسه‌ی پێده‌كه‌ن .</a:t>
            </a:r>
            <a:endParaRPr lang="en-US" dirty="0"/>
          </a:p>
          <a:p>
            <a:pPr lvl="0" algn="r" rtl="1"/>
            <a:r>
              <a:rPr lang="ar-JO" dirty="0" smtClean="0"/>
              <a:t>2-سۆرانی </a:t>
            </a:r>
            <a:r>
              <a:rPr lang="ar-JO" dirty="0"/>
              <a:t>: له‌ پارێزگای هه‌ولێر( جگه‌ له‌ قه‌زای مێرگه‌سوور ) قسه‌ی پێده‌كه‌ن.</a:t>
            </a:r>
            <a:endParaRPr lang="en-US" dirty="0"/>
          </a:p>
          <a:p>
            <a:pPr lvl="0" algn="r" rtl="1"/>
            <a:r>
              <a:rPr lang="ar-JO" dirty="0" smtClean="0"/>
              <a:t>3-ئه‌رده‌لانی </a:t>
            </a:r>
            <a:r>
              <a:rPr lang="ar-JO" dirty="0"/>
              <a:t>: له‌ شاره‌كانی سنه‌ ، بیجار ، كه‌نگه‌وه‌ر ، ڕه‌وانسه‌ر ، باكووری ناوچه‌ی جوانڕۆ قسه‌ی پێده‌كه‌ن .</a:t>
            </a:r>
            <a:endParaRPr lang="en-US" dirty="0"/>
          </a:p>
          <a:p>
            <a:pPr lvl="0" algn="r" rtl="1"/>
            <a:r>
              <a:rPr lang="ar-JO" dirty="0" smtClean="0"/>
              <a:t>4-سلێمانی </a:t>
            </a:r>
            <a:r>
              <a:rPr lang="ar-JO" dirty="0"/>
              <a:t>(بابانی) : له‌ پارێزگای سلێمانی (جگه‌ له‌ ناوچه‌ی هه‌ورامان) قسه‌ی پێده‌كه‌ن .</a:t>
            </a:r>
            <a:endParaRPr lang="en-US" dirty="0"/>
          </a:p>
          <a:p>
            <a:pPr lvl="0" algn="r" rtl="1"/>
            <a:r>
              <a:rPr lang="ar-JO" dirty="0" smtClean="0"/>
              <a:t>5-گه‌رمیانی </a:t>
            </a:r>
            <a:r>
              <a:rPr lang="ar-JO" dirty="0"/>
              <a:t>: (كه‌ركوكی و گه‌رمیانی) : له‌ پارێزگای كه‌ركوك (جگه‌ له‌ كاكه‌ییه‌كان ، كه‌ سه‌ر به‌ زاری گۆرانن هه‌روه‌ها چه‌ند گوندێكی ناوچه‌ی شوان ، كه‌سه‌ر به‌ زاری خواروون)هه‌روه‌ها له‌ ناوچه‌ی كفری و قه‌ره‌ته‌په‌ قسه‌ی پێده‌كه‌ن.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0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029200"/>
          </a:xfrm>
        </p:spPr>
        <p:txBody>
          <a:bodyPr>
            <a:noAutofit/>
          </a:bodyPr>
          <a:lstStyle/>
          <a:p>
            <a:pPr algn="r" rtl="1"/>
            <a:r>
              <a:rPr lang="ar-JO" sz="2000" dirty="0"/>
              <a:t>زمان : سیسته‌مێكی ده‌نگییه‌ بۆ له‌یه‌كترگه‌یشتن به‌كاردێت ، له‌ڕێگای گوتن و بیستنه‌وه‌ . له‌ناو كۆمه‌ڵێكی دیاریكراودا كارده‌كات ، ده‌نگه‌كان هێمای له‌ خۆوه‌ن واتایان لێ </a:t>
            </a:r>
            <a:r>
              <a:rPr lang="ar-JO" sz="2000" dirty="0" smtClean="0"/>
              <a:t>باركراوه‌</a:t>
            </a:r>
            <a:r>
              <a:rPr lang="ar-IQ" sz="2000" dirty="0"/>
              <a:t>.</a:t>
            </a:r>
            <a:endParaRPr lang="en-US" sz="2000" dirty="0"/>
          </a:p>
          <a:p>
            <a:pPr algn="r" rtl="1"/>
            <a:r>
              <a:rPr lang="ar-JO" sz="2000" dirty="0"/>
              <a:t>تایبه‌تمه‌ندییه‌كانی زمان :</a:t>
            </a:r>
            <a:endParaRPr lang="en-US" sz="2000" dirty="0"/>
          </a:p>
          <a:p>
            <a:pPr lvl="0" algn="r" rtl="1"/>
            <a:r>
              <a:rPr lang="ar-JO" sz="2000" dirty="0"/>
              <a:t>زمان تایبه‌ته‌ به‌ مرۆڤ : چونكه‌ توانست و چالاكییه‌ .</a:t>
            </a:r>
            <a:endParaRPr lang="en-US" sz="2000" dirty="0"/>
          </a:p>
          <a:p>
            <a:pPr lvl="0" algn="r" rtl="1"/>
            <a:r>
              <a:rPr lang="ar-JO" sz="2000" dirty="0"/>
              <a:t>زمان سیسته‌مه‌ : پێڕه‌وی سیسته‌مێك ده‌كات و ڕه‌مه‌كی كار ناكات ، وه‌ك سیسته‌می وشه‌یی ، ڕسته‌یی ، واتایی </a:t>
            </a:r>
            <a:endParaRPr lang="en-US" sz="2000" dirty="0"/>
          </a:p>
          <a:p>
            <a:pPr lvl="0" algn="r" rtl="1"/>
            <a:r>
              <a:rPr lang="ar-JO" sz="2000" dirty="0"/>
              <a:t>زمان ده‌نگه‌ : له‌ نێوان ده‌نگی سروشتی ( گریان ، پێكه‌نین ، گرمه‌ ...) و ده‌نگی وه‌رگێڕدراو ( فۆنیم ، وشه‌ ...) دا زمان پشت به‌ ده‌نگی وه‌رگێڕدراو ده‌به‌ستێت .</a:t>
            </a:r>
            <a:endParaRPr lang="en-US" sz="2000" dirty="0"/>
          </a:p>
          <a:p>
            <a:pPr lvl="0" algn="r" rtl="1"/>
            <a:r>
              <a:rPr lang="ar-JO" sz="2000" dirty="0"/>
              <a:t>زمان هێمایه‌ : كۆمه‌ڵ ڕێكده‌كه‌وێت له‌سه‌ر هێماكان و واتایان لێ بارده‌كات ، مۆرفیم ، وشه‌ ، ڕسته‌ </a:t>
            </a:r>
            <a:endParaRPr lang="en-US" sz="2000" dirty="0"/>
          </a:p>
          <a:p>
            <a:pPr lvl="0" algn="r" rtl="1"/>
            <a:r>
              <a:rPr lang="ar-JO" sz="2000" dirty="0"/>
              <a:t>زمان دیارده‌یه‌كی ته‌واوه‌ : توانای زمانه‌كان وه‌كو یه‌كه‌ له‌ گه‌یاندندا ، چونكه‌ هیچ زمانێك كه‌موكوڕی تێدا نیییه‌ .</a:t>
            </a:r>
            <a:endParaRPr lang="en-US" sz="2000" dirty="0"/>
          </a:p>
          <a:p>
            <a:pPr lvl="0" algn="r" rtl="1"/>
            <a:r>
              <a:rPr lang="ar-JO" sz="2000" dirty="0"/>
              <a:t>زمان فێربوونه‌ ، واته‌ چالاكییه‌ و بۆماوه‌یی نییه‌ .</a:t>
            </a:r>
            <a:endParaRPr lang="en-US" sz="2000" dirty="0"/>
          </a:p>
          <a:p>
            <a:pPr lvl="0" algn="r" rtl="1"/>
            <a:r>
              <a:rPr lang="ar-JO" sz="2000" dirty="0"/>
              <a:t>زمان ده‌گۆڕێت : چونكه‌ زمان دیارده‌یه‌كی كۆمه‌ڵایه‌تییه‌ ، كۆمه‌ڵ و كه‌لتووری كۆمه‌ڵیش به‌رده‌وام ده‌گۆڕێن ، بۆیه‌ زمانیش وه‌ك به‌شێك له‌ كلتوور ، به‌رده‌وام له‌ گۆڕاندایه‌ .</a:t>
            </a:r>
            <a:endParaRPr lang="en-US" sz="2000" dirty="0"/>
          </a:p>
          <a:p>
            <a:pPr algn="r" rtl="1"/>
            <a:r>
              <a:rPr lang="ar-JO" sz="2000" dirty="0"/>
              <a:t> </a:t>
            </a:r>
            <a:endParaRPr lang="en-US" sz="2000" dirty="0"/>
          </a:p>
          <a:p>
            <a:pPr algn="r" rtl="1"/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JO" dirty="0">
                <a:effectLst/>
              </a:rPr>
              <a:t>سه‌ره‌تا ( له‌باره‌ی زمانه‌وه‌ ):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1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096000"/>
          </a:xfrm>
        </p:spPr>
        <p:txBody>
          <a:bodyPr/>
          <a:lstStyle/>
          <a:p>
            <a:pPr algn="r" rtl="1"/>
            <a:r>
              <a:rPr lang="ar-JO" dirty="0"/>
              <a:t>سێیه‌م : زاری خواروو : ئه‌میش ناوچه‌یه‌كی فراوانی باشوری ڕۆژهه‌ڵاتی كوردستانی عێراق و باكوری ڕۆژئاوای ئێران ده‌گرێته‌وه‌ ، جگه‌ له‌وه‌ له‌ چه‌ند ناوچه‌یه‌كی دابراویش قسه‌ی پێده‌كرێت .وه‌ك هه‌ندێك گوند له‌ ناوچه‌ی شوان-ی پارێزگای كه‌ركوك و فه‌یلییه‌كانی شاره‌ جیاوازه‌كانی خوارووی عێراق . به‌شێوه‌یه‌كی گشتی له‌ ناوچه‌كانی لوڕستان ، كرماشلان ، دینه‌وه‌ر ، ناوچه‌ی سونغور ، خانه‌قین ، به‌دره‌ ، جه‌سسان ، تا ده‌گاته‌ ئاوی كه‌نداو .</a:t>
            </a:r>
            <a:endParaRPr lang="en-US" dirty="0"/>
          </a:p>
          <a:p>
            <a:pPr algn="r" rtl="1"/>
            <a:r>
              <a:rPr lang="ar-JO" dirty="0"/>
              <a:t>شێوه‌ زاره‌كانی به‌م شێوه‌یه‌ دابه‌شوونه‌ :</a:t>
            </a:r>
            <a:endParaRPr lang="en-US" dirty="0"/>
          </a:p>
          <a:p>
            <a:pPr lvl="0" algn="r" rtl="1"/>
            <a:r>
              <a:rPr lang="ar-JO" dirty="0" smtClean="0"/>
              <a:t>1-لوڕی </a:t>
            </a:r>
            <a:r>
              <a:rPr lang="ar-JO" dirty="0"/>
              <a:t>ڕه‌سه‌ن (فه‌یلی ، لوڕی بچووك): له‌ ناوچه‌كانی پشتكۆ(ئیلام) پێشكۆ ، باڵاگرێوه‌ قسه‌ی پێده‌كه‌ن ، واته‌ له‌ نیوه‌ی باكوری لوڕستان . هه‌روه‌ها له‌ عێراقدا له‌ خانه‌قین ، به‌دره‌ ، جه‌سسان و له‌ چه‌ند ششارێكی خوارووی عێراق په‌ڕاگه‌نده‌ بوونه‌ . له‌ ناوچه‌ی شوان له‌ پارێزگای كه‌ركووك (22) گوند هه‌یه‌ جیاواز له‌ خه‌ڵكی ده‌وروبه‌ریان قسه‌ده‌كه‌ن و سه‌ر به‌و شێوه‌زاره‌ن و به‌ (شوانی كێشك) ناوده‌برێن.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56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 lvl="0" algn="r" rtl="1"/>
            <a:r>
              <a:rPr lang="ar-JO" dirty="0" smtClean="0"/>
              <a:t>2-له‌ك </a:t>
            </a:r>
            <a:r>
              <a:rPr lang="ar-JO" dirty="0"/>
              <a:t>: له‌ پێشكۆی لۆڕستان قسه‌ی پێده‌كرێت ،هه‌روه‌ها له‌ ده‌شتی هه‌ولێر (12) گوند هه‌یه‌ ، كه‌سه‌ر به‌و شێوه‌زاره‌ن بریتیین له‌ (حه‌سارۆك ، ده‌شیوان ، جه‌دیده‌له‌ك ، قه‌شقه‌ ، ئایانه‌ ، گۆگ جه‌لی ، حوشترالوك ،ئاوده‌لوك، مناره‌ ، خوڕخوڕه‌ ، به‌رده‌سپی ، ده‌رماناو)</a:t>
            </a:r>
            <a:endParaRPr lang="en-US" dirty="0"/>
          </a:p>
          <a:p>
            <a:pPr lvl="0" algn="r" rtl="1"/>
            <a:r>
              <a:rPr lang="ar-JO" dirty="0" smtClean="0"/>
              <a:t>3-كه‌ڵهور </a:t>
            </a:r>
            <a:r>
              <a:rPr lang="ar-JO" dirty="0"/>
              <a:t>: له‌ كێوه‌كانی زاگرۆس و شاره‌ جیاوازه‌كانی ئێراندا نیشته‌جێن هه‌روه‌ها له‌ كرماشان و باشوری گه‌یلان و باكوری لوڕستاندا هه‌ن .</a:t>
            </a:r>
            <a:endParaRPr lang="en-US" dirty="0"/>
          </a:p>
          <a:p>
            <a:pPr lvl="0" algn="r" rtl="1"/>
            <a:r>
              <a:rPr lang="ar-JO" dirty="0" smtClean="0"/>
              <a:t>4-مامه‌سێنی </a:t>
            </a:r>
            <a:r>
              <a:rPr lang="ar-JO" dirty="0"/>
              <a:t>: له‌ ڕۆژهه‌ڵاتی ئه‌هواز ، چیای دیناو ، ده‌وروبه‌ری ڕووباری چه‌راهی نیشته‌جێن .</a:t>
            </a:r>
            <a:endParaRPr lang="en-US" dirty="0"/>
          </a:p>
          <a:p>
            <a:pPr lvl="0" algn="r" rtl="1"/>
            <a:r>
              <a:rPr lang="ar-JO" dirty="0" smtClean="0"/>
              <a:t>5-كۆهگلۆ </a:t>
            </a:r>
            <a:r>
              <a:rPr lang="ar-JO" dirty="0"/>
              <a:t>: له‌ ناوچه‌ی كۆهگلۆ نیشته‌جێن ، ڕۆژئاوایان عه‌ره‌بی ئه‌هوازه‌ و ڕۆژهه‌ڵاتییان كوردی مامه‌سێنییه‌ .</a:t>
            </a:r>
            <a:endParaRPr lang="en-US" dirty="0"/>
          </a:p>
          <a:p>
            <a:pPr lvl="0" algn="r" rtl="1"/>
            <a:r>
              <a:rPr lang="ar-JO" dirty="0" smtClean="0"/>
              <a:t>6-به‌ختیاری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63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0960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JO" dirty="0"/>
              <a:t>چواره‌م : زاری گۆران : له‌ باكوری ڕێگای (قه‌سرس شیرین-كرماشان) تا شاخه‌كانی هه‌ورامان ، له‌ ڕۆژئاواشه‌وه‌ له‌سه‌رچاوه‌ی سیروانه‌وه‌ تا كرماشان به‌و زاره‌ قسه‌ده‌كه‌ن . هه‌روه‌ها (كاكه‌یی)ه‌كانی كه‌ركوك و كفری و (سفه‌یه‌)ی نزیك (ئه‌سكی كه‌له‌ك)ی سه‌ر به‌ هه‌ولێر و (شه‌به‌ك)ه‌كانی نزیك موسڵ به‌شێكی ترن له‌ قسه‌پێكه‌رانی ئه‌و زاره‌ .جگه‌ له‌وه‌ش زازایی-ه‌كانی ناوچه‌ی ده‌رسیم له‌ كوردستانی توركیا به‌ به‌شێك له‌و زاره‌ دانراوه‌ . شێوه‌زاره‌كانی به‌م شێوه‌یه‌ دابه‌ش بوونه‌:</a:t>
            </a:r>
            <a:endParaRPr lang="en-US" dirty="0"/>
          </a:p>
          <a:p>
            <a:pPr lvl="0" algn="r" rtl="1"/>
            <a:r>
              <a:rPr lang="ar-JO" dirty="0" smtClean="0"/>
              <a:t>1-گۆرانی </a:t>
            </a:r>
            <a:r>
              <a:rPr lang="ar-JO" dirty="0"/>
              <a:t>ڕه‌سه‌ن : ناوچه‌ی كرند-زه‌هاو ، جوانڕۆ ، كاكه‌ییه‌كانی داقوق و زه‌نگه‌نه‌-ینزیك كفری و قادركه‌ره‌م و سیامه‌نسوری سه‌ر به‌ ناوچه‌ی گه‌یلان ، ده‌گرێته‌وه‌ .</a:t>
            </a:r>
            <a:endParaRPr lang="en-US" dirty="0"/>
          </a:p>
          <a:p>
            <a:pPr lvl="0" algn="r" rtl="1"/>
            <a:r>
              <a:rPr lang="ar-JO" dirty="0" smtClean="0"/>
              <a:t>2-هه‌ورامی </a:t>
            </a:r>
            <a:r>
              <a:rPr lang="ar-JO" dirty="0"/>
              <a:t>: زنجیره‌ چیایه‌كانی هه‌ورامان، (پاوه‌) و (پڵنگان) و ده‌ورووبه‌ریان ده‌گرێته‌وه‌ ، ئه‌مه‌ش دوو لقه‌ :</a:t>
            </a:r>
            <a:endParaRPr lang="en-US" dirty="0"/>
          </a:p>
          <a:p>
            <a:pPr lvl="0" algn="r" rtl="1"/>
            <a:r>
              <a:rPr lang="ar-JO" dirty="0" smtClean="0"/>
              <a:t>أ-هه‌ورامانی </a:t>
            </a:r>
            <a:r>
              <a:rPr lang="ar-JO" dirty="0"/>
              <a:t>لهۆن : ڕۆژئاوای چیای هه‌ورامان (به‌شی عێراق) ده‌گرێته‌وه‌ </a:t>
            </a:r>
            <a:endParaRPr lang="en-US" dirty="0"/>
          </a:p>
          <a:p>
            <a:pPr lvl="0" algn="r" rtl="1"/>
            <a:r>
              <a:rPr lang="ar-JO" dirty="0" smtClean="0"/>
              <a:t>ب-هه‌ورامانی </a:t>
            </a:r>
            <a:r>
              <a:rPr lang="ar-JO" dirty="0"/>
              <a:t>ته‌خت : ڕۆژهه‌ڵاتی چیای هه‌ورامان و (به‌شی ئێران )ده‌گرێته‌وه‌ </a:t>
            </a:r>
            <a:endParaRPr lang="en-US" dirty="0"/>
          </a:p>
          <a:p>
            <a:pPr lvl="0" algn="r" rtl="1"/>
            <a:r>
              <a:rPr lang="ar-JO" dirty="0" smtClean="0"/>
              <a:t>3-باجه‌لانی </a:t>
            </a:r>
            <a:r>
              <a:rPr lang="ar-JO" dirty="0"/>
              <a:t>: شه‌به‌ك له‌ ڕۆژئاوای موسڵ ، زه‌هاو ، باكوری لوڕستان ده‌گرێته‌وه‌ .</a:t>
            </a:r>
            <a:endParaRPr lang="en-US" dirty="0"/>
          </a:p>
          <a:p>
            <a:pPr lvl="0" algn="r" rtl="1"/>
            <a:r>
              <a:rPr lang="ar-JO" dirty="0" smtClean="0"/>
              <a:t>4-زازایی </a:t>
            </a:r>
            <a:r>
              <a:rPr lang="ar-JO" dirty="0"/>
              <a:t>: ناوچه‌ی ده‌رسیم له‌نێوان ڕووباری (فوراتسوو)(موراتسوو) ، خواروی چیای مشیرداغ واته‌ له‌ ننێوان ئه‌رزه‌ڕۆم و موشێ و ئه‌رزنجان 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70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686800" cy="4767072"/>
          </a:xfrm>
        </p:spPr>
        <p:txBody>
          <a:bodyPr/>
          <a:lstStyle/>
          <a:p>
            <a:pPr algn="r" rtl="1"/>
            <a:r>
              <a:rPr lang="ar-JO" dirty="0"/>
              <a:t>(ناوه‌ندی جیهانی لێكۆڵینه‌وه‌ ته‌بشیرییه‌كان) ، بۆ ساڵی (2000) زاینی ، ئه‌م ئامار و ڕێژانه‌یان بڵاوكردۆته‌وه‌ ، سه‌رباره‌ت به‌ ڕێژه‌ و ژماره‌ی كوردزمان به‌گشتی و هه‌ردوو زاره‌ سه‌ره‌كییه‌كه‌ی زمانی كوردی </a:t>
            </a:r>
            <a:endParaRPr lang="en-US" dirty="0"/>
          </a:p>
          <a:p>
            <a:pPr marL="109728" indent="0"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pPr rtl="1"/>
            <a:r>
              <a:rPr lang="ar-JO" sz="3000" dirty="0">
                <a:effectLst/>
              </a:rPr>
              <a:t> </a:t>
            </a:r>
            <a:r>
              <a:rPr lang="en-US" sz="3000" dirty="0">
                <a:effectLst/>
              </a:rPr>
              <a:t/>
            </a:r>
            <a:br>
              <a:rPr lang="en-US" sz="3000" dirty="0">
                <a:effectLst/>
              </a:rPr>
            </a:br>
            <a:r>
              <a:rPr lang="ar-JO" sz="3000" dirty="0">
                <a:effectLst/>
              </a:rPr>
              <a:t>ژماره‌و ڕێژه‌و شوێنی بڵابوونه‌وه‌ی به‌كارهێنه‌رانی زمانی كوردی:</a:t>
            </a:r>
            <a:r>
              <a:rPr lang="en-US" sz="3000" dirty="0">
                <a:effectLst/>
              </a:rPr>
              <a:t/>
            </a:r>
            <a:br>
              <a:rPr lang="en-US" sz="3000" dirty="0">
                <a:effectLst/>
              </a:rPr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96191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845651"/>
              </p:ext>
            </p:extLst>
          </p:nvPr>
        </p:nvGraphicFramePr>
        <p:xfrm>
          <a:off x="304800" y="228602"/>
          <a:ext cx="8610600" cy="6324599"/>
        </p:xfrm>
        <a:graphic>
          <a:graphicData uri="http://schemas.openxmlformats.org/drawingml/2006/table">
            <a:tbl>
              <a:tblPr rtl="1" firstRow="1" firstCol="1" bandRow="1">
                <a:tableStyleId>{BDBED569-4797-4DF1-A0F4-6AAB3CD982D8}</a:tableStyleId>
              </a:tblPr>
              <a:tblGrid>
                <a:gridCol w="1435100"/>
                <a:gridCol w="1435100"/>
                <a:gridCol w="1435100"/>
                <a:gridCol w="1435100"/>
                <a:gridCol w="1435100"/>
                <a:gridCol w="1435100"/>
              </a:tblGrid>
              <a:tr h="18269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>
                          <a:effectLst/>
                        </a:rPr>
                        <a:t>وڵات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>
                          <a:effectLst/>
                        </a:rPr>
                        <a:t>ژماره‌ی دانیشتووانی كورد به‌ ملیۆن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 dirty="0">
                          <a:effectLst/>
                        </a:rPr>
                        <a:t>به‌كارهێنه‌رانی زاری ژووروو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>
                          <a:effectLst/>
                        </a:rPr>
                        <a:t>به‌كارهێنه‌رانی زاری ناوه‌ڕاست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>
                          <a:effectLst/>
                        </a:rPr>
                        <a:t>به‌كارهێنه‌رانی زاره‌كانی تر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200">
                          <a:effectLst/>
                        </a:rPr>
                        <a:t>ڕێژه‌ی گشتی به‌كارهێنه‌رانی زمانی كوردی له‌چاو كۆی گشتی دانیشتووانی وڵات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8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عێراق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4،98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6.5%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8.5%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6.5%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21.5%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8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توركیا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11.38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12.8%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16.8%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8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ئێران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8.13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4.5%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7.1%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12%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8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سوریا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1.27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7.3%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7.3%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8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لوبنان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4.13%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8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ئه‌رمینیا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2.06%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8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جۆرجیا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0.0341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8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قیرغستان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0.0170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0.33%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0،33%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8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ئازه‌ربێجان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0.0139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8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كازه‌خستان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0.0273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0.15%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0.15%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8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ئه‌فغانستان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0.0267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0.1%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dirty="0">
                          <a:effectLst/>
                        </a:rPr>
                        <a:t>0.1%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49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553200"/>
          </a:xfrm>
        </p:spPr>
        <p:txBody>
          <a:bodyPr>
            <a:normAutofit/>
          </a:bodyPr>
          <a:lstStyle/>
          <a:p>
            <a:pPr algn="r" rtl="1"/>
            <a:r>
              <a:rPr lang="ar-JO" dirty="0"/>
              <a:t>كۆی گشتی به‌كارهێنه‌رانی زمانی كوردی له‌هه‌موو وڵاته‌كان ، به‌ پێی ئه‌م نه‌خشه‌یه‌ ده‌گاته‌ 26.7 ملیۆن . جێی ئاماژه‌كردنه‌ ، سه‌رچاوه‌كه‌ ئه‌م ژمارانه‌ی خواره‌وه‌ی له‌خۆ نه‌گرتووه‌ :</a:t>
            </a:r>
            <a:endParaRPr lang="en-US" dirty="0"/>
          </a:p>
          <a:p>
            <a:pPr lvl="0" algn="r" rtl="1"/>
            <a:r>
              <a:rPr lang="ar-JO" dirty="0" smtClean="0"/>
              <a:t>1- نزیكه‌ی </a:t>
            </a:r>
            <a:r>
              <a:rPr lang="ar-JO" dirty="0"/>
              <a:t>(1-2)ملیۆن به‌كارهێنه‌رانی زمانی كوردی (دیالێكتی كوردی باكوور) له‌ ناوچه‌ی خوراسان له‌ ئێران .</a:t>
            </a:r>
            <a:endParaRPr lang="en-US" dirty="0"/>
          </a:p>
          <a:p>
            <a:pPr lvl="0" algn="r" rtl="1"/>
            <a:r>
              <a:rPr lang="ar-JO" dirty="0" smtClean="0"/>
              <a:t>2- 1165000 </a:t>
            </a:r>
            <a:r>
              <a:rPr lang="ar-JO" dirty="0"/>
              <a:t>به‌كارهێنه‌رانی دیالێكتی كوردی زازایی له‌ توركیا ، 169400 به‌كارهێنه‌رانی دیالێكتی كوردی باكوور له‌شاره‌ توركییه‌كانی وه‌ك ئه‌سته‌نبوڵ و ئه‌نقه‌ره‌ .</a:t>
            </a:r>
            <a:endParaRPr lang="en-US" dirty="0"/>
          </a:p>
          <a:p>
            <a:pPr lvl="0" algn="r" rtl="1"/>
            <a:r>
              <a:rPr lang="ar-JO" dirty="0" smtClean="0"/>
              <a:t>3-هه‌موو </a:t>
            </a:r>
            <a:r>
              <a:rPr lang="ar-JO" dirty="0"/>
              <a:t>كورده‌ په‌ناهه‌نده‌كان له‌ده‌ره‌وه‌ی ئه‌و وڵاتانه‌ی له‌ده‌ره‌وه‌ی خشته‌كه‌دا هاتوون </a:t>
            </a:r>
            <a:endParaRPr lang="en-US" dirty="0"/>
          </a:p>
          <a:p>
            <a:pPr lvl="0" algn="r" rtl="1"/>
            <a:r>
              <a:rPr lang="ar-JO" dirty="0" smtClean="0"/>
              <a:t>4-له‌سه‌رچاوه‌ </a:t>
            </a:r>
            <a:r>
              <a:rPr lang="ar-JO" dirty="0"/>
              <a:t>كوردییه‌كاندا ڕێژه‌ی كورد له‌ زۆربه‌ی ئه‌و وڵاتانه‌دا نزیكه‌ی به‌ ڕێژه‌ی 6% له‌م ژمارانه‌دا زیاترن . بۆ نموونه‌ له‌ توركیا بۆ ڕێژه‌ی كورد سه‌رچاوه‌ كوردییه‌كان ئاماژه‌ به‌ 23% ده‌كه‌ن ،واته‌  له‌ 16،28% + 6% = 23%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89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JO" dirty="0"/>
              <a:t>5-هیچ ئامارێكی ڕه‌سمی باوه‌ڕپێكراو له‌م وڵاتانه‌ له‌باره‌ی ڕێژه‌ و ژماره‌ی كورده‌وه‌ ده‌ست ناكه‌وێت ، به‌تایبه‌تی له‌م سه‌رده‌مه‌دا ، ته‌نها له‌ ئاماره‌ گشتییه‌كانی ساڵانی په‌نجا و شه‌سته‌كان له‌ عێراق و ئێران هه‌ندێك ئامار له‌م باره‌یه‌وه‌ هه‌ن ، به‌ڵام ئه‌وانیش بۆ ئه‌م سه‌رده‌مه‌ و دوای تێپه‌ڕبوونی زیاتر له‌ (50)ساڵ گونجاو نیین 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6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105400"/>
          </a:xfrm>
        </p:spPr>
        <p:txBody>
          <a:bodyPr/>
          <a:lstStyle/>
          <a:p>
            <a:pPr algn="r" rtl="1"/>
            <a:r>
              <a:rPr lang="ar-JO" dirty="0"/>
              <a:t>بێگومان له‌نێوان زاره‌كانی زمانی كوردیدا پێكچوونی زۆر هه‌یه‌ ، به‌ڵام بوونی جیاوازیش مه‌رجه‌ بۆ ئه‌وه‌ی به‌زاری جیاواز دابنرێن . هه‌رچه‌نده‌ ده‌بێت پێكچوونه‌كان زۆرتربن له‌ جیاوازییه‌كان جیاوازییه‌ زمانییه‌كانی نێوان زاره‌كان له‌هه‌ر ئاستێكدا ، سیمای جیاكه‌ره‌وه‌ی ئه‌و زاره‌یه‌ و ئه‌و تایبه‌تمه‌ندییه‌یه‌ كه‌ ئه‌و زاره‌ی پێ جیاده‌كرێته‌وه‌ له‌ زاره‌كانی تری زمانه‌كه‌ ، لێره‌دا ئێمه‌ ده‌ست له‌سه‌ر جیاوزازییه‌كان داده‌نێین و به‌لای پێكچووه‌كان ناچین . له‌ گۆشه‌ نیگای زاری ناوه‌ڕاسته‌وه‌ ، كه‌ ئێستا بووه‌ به‌ زمانی نووسین له‌ هه‌ر سێ زاره‌ سه‌ره‌كیه‌كه‌ی تر ده‌ڕوانین و هه‌ندێك له‌ لایه‌ن جیاوازیه‌كانیان دیار ده‌خه‌ین .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dirty="0">
                <a:effectLst/>
              </a:rPr>
              <a:t>جیاوازییه‌ زامانییه‌كان له‌ نێوان زاره‌كاندا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06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ئه‌م زاره‌ له‌سه‌ده‌ی (15 - 17 ) زمانی نووسین بووه‌ و چه‌ندین شاعیر و نووسه‌ر به‌رهه‌مه‌كانیان به‌م زاره‌ نوسیووه‌ ، وه‌ك : علی حه‌ریری ، فه‌قێ ته‌یران ، مه‌لای جزیری ، ئه‌حمه‌دی خانی ... میرنشینی بۆتان ڕۆڵی گه‌وره‌ی هه‌بووه‌ له‌ چه‌سپاندنی ئه‌و زاره‌ ، به‌ تایبه‌تی شێوه‌ زاری بۆتانی ، كه‌ بووه‌ به‌ زمانی ئه‌ده‌بیات . هه‌روه‌ها یه‌كه‌مین ڕۆژنامه‌ی كوردی به‌و زاره‌ ده‌رچووه‌ له‌ لایه‌ن بنه‌ماڵه‌ی به‌درخانییه‌كانه‌وه‌ . جیاوازیییه‌ زمانییه‌كانی له‌گه‌ڵ زاری ناوه‌ڕاستدا له‌ هه‌موو ئاسته‌كاندایه‌ .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JO" dirty="0">
                <a:effectLst/>
              </a:rPr>
              <a:t>زاری ژووروو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77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0960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JO" dirty="0"/>
              <a:t>یه‌كه‌م : ئاستی ده‌نگسازی :</a:t>
            </a:r>
            <a:endParaRPr lang="en-US" dirty="0"/>
          </a:p>
          <a:p>
            <a:pPr algn="r" rtl="1"/>
            <a:r>
              <a:rPr lang="ar-JO" dirty="0"/>
              <a:t>زۆرترین جیاوازی نێوان زاره‌كان له‌م ئاسته‌دایه‌ ، چونكه‌ فۆنیمه‌كان بچووكترین كه‌رسته‌ی زمانیین و خێرا گؤڕانییان به‌سه‌ردا دێت ، جگه‌ له‌وه‌ش له‌چاو كه‌رسته‌كانی تری زمان كه‌متر كار له‌ ڕێزمان و واتا ده‌كه‌ن . جیاوازییه‌ ده‌نگییه‌كانی نێوان زاره‌كانی زمانێك به‌زۆری به‌م شێوه‌یه‌ن :</a:t>
            </a:r>
            <a:endParaRPr lang="en-US" dirty="0"/>
          </a:p>
          <a:p>
            <a:pPr lvl="0" algn="r" rtl="1"/>
            <a:r>
              <a:rPr lang="ar-JO" dirty="0"/>
              <a:t>جیازوازی دركاندنی هه‌ندێك له‌ فۆنیمه‌كان .</a:t>
            </a:r>
            <a:endParaRPr lang="en-US" dirty="0"/>
          </a:p>
          <a:p>
            <a:pPr lvl="0" algn="r" rtl="1"/>
            <a:r>
              <a:rPr lang="ar-JO" dirty="0"/>
              <a:t>هه‌ندێك جار به‌ كاریگه‌ری زمانێكی بێگانه‌ ، ده‌نگی جیاواز له‌ناو ته‌نیا زارێك یان زیاتردا به‌كاردێت.</a:t>
            </a:r>
            <a:endParaRPr lang="en-US" dirty="0"/>
          </a:p>
          <a:p>
            <a:pPr lvl="0" algn="r" rtl="1"/>
            <a:r>
              <a:rPr lang="ar-JO" dirty="0"/>
              <a:t>گۆڕینی هه‌ندێ فۆنیم به‌ فۆنیمێكی تر .</a:t>
            </a:r>
            <a:endParaRPr lang="en-US" dirty="0"/>
          </a:p>
          <a:p>
            <a:pPr lvl="0" algn="r" rtl="1"/>
            <a:r>
              <a:rPr lang="ar-JO" dirty="0"/>
              <a:t>به‌ به‌راوردی نێوان زاره‌كان هه‌ندێك جیاوازی ، فۆرمی هه‌ندێك دیارده‌ی فۆنۆلۆژی وه‌رده‌گرن</a:t>
            </a:r>
            <a:br>
              <a:rPr lang="ar-JO" dirty="0"/>
            </a:br>
            <a:r>
              <a:rPr lang="ar-JO" dirty="0"/>
              <a:t>وه‌ك (سوان (تیاچوون) ی فۆنیم ، لێكدانی فۆنیم ، دره‌ركه‌وتنی فۆنیم ، جێگۆركێی فۆنیم .....) </a:t>
            </a:r>
            <a:endParaRPr lang="en-US" dirty="0"/>
          </a:p>
          <a:p>
            <a:pPr lvl="0" algn="r" rtl="1"/>
            <a:r>
              <a:rPr lang="ar-JO" dirty="0"/>
              <a:t>هه‌ندێك جار هێز و ئاواز و بڕگه‌ی كه‌رسته‌ زمانییه‌كان له‌ نێوان زاره‌كاندا جیاوازن 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4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864291"/>
          </a:xfrm>
        </p:spPr>
        <p:txBody>
          <a:bodyPr/>
          <a:lstStyle/>
          <a:p>
            <a:pPr algn="r" rtl="1"/>
            <a:r>
              <a:rPr lang="ar-JO" dirty="0"/>
              <a:t>كۆمه‌ڵ به‌ هۆی زمانه‌وه‌ په‌یوه‌ندی ده‌كات و بیروڕا ئاڵوگۆڕ ده‌كات ، كۆمه‌ڵ له‌ دۆخێكی چه‌قیه‌ستوودا نامێنێته‌وه‌ و به‌رده‌وام له‌ گۆڕاندایه‌ ، بۆیه‌ وا پێه‌یست ده‌كات زمانیش له‌گه‌ڵیدا بگۆڕێت . ئه‌گه‌ر وانه‌بێت ناتوانێت هاوشانی كۆمه‌ڵ بڕوات و كرده‌ی په‌یوه‌ندیكردن به‌ ته‌واوی جێبه‌جێ نابێت ، بۆیه‌ گۆڕانی زمان كردارێكی خۆنه‌ویستانه‌یه‌ و ناتوانرێت پێشی لێبگیرێت له‌ لایه‌كی تره‌وه‌ گؤڕانی زمان نیشانه‌ی زیندوێیه‌تی زمان و كۆمه‌ڵ و گه‌له‌ .</a:t>
            </a:r>
            <a:br>
              <a:rPr lang="ar-JO" dirty="0"/>
            </a:br>
            <a:r>
              <a:rPr lang="ar-JO" dirty="0"/>
              <a:t> به‌گشتی هۆیه‌كانی گۆڕانی زمان ئه‌مانه‌ن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JO" dirty="0">
                <a:effectLst/>
              </a:rPr>
              <a:t>گۆڕان له‌ زماندا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43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dirty="0"/>
              <a:t>-ده‌نگۆڕكێ : بریتییه‌ له‌ گۆڕینی فۆنیمێك به‌ فۆنیمێكی تر ، له‌هه‌مان وشه‌ی هه‌مان زماندا به‌بێ ئه‌وه‌ی ببێته‌ هۆی گۆڕینی واتا . </a:t>
            </a:r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>وه‌ك </a:t>
            </a:r>
            <a:r>
              <a:rPr lang="ar-JO" dirty="0"/>
              <a:t>: دڵ = دل = در </a:t>
            </a:r>
            <a:br>
              <a:rPr lang="ar-JO" dirty="0"/>
            </a:br>
            <a:r>
              <a:rPr lang="ar-JO" dirty="0"/>
              <a:t>هه‌ندێك جار ئه‌و فۆڕمه جیاوازانه‌ی وشه‌ له‌ناو هه‌مان زاردا به‌كاردێت هه‌ندێك جاریش هه‌ر فۆرمه‌ی له‌ زارێكدایه‌‌ .</a:t>
            </a:r>
            <a:endParaRPr lang="en-US" dirty="0"/>
          </a:p>
          <a:p>
            <a:pPr algn="r" rtl="1"/>
            <a:r>
              <a:rPr lang="ar-JO" dirty="0"/>
              <a:t>-جێگۆركێی فۆنیم : بریتییه‌ له‌ ئاڵوگۆڕكردنی شوێنی دوو فۆنیم یان زیاتر له‌ وشه‌دا ، واتا فۆنیمی یه‌كه‌م ده‌چێته‌ جێی دووه‌م وه‌ فۆنیمی دووه‌میش ده‌چێته‌ جێی فۆنیمی یه‌كه‌م . وه‌ك: به‌فر ــــــــ به‌رف </a:t>
            </a:r>
            <a:endParaRPr lang="en-US" dirty="0"/>
          </a:p>
          <a:p>
            <a:pPr algn="r" rtl="1"/>
            <a:r>
              <a:rPr lang="ar-JO" dirty="0"/>
              <a:t>-سوان (تیاچوون)ی فۆنیم : بریتییه‌ له‌ نه‌مانی فۆنیمێك یان زاتر ، بۆ كه‌مكردنه‌وه‌ی ئه‌ركی قسه‌كه‌ر به‌مه‌رجێك كارنه‌كاته‌ سه‌ر گۆڕینی واتا . وه‌ك : سارد ــــــــــ سار .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JO" dirty="0">
                <a:effectLst/>
              </a:rPr>
              <a:t>پێناسه‌ی هه‌ندێك له‌ دیارده‌ فۆنۆلۆژییه‌كان :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50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2484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JO" dirty="0"/>
              <a:t>-لێكدانی فۆنیم : بریتییه‌ له‌ یه‌كگرتنی دووفۆنیم و دروستبوونی تاكه‌ فۆنیمێكی نوێ له‌ جێگایان . وه‌ك چواریه‌ك :ـــــــ چارێگ (یـ / + /ه‌/ ـــــــ (ێ))</a:t>
            </a:r>
            <a:endParaRPr lang="en-US" dirty="0"/>
          </a:p>
          <a:p>
            <a:pPr algn="r" rtl="1"/>
            <a:r>
              <a:rPr lang="ar-JO" dirty="0"/>
              <a:t>-ده‌ركه‌وتنی فۆنیم : بریتییه‌ له‌ هاتنه‌ناوه‌وه‌ یان زیادبوونی فۆنیمێك یان زیاتر ، كه‌ زۆرجار وه‌ك پێویستییه‌كی فۆنۆلۆژی دروستده‌بێت و به‌ ناوبه‌ند ناو ده‌برێت . وه‌ك مامۆستا + ان ــــــــ مامۆستایان. </a:t>
            </a:r>
            <a:endParaRPr lang="en-US" dirty="0"/>
          </a:p>
          <a:p>
            <a:pPr algn="r" rtl="1"/>
            <a:r>
              <a:rPr lang="ar-JO" dirty="0"/>
              <a:t>هه‌ریه‌ك له‌م دیاردانه‌ ئاسایی له‌ناو زارێكدا به‌دی ده‌كرێن ، به‌ڵام لێره‌دا به‌ به‌راوردی نێوان زاره‌كان ئه‌و جیاوازیانه‌ به‌دی ده‌كه‌ین ، واتا جیاوازییه‌كان ده‌خه‌ینه‌ قالبی ئه‌و دیارده‌ فۆنۆلۆژیانه‌وه‌ و له‌ڕوانگه‌ی زاری ناوه‌ڕاسته‌وه‌ سه‌یری زاره‌كانی تر ده‌كه‌ین و بڕیار له‌سه‌ر جۆری جیاوازییه‌كان ده‌ده‌ین ، كه‌ سوان ، یان لێكدان بان هه‌ر دیارده‌یه‌كی تره‌ . واتا زاری ناوه‌ڕاست ده‌كه‌ینه‌  بنه‌ما و بڕیار له‌سه‌ر دبارده‌كان ده‌ده‌ین ، ئه‌كه‌ش مانای ئه‌وه‌ نییه‌ ، كه‌ زاری ناوه‌ڕاست ڕه‌سه‌نتر بێت و ئه‌وانه‌ی تر گۆڕابن به‌ڵكو له‌وانه‌یه‌ به‌ پێچه‌وانه‌وه‌ بێت ، ئه‌مه‌یان ته‌نیا به‌ لێكۆڵینه‌وه‌ی ئیتمۆلۆژی یه‌كلایی دكرێته‌وه‌ 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457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 algn="r" rtl="1"/>
            <a:r>
              <a:rPr lang="ar-JO" dirty="0"/>
              <a:t>له‌باره‌ی جیاوازی ژماره‌ی فۆنیمه‌كانه‌وه‌ له‌هه‌رزارێكدا ، زۆر له‌ زمانه‌وانان له‌و بڕوایه‌دان كه‌ ژماره‌ی فۆنیمه‌كانی زمانێك له‌ نێوان هه‌موو زار و شێوه‌ زاره‌كاندا وه‌كو یه‌كه‌ ، له‌به‌ر ئه‌وه‌ی هه‌موو سه‌ر به‌ زمانێكن ناشكرێت فۆنیمێكی زیاد له‌ زارێك هه‌بێت و له‌وانی تردا نه‌بێت ، ئه‌و جیاوازییه‌ی هه‌شبێت جیاوازی دركاندنه‌ ، نه‌ك فۆنیمێكی زیاد . ده‌نگی (وی) ، ده‌نگێكه‌ له‌ نێوان فۆنیمی /و/ و /ی/ دایه‌ و له‌ زمانی فه‌ڕه‌نسی و توركیدا هه‌یه‌ / "</a:t>
            </a:r>
            <a:r>
              <a:rPr lang="en-US" dirty="0"/>
              <a:t>u</a:t>
            </a:r>
            <a:r>
              <a:rPr lang="ar-JO" dirty="0"/>
              <a:t>/  ، له‌ زمانی كوردیدا له‌ هه‌ردوو زاری ژووروو خوارودا هه‌یه‌ ، به‌ڵام له‌زاری ناوه‌ڕاستدا به‌كار نایه‌ت وه‌ك تاكه‌ ده‌نگێك به‌ڵكو له‌ به‌رانبه‌ر ئه‌و ده‌نگه‌دا /وو/ یان /ۆ/ به‌كاردێت . دركاندنی ئه‌و ده‌نگه‌ به‌ جۆرێكه‌ ، وه‌كو /وو/ و /و/ لێو خرده‌كرێته‌وه‌ وه‌كو /یـ/ و /ێ/درێژ ده‌كرێته‌وه‌ و لێوه‌كان به‌ره‌و ته‌نیشت ده‌كشێن . وه‌ك له‌م وشانه‌دا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192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179157"/>
              </p:ext>
            </p:extLst>
          </p:nvPr>
        </p:nvGraphicFramePr>
        <p:xfrm>
          <a:off x="665018" y="1981201"/>
          <a:ext cx="7716982" cy="2133599"/>
        </p:xfrm>
        <a:graphic>
          <a:graphicData uri="http://schemas.openxmlformats.org/drawingml/2006/table">
            <a:tbl>
              <a:tblPr rtl="1" firstRow="1" firstCol="1" bandRow="1">
                <a:tableStyleId>{ED083AE6-46FA-4A59-8FB0-9F97EB10719F}</a:tableStyleId>
              </a:tblPr>
              <a:tblGrid>
                <a:gridCol w="2453472"/>
                <a:gridCol w="2453472"/>
                <a:gridCol w="2810038"/>
              </a:tblGrid>
              <a:tr h="10451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400" dirty="0">
                          <a:effectLst/>
                        </a:rPr>
                        <a:t>وشه‌ له‌زاری ناوه‌ڕاست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400" dirty="0">
                          <a:effectLst/>
                        </a:rPr>
                        <a:t>وشه‌ له‌زاری ژووروو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400" dirty="0">
                          <a:effectLst/>
                        </a:rPr>
                        <a:t>وشه‌ له‌ زاری خواروو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884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400">
                          <a:effectLst/>
                        </a:rPr>
                        <a:t>ڕوو </a:t>
                      </a:r>
                      <a:endParaRPr lang="en-US" sz="240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400">
                          <a:effectLst/>
                        </a:rPr>
                        <a:t>موو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400">
                          <a:effectLst/>
                        </a:rPr>
                        <a:t>ڕووی/ڕێ</a:t>
                      </a:r>
                      <a:endParaRPr lang="en-US" sz="240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400">
                          <a:effectLst/>
                        </a:rPr>
                        <a:t>مووی /می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400" dirty="0">
                          <a:effectLst/>
                        </a:rPr>
                        <a:t>ڕووی 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400" dirty="0">
                          <a:effectLst/>
                        </a:rPr>
                        <a:t>مووی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2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 smtClean="0"/>
              <a:t>1-: </a:t>
            </a:r>
            <a:r>
              <a:rPr lang="ar-JO" dirty="0"/>
              <a:t>ده‌نگگۆڕكێ:</a:t>
            </a:r>
            <a:br>
              <a:rPr lang="ar-JO" dirty="0"/>
            </a:br>
            <a:r>
              <a:rPr lang="ar-JO" dirty="0"/>
              <a:t>أ- ده‌نگگۆڕكێ نه‌بزوێنه‌كان :</a:t>
            </a:r>
            <a:br>
              <a:rPr lang="ar-JO" dirty="0"/>
            </a:br>
            <a:r>
              <a:rPr lang="ar-JO" dirty="0"/>
              <a:t>1-گۆڕینی /ڵ/ بۆ /ل/ ئه‌م گۆڕینه‌ به‌زۆری له‌ زاری ژووروو ڕووده‌دات وه‌ك</a:t>
            </a:r>
            <a:r>
              <a:rPr lang="ar-JO" dirty="0" smtClean="0"/>
              <a:t>:</a:t>
            </a:r>
          </a:p>
          <a:p>
            <a:pPr algn="r" rtl="1"/>
            <a:endParaRPr lang="en-US" dirty="0"/>
          </a:p>
          <a:p>
            <a:pPr algn="r" rtl="1"/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JO" dirty="0">
                <a:effectLst/>
              </a:rPr>
              <a:t>دیارده‌ قۆنۆلۆژییه‌كانی زاری ژووروو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244829"/>
              </p:ext>
            </p:extLst>
          </p:nvPr>
        </p:nvGraphicFramePr>
        <p:xfrm>
          <a:off x="381000" y="3222275"/>
          <a:ext cx="8382000" cy="2282825"/>
        </p:xfrm>
        <a:graphic>
          <a:graphicData uri="http://schemas.openxmlformats.org/drawingml/2006/table">
            <a:tbl>
              <a:tblPr rtl="1" firstRow="1" firstCol="1" bandRow="1">
                <a:tableStyleId>{BDBED569-4797-4DF1-A0F4-6AAB3CD982D8}</a:tableStyleId>
              </a:tblPr>
              <a:tblGrid>
                <a:gridCol w="1918824"/>
                <a:gridCol w="2272176"/>
                <a:gridCol w="2095500"/>
                <a:gridCol w="2095500"/>
              </a:tblGrid>
              <a:tr h="57037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وشه‌ له‌زاری ناوه‌ڕاست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وشه‌ له‌زاری ژووروو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وشه‌ له‌زاری ناوه‌ڕاست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وشه‌ له‌زاری ژووروو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55556">
                <a:tc>
                  <a:txBody>
                    <a:bodyPr/>
                    <a:lstStyle/>
                    <a:p>
                      <a:pPr marL="0" marR="0" indent="45720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گوڵ </a:t>
                      </a:r>
                      <a:endParaRPr lang="en-US" sz="2800">
                        <a:effectLst/>
                      </a:endParaRPr>
                    </a:p>
                    <a:p>
                      <a:pPr marL="0" marR="0" indent="45720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دڵ</a:t>
                      </a:r>
                      <a:endParaRPr lang="en-US" sz="2800">
                        <a:effectLst/>
                      </a:endParaRPr>
                    </a:p>
                    <a:p>
                      <a:pPr marL="0" marR="0" indent="45720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ساڵ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گول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دل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سال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ماڵ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كاڵ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هه‌ڵبژاردن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مال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كال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هلبژارتن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9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096000"/>
          </a:xfrm>
        </p:spPr>
        <p:txBody>
          <a:bodyPr/>
          <a:lstStyle/>
          <a:p>
            <a:pPr algn="r" rtl="1"/>
            <a:r>
              <a:rPr lang="ar-JO" dirty="0" smtClean="0"/>
              <a:t>2-گۆڕینی </a:t>
            </a:r>
            <a:r>
              <a:rPr lang="ar-JO" dirty="0"/>
              <a:t>/ و / بۆ / ڤ / له‌ناوه‌ڕاست یان كۆتایی وشه‌</a:t>
            </a:r>
            <a:r>
              <a:rPr lang="ar-JO" dirty="0" smtClean="0"/>
              <a:t>:</a:t>
            </a:r>
            <a:br>
              <a:rPr lang="ar-JO" dirty="0" smtClean="0"/>
            </a:br>
            <a:r>
              <a:rPr lang="ar-JO" dirty="0" smtClean="0"/>
              <a:t/>
            </a:r>
            <a:br>
              <a:rPr lang="ar-JO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42075"/>
              </p:ext>
            </p:extLst>
          </p:nvPr>
        </p:nvGraphicFramePr>
        <p:xfrm>
          <a:off x="457200" y="1143001"/>
          <a:ext cx="8305800" cy="2739390"/>
        </p:xfrm>
        <a:graphic>
          <a:graphicData uri="http://schemas.openxmlformats.org/drawingml/2006/table">
            <a:tbl>
              <a:tblPr rtl="1" firstRow="1" firstCol="1" bandRow="1">
                <a:tableStyleId>{BDBED569-4797-4DF1-A0F4-6AAB3CD982D8}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5508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وشه‌ له‌زاری ناوه‌ڕاست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وشه‌ له‌زاری ژووروو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وشه‌ له‌زاری ناوه‌ڕاست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وشه‌ له‌زاری ژووروو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0170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سڵاو </a:t>
                      </a:r>
                      <a:endParaRPr lang="en-US" sz="280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كه‌وڵ</a:t>
                      </a:r>
                      <a:endParaRPr lang="en-US" sz="280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ناو</a:t>
                      </a:r>
                      <a:endParaRPr lang="en-US" sz="280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چاو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سڵاڤ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كه‌ڤڵ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ناڤ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چاڤ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شه‌و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هاوین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شوان 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نیو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شه‌ڤ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هاڤین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شڤان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نیڤ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530197"/>
              </p:ext>
            </p:extLst>
          </p:nvPr>
        </p:nvGraphicFramePr>
        <p:xfrm>
          <a:off x="1211580" y="1524000"/>
          <a:ext cx="7246620" cy="2846006"/>
        </p:xfrm>
        <a:graphic>
          <a:graphicData uri="http://schemas.openxmlformats.org/drawingml/2006/table">
            <a:tbl>
              <a:tblPr rtl="1" firstRow="1" firstCol="1" bandRow="1">
                <a:tableStyleId>{BDBED569-4797-4DF1-A0F4-6AAB3CD982D8}</a:tableStyleId>
              </a:tblPr>
              <a:tblGrid>
                <a:gridCol w="1811655"/>
                <a:gridCol w="1811655"/>
                <a:gridCol w="1811655"/>
                <a:gridCol w="1811655"/>
              </a:tblGrid>
              <a:tr h="142300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وشه‌ له‌زاری ناوه‌ڕاست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وشه‌ له‌زاری ژووروو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وشه‌ له‌زاری ناوه‌ڕاست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وشه‌ له‌زاری ژووروو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2300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هه‌ڵبژاردن</a:t>
                      </a:r>
                      <a:endParaRPr lang="en-US" sz="280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هه‌(ناردن)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هلبژارتن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 smtClean="0">
                          <a:effectLst/>
                        </a:rPr>
                        <a:t>هنار</a:t>
                      </a:r>
                      <a:r>
                        <a:rPr lang="ar-IQ" sz="2800" dirty="0" smtClean="0">
                          <a:effectLst/>
                        </a:rPr>
                        <a:t>ت</a:t>
                      </a:r>
                      <a:r>
                        <a:rPr lang="ar-JO" sz="2800" dirty="0" smtClean="0">
                          <a:effectLst/>
                        </a:rPr>
                        <a:t>ن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ژماردن</a:t>
                      </a:r>
                      <a:br>
                        <a:rPr lang="ar-JO" sz="2800">
                          <a:effectLst/>
                        </a:rPr>
                      </a:b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ژمارتن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9084"/>
            <a:ext cx="8229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JO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-گۆڕینی /د/ بۆ /ت/ له‌ هه‌ندێك چاوگی دالیدا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053404"/>
              </p:ext>
            </p:extLst>
          </p:nvPr>
        </p:nvGraphicFramePr>
        <p:xfrm>
          <a:off x="1211580" y="1905000"/>
          <a:ext cx="7620692" cy="2465006"/>
        </p:xfrm>
        <a:graphic>
          <a:graphicData uri="http://schemas.openxmlformats.org/drawingml/2006/table">
            <a:tbl>
              <a:tblPr rtl="1" firstRow="1" firstCol="1" bandRow="1">
                <a:tableStyleId>{BDBED569-4797-4DF1-A0F4-6AAB3CD982D8}</a:tableStyleId>
              </a:tblPr>
              <a:tblGrid>
                <a:gridCol w="2014277"/>
                <a:gridCol w="1868805"/>
                <a:gridCol w="1868805"/>
                <a:gridCol w="1868805"/>
              </a:tblGrid>
              <a:tr h="123250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وشه‌ له‌زاری ناوه‌ڕاست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وشه‌ له‌زاری ژووروو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وشه‌ له‌زاری ناوه‌ڕاست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وشه‌ له‌زاری ژووروو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3250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هێنان</a:t>
                      </a:r>
                      <a:endParaRPr lang="en-US" sz="280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>
                          <a:effectLst/>
                        </a:rPr>
                        <a:t>هه‌ور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ئینان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ئه‌ڤر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هه‌وراز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هه‌نی/هه‌نیا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ئه‌ڤراز 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dirty="0">
                          <a:effectLst/>
                        </a:rPr>
                        <a:t>ئه‌نی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>
                <a:effectLst/>
              </a:rPr>
              <a:t>- گۆڕینی /هـ/ بۆ /ئـ/ هه‌مزه‌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3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702491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ar-JO" dirty="0" smtClean="0"/>
              <a:t>1- فراوانبوونی </a:t>
            </a:r>
            <a:r>
              <a:rPr lang="ar-JO" dirty="0"/>
              <a:t>كۆمه‌ڵ : فراوانبوونی بیر و زۆربوونی كه‌رسته‌ و پێداویستییه‌كانی ژیان ده‌بێته‌ هۆی  فراوانبوونب زمان چونكه‌ فراوانبوونی بیر ده‌بێته‌ هۆی زۆربوونی ده‌ربڕین و زۆربوونی كه‌رسته‌ش پێویستی به‌ وشه‌ و زاراوه‌ی نوێ هه‌یه‌ ، بۆیه‌ پێشكه‌وتن له‌ بواره‌كانی فكری و ڕامیاری و بیناسازی و كشتكوكاڵ و ........... ده‌بێته‌ هۆی گه‌شه‌سه‌ندنی زمان و فراوانبوونی .</a:t>
            </a:r>
            <a:br>
              <a:rPr lang="ar-JO" dirty="0"/>
            </a:br>
            <a:r>
              <a:rPr lang="ar-JO" dirty="0"/>
              <a:t>له‌ چاخه‌كۆنه‌كاندا ژیان وه‌ك ئێستا ئاڵۆز نه‌بووه‌ و سیسته‌می بازاڕ و هۆیه‌كانی گه‌یاندن و جلوبه‌رگ و خانووبه‌ره‌ و .. وه‌كو ئێستا نه‌بوونه‌ ، به‌ڵكو مرۆڤ به‌ زۆری مامه‌ڵه‌ی له‌گه‌ڵ دیارده‌ و و دیمه‌نه‌ سروشتییه‌كاندا ده‌كرد ، وشه‌ و زاراوه‌كانیش هه‌ر له‌و سنوره‌دابوونه‌ ، بۆیه‌ ژماره‌ی وشه‌ و زاراوه‌كان ‌ به‌ به‌راورد  له‌گه‌ڵ ئێستادا زۆر كه‌مبوونه‌ ، كه‌ ژیان ئاڵۆزتر بووه‌ كۆمه‌ڵگا فراوانتربووه‌ هه‌ر له‌و چوارچێوه‌یه‌دا ئه‌و زمانانه‌ی خزمه‌تییان هه‌یه‌ ناوی دیارده‌ و كه‌رسته‌ سه‌ره‌تاییه‌كانییان لێك نزیكه‌ </a:t>
            </a:r>
            <a:r>
              <a:rPr lang="ar-JO" dirty="0" smtClean="0"/>
              <a:t>وه‌ك</a:t>
            </a:r>
          </a:p>
          <a:p>
            <a:pPr lvl="0" algn="r" rtl="1"/>
            <a:r>
              <a:rPr lang="ar-JO" dirty="0" smtClean="0"/>
              <a:t> </a:t>
            </a:r>
            <a:endParaRPr lang="en-US" dirty="0"/>
          </a:p>
          <a:p>
            <a:pPr algn="r" rt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44797"/>
              </p:ext>
            </p:extLst>
          </p:nvPr>
        </p:nvGraphicFramePr>
        <p:xfrm>
          <a:off x="381000" y="5638800"/>
          <a:ext cx="8077200" cy="424307"/>
        </p:xfrm>
        <a:graphic>
          <a:graphicData uri="http://schemas.openxmlformats.org/drawingml/2006/table">
            <a:tbl>
              <a:tblPr rtl="1" firstRow="1" firstCol="1" bandRow="1">
                <a:tableStyleId>{BC89EF96-8CEA-46FF-86C4-4CE0E7609802}</a:tableStyleId>
              </a:tblPr>
              <a:tblGrid>
                <a:gridCol w="1248765"/>
                <a:gridCol w="1649296"/>
                <a:gridCol w="1264490"/>
                <a:gridCol w="1637271"/>
                <a:gridCol w="2277378"/>
              </a:tblGrid>
              <a:tr h="42430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Two</a:t>
                      </a:r>
                      <a:r>
                        <a:rPr lang="ar-JO" sz="1600" dirty="0">
                          <a:effectLst/>
                        </a:rPr>
                        <a:t>= دوو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Moon</a:t>
                      </a:r>
                      <a:r>
                        <a:rPr lang="ar-JO" sz="1600" dirty="0">
                          <a:effectLst/>
                        </a:rPr>
                        <a:t> = مانگ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Nine</a:t>
                      </a:r>
                      <a:r>
                        <a:rPr lang="ar-JO" sz="1600" dirty="0">
                          <a:effectLst/>
                        </a:rPr>
                        <a:t> = نۆ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Brother</a:t>
                      </a:r>
                      <a:r>
                        <a:rPr lang="ar-JO" sz="1600" dirty="0">
                          <a:effectLst/>
                        </a:rPr>
                        <a:t> = برا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Daughter</a:t>
                      </a:r>
                      <a:r>
                        <a:rPr lang="ar-JO" sz="1600" dirty="0">
                          <a:effectLst/>
                        </a:rPr>
                        <a:t> = دوێته‌، دۆتمام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8599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154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41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825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258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899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480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089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54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088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638800"/>
          </a:xfrm>
        </p:spPr>
        <p:txBody>
          <a:bodyPr/>
          <a:lstStyle/>
          <a:p>
            <a:pPr algn="r" rtl="1"/>
            <a:r>
              <a:rPr lang="ar-JO" dirty="0" smtClean="0"/>
              <a:t>2-كاریگه‌ری </a:t>
            </a:r>
            <a:r>
              <a:rPr lang="ar-JO" dirty="0"/>
              <a:t>زمانان و تێكه‌ڵبوون : تێكه‌ڵبوون له‌گه‌ڵ زمانێكی تر ده‌بێته‌ هۆی په‌ڕینه‌وه‌ی كه‌رسته‌ی زمانی ( فۆنیم ، مۆرفیم وشه‌ ...) له‌ هه‌ردوولا ، به‌تایبه‌تیش له‌ زمانی وزاڵه‌وه‌ بۆ زمانی به‌زیو ، زمان زاڵ ده‌بێت كاتێك خاوه‌ن زمانه‌كه‌ زاڵ بێت به‌سه‌ر خاوه‌ن زمانی دووه‌م ( به‌زیو ) له‌ ڕووی سیاسی ، سه‌ربازی ، كارگێری ، ڕۆشنبیری ، زانستی و ته‌كنه‌لۆجیا ... به‌مه‌ش زمانه‌ به‌زیوه‌كه‌ ده‌كه‌وێته‌ ژێر كاریگه‌ری زمانه‌ زاڵه‌كه‌وه‌ و كه‌رسته‌ی زمانی وه‌رده‌گرێت  . هه‌روه‌ها ئاین و بازرگانی و هاوسێیه‌تی ڕۆڵی كاریگه‌ریان هه‌یه‌ له‌ په‌ڕینه‌وه‌ی وشه‌ و كه‌رسته‌ی زمانی ، ئه‌مه‌ش ورده‌ ورده‌ كار له‌ زمان ده‌یكات و ده‌یگۆڕێت . زمانی كوردی له‌ هه‌موو ئه‌و ڕووانه‌وه‌ كه‌رسته‌ی زمانیی وه‌رگرتووه‌ وه‌ك : شیعر ، كۆمپیوته‌ر ، حه‌ج ، زه‌كات ، چامرلغ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142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671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2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429000"/>
          </a:xfrm>
        </p:spPr>
        <p:txBody>
          <a:bodyPr/>
          <a:lstStyle/>
          <a:p>
            <a:pPr algn="r" rtl="1"/>
            <a:r>
              <a:rPr lang="ar-JO" dirty="0"/>
              <a:t>په‌ڕینه‌وه‌ش به‌ سێ قۆناغدا تێده‌په‌ڕێت :</a:t>
            </a:r>
            <a:endParaRPr lang="en-US" dirty="0"/>
          </a:p>
          <a:p>
            <a:pPr lvl="0" algn="r" rtl="1"/>
            <a:r>
              <a:rPr lang="ar-JO" dirty="0"/>
              <a:t>قۆناغی وشه‌ : وشه‌ و زاراوه‌ ده‌په‌ڕێته‌وه‌ : شه‌رع ، ئه‌نته‌رنێت ...</a:t>
            </a:r>
            <a:endParaRPr lang="en-US" dirty="0"/>
          </a:p>
          <a:p>
            <a:pPr lvl="0" algn="r" rtl="1"/>
            <a:r>
              <a:rPr lang="ar-JO" dirty="0"/>
              <a:t>قۆناغی ده‌نگ : فۆنیم ده‌په‌ڕێته‌وه‌ ( /ح/ ، /ع/ ، /ق/ ) ی زمانی عه‌ره‌بی هاتونه‌ته‌ ناو زمانی كردییه‌وه‌ .</a:t>
            </a:r>
            <a:endParaRPr lang="en-US" dirty="0"/>
          </a:p>
          <a:p>
            <a:pPr lvl="0" algn="r" rtl="1"/>
            <a:r>
              <a:rPr lang="ar-JO" dirty="0"/>
              <a:t>قۆناغی ڕێزمانی : له‌ هه‌مووی مه‌ترسیدارتره‌ و سیسته‌می ڕێزمان ده‌گۆڕێت 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37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839200" cy="6019800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ar-JO" dirty="0" smtClean="0"/>
              <a:t>3-سیفه‌تی </a:t>
            </a:r>
            <a:r>
              <a:rPr lang="ar-JO" dirty="0"/>
              <a:t>گۆڕان له‌ زماندا ( هۆی ناوه‌كی ) </a:t>
            </a:r>
            <a:r>
              <a:rPr lang="en-US" dirty="0"/>
              <a:t>:</a:t>
            </a:r>
            <a:r>
              <a:rPr lang="ar-JO" dirty="0"/>
              <a:t> مه‌به‌ست له‌و هۆكارانه‌یه‌ كه‌ له‌ناو زماندان و ده‌بنه‌ هۆی گۆڕانی </a:t>
            </a:r>
            <a:r>
              <a:rPr lang="ar-JO" dirty="0" smtClean="0"/>
              <a:t>زمان، </a:t>
            </a:r>
            <a:r>
              <a:rPr lang="ar-JO" dirty="0"/>
              <a:t>په‌یوه‌ندییان به‌ خودی زمان و سروشتی مرۆڤه‌وه‌ هه‌یه‌ و كاریگه‌ری تری به‌سه‌ره‌وه‌ نییه‌ ئه‌مه‌ش له‌ دوو فاكته‌ردا كۆ </a:t>
            </a:r>
            <a:r>
              <a:rPr lang="ar-JO" dirty="0" smtClean="0"/>
              <a:t>ده‌بنه‌وه‌: </a:t>
            </a:r>
            <a:r>
              <a:rPr lang="ar-JO" dirty="0"/>
              <a:t>كات و وزه‌ .</a:t>
            </a:r>
            <a:endParaRPr lang="en-US" dirty="0"/>
          </a:p>
          <a:p>
            <a:pPr algn="r" rtl="1"/>
            <a:r>
              <a:rPr lang="ar-JO" dirty="0"/>
              <a:t>مه‌به‌ست له‌كات ماوه‌ی خایاندنی زنجیره‌ ده‌نگه‌كانه‌ بۆ گه‌یاندنی واتا . مه‌به‌ست له‌ وزه‌ش ئه‌رك و ماندووبوونی قسه‌كه‌ره‌ بۆ ده‌ربڕینی ده‌نگ و ماندووبوونی گوێگریش تا ده‌گه‌كان وه‌رده‌گرێ و شیانده‌كاته‌وه‌ و واتایان لێكده‌داته‌وه‌ . له‌سه‌ر ئه‌و بنچینه‌یه‌ یاسایه‌ك دێته‌ ئاراوه‌ (( هه‌رچه‌نده‌ واتای زیاتر له‌ زنجیره‌ ده‌نگی كورتتر باربكرێ ، قسه‌كه‌ر قازانج ده‌كات و كات و وزه‌ی بۆ ده‌گه‌ڕێته‌وه‌ )) .</a:t>
            </a:r>
            <a:br>
              <a:rPr lang="ar-JO" dirty="0"/>
            </a:br>
            <a:r>
              <a:rPr lang="ar-JO" dirty="0"/>
              <a:t>له‌گه‌ڵ پێشكه‌وتن و فراوانبوونی بیری مرۆڤ و لایه‌نه‌كانی ژیاندا پێویستی قسه‌كردن زۆرتر ده‌بێت ، له‌ كاتێكدا كات و وزه‌ش نه‌گۆڕ و جێگیرن ، بۆ قسه‌كه‌ر و گوێگریش بۆیه‌ به‌ ناچاری هه‌وڵی كورتكردنه‌وه‌ی زمان ده‌درێت و ده‌بێته‌ هۆی گۆڕانی زمان . كورتكردنه‌وه‌ش شتێكی ئاسایی و ته‌ندروسته‌ ، له‌ هه‌مان كاتدا به‌رده‌وامیشه‌ ، بۆیه‌ به‌رده‌وام زمان له‌ گۆڕاندایه‌ 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2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گۆڕانی زمان جیاوازی دروست ده‌كات له‌ كاته‌ جیاوازه‌كاندا ، به‌ڵام له‌ پاڵ ئه‌مه‌دا هه‌ندێك فاكته‌ری </a:t>
            </a:r>
            <a:r>
              <a:rPr lang="ar-IQ" smtClean="0"/>
              <a:t>دیکە</a:t>
            </a:r>
            <a:r>
              <a:rPr lang="ar-JO" smtClean="0"/>
              <a:t> </a:t>
            </a:r>
            <a:r>
              <a:rPr lang="ar-JO" dirty="0"/>
              <a:t>هه‌ن ده‌بنه‌ هۆی جیاوازی زمانی له‌ شوێنه‌ جیاوازه‌كاندا ، كه‌ ده‌شێ هه‌موویان له‌ ژێر ناوی ( ڕاده‌ی تێكه‌ڵبوون ) دا كۆبكه‌ینه‌وه‌ . به‌ جۆرێك قسه‌پێكه‌رانی زمانێك له‌ناو خۆیاندا تا تێكه‌ڵییان زۆرتر بێت ، ڕاده‌ی جیاوازی قسه‌كردنیان كه‌متر ده‌بێت ، به‌ڵام ئه‌گه‌ر شیرازه‌ی كۆمه‌ڵگایه‌كی زمانی لێك بترازێ و كۆمه‌ڵگای بچووكتر دروست بێت ئه‌وانیش به‌ جیا تێكه‌ڵییان هه‌بێ له‌گه‌ڵ كۆمه‌ڵگه‌ی زمانیی تردا ئه‌وا هه‌ریه‌كه‌و به‌ جۆرێك ده‌كه‌ونه‌ كاریگه‌ری زمانی تره‌وه‌ و به‌جیا و بێ ئاگاداری یه‌كتر ده‌گۆڕێن ، له‌مه‌شه‌وه‌ جیاوازی قسه‌كردن ده‌كه‌وێته‌ نێوانیانه‌وه‌ .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r" rtl="1"/>
            <a:r>
              <a:rPr lang="ar-JO" dirty="0">
                <a:effectLst/>
              </a:rPr>
              <a:t>دروستبونی جیاوازی له‌ زماندا</a:t>
            </a:r>
            <a:br>
              <a:rPr lang="ar-JO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6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550091"/>
          </a:xfrm>
        </p:spPr>
        <p:txBody>
          <a:bodyPr/>
          <a:lstStyle/>
          <a:p>
            <a:pPr algn="r" rtl="1"/>
            <a:r>
              <a:rPr lang="ar-JO" dirty="0"/>
              <a:t>له‌پاڵ گۆڕانی زماندا ئه‌گه‌ر قسه‌پێكه‌رانی زمانێك له‌گه‌ڵ یه‌كدا بمێنه‌وه‌ په‌یوه‌ندی نێوانیان نه‌پچرێت ئه‌وا گۆڕانه‌كه‌ له‌ هه‌موو به‌شه‌كان وه‌ك یه‌ك ڕووده‌دات و هه‌مان شێوه‌ ده‌گرێته‌ خۆ ،ئه‌گه‌ریش لێكدابڕان به‌هۆی كۆچكردن ، یان دروستبوونی به‌ربه‌ستی ( جوگرافی یان سیاسی ) ئه‌وا په‌یوه‌ندی نێوانیان ده‌پچرێت و گۆڕانی زمان له‌ هه‌رلایه‌كدا وه‌كو یه‌ك نییه و هاوشانی یه‌ك نین و له‌وانه‌یه‌ به‌خێرایی جیاواز یان به‌ ئاراسته‌ی جیاواز بگۆڕێن ، به‌مه‌ش جیاوازی دروست ده‌بێت و به‌ تێپه‌ڕبوونی كات شێوه‌زار دروست ده‌بێت ، دواتریش ده‌بنه‌ زار و پاشان زمانی جیاواز .</a:t>
            </a:r>
            <a:endParaRPr lang="en-US" dirty="0"/>
          </a:p>
          <a:p>
            <a:pPr algn="r" rtl="1"/>
            <a:r>
              <a:rPr lang="ar-JO" dirty="0"/>
              <a:t>چه‌ند هۆكارێك هه‌ن ، ده‌بنه‌هۆی ئه‌وه‌ی په‌یوه‌ندی نێوان قسه‌پێكه‌ران له‌ناوخۆدا لاواز بێت یان په‌یوه‌ندی له‌گه‌ڵ كۆمه‌ڵگه‌ی زمانیی تردا به‌هێزبێت .یان به‌ پێچه‌وانه‌وه‌ ، ئه‌م كاریگه‌رییه‌ش له‌سه‌ر ڕاده‌ی په‌یوه‌ندی ناوخۆ یان ده‌ره‌وه‌ كاریگه‌ری ده‌بێت له‌سه‌ر دروستبوونی زار ، بۆیه‌ له‌لایه‌ن هه‌ندێك كه‌سه‌وه به‌ هۆیه‌كانی دروستبوونی زار ناو ده‌برێن ، وه‌ك :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55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3370</Words>
  <Application>Microsoft Office PowerPoint</Application>
  <PresentationFormat>On-screen Show (4:3)</PresentationFormat>
  <Paragraphs>260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Concourse</vt:lpstr>
      <vt:lpstr>بابەتی زارەکوردییەکان</vt:lpstr>
      <vt:lpstr>سه‌ره‌تا ( له‌باره‌ی زمانه‌وه‌ ): </vt:lpstr>
      <vt:lpstr>گۆڕان له‌ زماندا </vt:lpstr>
      <vt:lpstr>PowerPoint Presentation</vt:lpstr>
      <vt:lpstr>PowerPoint Presentation</vt:lpstr>
      <vt:lpstr>PowerPoint Presentation</vt:lpstr>
      <vt:lpstr>PowerPoint Presentation</vt:lpstr>
      <vt:lpstr>دروستبونی جیاوازی له‌ زماندا  </vt:lpstr>
      <vt:lpstr>PowerPoint Presentation</vt:lpstr>
      <vt:lpstr>PowerPoint Presentation</vt:lpstr>
      <vt:lpstr>زار ( دیالێكت ) </vt:lpstr>
      <vt:lpstr>زاره‌كانی زمانی كوردی </vt:lpstr>
      <vt:lpstr>PowerPoint Presentation</vt:lpstr>
      <vt:lpstr>PowerPoint Presentation</vt:lpstr>
      <vt:lpstr>تابیه‌تمه‌ندییه‌كانی زار  </vt:lpstr>
      <vt:lpstr>PowerPoint Presentation</vt:lpstr>
      <vt:lpstr>دابه‌شبوونی جوگرافیی زاره‌كانی زمانی كوردی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 ژماره‌و ڕێژه‌و شوێنی بڵابوونه‌وه‌ی به‌كارهێنه‌رانی زمانی كوردی: </vt:lpstr>
      <vt:lpstr>PowerPoint Presentation</vt:lpstr>
      <vt:lpstr>PowerPoint Presentation</vt:lpstr>
      <vt:lpstr>PowerPoint Presentation</vt:lpstr>
      <vt:lpstr>جیاوازییه‌ زامانییه‌كان له‌ نێوان زاره‌كاندا </vt:lpstr>
      <vt:lpstr>زاری ژووروو </vt:lpstr>
      <vt:lpstr>PowerPoint Presentation</vt:lpstr>
      <vt:lpstr>پێناسه‌ی هه‌ندێك له‌ دیارده‌ فۆنۆلۆژییه‌كان : </vt:lpstr>
      <vt:lpstr>PowerPoint Presentation</vt:lpstr>
      <vt:lpstr>PowerPoint Presentation</vt:lpstr>
      <vt:lpstr>PowerPoint Presentation</vt:lpstr>
      <vt:lpstr>دیارده‌ قۆنۆلۆژییه‌كانی زاری ژووروو </vt:lpstr>
      <vt:lpstr>PowerPoint Presentation</vt:lpstr>
      <vt:lpstr>-گۆڕینی /د/ بۆ /ت/ له‌ هه‌ندێك چاوگی دالیدا  </vt:lpstr>
      <vt:lpstr>- گۆڕینی /هـ/ بۆ /ئـ/ هه‌مزه‌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START</dc:creator>
  <cp:lastModifiedBy>Amr Service Center</cp:lastModifiedBy>
  <cp:revision>12</cp:revision>
  <dcterms:created xsi:type="dcterms:W3CDTF">2006-08-16T00:00:00Z</dcterms:created>
  <dcterms:modified xsi:type="dcterms:W3CDTF">2024-01-28T20:02:50Z</dcterms:modified>
</cp:coreProperties>
</file>