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2" r:id="rId2"/>
    <p:sldId id="274" r:id="rId3"/>
    <p:sldId id="273" r:id="rId4"/>
    <p:sldId id="275" r:id="rId5"/>
    <p:sldId id="276" r:id="rId6"/>
    <p:sldId id="277" r:id="rId7"/>
    <p:sldId id="269" r:id="rId8"/>
    <p:sldId id="268" r:id="rId9"/>
    <p:sldId id="278" r:id="rId10"/>
    <p:sldId id="279" r:id="rId11"/>
    <p:sldId id="281" r:id="rId12"/>
    <p:sldId id="280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8A96-BF84-4034-BECE-C3257F495C9A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4C967-9560-42AC-88BD-A67C35230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9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vin_adenine_dinucleotid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Bromothymol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4C967-9560-42AC-88BD-A67C352301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1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3006F-2119-4288-93F2-564543EB345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 ATP and 2 NADH, for a total of 8 ATP molecules.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Nicotinamide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adenine dinucleotide.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868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3E1D9-D75B-4CE1-82A0-93811E6EA4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2 ATP, 6NADH, 2FADH2, </a:t>
            </a:r>
            <a:r>
              <a:rPr lang="en-US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Flavin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adenine dinucleotide 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989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3006F-2119-4288-93F2-564543EB345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6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83B20854-37C2-48A8-9BC5-55B9206FC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970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07B84-D8F6-4F4C-9A8B-E084D5764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4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zheen.abdulrahman@su.edu.kr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S=96062883/K=fermentation/v=2/SID=e/l=IVI/SIG=121romtti/*-http:/www.greatbritishkitchen.co.uk/images/fermentation.jp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S=96062883/K=yogurt/v=2/SID=e/l=IVI/SIG=11rfmjdgf/*-http:/www.homeeconomiser.com/Tips%20Images/Yogurt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939"/>
            <a:ext cx="7543799" cy="178010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 smtClean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  <a:t>Kurdistan </a:t>
            </a:r>
            <a:r>
              <a:rPr lang="en-US" sz="1200" b="1" dirty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  <a:t>Regional Government - Iraq</a:t>
            </a:r>
            <a:br>
              <a:rPr lang="en-US" sz="1200" b="1" dirty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1200" b="1" dirty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  <a:t>Ministry of Higher Education &amp; Scientific Research</a:t>
            </a:r>
            <a:br>
              <a:rPr lang="en-US" sz="1200" b="1" dirty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1200" b="1" dirty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  <a:t>Salahaddin University - </a:t>
            </a:r>
            <a:r>
              <a:rPr lang="en-US" sz="1200" b="1" dirty="0" smtClean="0">
                <a:ln w="11430"/>
                <a:solidFill>
                  <a:schemeClr val="tx1"/>
                </a:solidFill>
                <a:latin typeface="Times New Roman"/>
                <a:cs typeface="Times New Roman"/>
              </a:rPr>
              <a:t>Erbil</a:t>
            </a:r>
            <a:r>
              <a:rPr lang="en-US" sz="1800" b="1" dirty="0">
                <a:ln w="11430"/>
                <a:latin typeface="Times New Roman"/>
                <a:cs typeface="Times New Roman"/>
              </a:rPr>
              <a:t/>
            </a:r>
            <a:br>
              <a:rPr lang="en-US" sz="1800" b="1" dirty="0">
                <a:ln w="11430"/>
                <a:latin typeface="Times New Roman"/>
                <a:cs typeface="Times New Roman"/>
              </a:rPr>
            </a:b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3100" y="5061074"/>
            <a:ext cx="3276600" cy="1796926"/>
          </a:xfrm>
        </p:spPr>
        <p:txBody>
          <a:bodyPr>
            <a:noAutofit/>
          </a:bodyPr>
          <a:lstStyle/>
          <a:p>
            <a:r>
              <a:rPr lang="en-US" sz="1200" b="1" dirty="0">
                <a:ln w="50800"/>
                <a:solidFill>
                  <a:schemeClr val="tx1"/>
                </a:solidFill>
                <a:latin typeface="Times New Roman"/>
                <a:cs typeface="Times New Roman"/>
              </a:rPr>
              <a:t>Azheen S. </a:t>
            </a:r>
            <a:r>
              <a:rPr lang="en-US" sz="1200" b="1" dirty="0" err="1">
                <a:ln w="50800"/>
                <a:solidFill>
                  <a:schemeClr val="tx1"/>
                </a:solidFill>
                <a:latin typeface="Times New Roman"/>
                <a:cs typeface="Times New Roman"/>
              </a:rPr>
              <a:t>Abdulrahman</a:t>
            </a: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1200" b="1" dirty="0">
                <a:ln w="50800"/>
                <a:solidFill>
                  <a:schemeClr val="tx1"/>
                </a:solidFill>
                <a:latin typeface="Times New Roman"/>
                <a:cs typeface="Times New Roman"/>
              </a:rPr>
              <a:t>M.Sc. in Histology</a:t>
            </a:r>
          </a:p>
          <a:p>
            <a:r>
              <a:rPr lang="en-US" sz="1200" b="1" dirty="0">
                <a:ln w="50800"/>
                <a:solidFill>
                  <a:schemeClr val="tx1"/>
                </a:solidFill>
                <a:latin typeface="Times New Roman"/>
                <a:cs typeface="Times New Roman"/>
              </a:rPr>
              <a:t>College of Science-Biology Department</a:t>
            </a:r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*"/>
            </a:pPr>
            <a:r>
              <a:rPr lang="en-US" sz="1200" b="1" dirty="0" err="1">
                <a:ln w="50800"/>
                <a:solidFill>
                  <a:schemeClr val="tx1"/>
                </a:solidFill>
                <a:latin typeface="Times New Roman"/>
                <a:cs typeface="Times New Roman"/>
                <a:hlinkClick r:id="rId2"/>
              </a:rPr>
              <a:t>azheen.abdulrahman@su.edu.krd</a:t>
            </a: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Clr>
                <a:srgbClr val="002060"/>
              </a:buClr>
            </a:pPr>
            <a:r>
              <a:rPr lang="es-ES_tradnl" sz="1200" b="1" dirty="0">
                <a:ln w="50800"/>
                <a:solidFill>
                  <a:schemeClr val="tx1"/>
                </a:solidFill>
                <a:latin typeface="Times New Roman"/>
                <a:cs typeface="Times New Roman"/>
              </a:rPr>
              <a:t>ORCID: https://orcid.org/0000-0001-8584-2458</a:t>
            </a: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"/>
            </a:pP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"/>
            </a:pP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"/>
            </a:pPr>
            <a:endParaRPr lang="en-US" sz="1200" b="1" dirty="0">
              <a:ln w="5080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 algn="l">
              <a:buClr>
                <a:srgbClr val="002060"/>
              </a:buClr>
              <a:buFont typeface="Wingdings" pitchFamily="2" charset="2"/>
              <a:buChar char=""/>
            </a:pPr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5061074"/>
            <a:ext cx="3485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Lab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Cell Biology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b="1" baseline="30000" dirty="0"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Semester 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2022-2023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SUE Academic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575" y="609600"/>
            <a:ext cx="1497660" cy="14543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-1260758" y="8403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8091" y="2362200"/>
            <a:ext cx="783543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6000" b="1" dirty="0" smtClean="0">
              <a:solidFill>
                <a:schemeClr val="tx1"/>
              </a:solidFill>
            </a:endParaRPr>
          </a:p>
          <a:p>
            <a:endParaRPr lang="en-US" sz="6000" b="1" dirty="0">
              <a:solidFill>
                <a:srgbClr val="7030A0"/>
              </a:solidFill>
            </a:endParaRPr>
          </a:p>
          <a:p>
            <a:r>
              <a:rPr lang="en-US" sz="6000" b="1" dirty="0">
                <a:solidFill>
                  <a:srgbClr val="7030A0"/>
                </a:solidFill>
              </a:rPr>
              <a:t>Cellular Respiration </a:t>
            </a:r>
            <a:endParaRPr lang="en-GB" sz="6000" dirty="0">
              <a:solidFill>
                <a:srgbClr val="7030A0"/>
              </a:solidFill>
            </a:endParaRPr>
          </a:p>
          <a:p>
            <a:endParaRPr lang="en-US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bread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5950" y="3332747"/>
            <a:ext cx="2857500" cy="3238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7" descr="fermentat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66900"/>
            <a:ext cx="24796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990600"/>
            <a:ext cx="4563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Alcoholic 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fermentation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533400" y="2249109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Glucose → energy + Ethanol + Carbon </a:t>
            </a:r>
            <a:r>
              <a:rPr lang="en-US" dirty="0" smtClean="0"/>
              <a:t>dioxide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759767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Anaerobic Respiration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8080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Materials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GB" dirty="0"/>
          </a:p>
        </p:txBody>
      </p:sp>
      <p:pic>
        <p:nvPicPr>
          <p:cNvPr id="14338" name="Picture 2" descr="Fermentation of sugar by yeast cells. - YouTube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0" t="2926" r="12156" b="2485"/>
          <a:stretch/>
        </p:blipFill>
        <p:spPr bwMode="auto">
          <a:xfrm>
            <a:off x="1524000" y="1607126"/>
            <a:ext cx="6096000" cy="46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4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191500" cy="23622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Procedure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Get </a:t>
            </a:r>
            <a:r>
              <a:rPr lang="en-US" dirty="0"/>
              <a:t>four test tubes or flask and label them A, B and C.D</a:t>
            </a:r>
            <a:endParaRPr lang="en-GB" dirty="0"/>
          </a:p>
          <a:p>
            <a:pPr lvl="0"/>
            <a:r>
              <a:rPr lang="en-US" dirty="0"/>
              <a:t>Put water in tube A</a:t>
            </a:r>
            <a:endParaRPr lang="en-GB" dirty="0"/>
          </a:p>
          <a:p>
            <a:pPr lvl="0"/>
            <a:r>
              <a:rPr lang="en-US" dirty="0"/>
              <a:t>Put water and yeast in tube B</a:t>
            </a:r>
            <a:endParaRPr lang="en-GB" dirty="0"/>
          </a:p>
          <a:p>
            <a:pPr lvl="0"/>
            <a:r>
              <a:rPr lang="en-US" dirty="0"/>
              <a:t>Put water, sugar and yeast in tube C</a:t>
            </a:r>
            <a:endParaRPr lang="en-GB" dirty="0"/>
          </a:p>
          <a:p>
            <a:pPr lvl="0"/>
            <a:r>
              <a:rPr lang="en-US" dirty="0"/>
              <a:t>Put water, two fold of sugar and yeast in tube D</a:t>
            </a:r>
            <a:endParaRPr lang="en-GB" dirty="0"/>
          </a:p>
          <a:p>
            <a:pPr lvl="0"/>
            <a:r>
              <a:rPr lang="en-US" dirty="0"/>
              <a:t>Close the opening tubes with balloon</a:t>
            </a:r>
            <a:endParaRPr lang="en-GB" dirty="0"/>
          </a:p>
          <a:p>
            <a:pPr lvl="0"/>
            <a:r>
              <a:rPr lang="en-US" dirty="0"/>
              <a:t>Wait for 1hr</a:t>
            </a:r>
            <a:endParaRPr lang="en-GB" dirty="0"/>
          </a:p>
          <a:p>
            <a:pPr lvl="0"/>
            <a:r>
              <a:rPr lang="en-US" dirty="0"/>
              <a:t>Note the result.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8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GB" dirty="0" smtClean="0"/>
              <a:t>Blood Film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32" y="2286000"/>
            <a:ext cx="2514600" cy="3687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3850"/>
            <a:ext cx="8385175" cy="920750"/>
          </a:xfrm>
        </p:spPr>
        <p:txBody>
          <a:bodyPr/>
          <a:lstStyle/>
          <a:p>
            <a:r>
              <a:rPr lang="en-US" altLang="en-US"/>
              <a:t>What is Cellular Respiration?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" y="1295400"/>
            <a:ext cx="8839200" cy="4530725"/>
          </a:xfrm>
        </p:spPr>
        <p:txBody>
          <a:bodyPr/>
          <a:lstStyle/>
          <a:p>
            <a:r>
              <a:rPr lang="en-US" dirty="0"/>
              <a:t>Cellular respiration is the process that cells use to transfer energy from the organic molecules in food to ATP.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r>
              <a:rPr lang="en-US" altLang="en-US" sz="3000" dirty="0" smtClean="0"/>
              <a:t>C</a:t>
            </a:r>
            <a:r>
              <a:rPr lang="en-US" altLang="en-US" sz="3000" baseline="-25000" dirty="0" smtClean="0"/>
              <a:t>6</a:t>
            </a:r>
            <a:r>
              <a:rPr lang="en-US" altLang="en-US" sz="3000" dirty="0" smtClean="0"/>
              <a:t>H</a:t>
            </a:r>
            <a:r>
              <a:rPr lang="en-US" altLang="en-US" sz="3000" baseline="-25000" dirty="0" smtClean="0"/>
              <a:t>12</a:t>
            </a:r>
            <a:r>
              <a:rPr lang="en-US" altLang="en-US" sz="3000" dirty="0" smtClean="0"/>
              <a:t>O</a:t>
            </a:r>
            <a:r>
              <a:rPr lang="en-US" altLang="en-US" sz="3000" baseline="-25000" dirty="0" smtClean="0"/>
              <a:t>6</a:t>
            </a:r>
            <a:r>
              <a:rPr lang="en-US" altLang="en-US" sz="3000" dirty="0" smtClean="0"/>
              <a:t> + 6 O</a:t>
            </a:r>
            <a:r>
              <a:rPr lang="en-US" altLang="en-US" sz="3000" baseline="-25000" dirty="0" smtClean="0"/>
              <a:t>2</a:t>
            </a:r>
            <a:r>
              <a:rPr lang="en-US" altLang="en-US" sz="3000" dirty="0" smtClean="0"/>
              <a:t>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6 CO</a:t>
            </a:r>
            <a:r>
              <a:rPr lang="en-US" altLang="en-US" sz="3000" baseline="-25000" dirty="0" smtClean="0">
                <a:cs typeface="Times New Roman" panose="02020603050405020304" pitchFamily="18" charset="0"/>
              </a:rPr>
              <a:t>2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 + 6 H</a:t>
            </a:r>
            <a:r>
              <a:rPr lang="en-US" altLang="en-US" sz="3000" baseline="-25000" dirty="0" smtClean="0">
                <a:cs typeface="Times New Roman" panose="02020603050405020304" pitchFamily="18" charset="0"/>
              </a:rPr>
              <a:t>2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O + 36 ATP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4" descr="MCj043005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00550"/>
            <a:ext cx="18288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MCDD0094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97338"/>
            <a:ext cx="2514600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imageI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34" y="3657600"/>
            <a:ext cx="3429000" cy="286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06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u4fg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63246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7010400" y="1295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Stored Energy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Energy Released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248400" y="4648200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Energy had been used</a:t>
            </a:r>
          </a:p>
        </p:txBody>
      </p:sp>
    </p:spTree>
    <p:extLst>
      <p:ext uri="{BB962C8B-B14F-4D97-AF65-F5344CB8AC3E}">
        <p14:creationId xmlns:p14="http://schemas.microsoft.com/office/powerpoint/2010/main" val="40134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66800" y="497906"/>
            <a:ext cx="57245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dirty="0">
                <a:solidFill>
                  <a:schemeClr val="tx2"/>
                </a:solidFill>
              </a:rPr>
              <a:t>Cellular Respiration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18655" y="1312483"/>
            <a:ext cx="84677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</a:rPr>
              <a:t>Stage One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: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Glycolysis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1981200"/>
            <a:ext cx="4495800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buSzPct val="100000"/>
              <a:buFontTx/>
              <a:buChar char="•"/>
            </a:pPr>
            <a:r>
              <a:rPr lang="en-US" altLang="en-US" sz="2800" b="1" dirty="0">
                <a:latin typeface="Times New Roman" panose="02020603050405020304" pitchFamily="18" charset="0"/>
              </a:rPr>
              <a:t>Glycolysis </a:t>
            </a:r>
            <a:r>
              <a:rPr lang="en-US" altLang="en-US" sz="2800" dirty="0">
                <a:latin typeface="Times New Roman" panose="02020603050405020304" pitchFamily="18" charset="0"/>
              </a:rPr>
              <a:t>Glucose is broken down to pyruvate during glycolysis, making some ATP.</a:t>
            </a:r>
          </a:p>
        </p:txBody>
      </p:sp>
      <p:pic>
        <p:nvPicPr>
          <p:cNvPr id="6151" name="Picture 7" descr="Picture1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580" y="2015836"/>
            <a:ext cx="4495800" cy="40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5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43000" y="585405"/>
            <a:ext cx="6105525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dirty="0">
                <a:solidFill>
                  <a:schemeClr val="tx2"/>
                </a:solidFill>
              </a:rPr>
              <a:t>Cellular Respiration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2400" y="1371600"/>
            <a:ext cx="86106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</a:rPr>
              <a:t>Stage Two: Krebs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Cycle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000" y="2133600"/>
            <a:ext cx="4495800" cy="31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lvl="0"/>
            <a:r>
              <a:rPr lang="en-GB" sz="2800" dirty="0"/>
              <a:t>take place in the matrix of mitochondria</a:t>
            </a:r>
            <a:r>
              <a:rPr lang="en-GB" sz="2800" dirty="0" smtClean="0"/>
              <a:t>.</a:t>
            </a:r>
          </a:p>
          <a:p>
            <a:pPr lvl="0"/>
            <a:r>
              <a:rPr lang="en-GB" sz="2800" dirty="0" smtClean="0"/>
              <a:t> </a:t>
            </a:r>
            <a:endParaRPr lang="en-GB" sz="2800" dirty="0"/>
          </a:p>
          <a:p>
            <a:pPr lvl="0"/>
            <a:r>
              <a:rPr lang="en-US" sz="2800" dirty="0"/>
              <a:t>Krebs cycle is </a:t>
            </a:r>
            <a:r>
              <a:rPr lang="en-US" sz="2800" dirty="0" smtClean="0"/>
              <a:t>aerobic</a:t>
            </a:r>
            <a:r>
              <a:rPr lang="en-US" sz="2800" dirty="0" smtClean="0"/>
              <a:t>.</a:t>
            </a:r>
          </a:p>
          <a:p>
            <a:pPr lvl="0"/>
            <a:endParaRPr lang="en-GB" sz="2800" dirty="0" smtClean="0"/>
          </a:p>
          <a:p>
            <a:pPr lvl="0"/>
            <a:r>
              <a:rPr lang="en-US" sz="2800" dirty="0" smtClean="0"/>
              <a:t>products </a:t>
            </a:r>
            <a:r>
              <a:rPr lang="en-US" sz="2800" dirty="0"/>
              <a:t>are CO</a:t>
            </a:r>
            <a:r>
              <a:rPr lang="en-US" sz="2800" baseline="-25000" dirty="0"/>
              <a:t>2</a:t>
            </a:r>
            <a:r>
              <a:rPr lang="en-US" sz="2800" dirty="0"/>
              <a:t>, ATP, </a:t>
            </a:r>
            <a:r>
              <a:rPr lang="en-US" sz="2800" dirty="0" smtClean="0"/>
              <a:t>NADH </a:t>
            </a:r>
            <a:r>
              <a:rPr lang="en-US" sz="2800" dirty="0"/>
              <a:t>and FADH.</a:t>
            </a:r>
            <a:endParaRPr lang="en-GB" sz="2800" dirty="0"/>
          </a:p>
        </p:txBody>
      </p:sp>
      <p:pic>
        <p:nvPicPr>
          <p:cNvPr id="8199" name="Picture 7" descr="Picture1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509" y="2143297"/>
            <a:ext cx="4267200" cy="43960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770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0" y="576384"/>
            <a:ext cx="572452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dirty="0">
                <a:solidFill>
                  <a:schemeClr val="tx2"/>
                </a:solidFill>
              </a:rPr>
              <a:t>Cellular Respiration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330507"/>
            <a:ext cx="84677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</a:rPr>
              <a:t>Stage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three: </a:t>
            </a:r>
            <a:r>
              <a:rPr lang="en-US" sz="3600" b="1" dirty="0" smtClean="0"/>
              <a:t>Electron </a:t>
            </a:r>
            <a:r>
              <a:rPr lang="en-US" sz="3600" b="1" dirty="0"/>
              <a:t>Transport Chain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" y="2362200"/>
            <a:ext cx="4495800" cy="285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lvl="0"/>
            <a:endParaRPr lang="en-GB" dirty="0"/>
          </a:p>
          <a:p>
            <a:pPr lvl="0"/>
            <a:r>
              <a:rPr lang="en-US" dirty="0"/>
              <a:t>take place in inner mitochondrial membrane</a:t>
            </a:r>
            <a:r>
              <a:rPr lang="en-US" dirty="0" smtClean="0"/>
              <a:t>,</a:t>
            </a:r>
          </a:p>
          <a:p>
            <a:pPr lvl="0"/>
            <a:endParaRPr lang="en-GB" dirty="0"/>
          </a:p>
          <a:p>
            <a:pPr lvl="0"/>
            <a:r>
              <a:rPr lang="en-US" dirty="0" smtClean="0"/>
              <a:t>produces </a:t>
            </a:r>
            <a:r>
              <a:rPr lang="en-US" dirty="0"/>
              <a:t>32 ATP</a:t>
            </a:r>
            <a:r>
              <a:rPr lang="en-US" dirty="0" smtClean="0"/>
              <a:t>.</a:t>
            </a:r>
          </a:p>
          <a:p>
            <a:pPr lvl="0"/>
            <a:endParaRPr lang="en-GB" dirty="0"/>
          </a:p>
          <a:p>
            <a:pPr lvl="0"/>
            <a:r>
              <a:rPr lang="en-US" dirty="0" smtClean="0"/>
              <a:t>requires </a:t>
            </a:r>
            <a:r>
              <a:rPr lang="en-US" dirty="0"/>
              <a:t>oxygen directly (aerobic respiration</a:t>
            </a:r>
            <a:r>
              <a:rPr lang="en-US" dirty="0" smtClean="0"/>
              <a:t>)</a:t>
            </a:r>
          </a:p>
          <a:p>
            <a:pPr lvl="0"/>
            <a:endParaRPr lang="en-GB" dirty="0"/>
          </a:p>
          <a:p>
            <a:pPr lvl="0"/>
            <a:r>
              <a:rPr lang="en-US" dirty="0"/>
              <a:t>the products are H</a:t>
            </a:r>
            <a:r>
              <a:rPr lang="en-US" baseline="-25000" dirty="0"/>
              <a:t>2</a:t>
            </a:r>
            <a:r>
              <a:rPr lang="en-US" dirty="0"/>
              <a:t>O and ATP.</a:t>
            </a:r>
            <a:endParaRPr lang="en-GB" dirty="0"/>
          </a:p>
        </p:txBody>
      </p:sp>
      <p:pic>
        <p:nvPicPr>
          <p:cNvPr id="8" name="Content Placeholder 3" descr="f_j13electtra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362200"/>
            <a:ext cx="5053013" cy="34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53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" t="2487" r="1551" b="12582"/>
          <a:stretch/>
        </p:blipFill>
        <p:spPr bwMode="auto">
          <a:xfrm>
            <a:off x="457200" y="685800"/>
            <a:ext cx="8305800" cy="5715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37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AEROBIC RESPIRATION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599646"/>
            <a:ext cx="914400" cy="5401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458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3200" dirty="0" smtClean="0"/>
              <a:t>Glycolysis</a:t>
            </a:r>
            <a:r>
              <a:rPr lang="en-US" sz="3200" b="1" dirty="0" smtClean="0"/>
              <a:t> </a:t>
            </a:r>
            <a:r>
              <a:rPr lang="en-US" sz="3200" b="1" dirty="0"/>
              <a:t>= 2 </a:t>
            </a:r>
            <a:r>
              <a:rPr lang="en-US" sz="3200" b="1" dirty="0" smtClean="0"/>
              <a:t>ATP’s</a:t>
            </a:r>
          </a:p>
          <a:p>
            <a:pPr lvl="1">
              <a:defRPr/>
            </a:pPr>
            <a:endParaRPr lang="en-US" sz="3200" b="1" dirty="0"/>
          </a:p>
          <a:p>
            <a:pPr lvl="1">
              <a:defRPr/>
            </a:pPr>
            <a:r>
              <a:rPr lang="en-US" sz="3200" dirty="0"/>
              <a:t>Krebs Cycle </a:t>
            </a:r>
            <a:r>
              <a:rPr lang="en-US" sz="3200" b="1" dirty="0"/>
              <a:t>=</a:t>
            </a:r>
            <a:r>
              <a:rPr lang="en-US" sz="3200" dirty="0"/>
              <a:t> </a:t>
            </a:r>
            <a:r>
              <a:rPr lang="en-US" sz="3200" b="1" dirty="0"/>
              <a:t>2 </a:t>
            </a:r>
            <a:r>
              <a:rPr lang="en-US" sz="3200" b="1" dirty="0" smtClean="0"/>
              <a:t>ATP’s</a:t>
            </a:r>
          </a:p>
          <a:p>
            <a:pPr lvl="1">
              <a:defRPr/>
            </a:pPr>
            <a:endParaRPr lang="en-US" sz="3200" b="1" dirty="0"/>
          </a:p>
          <a:p>
            <a:pPr lvl="1">
              <a:defRPr/>
            </a:pPr>
            <a:endParaRPr lang="en-US" sz="3200" b="1" dirty="0"/>
          </a:p>
          <a:p>
            <a:pPr lvl="1">
              <a:defRPr/>
            </a:pPr>
            <a:r>
              <a:rPr lang="en-US" sz="3200" dirty="0"/>
              <a:t>Electron Transport Chain</a:t>
            </a:r>
            <a:r>
              <a:rPr lang="en-US" sz="3200" b="1" dirty="0"/>
              <a:t> </a:t>
            </a:r>
            <a:r>
              <a:rPr lang="en-US" sz="3200" b="1" dirty="0" smtClean="0"/>
              <a:t>=32 </a:t>
            </a:r>
            <a:r>
              <a:rPr lang="en-US" sz="3200" b="1" dirty="0"/>
              <a:t>ATP’s</a:t>
            </a:r>
          </a:p>
          <a:p>
            <a:pPr lvl="1">
              <a:defRPr/>
            </a:pPr>
            <a:r>
              <a:rPr lang="en-US" sz="3200" b="1" dirty="0"/>
              <a:t>TOTAL = 36 ATP’s </a:t>
            </a:r>
            <a:r>
              <a:rPr lang="en-US" sz="3200" dirty="0"/>
              <a:t>for every</a:t>
            </a:r>
            <a:r>
              <a:rPr lang="en-US" sz="3200" b="1" dirty="0"/>
              <a:t> Glucose! </a:t>
            </a:r>
            <a:r>
              <a:rPr lang="en-US" b="1" dirty="0">
                <a:sym typeface="Wingdings" pitchFamily="2" charset="2"/>
              </a:rPr>
              <a:t></a:t>
            </a:r>
          </a:p>
          <a:p>
            <a:pPr lvl="1">
              <a:defRPr/>
            </a:pPr>
            <a:endParaRPr lang="en-US" b="1" dirty="0"/>
          </a:p>
        </p:txBody>
      </p:sp>
      <p:pic>
        <p:nvPicPr>
          <p:cNvPr id="6" name="Picture 6" descr="Picture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98784"/>
            <a:ext cx="3484264" cy="3258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3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13" descr="swiss_chees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5212" y="3033024"/>
            <a:ext cx="2770188" cy="282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6" name="Picture 17" descr="Yogurt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463" y="3138593"/>
            <a:ext cx="1963738" cy="2614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990600"/>
            <a:ext cx="4563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Lactate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fermentation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533400" y="2249109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Glucose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energy + Lactic Acid + Carbon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dioxide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759767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Anaerobic Respiration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A businessman who places a sudden braking on a... - Stock Illustration  [24200279] - PIX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85800"/>
            <a:ext cx="2750958" cy="44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87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362</TotalTime>
  <Words>258</Words>
  <Application>Microsoft Office PowerPoint</Application>
  <PresentationFormat>On-screen Show (4:3)</PresentationFormat>
  <Paragraphs>79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Kurdistan Regional Government - Iraq Ministry of Higher Education &amp; Scientific Research Salahaddin University - Erbil </vt:lpstr>
      <vt:lpstr>What is Cellular Respiration?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AEROBIC RESPIRATION</vt:lpstr>
      <vt:lpstr>PowerPoint Presentation</vt:lpstr>
      <vt:lpstr>PowerPoint Presentation</vt:lpstr>
      <vt:lpstr>  Materials  </vt:lpstr>
      <vt:lpstr> Procedure  </vt:lpstr>
      <vt:lpstr>Next 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xdr</dc:creator>
  <cp:lastModifiedBy>xdr</cp:lastModifiedBy>
  <cp:revision>36</cp:revision>
  <dcterms:created xsi:type="dcterms:W3CDTF">2006-08-16T00:00:00Z</dcterms:created>
  <dcterms:modified xsi:type="dcterms:W3CDTF">2022-11-08T20:27:40Z</dcterms:modified>
</cp:coreProperties>
</file>