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3A2FA-62C5-4FEE-8654-162B713ADC2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1351A-7CF5-4F1C-84FB-D7F279CA2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02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B741D-59F8-41F8-B440-A278EF247127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168F7-B303-48E8-A7B3-A0EBF12E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04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168F7-B303-48E8-A7B3-A0EBF12EB3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17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6.jpeg"/><Relationship Id="rId7" Type="http://schemas.openxmlformats.org/officeDocument/2006/relationships/image" Target="../media/image30.jp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9.jp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Information Technology</a:t>
            </a:r>
            <a:br>
              <a:rPr lang="en-US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Basic Concepts </a:t>
            </a:r>
            <a:r>
              <a:rPr lang="en-US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of Computer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192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64" y="228600"/>
            <a:ext cx="90678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Memory Units</a:t>
            </a:r>
            <a:endParaRPr lang="en-US" sz="3600" dirty="0"/>
          </a:p>
          <a:p>
            <a:r>
              <a:rPr lang="en-US" dirty="0"/>
              <a:t> </a:t>
            </a:r>
          </a:p>
          <a:p>
            <a:pPr lvl="0" hangingPunct="0"/>
            <a:r>
              <a:rPr lang="en-US" sz="2000" b="1" dirty="0"/>
              <a:t>Bit </a:t>
            </a:r>
            <a:r>
              <a:rPr lang="en-US" sz="2000" dirty="0"/>
              <a:t>–</a:t>
            </a:r>
            <a:r>
              <a:rPr lang="en-US" sz="2000" b="1" dirty="0"/>
              <a:t> </a:t>
            </a:r>
            <a:r>
              <a:rPr lang="en-US" sz="2000" dirty="0"/>
              <a:t>short for</a:t>
            </a:r>
            <a:r>
              <a:rPr lang="en-US" sz="2000" b="1" dirty="0"/>
              <a:t> </a:t>
            </a:r>
            <a:r>
              <a:rPr lang="en-US" sz="2000" u="sng" dirty="0"/>
              <a:t>Bi</a:t>
            </a:r>
            <a:r>
              <a:rPr lang="en-US" sz="2000" dirty="0"/>
              <a:t>nary Digi</a:t>
            </a:r>
            <a:r>
              <a:rPr lang="en-US" sz="2000" u="sng" dirty="0"/>
              <a:t>t</a:t>
            </a:r>
            <a:r>
              <a:rPr lang="en-US" sz="2000" dirty="0"/>
              <a:t>, is the smallest unit of information on the computer.</a:t>
            </a:r>
            <a:r>
              <a:rPr lang="en-US" sz="2000" b="1" dirty="0"/>
              <a:t> </a:t>
            </a:r>
            <a:r>
              <a:rPr lang="en-US" sz="2000" dirty="0"/>
              <a:t>A single bit can hold only one of two values: 0 or 1. A group of eight bits (e.g. 1011 0010) make up one byte. </a:t>
            </a:r>
          </a:p>
          <a:p>
            <a:r>
              <a:rPr lang="en-US" sz="2000" b="1" dirty="0"/>
              <a:t> </a:t>
            </a:r>
          </a:p>
          <a:p>
            <a:r>
              <a:rPr lang="en-US" sz="2000" b="1" dirty="0"/>
              <a:t>Byte (B) </a:t>
            </a:r>
            <a:r>
              <a:rPr lang="en-US" sz="2000" dirty="0"/>
              <a:t>- is the amount of storage needed to store one character (e.g. a, c,</a:t>
            </a:r>
            <a:r>
              <a:rPr lang="en-US" sz="2000" b="1" dirty="0"/>
              <a:t> </a:t>
            </a:r>
            <a:r>
              <a:rPr lang="en-US" sz="2000" dirty="0"/>
              <a:t>+, =, %, 8). So, for instance, a computer with 32,000 bytes of memory can store up to 32,000 characters in its memory. Large amounts of memory are indicated in terms of kilobytes, megabytes and gigabytes. </a:t>
            </a:r>
          </a:p>
          <a:p>
            <a:endParaRPr lang="en-US" sz="2000" b="1" dirty="0"/>
          </a:p>
          <a:p>
            <a:r>
              <a:rPr lang="en-US" sz="2000" b="1" dirty="0"/>
              <a:t> Kilobyte (KB) </a:t>
            </a:r>
            <a:r>
              <a:rPr lang="en-US" sz="2000" dirty="0"/>
              <a:t>–</a:t>
            </a:r>
            <a:r>
              <a:rPr lang="en-US" sz="2000" b="1" dirty="0"/>
              <a:t> </a:t>
            </a:r>
            <a:r>
              <a:rPr lang="en-US" sz="2000" dirty="0"/>
              <a:t>is equivalent to 1024 bytes.</a:t>
            </a:r>
            <a:r>
              <a:rPr lang="en-US" sz="2000" b="1" dirty="0"/>
              <a:t> </a:t>
            </a:r>
            <a:endParaRPr lang="en-US" sz="2000" dirty="0"/>
          </a:p>
          <a:p>
            <a:r>
              <a:rPr lang="en-US" sz="2000" b="1" dirty="0"/>
              <a:t> </a:t>
            </a:r>
          </a:p>
          <a:p>
            <a:r>
              <a:rPr lang="en-US" sz="2000" b="1" dirty="0"/>
              <a:t>Megabyte (MB) </a:t>
            </a:r>
            <a:r>
              <a:rPr lang="en-US" sz="2000" dirty="0"/>
              <a:t>–</a:t>
            </a:r>
            <a:r>
              <a:rPr lang="en-US" sz="2000" b="1" dirty="0"/>
              <a:t> </a:t>
            </a:r>
            <a:r>
              <a:rPr lang="en-US" sz="2000" dirty="0"/>
              <a:t>is equivalent to 1024×1024 bytes (or 1,048,576B). Five</a:t>
            </a:r>
            <a:r>
              <a:rPr lang="en-US" sz="2000" b="1" dirty="0"/>
              <a:t> </a:t>
            </a:r>
            <a:r>
              <a:rPr lang="en-US" sz="2000" dirty="0"/>
              <a:t>hundred (500) pages of double-spaced text occupy about 1MB of space. </a:t>
            </a:r>
          </a:p>
          <a:p>
            <a:r>
              <a:rPr lang="en-US" sz="2000" b="1" dirty="0"/>
              <a:t> Gigabytes (GB) </a:t>
            </a:r>
            <a:r>
              <a:rPr lang="en-US" sz="2000" dirty="0"/>
              <a:t>–</a:t>
            </a:r>
            <a:r>
              <a:rPr lang="en-US" sz="2000" b="1" dirty="0"/>
              <a:t> </a:t>
            </a:r>
            <a:r>
              <a:rPr lang="en-US" sz="2000" dirty="0"/>
              <a:t>is equivalent to 1024×1024×1024 bytes (or</a:t>
            </a:r>
            <a:r>
              <a:rPr lang="en-US" sz="2000" b="1" dirty="0"/>
              <a:t> </a:t>
            </a:r>
            <a:r>
              <a:rPr lang="en-US" sz="2000" dirty="0"/>
              <a:t>1,073,741,824B). Hard-disks (discussed later) have storage capacities measured in terms of GB (200-320GB). </a:t>
            </a:r>
          </a:p>
          <a:p>
            <a:r>
              <a:rPr lang="en-US" sz="2000" b="1" dirty="0"/>
              <a:t> </a:t>
            </a:r>
            <a:endParaRPr lang="en-US" sz="2000" dirty="0"/>
          </a:p>
          <a:p>
            <a:pPr lvl="0" hangingPunct="0"/>
            <a:r>
              <a:rPr lang="en-US" sz="2000" b="1" dirty="0"/>
              <a:t>Terabyte (TB) </a:t>
            </a:r>
            <a:r>
              <a:rPr lang="en-US" sz="2000" dirty="0"/>
              <a:t>–</a:t>
            </a:r>
            <a:r>
              <a:rPr lang="en-US" sz="2000" b="1" dirty="0"/>
              <a:t> </a:t>
            </a:r>
            <a:r>
              <a:rPr lang="en-US" sz="2000" dirty="0"/>
              <a:t>is equivalent to 1024×1024×1024×1024 bytes (or</a:t>
            </a:r>
            <a:r>
              <a:rPr lang="en-US" sz="2000" b="1" dirty="0"/>
              <a:t> </a:t>
            </a:r>
            <a:r>
              <a:rPr lang="en-US" sz="2000" dirty="0"/>
              <a:t>1,099,511,627,776B). </a:t>
            </a:r>
          </a:p>
        </p:txBody>
      </p:sp>
    </p:spTree>
    <p:extLst>
      <p:ext uri="{BB962C8B-B14F-4D97-AF65-F5344CB8AC3E}">
        <p14:creationId xmlns:p14="http://schemas.microsoft.com/office/powerpoint/2010/main" val="400172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36" y="304800"/>
            <a:ext cx="89154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/>
              <a:t>Memory</a:t>
            </a:r>
            <a:r>
              <a:rPr lang="en-US" sz="5400" dirty="0"/>
              <a:t> </a:t>
            </a:r>
          </a:p>
          <a:p>
            <a:r>
              <a:rPr lang="en-US" sz="4000" dirty="0"/>
              <a:t>consists of electronic components( refers to physical devices)  that store instructions waiting to be executed by the processor</a:t>
            </a:r>
          </a:p>
          <a:p>
            <a:r>
              <a:rPr lang="en-US" sz="4000" dirty="0"/>
              <a:t> </a:t>
            </a:r>
          </a:p>
          <a:p>
            <a:r>
              <a:rPr lang="en-US" sz="4000" dirty="0"/>
              <a:t> </a:t>
            </a:r>
            <a:r>
              <a:rPr lang="en-GB" sz="4000" dirty="0"/>
              <a:t>There are two types of memory:</a:t>
            </a:r>
            <a:endParaRPr lang="en-US" sz="4000" dirty="0"/>
          </a:p>
          <a:p>
            <a:pPr lvl="0"/>
            <a:r>
              <a:rPr lang="en-GB" sz="4000" b="1" dirty="0"/>
              <a:t>1.  Random Access Memory </a:t>
            </a:r>
            <a:r>
              <a:rPr lang="en-GB" sz="4000" dirty="0"/>
              <a:t>(RAM) </a:t>
            </a:r>
            <a:endParaRPr lang="en-US" sz="4000" dirty="0"/>
          </a:p>
          <a:p>
            <a:pPr lvl="0"/>
            <a:r>
              <a:rPr lang="en-GB" sz="4000" b="1" dirty="0"/>
              <a:t>2.</a:t>
            </a:r>
            <a:r>
              <a:rPr lang="en-GB" sz="4000" dirty="0"/>
              <a:t>  </a:t>
            </a:r>
            <a:r>
              <a:rPr lang="en-GB" sz="4000" b="1" dirty="0"/>
              <a:t>Read Only Memory </a:t>
            </a:r>
            <a:r>
              <a:rPr lang="en-GB" sz="4000" dirty="0"/>
              <a:t>(ROM)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41972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656955"/>
            <a:ext cx="6220691" cy="420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27709" y="304800"/>
            <a:ext cx="8915400" cy="2545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5595" indent="-30289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16230" algn="l"/>
              </a:tabLst>
            </a:pPr>
            <a:r>
              <a:rPr lang="en-US" sz="2800" b="1" spc="-5" dirty="0">
                <a:solidFill>
                  <a:srgbClr val="FF0000"/>
                </a:solidFill>
                <a:cs typeface="Calibri"/>
              </a:rPr>
              <a:t>Random Access Memory</a:t>
            </a:r>
            <a:r>
              <a:rPr lang="en-US" sz="2800" b="1" spc="-50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Calibri"/>
              </a:rPr>
              <a:t>:</a:t>
            </a:r>
            <a:endParaRPr lang="en-US" sz="2800" dirty="0">
              <a:cs typeface="Calibri"/>
            </a:endParaRPr>
          </a:p>
          <a:p>
            <a:pPr marL="475615" lvl="1" indent="-135255">
              <a:lnSpc>
                <a:spcPct val="100000"/>
              </a:lnSpc>
              <a:spcBef>
                <a:spcPts val="25"/>
              </a:spcBef>
              <a:buChar char="-"/>
              <a:tabLst>
                <a:tab pos="476250" algn="l"/>
              </a:tabLst>
            </a:pPr>
            <a:r>
              <a:rPr lang="en-US" sz="2400" spc="-5" dirty="0">
                <a:cs typeface="Calibri"/>
              </a:rPr>
              <a:t>Holds </a:t>
            </a:r>
            <a:r>
              <a:rPr lang="en-US" sz="2400" dirty="0">
                <a:cs typeface="Calibri"/>
              </a:rPr>
              <a:t>data and </a:t>
            </a:r>
            <a:r>
              <a:rPr lang="en-US" sz="2400" spc="-5" dirty="0">
                <a:cs typeface="Calibri"/>
              </a:rPr>
              <a:t>program instructions</a:t>
            </a:r>
            <a:r>
              <a:rPr lang="en-US" sz="2400" spc="-20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temporarily.</a:t>
            </a:r>
            <a:endParaRPr lang="en-US" sz="2400" dirty="0">
              <a:cs typeface="Calibri"/>
            </a:endParaRPr>
          </a:p>
          <a:p>
            <a:pPr marL="475615" lvl="1" indent="-135255">
              <a:lnSpc>
                <a:spcPct val="100000"/>
              </a:lnSpc>
              <a:spcBef>
                <a:spcPts val="1200"/>
              </a:spcBef>
              <a:buChar char="-"/>
              <a:tabLst>
                <a:tab pos="476250" algn="l"/>
              </a:tabLst>
            </a:pPr>
            <a:r>
              <a:rPr lang="en-US" sz="2400" dirty="0">
                <a:cs typeface="Calibri"/>
              </a:rPr>
              <a:t>The contents </a:t>
            </a:r>
            <a:r>
              <a:rPr lang="en-US" sz="2400" spc="-5" dirty="0">
                <a:cs typeface="Calibri"/>
              </a:rPr>
              <a:t>of </a:t>
            </a:r>
            <a:r>
              <a:rPr lang="en-US" sz="2400" b="1" spc="-5" dirty="0">
                <a:cs typeface="Calibri"/>
              </a:rPr>
              <a:t>RAM </a:t>
            </a:r>
            <a:r>
              <a:rPr lang="en-US" sz="2400" dirty="0">
                <a:cs typeface="Calibri"/>
              </a:rPr>
              <a:t>are </a:t>
            </a:r>
            <a:r>
              <a:rPr lang="en-US" sz="2400" spc="-5" dirty="0">
                <a:cs typeface="Calibri"/>
              </a:rPr>
              <a:t>lost when </a:t>
            </a:r>
            <a:r>
              <a:rPr lang="en-US" sz="2400" dirty="0">
                <a:cs typeface="Calibri"/>
              </a:rPr>
              <a:t>the </a:t>
            </a:r>
            <a:r>
              <a:rPr lang="en-US" sz="2400" spc="-5" dirty="0">
                <a:cs typeface="Calibri"/>
              </a:rPr>
              <a:t>power is </a:t>
            </a:r>
            <a:r>
              <a:rPr lang="en-US" sz="2400" dirty="0">
                <a:cs typeface="Calibri"/>
              </a:rPr>
              <a:t>turned</a:t>
            </a:r>
            <a:r>
              <a:rPr lang="en-US" sz="2400" spc="-40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off.</a:t>
            </a:r>
            <a:endParaRPr lang="en-US" sz="2400" dirty="0">
              <a:cs typeface="Calibri"/>
            </a:endParaRPr>
          </a:p>
          <a:p>
            <a:pPr marL="475615" lvl="1" indent="-135255">
              <a:lnSpc>
                <a:spcPct val="100000"/>
              </a:lnSpc>
              <a:spcBef>
                <a:spcPts val="1200"/>
              </a:spcBef>
              <a:buChar char="-"/>
              <a:tabLst>
                <a:tab pos="476250" algn="l"/>
              </a:tabLst>
            </a:pPr>
            <a:r>
              <a:rPr lang="en-US" sz="2400" dirty="0">
                <a:cs typeface="Calibri"/>
              </a:rPr>
              <a:t>The contents </a:t>
            </a:r>
            <a:r>
              <a:rPr lang="en-US" sz="2400" spc="-5" dirty="0">
                <a:cs typeface="Calibri"/>
              </a:rPr>
              <a:t>of </a:t>
            </a:r>
            <a:r>
              <a:rPr lang="en-US" sz="2400" b="1" spc="-5" dirty="0">
                <a:cs typeface="Calibri"/>
              </a:rPr>
              <a:t>RAM </a:t>
            </a:r>
            <a:r>
              <a:rPr lang="en-US" sz="2400" dirty="0">
                <a:cs typeface="Calibri"/>
              </a:rPr>
              <a:t>can be </a:t>
            </a:r>
            <a:r>
              <a:rPr lang="en-US" sz="2400" spc="-5" dirty="0">
                <a:cs typeface="Calibri"/>
              </a:rPr>
              <a:t>read </a:t>
            </a:r>
            <a:r>
              <a:rPr lang="en-US" sz="2400" dirty="0">
                <a:cs typeface="Calibri"/>
              </a:rPr>
              <a:t>and</a:t>
            </a:r>
            <a:r>
              <a:rPr lang="en-US" sz="2400" spc="-4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written.</a:t>
            </a:r>
            <a:endParaRPr lang="en-US" sz="2400" dirty="0">
              <a:cs typeface="Calibri"/>
            </a:endParaRPr>
          </a:p>
          <a:p>
            <a:pPr algn="just">
              <a:lnSpc>
                <a:spcPct val="200000"/>
              </a:lnSpc>
              <a:spcBef>
                <a:spcPct val="50000"/>
              </a:spcBef>
              <a:defRPr/>
            </a:pPr>
            <a:endParaRPr lang="en-GB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605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678863" cy="28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15595" indent="-302895">
              <a:lnSpc>
                <a:spcPct val="100000"/>
              </a:lnSpc>
              <a:spcBef>
                <a:spcPts val="100"/>
              </a:spcBef>
              <a:buAutoNum type="arabicPeriod" startAt="2"/>
              <a:tabLst>
                <a:tab pos="316230" algn="l"/>
              </a:tabLst>
            </a:pPr>
            <a:r>
              <a:rPr lang="en-US" sz="2700" b="1" dirty="0">
                <a:solidFill>
                  <a:srgbClr val="FF0000"/>
                </a:solidFill>
                <a:latin typeface="Calibri"/>
                <a:cs typeface="Calibri"/>
              </a:rPr>
              <a:t>Read </a:t>
            </a:r>
            <a:r>
              <a:rPr lang="en-US" sz="2700" b="1" spc="-5" dirty="0">
                <a:solidFill>
                  <a:srgbClr val="FF0000"/>
                </a:solidFill>
                <a:latin typeface="Calibri"/>
                <a:cs typeface="Calibri"/>
              </a:rPr>
              <a:t>Only Memory</a:t>
            </a:r>
            <a:r>
              <a:rPr lang="en-US" sz="27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700" b="1" spc="-5" dirty="0">
                <a:solidFill>
                  <a:srgbClr val="FF0000"/>
                </a:solidFill>
                <a:latin typeface="Calibri"/>
                <a:cs typeface="Calibri"/>
              </a:rPr>
              <a:t>(ROM):</a:t>
            </a:r>
            <a:endParaRPr lang="en-US" sz="2700" dirty="0">
              <a:latin typeface="Calibri"/>
              <a:cs typeface="Calibri"/>
            </a:endParaRPr>
          </a:p>
          <a:p>
            <a:pPr marL="475615" lvl="1" indent="-135255">
              <a:lnSpc>
                <a:spcPct val="100000"/>
              </a:lnSpc>
              <a:spcBef>
                <a:spcPts val="25"/>
              </a:spcBef>
              <a:buChar char="-"/>
              <a:tabLst>
                <a:tab pos="476250" algn="l"/>
              </a:tabLst>
            </a:pPr>
            <a:r>
              <a:rPr lang="en-US" sz="2700" spc="-5" dirty="0">
                <a:latin typeface="Calibri"/>
                <a:cs typeface="Calibri"/>
              </a:rPr>
              <a:t>Stores program instructions </a:t>
            </a:r>
            <a:r>
              <a:rPr lang="en-US" sz="2700" dirty="0">
                <a:latin typeface="Calibri"/>
                <a:cs typeface="Calibri"/>
              </a:rPr>
              <a:t>to </a:t>
            </a:r>
            <a:r>
              <a:rPr lang="en-US" sz="2700" spc="-5" dirty="0">
                <a:latin typeface="Calibri"/>
                <a:cs typeface="Calibri"/>
              </a:rPr>
              <a:t>start </a:t>
            </a:r>
            <a:r>
              <a:rPr lang="en-US" sz="2700" dirty="0">
                <a:latin typeface="Calibri"/>
                <a:cs typeface="Calibri"/>
              </a:rPr>
              <a:t>computer</a:t>
            </a:r>
            <a:r>
              <a:rPr lang="en-US" sz="2700" spc="15" dirty="0">
                <a:latin typeface="Calibri"/>
                <a:cs typeface="Calibri"/>
              </a:rPr>
              <a:t> </a:t>
            </a:r>
            <a:r>
              <a:rPr lang="en-US" sz="2700" dirty="0">
                <a:latin typeface="Calibri"/>
                <a:cs typeface="Calibri"/>
              </a:rPr>
              <a:t>(booting).</a:t>
            </a:r>
          </a:p>
          <a:p>
            <a:pPr marL="476250" lvl="1" indent="-135890">
              <a:lnSpc>
                <a:spcPct val="100000"/>
              </a:lnSpc>
              <a:buChar char="-"/>
              <a:tabLst>
                <a:tab pos="476884" algn="l"/>
              </a:tabLst>
            </a:pPr>
            <a:r>
              <a:rPr lang="en-US" sz="2700" dirty="0">
                <a:latin typeface="Calibri"/>
                <a:cs typeface="Calibri"/>
              </a:rPr>
              <a:t>The contents </a:t>
            </a:r>
            <a:r>
              <a:rPr lang="en-US" sz="2700" spc="-5" dirty="0">
                <a:latin typeface="Calibri"/>
                <a:cs typeface="Calibri"/>
              </a:rPr>
              <a:t>of </a:t>
            </a:r>
            <a:r>
              <a:rPr lang="en-US" sz="2700" b="1" dirty="0">
                <a:latin typeface="Calibri"/>
                <a:cs typeface="Calibri"/>
              </a:rPr>
              <a:t>ROM </a:t>
            </a:r>
            <a:r>
              <a:rPr lang="en-US" sz="2700" dirty="0">
                <a:latin typeface="Calibri"/>
                <a:cs typeface="Calibri"/>
              </a:rPr>
              <a:t>are not </a:t>
            </a:r>
            <a:r>
              <a:rPr lang="en-US" sz="2700" spc="-5" dirty="0">
                <a:latin typeface="Calibri"/>
                <a:cs typeface="Calibri"/>
              </a:rPr>
              <a:t>lost when </a:t>
            </a:r>
            <a:r>
              <a:rPr lang="en-US" sz="2700" dirty="0">
                <a:latin typeface="Calibri"/>
                <a:cs typeface="Calibri"/>
              </a:rPr>
              <a:t>the </a:t>
            </a:r>
            <a:r>
              <a:rPr lang="en-US" sz="2700" spc="-5" dirty="0">
                <a:latin typeface="Calibri"/>
                <a:cs typeface="Calibri"/>
              </a:rPr>
              <a:t>power is </a:t>
            </a:r>
            <a:r>
              <a:rPr lang="en-US" sz="2700" dirty="0">
                <a:latin typeface="Calibri"/>
                <a:cs typeface="Calibri"/>
              </a:rPr>
              <a:t>turned</a:t>
            </a:r>
            <a:r>
              <a:rPr lang="en-US" sz="2700" spc="-70" dirty="0">
                <a:latin typeface="Calibri"/>
                <a:cs typeface="Calibri"/>
              </a:rPr>
              <a:t> </a:t>
            </a:r>
            <a:r>
              <a:rPr lang="en-US" sz="2700" spc="-5" dirty="0">
                <a:latin typeface="Calibri"/>
                <a:cs typeface="Calibri"/>
              </a:rPr>
              <a:t>off.</a:t>
            </a:r>
            <a:endParaRPr lang="en-US" sz="2700" dirty="0">
              <a:latin typeface="Calibri"/>
              <a:cs typeface="Calibri"/>
            </a:endParaRPr>
          </a:p>
          <a:p>
            <a:pPr marL="476250" lvl="1" indent="-135890">
              <a:lnSpc>
                <a:spcPct val="100000"/>
              </a:lnSpc>
              <a:buChar char="-"/>
              <a:tabLst>
                <a:tab pos="476884" algn="l"/>
              </a:tabLst>
            </a:pPr>
            <a:r>
              <a:rPr lang="en-US" sz="2700" dirty="0">
                <a:latin typeface="Calibri"/>
                <a:cs typeface="Calibri"/>
              </a:rPr>
              <a:t>The contents </a:t>
            </a:r>
            <a:r>
              <a:rPr lang="en-US" sz="2700" spc="-5" dirty="0">
                <a:latin typeface="Calibri"/>
                <a:cs typeface="Calibri"/>
              </a:rPr>
              <a:t>of </a:t>
            </a:r>
            <a:r>
              <a:rPr lang="en-US" sz="2700" b="1" dirty="0">
                <a:latin typeface="Calibri"/>
                <a:cs typeface="Calibri"/>
              </a:rPr>
              <a:t>ROM </a:t>
            </a:r>
            <a:r>
              <a:rPr lang="en-US" sz="2700" dirty="0">
                <a:latin typeface="Calibri"/>
                <a:cs typeface="Calibri"/>
              </a:rPr>
              <a:t>can be </a:t>
            </a:r>
            <a:r>
              <a:rPr lang="en-US" sz="2700" spc="-5" dirty="0">
                <a:latin typeface="Calibri"/>
                <a:cs typeface="Calibri"/>
              </a:rPr>
              <a:t>read </a:t>
            </a:r>
            <a:r>
              <a:rPr lang="en-US" sz="2700" dirty="0">
                <a:latin typeface="Calibri"/>
                <a:cs typeface="Calibri"/>
              </a:rPr>
              <a:t>but not</a:t>
            </a:r>
            <a:r>
              <a:rPr lang="en-US" sz="2700" spc="-70" dirty="0">
                <a:latin typeface="Calibri"/>
                <a:cs typeface="Calibri"/>
              </a:rPr>
              <a:t> </a:t>
            </a:r>
            <a:r>
              <a:rPr lang="en-US" sz="2700" spc="-5" dirty="0">
                <a:latin typeface="Calibri"/>
                <a:cs typeface="Calibri"/>
              </a:rPr>
              <a:t>written.</a:t>
            </a:r>
            <a:endParaRPr lang="en-US" sz="2700" dirty="0">
              <a:latin typeface="Calibri"/>
              <a:cs typeface="Calibri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endParaRPr lang="en-GB" altLang="ar-IQ" sz="2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890" y="2976058"/>
            <a:ext cx="5903110" cy="379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96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018" y="1465141"/>
            <a:ext cx="1620982" cy="162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696" y="4419030"/>
            <a:ext cx="2043545" cy="1731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388" y="1518341"/>
            <a:ext cx="8305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3600" b="1" dirty="0"/>
              <a:t>1-Hard disk </a:t>
            </a:r>
            <a:endParaRPr lang="en-US" sz="3600" dirty="0"/>
          </a:p>
          <a:p>
            <a:pPr hangingPunct="0"/>
            <a:r>
              <a:rPr lang="en-US" sz="2800" b="1" dirty="0"/>
              <a:t> </a:t>
            </a:r>
            <a:r>
              <a:rPr lang="el-GR" sz="2400" dirty="0"/>
              <a:t>Data on the disk surface is recorded on </a:t>
            </a:r>
            <a:r>
              <a:rPr lang="el-GR" sz="2400" i="1" dirty="0"/>
              <a:t>tracks</a:t>
            </a:r>
            <a:r>
              <a:rPr lang="en-US" sz="2400" dirty="0"/>
              <a:t>.</a:t>
            </a:r>
          </a:p>
          <a:p>
            <a:pPr lvl="0" hangingPunct="0"/>
            <a:r>
              <a:rPr lang="el-GR" sz="2400" dirty="0"/>
              <a:t>Each disk has a set number of tracks. from 100 to over 10,000 tracks on the disk</a:t>
            </a:r>
            <a:r>
              <a:rPr lang="en-CA" sz="2400" dirty="0"/>
              <a:t>.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80542" y="3603422"/>
            <a:ext cx="80079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3600" b="1" dirty="0"/>
              <a:t>2-USB flash drive </a:t>
            </a:r>
          </a:p>
          <a:p>
            <a:pPr hangingPunct="0"/>
            <a:r>
              <a:rPr lang="en-US" sz="2400" dirty="0"/>
              <a:t>USB flash drives are small and easy to carry around. They can store large amounts of data (up to 256GB). USB flash drives connect to the computer through USB ports.</a:t>
            </a:r>
          </a:p>
        </p:txBody>
      </p:sp>
      <p:sp>
        <p:nvSpPr>
          <p:cNvPr id="8" name="Rectangle 7"/>
          <p:cNvSpPr/>
          <p:nvPr/>
        </p:nvSpPr>
        <p:spPr>
          <a:xfrm>
            <a:off x="173615" y="408057"/>
            <a:ext cx="35378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Storage Devices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422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465127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sz="3200" b="1" dirty="0"/>
              <a:t>3-O</a:t>
            </a:r>
            <a:r>
              <a:rPr lang="el-GR" sz="3200" b="1" dirty="0"/>
              <a:t>ptical </a:t>
            </a:r>
            <a:r>
              <a:rPr lang="en-US" sz="3200" b="1" dirty="0"/>
              <a:t>D</a:t>
            </a:r>
            <a:r>
              <a:rPr lang="el-GR" sz="3200" b="1" dirty="0"/>
              <a:t>isk</a:t>
            </a:r>
            <a:endParaRPr lang="en-US" sz="3200" b="1" dirty="0"/>
          </a:p>
          <a:p>
            <a:pPr lvl="0"/>
            <a:endParaRPr lang="en-US" b="1" dirty="0"/>
          </a:p>
          <a:p>
            <a:pPr lvl="0"/>
            <a:r>
              <a:rPr lang="en-US" sz="2400" b="1" dirty="0"/>
              <a:t>-</a:t>
            </a:r>
            <a:r>
              <a:rPr lang="en-US" sz="2400" b="1" dirty="0">
                <a:solidFill>
                  <a:srgbClr val="FF0000"/>
                </a:solidFill>
              </a:rPr>
              <a:t>CD-ROM (Compact Disk – Read-only memory)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–</a:t>
            </a:r>
            <a:r>
              <a:rPr lang="en-US" sz="2200" b="1" dirty="0"/>
              <a:t> </a:t>
            </a:r>
            <a:r>
              <a:rPr lang="en-US" sz="2200" dirty="0"/>
              <a:t>is an optical disk</a:t>
            </a:r>
            <a:r>
              <a:rPr lang="en-US" sz="2200" b="1" dirty="0"/>
              <a:t> </a:t>
            </a:r>
            <a:r>
              <a:rPr lang="en-US" sz="2200" dirty="0"/>
              <a:t>containing data, which has been written and can be read through the use of a laser beam. types of optical disks include CD-R and CD-RW. </a:t>
            </a:r>
          </a:p>
          <a:p>
            <a:pPr lvl="1" hangingPunct="0"/>
            <a:r>
              <a:rPr lang="en-US" sz="2200" b="1" u="sng" dirty="0">
                <a:solidFill>
                  <a:srgbClr val="FF0000"/>
                </a:solidFill>
              </a:rPr>
              <a:t>1-CD-R (CD-Recordable</a:t>
            </a:r>
            <a:r>
              <a:rPr lang="en-US" sz="2200" u="sng" dirty="0">
                <a:solidFill>
                  <a:srgbClr val="FF0000"/>
                </a:solidFill>
              </a:rPr>
              <a:t>)</a:t>
            </a:r>
            <a:r>
              <a:rPr lang="en-US" sz="2200" dirty="0"/>
              <a:t> - disks can be written to once. Data on CD-R disks can be read but cannot be modified or deleted. </a:t>
            </a:r>
          </a:p>
          <a:p>
            <a:r>
              <a:rPr lang="en-US" sz="2200" b="1" dirty="0"/>
              <a:t> </a:t>
            </a:r>
            <a:endParaRPr lang="en-US" sz="2200" dirty="0"/>
          </a:p>
          <a:p>
            <a:pPr lvl="1" hangingPunct="0"/>
            <a:r>
              <a:rPr lang="en-US" sz="2200" b="1" u="sng" dirty="0">
                <a:solidFill>
                  <a:srgbClr val="FF0000"/>
                </a:solidFill>
              </a:rPr>
              <a:t>2-CD-RW (CD-Rewritable)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- disks can be erased and written to over and over again. </a:t>
            </a:r>
          </a:p>
          <a:p>
            <a:r>
              <a:rPr lang="en-US" sz="2000" dirty="0"/>
              <a:t> </a:t>
            </a:r>
          </a:p>
          <a:p>
            <a:r>
              <a:rPr lang="en-US" sz="2400" b="1" dirty="0"/>
              <a:t>-</a:t>
            </a:r>
            <a:r>
              <a:rPr lang="en-US" sz="2400" b="1" dirty="0">
                <a:solidFill>
                  <a:srgbClr val="FF0000"/>
                </a:solidFill>
              </a:rPr>
              <a:t>DVD (Digital Video Disk) </a:t>
            </a:r>
            <a:r>
              <a:rPr lang="en-US" sz="2400" dirty="0"/>
              <a:t>- disks are very similar</a:t>
            </a:r>
            <a:r>
              <a:rPr lang="en-US" sz="2400" b="1" dirty="0"/>
              <a:t> </a:t>
            </a:r>
            <a:r>
              <a:rPr lang="en-US" sz="2400" dirty="0"/>
              <a:t>to CD-ROMs but they can store much more data than CDs. DVDs have storage capacities which range from 4.7GB to 17GB.</a:t>
            </a:r>
          </a:p>
          <a:p>
            <a:pPr lvl="0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9679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371600"/>
            <a:ext cx="138747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762000"/>
            <a:ext cx="86868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/>
            <a:r>
              <a:rPr lang="en-US" sz="4000" b="1" dirty="0"/>
              <a:t>4-Memory card </a:t>
            </a:r>
            <a:r>
              <a:rPr lang="en-US" sz="4000" dirty="0"/>
              <a:t>–</a:t>
            </a:r>
            <a:r>
              <a:rPr lang="en-US" sz="4000" b="1" dirty="0"/>
              <a:t> </a:t>
            </a:r>
          </a:p>
          <a:p>
            <a:pPr lvl="0" hangingPunct="0"/>
            <a:r>
              <a:rPr lang="en-US" sz="2400" dirty="0"/>
              <a:t> is a compact disk used to</a:t>
            </a:r>
            <a:r>
              <a:rPr lang="en-US" sz="2400" b="1" dirty="0"/>
              <a:t> </a:t>
            </a:r>
            <a:r>
              <a:rPr lang="en-US" sz="2400" dirty="0"/>
              <a:t>store digital data. Memory cards are typically used with digital cameras, smartphones etc. </a:t>
            </a:r>
          </a:p>
          <a:p>
            <a:r>
              <a:rPr lang="en-US" sz="2400" b="1" dirty="0"/>
              <a:t> </a:t>
            </a:r>
          </a:p>
          <a:p>
            <a:endParaRPr lang="en-US" sz="2400" dirty="0"/>
          </a:p>
          <a:p>
            <a:pPr hangingPunct="0"/>
            <a:r>
              <a:rPr lang="en-US" sz="4000" b="1" dirty="0"/>
              <a:t>5-Online file storage –</a:t>
            </a:r>
          </a:p>
          <a:p>
            <a:pPr lvl="0" hangingPunct="0"/>
            <a:r>
              <a:rPr lang="en-US" sz="2400" b="1" dirty="0"/>
              <a:t> </a:t>
            </a:r>
            <a:r>
              <a:rPr lang="en-US" sz="2400" dirty="0"/>
              <a:t>is an Internet service that one can use to store personal files for personal backup of files. Users can upload their files and share them publicly or keep them password-protected.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635423"/>
            <a:ext cx="2821800" cy="18080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990" y="4331513"/>
            <a:ext cx="217170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33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52639"/>
            <a:ext cx="30675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Input Devices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6" t="12531" r="12750" b="18274"/>
          <a:stretch/>
        </p:blipFill>
        <p:spPr>
          <a:xfrm>
            <a:off x="5216237" y="4648200"/>
            <a:ext cx="3775363" cy="210294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0837" y="1067452"/>
            <a:ext cx="8839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/>
            <a:r>
              <a:rPr lang="en-US" sz="2800" b="1" dirty="0"/>
              <a:t>1-Mouse  </a:t>
            </a:r>
          </a:p>
          <a:p>
            <a:pPr lvl="0" hangingPunct="0"/>
            <a:r>
              <a:rPr lang="en-US" sz="2400" dirty="0"/>
              <a:t>a device that controls the movement of the</a:t>
            </a:r>
            <a:r>
              <a:rPr lang="en-US" sz="2400" b="1" dirty="0"/>
              <a:t> </a:t>
            </a:r>
            <a:r>
              <a:rPr lang="en-US" sz="2400" dirty="0"/>
              <a:t>cursor or pointer on a display screen. The mouse may contain up to three push buttons each of which has a different functions.</a:t>
            </a:r>
          </a:p>
          <a:p>
            <a:pPr lvl="0" hangingPunct="0"/>
            <a:endParaRPr lang="en-US" sz="2400" dirty="0"/>
          </a:p>
          <a:p>
            <a:pPr lvl="0" hangingPunct="0"/>
            <a:r>
              <a:rPr lang="en-US" sz="2800" b="1" dirty="0"/>
              <a:t>Click (Left): </a:t>
            </a:r>
            <a:r>
              <a:rPr lang="en-US" sz="2400" dirty="0"/>
              <a:t>to Select file ,folder  or programs.</a:t>
            </a:r>
          </a:p>
          <a:p>
            <a:pPr lvl="0" hangingPunct="0"/>
            <a:r>
              <a:rPr lang="en-US" sz="2800" b="1" dirty="0"/>
              <a:t>D-Click (Left): </a:t>
            </a:r>
            <a:r>
              <a:rPr lang="en-US" sz="2400" dirty="0"/>
              <a:t>to open file ,folder  or programs.</a:t>
            </a:r>
          </a:p>
          <a:p>
            <a:pPr lvl="0" hangingPunct="0"/>
            <a:r>
              <a:rPr lang="en-US" sz="2800" b="1" dirty="0"/>
              <a:t>Right Click : </a:t>
            </a:r>
            <a:r>
              <a:rPr lang="en-US" sz="2400" dirty="0"/>
              <a:t>to show list of commands.</a:t>
            </a:r>
          </a:p>
          <a:p>
            <a:pPr hangingPunct="0"/>
            <a:r>
              <a:rPr lang="en-US" sz="2800" b="1" dirty="0"/>
              <a:t>Drag and Drop : </a:t>
            </a:r>
            <a:r>
              <a:rPr lang="en-US" sz="2400" dirty="0"/>
              <a:t>to move file ,folder  or painting.</a:t>
            </a:r>
          </a:p>
          <a:p>
            <a:pPr lvl="0" hangingPunct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8377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70758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/>
            <a:r>
              <a:rPr lang="en-US" sz="3600" b="1" dirty="0"/>
              <a:t>2-Keyboard </a:t>
            </a:r>
            <a:r>
              <a:rPr lang="en-US" sz="3600" dirty="0"/>
              <a:t>–</a:t>
            </a:r>
          </a:p>
          <a:p>
            <a:pPr lvl="0" hangingPunct="0"/>
            <a:r>
              <a:rPr lang="en-US" sz="2400" b="1" dirty="0"/>
              <a:t> </a:t>
            </a:r>
            <a:r>
              <a:rPr lang="en-US" sz="2400" dirty="0"/>
              <a:t>contains a set keys that enable you to enter</a:t>
            </a:r>
            <a:r>
              <a:rPr lang="en-US" sz="2400" b="1" dirty="0"/>
              <a:t> </a:t>
            </a:r>
            <a:r>
              <a:rPr lang="en-US" sz="2400" dirty="0"/>
              <a:t>data in the computer. The keys on computer keyboards are often classified as follows: </a:t>
            </a:r>
          </a:p>
          <a:p>
            <a:r>
              <a:rPr lang="en-US" sz="2400" b="1" dirty="0"/>
              <a:t>- </a:t>
            </a:r>
            <a:r>
              <a:rPr lang="en-US" sz="2400" dirty="0">
                <a:solidFill>
                  <a:srgbClr val="FF0000"/>
                </a:solidFill>
              </a:rPr>
              <a:t>Alphanumeric keys </a:t>
            </a:r>
            <a:r>
              <a:rPr lang="en-US" sz="2400" dirty="0"/>
              <a:t>- letters and numbers </a:t>
            </a:r>
          </a:p>
          <a:p>
            <a:r>
              <a:rPr lang="en-US" sz="2400" dirty="0"/>
              <a:t>-</a:t>
            </a:r>
            <a:r>
              <a:rPr lang="en-US" sz="2400" dirty="0">
                <a:solidFill>
                  <a:srgbClr val="FF0000"/>
                </a:solidFill>
              </a:rPr>
              <a:t>Punctuation keys </a:t>
            </a:r>
            <a:r>
              <a:rPr lang="en-US" sz="2400" dirty="0"/>
              <a:t>- comma, period, semicolon etc. </a:t>
            </a:r>
          </a:p>
          <a:p>
            <a:r>
              <a:rPr lang="en-US" sz="2400" dirty="0"/>
              <a:t>-</a:t>
            </a:r>
            <a:r>
              <a:rPr lang="en-US" sz="2400" dirty="0">
                <a:solidFill>
                  <a:srgbClr val="FF0000"/>
                </a:solidFill>
              </a:rPr>
              <a:t>Special keys </a:t>
            </a:r>
            <a:r>
              <a:rPr lang="en-US" sz="2400" dirty="0"/>
              <a:t>- function keys, control keys, arrow keys, Caps Lock key etc.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319522"/>
            <a:ext cx="7564468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631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59863"/>
            <a:ext cx="2969595" cy="6494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 startAt="3"/>
            </a:pPr>
            <a:r>
              <a:rPr lang="en-US" sz="3200" b="1" dirty="0"/>
              <a:t>Trackball</a:t>
            </a:r>
          </a:p>
          <a:p>
            <a:pPr marL="342900" indent="-342900">
              <a:buAutoNum type="arabicPeriod" startAt="3"/>
            </a:pPr>
            <a:endParaRPr lang="en-US" sz="3200" b="1" dirty="0"/>
          </a:p>
          <a:p>
            <a:pPr marL="342900" indent="-342900">
              <a:buAutoNum type="arabicPeriod" startAt="3"/>
            </a:pPr>
            <a:r>
              <a:rPr lang="en-US" sz="3200" b="1" dirty="0"/>
              <a:t>Scanner</a:t>
            </a:r>
          </a:p>
          <a:p>
            <a:pPr marL="342900" indent="-342900">
              <a:buAutoNum type="arabicPeriod" startAt="3"/>
            </a:pPr>
            <a:endParaRPr lang="en-US" sz="3200" b="1" dirty="0"/>
          </a:p>
          <a:p>
            <a:pPr marL="342900" indent="-342900">
              <a:buAutoNum type="arabicPeriod" startAt="3"/>
            </a:pPr>
            <a:r>
              <a:rPr lang="en-US" sz="3200" b="1" dirty="0"/>
              <a:t>Touchpad</a:t>
            </a:r>
          </a:p>
          <a:p>
            <a:pPr marL="342900" indent="-342900">
              <a:buAutoNum type="arabicPeriod" startAt="3"/>
            </a:pPr>
            <a:endParaRPr lang="en-US" sz="3200" b="1" dirty="0"/>
          </a:p>
          <a:p>
            <a:pPr marL="342900" indent="-342900">
              <a:buAutoNum type="arabicPeriod" startAt="3"/>
            </a:pPr>
            <a:r>
              <a:rPr lang="en-US" sz="3200" b="1" dirty="0"/>
              <a:t>Joystick </a:t>
            </a:r>
          </a:p>
          <a:p>
            <a:pPr lvl="1"/>
            <a:r>
              <a:rPr lang="en-US" sz="3200" b="1" dirty="0"/>
              <a:t> </a:t>
            </a:r>
          </a:p>
          <a:p>
            <a:pPr marL="342900" indent="-342900">
              <a:buAutoNum type="arabicPeriod" startAt="3"/>
            </a:pPr>
            <a:r>
              <a:rPr lang="en-US" sz="3200" b="1" dirty="0"/>
              <a:t>Web camera</a:t>
            </a:r>
          </a:p>
          <a:p>
            <a:pPr marL="342900" indent="-342900">
              <a:buAutoNum type="arabicPeriod" startAt="3"/>
            </a:pPr>
            <a:endParaRPr lang="en-US" sz="3200" b="1" dirty="0"/>
          </a:p>
          <a:p>
            <a:pPr marL="342900" indent="-342900">
              <a:buAutoNum type="arabicPeriod" startAt="3"/>
            </a:pPr>
            <a:r>
              <a:rPr lang="en-US" sz="3200" b="1" dirty="0"/>
              <a:t>Digital camera</a:t>
            </a:r>
          </a:p>
          <a:p>
            <a:pPr marL="342900" indent="-342900">
              <a:buAutoNum type="arabicPeriod" startAt="3"/>
            </a:pPr>
            <a:endParaRPr lang="en-US" sz="3200" b="1" dirty="0"/>
          </a:p>
          <a:p>
            <a:pPr marL="342900" indent="-342900">
              <a:buAutoNum type="arabicPeriod" startAt="3"/>
            </a:pPr>
            <a:r>
              <a:rPr lang="en-US" sz="3200" b="1" dirty="0"/>
              <a:t>Microphone  </a:t>
            </a:r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629" y="0"/>
            <a:ext cx="1255712" cy="112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950" y="1037288"/>
            <a:ext cx="17145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36" t="55083" r="-15736" b="-3199"/>
          <a:stretch/>
        </p:blipFill>
        <p:spPr bwMode="auto">
          <a:xfrm>
            <a:off x="5579485" y="2866088"/>
            <a:ext cx="1354715" cy="128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759" y="4030879"/>
            <a:ext cx="6477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5237233"/>
            <a:ext cx="9525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359" y="2098341"/>
            <a:ext cx="1820141" cy="125134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209800" y="656288"/>
            <a:ext cx="25864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90909" y="1646888"/>
            <a:ext cx="385269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45099" y="2561288"/>
            <a:ext cx="44072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45099" y="3628088"/>
            <a:ext cx="323438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93015" y="4618688"/>
            <a:ext cx="38771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49744" y="5533088"/>
            <a:ext cx="305759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770692" y="6400800"/>
            <a:ext cx="52303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237233"/>
            <a:ext cx="960437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50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What is a Computer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133600"/>
            <a:ext cx="8229600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A Computer is an electronic device which takes input through input devices, processes it and gives the output through output devices.</a:t>
            </a:r>
          </a:p>
          <a:p>
            <a:pPr algn="just"/>
            <a:r>
              <a:rPr lang="en-US" dirty="0"/>
              <a:t>Computer works with 0’s and 1’s (Binary).</a:t>
            </a:r>
          </a:p>
        </p:txBody>
      </p:sp>
    </p:spTree>
    <p:extLst>
      <p:ext uri="{BB962C8B-B14F-4D97-AF65-F5344CB8AC3E}">
        <p14:creationId xmlns:p14="http://schemas.microsoft.com/office/powerpoint/2010/main" val="4126560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34554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Output Devices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119196"/>
            <a:ext cx="8686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/>
            <a:r>
              <a:rPr lang="en-US" sz="3600" b="1" dirty="0"/>
              <a:t>1-Monitor</a:t>
            </a:r>
            <a:r>
              <a:rPr lang="en-US" b="1" dirty="0"/>
              <a:t> </a:t>
            </a:r>
            <a:r>
              <a:rPr lang="en-US" dirty="0"/>
              <a:t>–</a:t>
            </a:r>
            <a:endParaRPr lang="en-US" b="1" dirty="0"/>
          </a:p>
          <a:p>
            <a:pPr lvl="0" hangingPunct="0"/>
            <a:r>
              <a:rPr lang="en-US" sz="2400" dirty="0"/>
              <a:t>also known as the display screen, video display or visual display unit</a:t>
            </a:r>
            <a:r>
              <a:rPr lang="en-US" sz="2400" b="1" dirty="0"/>
              <a:t> </a:t>
            </a:r>
            <a:r>
              <a:rPr lang="en-US" sz="2400" dirty="0"/>
              <a:t>(VDU), is the most common output device. Monitors can have different screen sizes e.g. 14”-, 15”-, 17”-, 19”- and 21”-inch.</a:t>
            </a:r>
          </a:p>
          <a:p>
            <a:pPr hangingPunct="0"/>
            <a:r>
              <a:rPr lang="en-US" sz="2400" dirty="0"/>
              <a:t>There are two main categories of monitors: 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1-Cathode-ray tube (CRT) monitors  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2-Liquid Crystal Display (LCD)  </a:t>
            </a:r>
          </a:p>
          <a:p>
            <a:r>
              <a:rPr lang="en-US" b="1" dirty="0"/>
              <a:t> 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971799"/>
            <a:ext cx="1600200" cy="297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298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85800"/>
            <a:ext cx="86106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/>
            <a:r>
              <a:rPr lang="en-US" sz="3600" b="1" dirty="0"/>
              <a:t>2-Printers</a:t>
            </a:r>
            <a:r>
              <a:rPr lang="en-US" b="1" dirty="0"/>
              <a:t> </a:t>
            </a:r>
          </a:p>
          <a:p>
            <a:pPr lvl="0" hangingPunct="0"/>
            <a:r>
              <a:rPr lang="en-US" sz="2400" dirty="0"/>
              <a:t>there are three categories of printers: dot-matrix, inkjet and laser</a:t>
            </a:r>
            <a:r>
              <a:rPr lang="en-US" sz="2400" b="1" dirty="0"/>
              <a:t> </a:t>
            </a:r>
            <a:r>
              <a:rPr lang="en-US" sz="2400" dirty="0"/>
              <a:t>printers. </a:t>
            </a:r>
          </a:p>
          <a:p>
            <a:pPr lvl="0" hangingPunct="0"/>
            <a:r>
              <a:rPr lang="en-US" sz="2400" u="sng" dirty="0"/>
              <a:t>Dot-matrix printer</a:t>
            </a:r>
            <a:r>
              <a:rPr lang="en-US" sz="2400" dirty="0"/>
              <a:t> </a:t>
            </a:r>
          </a:p>
          <a:p>
            <a:pPr lvl="0" hangingPunct="0"/>
            <a:r>
              <a:rPr lang="en-US" sz="2400" u="sng" dirty="0"/>
              <a:t>Inkjet printer</a:t>
            </a:r>
            <a:r>
              <a:rPr lang="en-US" sz="2400" dirty="0"/>
              <a:t> </a:t>
            </a:r>
          </a:p>
          <a:p>
            <a:pPr lvl="0" hangingPunct="0"/>
            <a:r>
              <a:rPr lang="en-US" sz="2400" u="sng" dirty="0"/>
              <a:t>Laser printer</a:t>
            </a:r>
            <a:r>
              <a:rPr lang="en-US" sz="2400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3264743"/>
            <a:ext cx="457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3-Projector(</a:t>
            </a:r>
            <a:r>
              <a:rPr lang="en-US" sz="3600" b="1" dirty="0" err="1"/>
              <a:t>Datashow</a:t>
            </a:r>
            <a:r>
              <a:rPr lang="en-US" sz="3600" b="1" dirty="0"/>
              <a:t>)</a:t>
            </a:r>
          </a:p>
          <a:p>
            <a:endParaRPr lang="en-US" sz="3600" b="1" dirty="0"/>
          </a:p>
          <a:p>
            <a:r>
              <a:rPr lang="en-US" sz="3600" b="1" dirty="0"/>
              <a:t>4-Speakers </a:t>
            </a:r>
          </a:p>
          <a:p>
            <a:endParaRPr lang="en-US" sz="3600" b="1" dirty="0"/>
          </a:p>
          <a:p>
            <a:r>
              <a:rPr lang="en-US" sz="3600" b="1" dirty="0"/>
              <a:t>5-Headphones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381" y="4347864"/>
            <a:ext cx="1353116" cy="98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945" y="5390015"/>
            <a:ext cx="990600" cy="1137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523" y="2735916"/>
            <a:ext cx="1611948" cy="161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26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534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4000" b="1" dirty="0">
                <a:solidFill>
                  <a:srgbClr val="FF0000"/>
                </a:solidFill>
              </a:rPr>
              <a:t>SOFTWARE </a:t>
            </a:r>
            <a:endParaRPr lang="en-US" sz="4000" dirty="0">
              <a:solidFill>
                <a:srgbClr val="FF0000"/>
              </a:solidFill>
            </a:endParaRPr>
          </a:p>
          <a:p>
            <a:r>
              <a:rPr lang="en-US" dirty="0"/>
              <a:t> </a:t>
            </a:r>
            <a:r>
              <a:rPr lang="en-US" sz="2400" dirty="0"/>
              <a:t>All software can be divided into two categories </a:t>
            </a:r>
          </a:p>
          <a:p>
            <a:pPr hangingPunct="0"/>
            <a:r>
              <a:rPr lang="en-US" sz="4000" b="1" dirty="0"/>
              <a:t>1-Systems software</a:t>
            </a:r>
          </a:p>
          <a:p>
            <a:pPr hangingPunct="0"/>
            <a:r>
              <a:rPr lang="en-US" sz="2400" b="1" dirty="0"/>
              <a:t> </a:t>
            </a:r>
            <a:r>
              <a:rPr lang="en-US" sz="2400" dirty="0"/>
              <a:t>is a program that controls the computer and enables it to run</a:t>
            </a:r>
            <a:r>
              <a:rPr lang="en-US" sz="2400" b="1" dirty="0"/>
              <a:t> </a:t>
            </a:r>
            <a:r>
              <a:rPr lang="en-US" sz="2400" dirty="0"/>
              <a:t>applications software .Systems software allows the computer to manage its internal resources (disks, monitor, keyboard, and printer). </a:t>
            </a:r>
          </a:p>
          <a:p>
            <a:pPr hangingPunct="0"/>
            <a:r>
              <a:rPr lang="en-US" sz="2400" dirty="0"/>
              <a:t>System software like :</a:t>
            </a: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en-US" sz="2800" dirty="0"/>
              <a:t>MS Windows </a:t>
            </a: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en-US" sz="2800" dirty="0"/>
              <a:t>Macintosh Operating System (Mac OS)</a:t>
            </a: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en-US" sz="2800" dirty="0"/>
              <a:t>Linux</a:t>
            </a: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en-US" sz="2800" dirty="0"/>
              <a:t>Unix</a:t>
            </a: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en-US" sz="2800" dirty="0"/>
              <a:t>Android</a:t>
            </a: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en-US" sz="2800" dirty="0"/>
              <a:t>IOS</a:t>
            </a:r>
          </a:p>
        </p:txBody>
      </p:sp>
    </p:spTree>
    <p:extLst>
      <p:ext uri="{BB962C8B-B14F-4D97-AF65-F5344CB8AC3E}">
        <p14:creationId xmlns:p14="http://schemas.microsoft.com/office/powerpoint/2010/main" val="17339091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4000" b="1" dirty="0"/>
              <a:t>Applications software </a:t>
            </a:r>
          </a:p>
          <a:p>
            <a:pPr hangingPunct="0"/>
            <a:endParaRPr lang="en-US" sz="4000" b="1" dirty="0"/>
          </a:p>
          <a:p>
            <a:pPr marL="514350" indent="-514350" hangingPunct="0">
              <a:buFont typeface="+mj-lt"/>
              <a:buAutoNum type="arabicPeriod"/>
            </a:pPr>
            <a:r>
              <a:rPr lang="en-US" sz="2800" b="1" dirty="0"/>
              <a:t>Word-processing programs </a:t>
            </a:r>
            <a:r>
              <a:rPr lang="en-US" sz="2800" dirty="0"/>
              <a:t>(e.g. MS Word, Writer)</a:t>
            </a:r>
            <a:r>
              <a:rPr lang="en-US" sz="2800" b="1" dirty="0"/>
              <a:t>  </a:t>
            </a:r>
            <a:endParaRPr lang="en-US" sz="2800" dirty="0"/>
          </a:p>
          <a:p>
            <a:pPr marL="514350" lvl="0" indent="-514350" hangingPunct="0">
              <a:buFont typeface="+mj-lt"/>
              <a:buAutoNum type="arabicPeriod"/>
            </a:pPr>
            <a:r>
              <a:rPr lang="en-US" sz="2800" b="1" dirty="0"/>
              <a:t>Spreadsheet programs </a:t>
            </a:r>
            <a:r>
              <a:rPr lang="en-US" sz="2800" dirty="0"/>
              <a:t>(e.g. MS Excel, </a:t>
            </a:r>
            <a:r>
              <a:rPr lang="en-US" sz="2800" dirty="0" err="1"/>
              <a:t>Calc</a:t>
            </a:r>
            <a:endParaRPr lang="en-US" sz="2800" dirty="0"/>
          </a:p>
          <a:p>
            <a:pPr marL="514350" lvl="0" indent="-514350" hangingPunct="0">
              <a:buFont typeface="+mj-lt"/>
              <a:buAutoNum type="arabicPeriod"/>
            </a:pPr>
            <a:r>
              <a:rPr lang="en-US" sz="2800" b="1" dirty="0"/>
              <a:t>Database programs </a:t>
            </a:r>
            <a:r>
              <a:rPr lang="en-US" sz="2800" dirty="0"/>
              <a:t>(e.g. MS Access, Base)</a:t>
            </a:r>
            <a:r>
              <a:rPr lang="en-US" sz="2800" b="1" dirty="0"/>
              <a:t> </a:t>
            </a:r>
          </a:p>
          <a:p>
            <a:pPr marL="514350" lvl="0" indent="-514350" hangingPunct="0">
              <a:buFont typeface="+mj-lt"/>
              <a:buAutoNum type="arabicPeriod"/>
            </a:pPr>
            <a:r>
              <a:rPr lang="en-US" sz="2800" b="1" dirty="0"/>
              <a:t>Presentation graphics programs </a:t>
            </a:r>
            <a:r>
              <a:rPr lang="en-US" sz="2800" dirty="0"/>
              <a:t>(e.g. MS PowerPoint)</a:t>
            </a:r>
            <a:r>
              <a:rPr lang="en-US" sz="2800" b="1" dirty="0"/>
              <a:t> </a:t>
            </a:r>
          </a:p>
          <a:p>
            <a:pPr marL="514350" lvl="0" indent="-514350" hangingPunct="0">
              <a:buFont typeface="+mj-lt"/>
              <a:buAutoNum type="arabicPeriod"/>
            </a:pPr>
            <a:r>
              <a:rPr lang="en-US" sz="2800" b="1" dirty="0"/>
              <a:t>Photo editing programs </a:t>
            </a:r>
            <a:r>
              <a:rPr lang="en-US" sz="2800" dirty="0"/>
              <a:t>(e.g. MS </a:t>
            </a:r>
            <a:r>
              <a:rPr lang="en-US" sz="2800" dirty="0" err="1"/>
              <a:t>PhotoEditor</a:t>
            </a:r>
            <a:r>
              <a:rPr lang="en-US" sz="2800" dirty="0"/>
              <a:t>, Adobe </a:t>
            </a:r>
            <a:r>
              <a:rPr lang="en-US" sz="2800" dirty="0" err="1"/>
              <a:t>PhotoShop</a:t>
            </a:r>
            <a:r>
              <a:rPr lang="en-US" sz="2800" dirty="0"/>
              <a:t>)</a:t>
            </a:r>
            <a:r>
              <a:rPr lang="en-US" sz="2800" b="1" dirty="0"/>
              <a:t> </a:t>
            </a:r>
          </a:p>
          <a:p>
            <a:pPr marL="514350" lvl="0" indent="-514350" hangingPunct="0">
              <a:buFont typeface="+mj-lt"/>
              <a:buAutoNum type="arabicPeriod"/>
            </a:pPr>
            <a:r>
              <a:rPr lang="en-US" sz="2800" b="1" dirty="0"/>
              <a:t>Internet Web Browsers </a:t>
            </a:r>
            <a:r>
              <a:rPr lang="en-US" sz="2800" dirty="0"/>
              <a:t>(e.g. MS Internet Explorer, Mozilla Firefox, Opera)</a:t>
            </a:r>
            <a:r>
              <a:rPr lang="en-US" sz="2800" b="1" dirty="0"/>
              <a:t> 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 Communications software </a:t>
            </a:r>
            <a:r>
              <a:rPr lang="en-US" sz="2800" dirty="0"/>
              <a:t>(e.g. MS Outlook, yahoo </a:t>
            </a:r>
            <a:r>
              <a:rPr lang="en-US" sz="2800" dirty="0" err="1"/>
              <a:t>massenger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1274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7924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Block diagram of a Computer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09600" y="1676400"/>
            <a:ext cx="7391400" cy="4419600"/>
            <a:chOff x="609600" y="1676400"/>
            <a:chExt cx="7391400" cy="4419600"/>
          </a:xfrm>
        </p:grpSpPr>
        <p:grpSp>
          <p:nvGrpSpPr>
            <p:cNvPr id="4" name="Group 3"/>
            <p:cNvGrpSpPr/>
            <p:nvPr/>
          </p:nvGrpSpPr>
          <p:grpSpPr>
            <a:xfrm>
              <a:off x="609600" y="1676400"/>
              <a:ext cx="7391400" cy="4419600"/>
              <a:chOff x="609600" y="838200"/>
              <a:chExt cx="7391400" cy="5257800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3048000" y="838200"/>
                <a:ext cx="2514600" cy="52578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657600" y="1905000"/>
                <a:ext cx="1371600" cy="838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ALU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657600" y="3352800"/>
                <a:ext cx="1371600" cy="838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Control Unit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657600" y="4800600"/>
                <a:ext cx="1371600" cy="838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Memory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09600" y="2971800"/>
                <a:ext cx="1371600" cy="838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Input Unit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629400" y="2971800"/>
                <a:ext cx="1371600" cy="838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Output Unit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505200" y="914400"/>
                <a:ext cx="1607684" cy="91440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5400" b="1" cap="none" spc="0" dirty="0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chemeClr val="accent1">
                        <a:satMod val="200000"/>
                        <a:tint val="3000"/>
                      </a:schemeClr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</a:rPr>
                  <a:t>CPU</a:t>
                </a:r>
              </a:p>
            </p:txBody>
          </p:sp>
          <p:sp>
            <p:nvSpPr>
              <p:cNvPr id="13" name="Left-Right Arrow 12"/>
              <p:cNvSpPr/>
              <p:nvPr/>
            </p:nvSpPr>
            <p:spPr>
              <a:xfrm rot="5400000">
                <a:off x="4038600" y="2895600"/>
                <a:ext cx="609600" cy="304800"/>
              </a:xfrm>
              <a:prstGeom prst="leftRightArrow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Left-Right Arrow 13"/>
              <p:cNvSpPr/>
              <p:nvPr/>
            </p:nvSpPr>
            <p:spPr>
              <a:xfrm rot="5400000">
                <a:off x="4038600" y="4343400"/>
                <a:ext cx="609600" cy="304800"/>
              </a:xfrm>
              <a:prstGeom prst="leftRightArrow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Right Arrow 4"/>
            <p:cNvSpPr/>
            <p:nvPr/>
          </p:nvSpPr>
          <p:spPr>
            <a:xfrm>
              <a:off x="5562600" y="3733800"/>
              <a:ext cx="10668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ight Arrow 14"/>
          <p:cNvSpPr/>
          <p:nvPr/>
        </p:nvSpPr>
        <p:spPr>
          <a:xfrm>
            <a:off x="1981200" y="3733800"/>
            <a:ext cx="1066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48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4127" y="3048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/>
              <a:t>The components of a computer system </a:t>
            </a:r>
            <a:endParaRPr lang="ar-IQ" sz="40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6200" y="1066800"/>
            <a:ext cx="8839200" cy="5791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4800" b="1" dirty="0">
                <a:solidFill>
                  <a:srgbClr val="FF0000"/>
                </a:solidFill>
              </a:rPr>
              <a:t>Hardware:</a:t>
            </a:r>
            <a:r>
              <a:rPr lang="en-US" dirty="0"/>
              <a:t> </a:t>
            </a:r>
          </a:p>
          <a:p>
            <a:pPr algn="just"/>
            <a:r>
              <a:rPr lang="en-US" sz="2400" dirty="0"/>
              <a:t>is the physical aspect of the computer that can be seen and touch. like Screen, Cables, Keyboard, Printer. The hardware cannot do anything without software.</a:t>
            </a:r>
          </a:p>
          <a:p>
            <a:pPr algn="just"/>
            <a:r>
              <a:rPr lang="en-US" sz="4800" b="1" dirty="0">
                <a:solidFill>
                  <a:srgbClr val="FF0000"/>
                </a:solidFill>
              </a:rPr>
              <a:t>Software :</a:t>
            </a:r>
            <a:r>
              <a:rPr lang="en-US" dirty="0"/>
              <a:t> </a:t>
            </a:r>
          </a:p>
          <a:p>
            <a:pPr marL="299720" marR="5080" algn="just">
              <a:lnSpc>
                <a:spcPct val="100000"/>
              </a:lnSpc>
              <a:spcBef>
                <a:spcPts val="25"/>
              </a:spcBef>
            </a:pPr>
            <a:r>
              <a:rPr lang="en-US" sz="2400" b="1" spc="-5" dirty="0">
                <a:solidFill>
                  <a:srgbClr val="0070C0"/>
                </a:solidFill>
                <a:cs typeface="Calibri"/>
              </a:rPr>
              <a:t>Software </a:t>
            </a:r>
            <a:r>
              <a:rPr lang="en-US" sz="2400" spc="-5" dirty="0">
                <a:cs typeface="Calibri"/>
              </a:rPr>
              <a:t>is </a:t>
            </a:r>
            <a:r>
              <a:rPr lang="en-US" sz="2400" dirty="0">
                <a:cs typeface="Calibri"/>
              </a:rPr>
              <a:t>a </a:t>
            </a:r>
            <a:r>
              <a:rPr lang="en-US" sz="2400" spc="-5" dirty="0">
                <a:cs typeface="Calibri"/>
              </a:rPr>
              <a:t>program which consists of step by step  instructions </a:t>
            </a:r>
            <a:r>
              <a:rPr lang="en-US" sz="2400" dirty="0">
                <a:cs typeface="Calibri"/>
              </a:rPr>
              <a:t>that </a:t>
            </a:r>
            <a:r>
              <a:rPr lang="en-US" sz="2400" spc="-5" dirty="0">
                <a:cs typeface="Calibri"/>
              </a:rPr>
              <a:t>tell </a:t>
            </a:r>
            <a:r>
              <a:rPr lang="en-US" sz="2400" dirty="0">
                <a:cs typeface="Calibri"/>
              </a:rPr>
              <a:t>the </a:t>
            </a:r>
            <a:r>
              <a:rPr lang="en-US" sz="2400" spc="-5" dirty="0">
                <a:cs typeface="Calibri"/>
              </a:rPr>
              <a:t>computer </a:t>
            </a:r>
            <a:r>
              <a:rPr lang="en-US" sz="2400" dirty="0">
                <a:cs typeface="Calibri"/>
              </a:rPr>
              <a:t>how to </a:t>
            </a:r>
            <a:r>
              <a:rPr lang="en-US" sz="2400" spc="-5" dirty="0">
                <a:cs typeface="Calibri"/>
              </a:rPr>
              <a:t>do its  work.</a:t>
            </a:r>
            <a:endParaRPr lang="en-US" sz="2400" dirty="0">
              <a:cs typeface="Calibri"/>
            </a:endParaRPr>
          </a:p>
          <a:p>
            <a:pPr marL="299720" algn="just">
              <a:lnSpc>
                <a:spcPct val="100000"/>
              </a:lnSpc>
            </a:pPr>
            <a:r>
              <a:rPr lang="en-US" sz="2400" spc="-5" dirty="0">
                <a:cs typeface="Calibri"/>
              </a:rPr>
              <a:t>In general, we</a:t>
            </a:r>
            <a:r>
              <a:rPr lang="en-US" sz="2400" spc="-1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have</a:t>
            </a:r>
            <a:endParaRPr lang="en-US" sz="2400" dirty="0">
              <a:cs typeface="Calibri"/>
            </a:endParaRPr>
          </a:p>
          <a:p>
            <a:pPr marL="848360" lvl="1" indent="-263525">
              <a:lnSpc>
                <a:spcPct val="100000"/>
              </a:lnSpc>
              <a:spcBef>
                <a:spcPts val="600"/>
              </a:spcBef>
              <a:buAutoNum type="arabicPlain"/>
              <a:tabLst>
                <a:tab pos="848994" algn="l"/>
              </a:tabLst>
            </a:pPr>
            <a:r>
              <a:rPr lang="en-US" sz="2400" spc="-5" dirty="0">
                <a:cs typeface="Calibri"/>
              </a:rPr>
              <a:t>Operating</a:t>
            </a:r>
            <a:r>
              <a:rPr lang="en-US" sz="2400" spc="-30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Systems (ex: Windows)</a:t>
            </a:r>
          </a:p>
          <a:p>
            <a:pPr marL="848360" lvl="1" indent="-263525">
              <a:lnSpc>
                <a:spcPct val="100000"/>
              </a:lnSpc>
              <a:spcBef>
                <a:spcPts val="600"/>
              </a:spcBef>
              <a:buAutoNum type="arabicPlain"/>
              <a:tabLst>
                <a:tab pos="848994" algn="l"/>
              </a:tabLst>
            </a:pPr>
            <a:r>
              <a:rPr lang="en-US" sz="2400" spc="-5" dirty="0">
                <a:cs typeface="Calibri"/>
              </a:rPr>
              <a:t>Application</a:t>
            </a:r>
            <a:r>
              <a:rPr lang="en-US" sz="2400" spc="-4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Software (ex: </a:t>
            </a:r>
            <a:r>
              <a:rPr lang="en-US" sz="2400" spc="-5" dirty="0" err="1">
                <a:cs typeface="Calibri"/>
              </a:rPr>
              <a:t>Ms</a:t>
            </a:r>
            <a:r>
              <a:rPr lang="en-US" sz="2400" spc="-5" dirty="0">
                <a:cs typeface="Calibri"/>
              </a:rPr>
              <a:t> Word)</a:t>
            </a:r>
            <a:endParaRPr lang="en-US" sz="2400" dirty="0">
              <a:cs typeface="Calibri"/>
            </a:endParaRPr>
          </a:p>
          <a:p>
            <a:pPr algn="just"/>
            <a:r>
              <a:rPr lang="en-US" sz="3600" dirty="0"/>
              <a:t>.</a:t>
            </a:r>
          </a:p>
          <a:p>
            <a:pPr algn="just"/>
            <a:endParaRPr lang="en-US" b="1" dirty="0">
              <a:solidFill>
                <a:srgbClr val="FF0000"/>
              </a:solidFill>
            </a:endParaRPr>
          </a:p>
          <a:p>
            <a:pPr algn="just">
              <a:buFont typeface="Arial" pitchFamily="34" charset="0"/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28685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381000"/>
            <a:ext cx="84582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900" dirty="0"/>
              <a:t>Hardware components</a:t>
            </a:r>
            <a:endParaRPr lang="ar-IQ" sz="49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" y="1551709"/>
            <a:ext cx="8458200" cy="43891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Central Processing Unit (CPU)</a:t>
            </a:r>
          </a:p>
          <a:p>
            <a:pPr algn="just"/>
            <a:r>
              <a:rPr lang="en-US" dirty="0"/>
              <a:t>Memory (main memory)</a:t>
            </a:r>
          </a:p>
          <a:p>
            <a:pPr algn="just"/>
            <a:r>
              <a:rPr lang="fr-FR" dirty="0"/>
              <a:t>Storage </a:t>
            </a:r>
            <a:r>
              <a:rPr lang="fr-FR" dirty="0" err="1"/>
              <a:t>Devices</a:t>
            </a:r>
            <a:r>
              <a:rPr lang="fr-FR" dirty="0"/>
              <a:t> (</a:t>
            </a:r>
            <a:r>
              <a:rPr lang="fr-FR" dirty="0" err="1"/>
              <a:t>disks</a:t>
            </a:r>
            <a:r>
              <a:rPr lang="fr-FR" dirty="0"/>
              <a:t>, CDs, tapes)</a:t>
            </a:r>
          </a:p>
          <a:p>
            <a:pPr algn="just"/>
            <a:r>
              <a:rPr lang="en-US" dirty="0"/>
              <a:t>Input and Output Devices (monitors, keyboards, mice, printers)</a:t>
            </a:r>
          </a:p>
          <a:p>
            <a:pPr algn="just"/>
            <a:r>
              <a:rPr lang="en-US" dirty="0"/>
              <a:t>Communication Devices (modems and network </a:t>
            </a:r>
          </a:p>
          <a:p>
            <a:pPr marL="0" indent="0" algn="just">
              <a:buNone/>
            </a:pPr>
            <a:r>
              <a:rPr lang="en-US" dirty="0"/>
              <a:t>interface cards (NICs))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22005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6600"/>
            <a:ext cx="8686800" cy="1143000"/>
          </a:xfrm>
        </p:spPr>
        <p:txBody>
          <a:bodyPr>
            <a:noAutofit/>
          </a:bodyPr>
          <a:lstStyle/>
          <a:p>
            <a:pPr lvl="0" algn="l" hangingPunct="0"/>
            <a:r>
              <a:rPr lang="en-US" sz="3600" dirty="0"/>
              <a:t>Types of Computers</a:t>
            </a:r>
            <a:br>
              <a:rPr lang="en-US" sz="4900" dirty="0"/>
            </a:br>
            <a:r>
              <a:rPr lang="en-US" sz="1200" dirty="0"/>
              <a:t> </a:t>
            </a:r>
            <a:br>
              <a:rPr lang="en-US" sz="1200" dirty="0"/>
            </a:br>
            <a:r>
              <a:rPr lang="en-US" sz="1200" dirty="0"/>
              <a:t> </a:t>
            </a:r>
            <a:r>
              <a:rPr lang="en-US" sz="2400" dirty="0">
                <a:latin typeface="+mn-lt"/>
                <a:ea typeface="+mn-ea"/>
                <a:cs typeface="+mn-cs"/>
              </a:rPr>
              <a:t>There are different types of personal computers:</a:t>
            </a:r>
            <a:br>
              <a:rPr lang="en-US" sz="2400" dirty="0">
                <a:latin typeface="+mn-lt"/>
                <a:ea typeface="+mn-ea"/>
                <a:cs typeface="+mn-cs"/>
              </a:rPr>
            </a:br>
            <a:br>
              <a:rPr lang="en-US" sz="2400" dirty="0">
                <a:latin typeface="+mn-lt"/>
                <a:ea typeface="+mn-ea"/>
                <a:cs typeface="+mn-cs"/>
              </a:rPr>
            </a:br>
            <a:r>
              <a:rPr lang="en-US" sz="2400" dirty="0">
                <a:latin typeface="+mn-lt"/>
                <a:ea typeface="+mn-ea"/>
                <a:cs typeface="+mn-cs"/>
              </a:rPr>
              <a:t>1.</a:t>
            </a:r>
            <a:r>
              <a:rPr lang="en-US" sz="2400" b="1" dirty="0"/>
              <a:t>Desktop/computers…</a:t>
            </a:r>
            <a:br>
              <a:rPr lang="en-US" sz="2400" b="1" dirty="0"/>
            </a:br>
            <a:br>
              <a:rPr lang="en-US" sz="2400" dirty="0"/>
            </a:br>
            <a:r>
              <a:rPr lang="en-US" sz="2400" dirty="0"/>
              <a:t>2.</a:t>
            </a:r>
            <a:r>
              <a:rPr lang="en-US" sz="2400" b="1" dirty="0"/>
              <a:t>Laptop (or notebook) computers…………</a:t>
            </a:r>
            <a:br>
              <a:rPr lang="en-US" sz="2400" b="1" dirty="0"/>
            </a:br>
            <a:br>
              <a:rPr lang="en-US" sz="2400" b="1" dirty="0"/>
            </a:br>
            <a:r>
              <a:rPr lang="en-US" sz="2400" b="1" dirty="0"/>
              <a:t>3.Tablet PCs………</a:t>
            </a:r>
            <a:br>
              <a:rPr lang="en-US" sz="2400" dirty="0">
                <a:latin typeface="+mn-lt"/>
                <a:ea typeface="+mn-ea"/>
                <a:cs typeface="+mn-cs"/>
              </a:rPr>
            </a:br>
            <a:br>
              <a:rPr lang="en-US" sz="2400" dirty="0">
                <a:latin typeface="+mn-lt"/>
                <a:ea typeface="+mn-ea"/>
                <a:cs typeface="+mn-cs"/>
              </a:rPr>
            </a:br>
            <a:r>
              <a:rPr lang="en-US" sz="2400" dirty="0">
                <a:latin typeface="+mn-lt"/>
                <a:ea typeface="+mn-ea"/>
                <a:cs typeface="+mn-cs"/>
              </a:rPr>
              <a:t>4.</a:t>
            </a:r>
            <a:r>
              <a:rPr lang="en-US" sz="2400" b="1" dirty="0"/>
              <a:t>Personal digital assistants (PDAs) …….</a:t>
            </a:r>
            <a:br>
              <a:rPr lang="en-US" sz="2400" b="1" dirty="0"/>
            </a:br>
            <a:br>
              <a:rPr lang="en-US" sz="2400" b="1" dirty="0"/>
            </a:br>
            <a:r>
              <a:rPr lang="en-US" sz="2400" b="1" dirty="0"/>
              <a:t>5.Mobile Phones…….</a:t>
            </a:r>
            <a:br>
              <a:rPr lang="en-US" sz="2400" b="1" dirty="0"/>
            </a:br>
            <a:br>
              <a:rPr lang="en-US" sz="2400" dirty="0"/>
            </a:br>
            <a:r>
              <a:rPr lang="en-US" sz="2400" dirty="0"/>
              <a:t>6.</a:t>
            </a:r>
            <a:r>
              <a:rPr lang="en-US" sz="2400" b="1" dirty="0"/>
              <a:t>Smartphones ………………………………….. </a:t>
            </a:r>
            <a:br>
              <a:rPr lang="en-US" sz="2400" b="1" dirty="0"/>
            </a:br>
            <a:br>
              <a:rPr lang="en-US" sz="2400" dirty="0"/>
            </a:br>
            <a:r>
              <a:rPr lang="en-US" sz="2400" dirty="0"/>
              <a:t>7.</a:t>
            </a:r>
            <a:r>
              <a:rPr lang="en-US" sz="2400" b="1" dirty="0"/>
              <a:t>Multimedia players……. </a:t>
            </a:r>
            <a:br>
              <a:rPr lang="en-US" sz="2400" dirty="0"/>
            </a:br>
            <a:br>
              <a:rPr lang="en-US" sz="2400" b="1" dirty="0"/>
            </a:br>
            <a:r>
              <a:rPr lang="en-US" sz="2400" b="1" dirty="0"/>
              <a:t>   </a:t>
            </a:r>
            <a:br>
              <a:rPr lang="en-US" sz="3200" dirty="0">
                <a:latin typeface="+mn-lt"/>
                <a:ea typeface="+mn-ea"/>
                <a:cs typeface="+mn-cs"/>
              </a:rPr>
            </a:br>
            <a:endParaRPr lang="en-US" sz="3200" dirty="0"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710" y="2242165"/>
            <a:ext cx="929386" cy="85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445" y="1320942"/>
            <a:ext cx="1233487" cy="923925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463" y="2782278"/>
            <a:ext cx="914400" cy="893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894" y="3429000"/>
            <a:ext cx="939800" cy="122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894" y="4867256"/>
            <a:ext cx="1057275" cy="10810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369" y="5786436"/>
            <a:ext cx="1071563" cy="1071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134421"/>
            <a:ext cx="626091" cy="115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23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210234"/>
            <a:ext cx="40981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Input / Output Ports</a:t>
            </a:r>
            <a:endParaRPr lang="en-US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247" r="5529" b="2407"/>
          <a:stretch/>
        </p:blipFill>
        <p:spPr bwMode="auto">
          <a:xfrm>
            <a:off x="5403273" y="374745"/>
            <a:ext cx="2803815" cy="578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7868" y="1447800"/>
            <a:ext cx="356593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Typically all computers will have </a:t>
            </a:r>
          </a:p>
          <a:p>
            <a:r>
              <a:rPr lang="en-US" dirty="0"/>
              <a:t>these ports: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USB 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Serial 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Parallel 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Network 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FireWire port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380" b="27925"/>
          <a:stretch/>
        </p:blipFill>
        <p:spPr>
          <a:xfrm>
            <a:off x="2279513" y="2143990"/>
            <a:ext cx="624296" cy="477983"/>
          </a:xfrm>
          <a:prstGeom prst="rect">
            <a:avLst/>
          </a:prstGeom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271" y="2775234"/>
            <a:ext cx="771525" cy="276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163" y="3314915"/>
            <a:ext cx="1589088" cy="284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432" y="3994849"/>
            <a:ext cx="29527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776" r="58593" b="31112"/>
          <a:stretch/>
        </p:blipFill>
        <p:spPr>
          <a:xfrm>
            <a:off x="2331797" y="4473139"/>
            <a:ext cx="640003" cy="36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043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1"/>
            <a:ext cx="88392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Computer Performance</a:t>
            </a:r>
            <a:endParaRPr lang="en-US" sz="4000" dirty="0"/>
          </a:p>
          <a:p>
            <a:pPr hangingPunct="0"/>
            <a:r>
              <a:rPr lang="en-US" dirty="0"/>
              <a:t> </a:t>
            </a:r>
          </a:p>
          <a:p>
            <a:pPr hangingPunct="0"/>
            <a:r>
              <a:rPr lang="en-US" sz="2800" dirty="0"/>
              <a:t>There are several factors determining the processing speed of a computer:</a:t>
            </a:r>
          </a:p>
          <a:p>
            <a:r>
              <a:rPr lang="en-US" sz="2800" dirty="0"/>
              <a:t> </a:t>
            </a:r>
          </a:p>
          <a:p>
            <a:pPr marL="514350" lvl="0" indent="-514350" hangingPunct="0">
              <a:buFont typeface="+mj-lt"/>
              <a:buAutoNum type="arabicPeriod"/>
            </a:pPr>
            <a:r>
              <a:rPr lang="en-US" sz="2800" b="1" dirty="0"/>
              <a:t>The clock speed of the CPU  (Hertz) </a:t>
            </a:r>
            <a:endParaRPr lang="en-US" sz="2800" dirty="0"/>
          </a:p>
          <a:p>
            <a:pPr marL="514350" lvl="0" indent="-514350" hangingPunct="0">
              <a:buFont typeface="+mj-lt"/>
              <a:buAutoNum type="arabicPeriod"/>
            </a:pPr>
            <a:r>
              <a:rPr lang="en-US" sz="2800" b="1" dirty="0"/>
              <a:t>The design of the CPU  </a:t>
            </a:r>
            <a:endParaRPr lang="en-US" sz="2800" dirty="0"/>
          </a:p>
          <a:p>
            <a:pPr marL="514350" lvl="0" indent="-514350" hangingPunct="0">
              <a:buFont typeface="+mj-lt"/>
              <a:buAutoNum type="arabicPeriod"/>
            </a:pPr>
            <a:r>
              <a:rPr lang="en-US" sz="2800" b="1" dirty="0"/>
              <a:t>The amount of RAM (bit, Byte)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2800" b="1" dirty="0"/>
              <a:t>The type of hard disk (Size, Speed)</a:t>
            </a:r>
          </a:p>
          <a:p>
            <a:pPr marL="514350" lvl="0" indent="-514350" hangingPunct="0">
              <a:buFont typeface="+mj-lt"/>
              <a:buAutoNum type="arabicPeriod"/>
            </a:pPr>
            <a:r>
              <a:rPr lang="en-US" sz="2800" b="1" dirty="0"/>
              <a:t>The type of graphics card</a:t>
            </a:r>
          </a:p>
          <a:p>
            <a:pPr marL="514350" lvl="0" indent="-514350" hangingPunct="0">
              <a:buFont typeface="+mj-lt"/>
              <a:buAutoNum type="arabicPeriod"/>
            </a:pPr>
            <a:r>
              <a:rPr lang="en-US" sz="2800" b="1" dirty="0"/>
              <a:t>The type of CD-ROM or DVD-ROM</a:t>
            </a:r>
          </a:p>
          <a:p>
            <a:pPr marL="514350" lvl="0" indent="-514350" hangingPunct="0">
              <a:buFont typeface="+mj-lt"/>
              <a:buAutoNum type="arabicPeriod"/>
            </a:pPr>
            <a:r>
              <a:rPr lang="en-US" sz="2800" b="1" dirty="0"/>
              <a:t>The number of applications running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6903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16" y="0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  <a:p>
            <a:r>
              <a:rPr lang="en-US" sz="2800" b="1" dirty="0"/>
              <a:t>Central Processing Unit (CPU)</a:t>
            </a:r>
          </a:p>
          <a:p>
            <a:endParaRPr lang="en-US" sz="2800" dirty="0"/>
          </a:p>
          <a:p>
            <a:pPr hangingPunct="0"/>
            <a:r>
              <a:rPr lang="en-US" sz="2800" u="sng" dirty="0">
                <a:solidFill>
                  <a:srgbClr val="FF0000"/>
                </a:solidFill>
              </a:rPr>
              <a:t>The Central Processing Unit (CPU) is located inside the system unit</a:t>
            </a:r>
            <a:r>
              <a:rPr lang="en-US" sz="2800" u="sng" dirty="0"/>
              <a:t>. </a:t>
            </a:r>
            <a:r>
              <a:rPr lang="en-US" sz="2800" dirty="0"/>
              <a:t>The CPU, also referred to as the central processor or </a:t>
            </a:r>
            <a:r>
              <a:rPr lang="en-US" sz="2800" u="sng" dirty="0">
                <a:solidFill>
                  <a:srgbClr val="FF0000"/>
                </a:solidFill>
              </a:rPr>
              <a:t>processor, is the „brain‟ of the computer</a:t>
            </a:r>
            <a:r>
              <a:rPr lang="en-US" sz="2800" u="sng" dirty="0"/>
              <a:t>. </a:t>
            </a:r>
          </a:p>
          <a:p>
            <a:pPr hangingPunct="0"/>
            <a:r>
              <a:rPr lang="en-US" sz="2800" u="sng" dirty="0"/>
              <a:t> </a:t>
            </a:r>
          </a:p>
          <a:p>
            <a:pPr hangingPunct="0"/>
            <a:r>
              <a:rPr lang="en-US" sz="2800" dirty="0"/>
              <a:t>The speed of the </a:t>
            </a:r>
            <a:r>
              <a:rPr lang="en-US" sz="2800" u="sng" dirty="0">
                <a:solidFill>
                  <a:srgbClr val="FF0000"/>
                </a:solidFill>
              </a:rPr>
              <a:t>CPU is measured in  (MHz) </a:t>
            </a:r>
            <a:r>
              <a:rPr lang="en-US" sz="2800" dirty="0"/>
              <a:t>or gigahertz (GHz). 1MHz is equal to 1 million cycles per second. 1GHz is equal to 1 billion cycles per second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724400"/>
            <a:ext cx="2817122" cy="18794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724400"/>
            <a:ext cx="3060047" cy="181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335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</TotalTime>
  <Words>1430</Words>
  <Application>Microsoft Office PowerPoint</Application>
  <PresentationFormat>On-screen Show (4:3)</PresentationFormat>
  <Paragraphs>172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Office Theme</vt:lpstr>
      <vt:lpstr>Information Technology Basic Concepts of Computer</vt:lpstr>
      <vt:lpstr>PowerPoint Presentation</vt:lpstr>
      <vt:lpstr>PowerPoint Presentation</vt:lpstr>
      <vt:lpstr>PowerPoint Presentation</vt:lpstr>
      <vt:lpstr>PowerPoint Presentation</vt:lpstr>
      <vt:lpstr>Types of Computers    There are different types of personal computers:  1.Desktop/computers…  2.Laptop (or notebook) computers…………  3.Tablet PCs………  4.Personal digital assistants (PDAs) …….  5.Mobile Phones…….  6.Smartphones …………………………………..   7.Multimedia players…….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 of Information Technology</dc:title>
  <dc:creator>Azhi</dc:creator>
  <cp:lastModifiedBy>Azhi Aziz</cp:lastModifiedBy>
  <cp:revision>51</cp:revision>
  <cp:lastPrinted>2015-01-12T07:20:30Z</cp:lastPrinted>
  <dcterms:created xsi:type="dcterms:W3CDTF">2006-08-16T00:00:00Z</dcterms:created>
  <dcterms:modified xsi:type="dcterms:W3CDTF">2021-01-16T08:39:03Z</dcterms:modified>
</cp:coreProperties>
</file>