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11"/>
  </p:notesMasterIdLst>
  <p:sldIdLst>
    <p:sldId id="326" r:id="rId3"/>
    <p:sldId id="301" r:id="rId4"/>
    <p:sldId id="328" r:id="rId5"/>
    <p:sldId id="334" r:id="rId6"/>
    <p:sldId id="331" r:id="rId7"/>
    <p:sldId id="332" r:id="rId8"/>
    <p:sldId id="330" r:id="rId9"/>
    <p:sldId id="3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99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13" autoAdjust="0"/>
    <p:restoredTop sz="94967" autoAdjust="0"/>
  </p:normalViewPr>
  <p:slideViewPr>
    <p:cSldViewPr snapToGrid="0">
      <p:cViewPr varScale="1">
        <p:scale>
          <a:sx n="78" d="100"/>
          <a:sy n="78" d="100"/>
        </p:scale>
        <p:origin x="36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FF92D-8D5F-42A2-9ECD-124B1837D048}" type="datetimeFigureOut">
              <a:rPr lang="en-US" smtClean="0"/>
              <a:t>2022-11-12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0F3EA-4999-4B1E-ADE7-2C829A029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ku-Arab-IQ" dirty="0" smtClean="0"/>
              <a:t>ما الذي ينظم التنمية؟ ما الذي يحدد أين ومتى يحدث النمو والتمايز؟  تكمن الإجابات على هذه الأسئلة في جينات الكائن الحي وبيئته.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0F3EA-4999-4B1E-ADE7-2C829A029C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3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6EC4-57D0-4F73-B55F-6AE27BC44C2B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9DAD-61DF-4896-8A94-A6CDE2D64FD0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1BE7-E691-49DA-8465-9747D8A371DE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9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304800" y="3200400"/>
            <a:ext cx="11684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pic>
        <p:nvPicPr>
          <p:cNvPr id="5" name="Picture 102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711200" y="3200400"/>
            <a:ext cx="11277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1060451" y="2895600"/>
            <a:ext cx="4064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524000" y="1981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按一下以編輯母片標題樣式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717800" y="4351338"/>
            <a:ext cx="85344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按一下以編輯母片副標題樣式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BEC0-9D4D-4A76-85A1-4E375E5FE897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6942930-24D1-49F5-817C-56751DB4CA32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06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BB82-D9B5-436B-BD3E-9699FA34C97C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BD702-0AB9-4F65-B9D8-5A979668F808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478A-9033-4422-A084-28961CBC1D95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3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018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5203-8CE9-4BC2-9C1C-92F9B9B496A0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3846-5525-485C-A3C0-7C193EB2523D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5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3F51-CDE0-4AA3-BACC-E9B38552EF46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FFF6-43A7-4170-8153-78806712B078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26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F987-44A3-46DE-97C8-9449FD2B8847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CDFE4-1FF3-4147-A464-E7134727AE55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4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71D7-53A6-4225-895C-8B346463078D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41770-9617-4C33-85CA-CE5955B75217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26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8171-AB18-4096-9D92-943E1054EDBC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4796-80C0-45F4-9BB3-B668FE390C07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23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4DD4-46A1-43F4-9E07-8468E4BFCD6C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19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CF70-531B-42B3-AFD1-EC4E2C936BAD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5CAA9-8C87-408B-B5F3-5D952E6953B2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15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301F-EFB0-471D-B19C-E980A6C1BDF1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0F91C-41E6-4A5A-A400-7FDAC4556385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39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838200"/>
            <a:ext cx="25908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838200"/>
            <a:ext cx="75692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FE230-0D17-43FB-B88A-405FA5FA8B6C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C5546-D691-46EE-BAD9-A28A0C2BD808}" type="slidenum">
              <a:rPr lang="ar-SA" alt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2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A673-E5C4-455B-997A-4E8FA8EC54B1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8835-90A5-473B-AB1B-1CFF78537728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7AD3-9B6B-4BBE-B14F-E522E54351CB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4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A88A-53CE-4275-A8CC-7F17ACF24E14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4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8D5-8786-4885-B614-AD65E10ED164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1EEF-F251-443C-8C7D-8BE08BB1F9D2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6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BA15-830C-425D-921A-677D9853778F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0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C99F-8E70-4682-9181-A088808AE222}" type="datetime9">
              <a:rPr lang="en-US" smtClean="0"/>
              <a:t>2022-11-12 9:46:13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Accamic skills    Dr. Badr Qader Surchi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F9927-78E5-4211-8DE0-07A48F33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203200" y="0"/>
            <a:ext cx="19304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2235200" y="0"/>
            <a:ext cx="99568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609600" y="0"/>
            <a:ext cx="16256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838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按一下以編輯母片標題樣式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13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6D3EC7-7818-40F5-8EF1-68423C84C8C4}" type="datetime9">
              <a:rPr lang="en-US" smtClean="0">
                <a:solidFill>
                  <a:srgbClr val="2A3D7A"/>
                </a:solidFill>
              </a:rPr>
              <a:t>2022-11-12 9:46:13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135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1"/>
            <a:ext cx="10553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06400" y="457200"/>
            <a:ext cx="33528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smtClean="0">
              <a:solidFill>
                <a:srgbClr val="5B5249"/>
              </a:solidFill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135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>
                <a:solidFill>
                  <a:schemeClr val="tx2"/>
                </a:solidFill>
                <a:cs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64C57-A2FA-4450-BB77-D595DD663316}" type="slidenum">
              <a:rPr lang="ar-SA" altLang="en-US" sz="240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2A3D7A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10185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按一下以編輯母片</a:t>
            </a:r>
          </a:p>
          <a:p>
            <a:pPr lvl="1"/>
            <a:r>
              <a:rPr lang="en-US" altLang="en-US" smtClean="0"/>
              <a:t>第二層</a:t>
            </a:r>
          </a:p>
          <a:p>
            <a:pPr lvl="2"/>
            <a:r>
              <a:rPr lang="en-US" altLang="en-US" smtClean="0"/>
              <a:t>第三層</a:t>
            </a:r>
          </a:p>
          <a:p>
            <a:pPr lvl="3"/>
            <a:r>
              <a:rPr lang="en-US" altLang="en-US" smtClean="0"/>
              <a:t>第四層</a:t>
            </a:r>
          </a:p>
          <a:p>
            <a:pPr lvl="4"/>
            <a:r>
              <a:rPr lang="en-US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9640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salahaddin university erbil hd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114515" y="1846377"/>
            <a:ext cx="10363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0" b="1" i="1" dirty="0" smtClean="0">
                <a:solidFill>
                  <a:srgbClr val="0070C0"/>
                </a:solidFill>
              </a:rPr>
              <a:t>Biology Department</a:t>
            </a:r>
            <a:endParaRPr lang="en-US" sz="8000" b="1" i="1" dirty="0">
              <a:solidFill>
                <a:srgbClr val="0070C0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04117" y="3986183"/>
            <a:ext cx="10252343" cy="1276482"/>
          </a:xfrm>
        </p:spPr>
        <p:txBody>
          <a:bodyPr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Lab. 2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How to Write a Report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96129" y="5464573"/>
            <a:ext cx="6695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kern="0" dirty="0">
                <a:solidFill>
                  <a:srgbClr val="00B050"/>
                </a:solidFill>
              </a:rPr>
              <a:t>Dr. Badr Qader Surchi</a:t>
            </a:r>
          </a:p>
          <a:p>
            <a:pPr algn="ctr"/>
            <a:r>
              <a:rPr lang="en-US" sz="3600" b="1" i="1" kern="0" dirty="0">
                <a:solidFill>
                  <a:srgbClr val="00B050"/>
                </a:solidFill>
              </a:rPr>
              <a:t>Assist. Professor</a:t>
            </a:r>
            <a:endParaRPr lang="en-US" b="1" i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0" y="151048"/>
            <a:ext cx="2014698" cy="19041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7" y="42336"/>
            <a:ext cx="2170126" cy="20128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51881" y="219493"/>
            <a:ext cx="7779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5B5249">
                    <a:lumMod val="50000"/>
                  </a:srgbClr>
                </a:solidFill>
              </a:rPr>
              <a:t>Lord increase </a:t>
            </a:r>
            <a:r>
              <a:rPr lang="en-US" sz="4400" b="1" dirty="0" smtClean="0">
                <a:solidFill>
                  <a:srgbClr val="5B5249">
                    <a:lumMod val="50000"/>
                  </a:srgbClr>
                </a:solidFill>
              </a:rPr>
              <a:t>our knowledge</a:t>
            </a:r>
            <a:endParaRPr lang="en-US" sz="4400" b="1" dirty="0">
              <a:solidFill>
                <a:srgbClr val="5B52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1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37" y="816746"/>
            <a:ext cx="11454189" cy="55967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 report is a nonfiction account that presents and/or summarizes the facts about a particular event, topic, or issue. The idea is that people who are unfamiliar with the subject can find everything they need to know from a good report.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Reports make it easy to catch someone up to speed on a subject, but actually writing a report is anything but easy. So to help you understand what to do, below we present a little report of our own, all about report writing.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C4D15-89BC-4FD0-BC2D-C340995BABE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2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8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30250"/>
            <a:ext cx="1133596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Types of reports</a:t>
            </a:r>
          </a:p>
          <a:p>
            <a:pPr marL="0" indent="0">
              <a:buNone/>
            </a:pPr>
            <a:r>
              <a:rPr lang="en-US" sz="2800" dirty="0"/>
              <a:t>There are a few different types of reports, depending on the purpose and to whom you present your report. Here’s a quick list of the common types of reports: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Academic report</a:t>
            </a:r>
            <a:r>
              <a:rPr lang="en-US" sz="2800" dirty="0"/>
              <a:t>: Tests a student’s comprehension of the subject matter, such as book reports, reports on historical events, and biographies </a:t>
            </a:r>
          </a:p>
          <a:p>
            <a:pPr marL="0" indent="0">
              <a:buNone/>
            </a:pPr>
            <a:r>
              <a:rPr lang="en-US" sz="2800" b="1" dirty="0"/>
              <a:t>Business reports</a:t>
            </a:r>
            <a:r>
              <a:rPr lang="en-US" sz="2800" dirty="0"/>
              <a:t>: Identifies information useful in business strategy, such as marketing reports, internal memos, SWOT analysis, and feasibility reports</a:t>
            </a:r>
          </a:p>
          <a:p>
            <a:pPr marL="0" indent="0">
              <a:buNone/>
            </a:pPr>
            <a:r>
              <a:rPr lang="en-US" sz="2800" b="1" dirty="0"/>
              <a:t>Scientific reports</a:t>
            </a:r>
            <a:r>
              <a:rPr lang="en-US" sz="2800" dirty="0"/>
              <a:t>: Shares research findings, such as research papers and case studies, typically in science journals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3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2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753" y="808071"/>
            <a:ext cx="11133847" cy="568027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Academic </a:t>
            </a:r>
            <a:r>
              <a:rPr lang="en-US" b="1" dirty="0">
                <a:solidFill>
                  <a:srgbClr val="0070C0"/>
                </a:solidFill>
              </a:rPr>
              <a:t>report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Report </a:t>
            </a:r>
            <a:r>
              <a:rPr lang="en-US" sz="2800" dirty="0"/>
              <a:t>structures do vary among disciplines, but the most common structures include the following:</a:t>
            </a:r>
          </a:p>
          <a:p>
            <a:r>
              <a:rPr lang="en-US" sz="2800" dirty="0"/>
              <a:t>Title page. ...</a:t>
            </a:r>
          </a:p>
          <a:p>
            <a:r>
              <a:rPr lang="en-US" sz="2800" dirty="0"/>
              <a:t>Abstract (or Executive Summary in business reports) ...</a:t>
            </a:r>
          </a:p>
          <a:p>
            <a:r>
              <a:rPr lang="en-US" sz="2800" dirty="0"/>
              <a:t>Table of contents. ...</a:t>
            </a:r>
          </a:p>
          <a:p>
            <a:r>
              <a:rPr lang="en-US" sz="2800" dirty="0"/>
              <a:t>Introduction. ...</a:t>
            </a:r>
          </a:p>
          <a:p>
            <a:r>
              <a:rPr lang="en-US" sz="2800" dirty="0"/>
              <a:t>Methodology. ...</a:t>
            </a:r>
          </a:p>
          <a:p>
            <a:r>
              <a:rPr lang="en-US" sz="2800" dirty="0"/>
              <a:t>Discussion. ...</a:t>
            </a:r>
          </a:p>
          <a:p>
            <a:r>
              <a:rPr lang="en-US" sz="2800" dirty="0"/>
              <a:t>Conclusion/recommendations. ...</a:t>
            </a:r>
          </a:p>
          <a:p>
            <a:r>
              <a:rPr lang="en-US" sz="2800" dirty="0"/>
              <a:t>Appendices.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4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39978"/>
            <a:ext cx="11452698" cy="554409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The following can be a part of your business report: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covering letter or memorandum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title page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an executive summary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table of contents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an introduction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conclusion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recommendation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findings and discussion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 list of references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appendices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5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3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44257"/>
            <a:ext cx="11180323" cy="5670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Elements of a Scientific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Title Page.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Table of Contents.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Executive summary.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Introduction.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Body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Conclusion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References.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6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5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88616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What is the structure of a report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400" b="1" dirty="0"/>
              <a:t>Executive summary</a:t>
            </a:r>
            <a:r>
              <a:rPr lang="en-US" sz="2400" dirty="0"/>
              <a:t>: Just like an abstract in an academic paper, an executive summary is a standalone section that summarizes the findings in your report so readers know what to expect. These are mostly for official reports and less so for school reports. </a:t>
            </a:r>
          </a:p>
          <a:p>
            <a:pPr marL="0" indent="0">
              <a:buNone/>
            </a:pPr>
            <a:r>
              <a:rPr lang="en-US" sz="2400" b="1" dirty="0"/>
              <a:t>Introduction</a:t>
            </a:r>
            <a:r>
              <a:rPr lang="en-US" sz="2400" dirty="0"/>
              <a:t>: Setting up the body of the report, your introduction explains the overall topic that you’re about to discuss, with your thesis statement and any need-to-know background information before you get into your own findings. </a:t>
            </a:r>
          </a:p>
          <a:p>
            <a:pPr marL="0" indent="0">
              <a:buNone/>
            </a:pPr>
            <a:r>
              <a:rPr lang="en-US" sz="2400" b="1" dirty="0"/>
              <a:t>Body</a:t>
            </a:r>
            <a:r>
              <a:rPr lang="en-US" sz="2400" dirty="0"/>
              <a:t>: The body of the report explains all your major discoveries, broken up into headings and subheadings. The body makes up the majority of the entire report; whereas the introduction and conclusion are just a few paragraphs each, the body can go on for pages. </a:t>
            </a:r>
          </a:p>
          <a:p>
            <a:pPr marL="0" indent="0">
              <a:buNone/>
            </a:pPr>
            <a:r>
              <a:rPr lang="en-US" sz="2400" b="1" dirty="0"/>
              <a:t>Conclusion</a:t>
            </a:r>
            <a:r>
              <a:rPr lang="en-US" sz="2400" dirty="0"/>
              <a:t>: The conclusion is where you bring together all the information in your report and come to a definitive interpretation or judgment. This is usually where the author inputs their own personal opinions or inferences.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7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098" y="798342"/>
            <a:ext cx="11136008" cy="5615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What should be included in a report</a:t>
            </a:r>
            <a:r>
              <a:rPr lang="en-US" sz="2400" b="1" dirty="0" smtClean="0"/>
              <a:t>?</a:t>
            </a:r>
          </a:p>
          <a:p>
            <a:pPr marL="0" indent="0">
              <a:buNone/>
            </a:pPr>
            <a:r>
              <a:rPr lang="en-US" sz="2400" b="1" dirty="0"/>
              <a:t>Title page</a:t>
            </a:r>
            <a:r>
              <a:rPr lang="en-US" sz="2400" dirty="0"/>
              <a:t>: Official reports often use a title page to keep things organized; if a person has to read multiple reports, title pages make them easier to keep track of. </a:t>
            </a:r>
          </a:p>
          <a:p>
            <a:pPr marL="0" indent="0">
              <a:buNone/>
            </a:pPr>
            <a:r>
              <a:rPr lang="en-US" sz="2400" b="1" dirty="0"/>
              <a:t>Table of contents</a:t>
            </a:r>
            <a:r>
              <a:rPr lang="en-US" sz="2400" dirty="0"/>
              <a:t>: Just like in books, the table of contents helps readers go directly to the section they’re interested in, allowing for faster browsing. </a:t>
            </a:r>
          </a:p>
          <a:p>
            <a:pPr marL="0" indent="0">
              <a:buNone/>
            </a:pPr>
            <a:r>
              <a:rPr lang="en-US" sz="2400" b="1" dirty="0"/>
              <a:t>Page numbering</a:t>
            </a:r>
            <a:r>
              <a:rPr lang="en-US" sz="2400" dirty="0"/>
              <a:t>: A common courtesy if you’re writing a longer report, page numbering makes sure the pages are in order in the case of mix-ups or misprints.</a:t>
            </a:r>
          </a:p>
          <a:p>
            <a:pPr marL="0" indent="0">
              <a:buNone/>
            </a:pPr>
            <a:r>
              <a:rPr lang="en-US" sz="2400" b="1" dirty="0"/>
              <a:t>Headings and subheadings</a:t>
            </a:r>
            <a:r>
              <a:rPr lang="en-US" sz="2400" dirty="0"/>
              <a:t>: Reports are typically broken up into sections, divided by headings and subheadings, to facilitate browsing and scanning. </a:t>
            </a:r>
          </a:p>
          <a:p>
            <a:pPr marL="0" indent="0">
              <a:buNone/>
            </a:pPr>
            <a:r>
              <a:rPr lang="en-US" sz="2400" b="1" dirty="0"/>
              <a:t>Citations:</a:t>
            </a:r>
            <a:r>
              <a:rPr lang="en-US" sz="2400" dirty="0"/>
              <a:t> If you’re citing information from another source, the citations guidelines tell you the recommended format.</a:t>
            </a:r>
          </a:p>
          <a:p>
            <a:pPr marL="0" indent="0">
              <a:buNone/>
            </a:pPr>
            <a:r>
              <a:rPr lang="en-US" sz="2400" b="1" dirty="0"/>
              <a:t>Works cited page</a:t>
            </a:r>
            <a:r>
              <a:rPr lang="en-US" sz="2400" dirty="0"/>
              <a:t>: A bibliography at the end of the report lists credits and the legal information for the other sources you got information from.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EF51-7368-4957-9F15-434E1F208327}" type="datetime9">
              <a:rPr lang="en-US" smtClean="0">
                <a:solidFill>
                  <a:srgbClr val="2A3D7A"/>
                </a:solidFill>
              </a:rPr>
              <a:t>2022-11-12 9:46:14 PM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2A3D7A"/>
                </a:solidFill>
              </a:rPr>
              <a:t>Accamic skills    Dr. Badr Qader Surchi</a:t>
            </a: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BB82-D9B5-436B-BD3E-9699FA34C97C}" type="slidenum">
              <a:rPr lang="ar-SA" altLang="en-US" smtClean="0">
                <a:solidFill>
                  <a:srgbClr val="2A3D7A"/>
                </a:solidFill>
              </a:rPr>
              <a:pPr>
                <a:defRPr/>
              </a:pPr>
              <a:t>8</a:t>
            </a:fld>
            <a:endParaRPr lang="en-US" altLang="en-US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61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</TotalTime>
  <Words>719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1_Nature</vt:lpstr>
      <vt:lpstr>Biology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Herbal Medicine</dc:title>
  <dc:creator>Badr Qader Ismael</dc:creator>
  <cp:lastModifiedBy>Badr Qader Ismael</cp:lastModifiedBy>
  <cp:revision>163</cp:revision>
  <dcterms:created xsi:type="dcterms:W3CDTF">2021-02-09T04:26:51Z</dcterms:created>
  <dcterms:modified xsi:type="dcterms:W3CDTF">2022-11-12T18:46:23Z</dcterms:modified>
</cp:coreProperties>
</file>