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69"/>
  </p:notesMasterIdLst>
  <p:sldIdLst>
    <p:sldId id="292" r:id="rId2"/>
    <p:sldId id="336" r:id="rId3"/>
    <p:sldId id="295" r:id="rId4"/>
    <p:sldId id="337" r:id="rId5"/>
    <p:sldId id="338" r:id="rId6"/>
    <p:sldId id="339" r:id="rId7"/>
    <p:sldId id="340" r:id="rId8"/>
    <p:sldId id="317" r:id="rId9"/>
    <p:sldId id="318" r:id="rId10"/>
    <p:sldId id="297" r:id="rId11"/>
    <p:sldId id="319" r:id="rId12"/>
    <p:sldId id="298" r:id="rId13"/>
    <p:sldId id="299" r:id="rId14"/>
    <p:sldId id="320" r:id="rId15"/>
    <p:sldId id="300" r:id="rId16"/>
    <p:sldId id="321" r:id="rId17"/>
    <p:sldId id="322" r:id="rId18"/>
    <p:sldId id="301" r:id="rId19"/>
    <p:sldId id="323" r:id="rId20"/>
    <p:sldId id="302" r:id="rId21"/>
    <p:sldId id="324" r:id="rId22"/>
    <p:sldId id="303" r:id="rId23"/>
    <p:sldId id="325" r:id="rId24"/>
    <p:sldId id="304" r:id="rId25"/>
    <p:sldId id="326" r:id="rId26"/>
    <p:sldId id="305" r:id="rId27"/>
    <p:sldId id="327" r:id="rId28"/>
    <p:sldId id="306" r:id="rId29"/>
    <p:sldId id="328" r:id="rId30"/>
    <p:sldId id="307" r:id="rId31"/>
    <p:sldId id="329" r:id="rId32"/>
    <p:sldId id="330" r:id="rId33"/>
    <p:sldId id="308" r:id="rId34"/>
    <p:sldId id="331" r:id="rId35"/>
    <p:sldId id="309" r:id="rId36"/>
    <p:sldId id="332" r:id="rId37"/>
    <p:sldId id="310" r:id="rId38"/>
    <p:sldId id="333" r:id="rId39"/>
    <p:sldId id="311" r:id="rId40"/>
    <p:sldId id="334" r:id="rId41"/>
    <p:sldId id="312" r:id="rId42"/>
    <p:sldId id="335" r:id="rId43"/>
    <p:sldId id="313" r:id="rId44"/>
    <p:sldId id="314" r:id="rId45"/>
    <p:sldId id="315" r:id="rId46"/>
    <p:sldId id="316" r:id="rId47"/>
    <p:sldId id="277" r:id="rId48"/>
    <p:sldId id="265" r:id="rId49"/>
    <p:sldId id="266" r:id="rId50"/>
    <p:sldId id="267" r:id="rId51"/>
    <p:sldId id="279" r:id="rId52"/>
    <p:sldId id="280" r:id="rId53"/>
    <p:sldId id="282" r:id="rId54"/>
    <p:sldId id="281" r:id="rId55"/>
    <p:sldId id="283" r:id="rId56"/>
    <p:sldId id="284" r:id="rId57"/>
    <p:sldId id="285" r:id="rId58"/>
    <p:sldId id="261" r:id="rId59"/>
    <p:sldId id="262" r:id="rId60"/>
    <p:sldId id="268" r:id="rId61"/>
    <p:sldId id="269" r:id="rId62"/>
    <p:sldId id="286" r:id="rId63"/>
    <p:sldId id="287" r:id="rId64"/>
    <p:sldId id="288" r:id="rId65"/>
    <p:sldId id="289" r:id="rId66"/>
    <p:sldId id="291" r:id="rId67"/>
    <p:sldId id="290" r:id="rId6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71" autoAdjust="0"/>
  </p:normalViewPr>
  <p:slideViewPr>
    <p:cSldViewPr>
      <p:cViewPr>
        <p:scale>
          <a:sx n="77" d="100"/>
          <a:sy n="77" d="100"/>
        </p:scale>
        <p:origin x="-117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F08179A-347A-4806-92D1-B5EACD940DAB}" type="datetimeFigureOut">
              <a:rPr lang="ar-SA" smtClean="0"/>
              <a:pPr/>
              <a:t>03/09/35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EE876EC-F983-48AF-9497-E176385AD960}" type="slidenum">
              <a:rPr lang="ar-SA" smtClean="0"/>
              <a:pPr/>
              <a:t>‹#›</a:t>
            </a:fld>
            <a:endParaRPr lang="ar-SA"/>
          </a:p>
        </p:txBody>
      </p:sp>
    </p:spTree>
    <p:extLst>
      <p:ext uri="{BB962C8B-B14F-4D97-AF65-F5344CB8AC3E}">
        <p14:creationId xmlns:p14="http://schemas.microsoft.com/office/powerpoint/2010/main" xmlns="" val="14304687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D4691A62-B293-4AB0-B08D-D1106734836B}" type="datetimeFigureOut">
              <a:rPr lang="ar-SA" smtClean="0"/>
              <a:pPr/>
              <a:t>03/09/35</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2EEFDFE-6BE5-4653-841B-6B78E98EB2D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4691A62-B293-4AB0-B08D-D1106734836B}" type="datetimeFigureOut">
              <a:rPr lang="ar-SA" smtClean="0"/>
              <a:pPr/>
              <a:t>03/09/35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2EEFDFE-6BE5-4653-841B-6B78E98EB2D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4691A62-B293-4AB0-B08D-D1106734836B}" type="datetimeFigureOut">
              <a:rPr lang="ar-SA" smtClean="0"/>
              <a:pPr/>
              <a:t>03/09/35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2EEFDFE-6BE5-4653-841B-6B78E98EB2D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D4691A62-B293-4AB0-B08D-D1106734836B}" type="datetimeFigureOut">
              <a:rPr lang="ar-SA" smtClean="0"/>
              <a:pPr/>
              <a:t>03/09/35</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82EEFDFE-6BE5-4653-841B-6B78E98EB2D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D4691A62-B293-4AB0-B08D-D1106734836B}" type="datetimeFigureOut">
              <a:rPr lang="ar-SA" smtClean="0"/>
              <a:pPr/>
              <a:t>03/09/35</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82EEFDFE-6BE5-4653-841B-6B78E98EB2D1}"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D4691A62-B293-4AB0-B08D-D1106734836B}" type="datetimeFigureOut">
              <a:rPr lang="ar-SA" smtClean="0"/>
              <a:pPr/>
              <a:t>03/09/35</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82EEFDFE-6BE5-4653-841B-6B78E98EB2D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D4691A62-B293-4AB0-B08D-D1106734836B}" type="datetimeFigureOut">
              <a:rPr lang="ar-SA" smtClean="0"/>
              <a:pPr/>
              <a:t>03/09/35</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2EEFDFE-6BE5-4653-841B-6B78E98EB2D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4691A62-B293-4AB0-B08D-D1106734836B}" type="datetimeFigureOut">
              <a:rPr lang="ar-SA" smtClean="0"/>
              <a:pPr/>
              <a:t>03/09/35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2EEFDFE-6BE5-4653-841B-6B78E98EB2D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D4691A62-B293-4AB0-B08D-D1106734836B}" type="datetimeFigureOut">
              <a:rPr lang="ar-SA" smtClean="0"/>
              <a:pPr/>
              <a:t>03/09/35</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82EEFDFE-6BE5-4653-841B-6B78E98EB2D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D4691A62-B293-4AB0-B08D-D1106734836B}" type="datetimeFigureOut">
              <a:rPr lang="ar-SA" smtClean="0"/>
              <a:pPr/>
              <a:t>03/09/35</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2EEFDFE-6BE5-4653-841B-6B78E98EB2D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D4691A62-B293-4AB0-B08D-D1106734836B}" type="datetimeFigureOut">
              <a:rPr lang="ar-SA" smtClean="0"/>
              <a:pPr/>
              <a:t>03/09/35</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2EEFDFE-6BE5-4653-841B-6B78E98EB2D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4691A62-B293-4AB0-B08D-D1106734836B}" type="datetimeFigureOut">
              <a:rPr lang="ar-SA" smtClean="0"/>
              <a:pPr/>
              <a:t>03/09/35</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2EEFDFE-6BE5-4653-841B-6B78E98EB2D1}"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lukah.net/social/0/44786/"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lstStyle/>
          <a:p>
            <a:pPr algn="ctr"/>
            <a:r>
              <a:rPr lang="ar-SA" b="1" dirty="0" smtClean="0">
                <a:solidFill>
                  <a:srgbClr val="FF0000"/>
                </a:solidFill>
              </a:rPr>
              <a:t>علم نفس </a:t>
            </a:r>
            <a:r>
              <a:rPr lang="ar-SA" b="1" dirty="0" smtClean="0">
                <a:solidFill>
                  <a:srgbClr val="FF0000"/>
                </a:solidFill>
              </a:rPr>
              <a:t>الطفولة والمراهقة </a:t>
            </a:r>
            <a:endParaRPr lang="ar-SA"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b="1" dirty="0" smtClean="0"/>
              <a:t>3- التغير من العام إلى الخاص:</a:t>
            </a:r>
          </a:p>
          <a:p>
            <a:r>
              <a:rPr lang="ar-SA" dirty="0" smtClean="0"/>
              <a:t/>
            </a:r>
            <a:br>
              <a:rPr lang="ar-SA" dirty="0" smtClean="0"/>
            </a:br>
            <a:r>
              <a:rPr lang="ar-SA" dirty="0" smtClean="0"/>
              <a:t>التغيرات تسير أحيانا من العام </a:t>
            </a:r>
            <a:r>
              <a:rPr lang="ar-SA" dirty="0" err="1" smtClean="0"/>
              <a:t>الى</a:t>
            </a:r>
            <a:r>
              <a:rPr lang="ar-SA" dirty="0" smtClean="0"/>
              <a:t> الخاص ومن المجمل </a:t>
            </a:r>
            <a:r>
              <a:rPr lang="ar-SA" dirty="0" err="1" smtClean="0"/>
              <a:t>الى</a:t>
            </a:r>
            <a:r>
              <a:rPr lang="ar-SA" dirty="0" smtClean="0"/>
              <a:t> المفصل . كما تسير </a:t>
            </a:r>
            <a:r>
              <a:rPr lang="ar-SA" dirty="0" err="1" smtClean="0"/>
              <a:t>فى</a:t>
            </a:r>
            <a:r>
              <a:rPr lang="ar-SA" dirty="0" smtClean="0"/>
              <a:t> </a:t>
            </a:r>
            <a:r>
              <a:rPr lang="ar-SA" dirty="0" err="1" smtClean="0"/>
              <a:t>الاتجاة</a:t>
            </a:r>
            <a:r>
              <a:rPr lang="ar-SA" dirty="0" smtClean="0"/>
              <a:t> المضاد أحيانا أخرى , فالتغيرات </a:t>
            </a:r>
            <a:r>
              <a:rPr lang="ar-SA" dirty="0" err="1" smtClean="0"/>
              <a:t>تتجة</a:t>
            </a:r>
            <a:r>
              <a:rPr lang="ar-SA" dirty="0" smtClean="0"/>
              <a:t> من العام </a:t>
            </a:r>
            <a:r>
              <a:rPr lang="ar-SA" dirty="0" err="1" smtClean="0"/>
              <a:t>الى</a:t>
            </a:r>
            <a:r>
              <a:rPr lang="ar-SA" dirty="0" smtClean="0"/>
              <a:t> الخاص عندما يستجيب الكائن </a:t>
            </a:r>
            <a:r>
              <a:rPr lang="ar-SA" dirty="0" err="1" smtClean="0"/>
              <a:t>الحى</a:t>
            </a:r>
            <a:r>
              <a:rPr lang="ar-SA" dirty="0" smtClean="0"/>
              <a:t> للمواقف استجابة عامة </a:t>
            </a:r>
            <a:r>
              <a:rPr lang="ar-SA" dirty="0" err="1" smtClean="0"/>
              <a:t>بكليتة</a:t>
            </a:r>
            <a:r>
              <a:rPr lang="ar-SA" dirty="0" smtClean="0"/>
              <a:t> , ثم تبدأ أعضاء معينة أو وظائف خاصة </a:t>
            </a:r>
            <a:r>
              <a:rPr lang="ar-SA" dirty="0" err="1" smtClean="0"/>
              <a:t>فى</a:t>
            </a:r>
            <a:r>
              <a:rPr lang="ar-SA" dirty="0" smtClean="0"/>
              <a:t> العمل , فالطفل يحاول </a:t>
            </a:r>
            <a:r>
              <a:rPr lang="ar-SA" dirty="0" err="1" smtClean="0"/>
              <a:t>ان</a:t>
            </a:r>
            <a:r>
              <a:rPr lang="ar-SA" dirty="0" smtClean="0"/>
              <a:t> يميل </a:t>
            </a:r>
            <a:r>
              <a:rPr lang="ar-SA" dirty="0" err="1" smtClean="0"/>
              <a:t>بجسمة</a:t>
            </a:r>
            <a:r>
              <a:rPr lang="ar-SA" dirty="0" smtClean="0"/>
              <a:t> </a:t>
            </a:r>
            <a:r>
              <a:rPr lang="ar-SA" dirty="0" err="1" smtClean="0"/>
              <a:t>كلة</a:t>
            </a:r>
            <a:r>
              <a:rPr lang="ar-SA" dirty="0" smtClean="0"/>
              <a:t> ليلتقط شيئا </a:t>
            </a:r>
            <a:r>
              <a:rPr lang="ar-SA" dirty="0" err="1" smtClean="0"/>
              <a:t>امامة</a:t>
            </a:r>
            <a:r>
              <a:rPr lang="ar-SA" dirty="0" smtClean="0"/>
              <a:t> ثم يتعلم بعد ذلك كيف يحرك </a:t>
            </a:r>
            <a:r>
              <a:rPr lang="ar-SA" dirty="0" err="1" smtClean="0"/>
              <a:t>يدية</a:t>
            </a:r>
            <a:r>
              <a:rPr lang="ar-SA" dirty="0" smtClean="0"/>
              <a:t> فقط , ويكون مشى الطفل </a:t>
            </a:r>
            <a:r>
              <a:rPr lang="ar-SA" dirty="0" err="1" smtClean="0"/>
              <a:t>فى</a:t>
            </a:r>
            <a:r>
              <a:rPr lang="ar-SA" dirty="0" smtClean="0"/>
              <a:t> البداية حركة غير منتظمة لكل أجزاء </a:t>
            </a:r>
            <a:r>
              <a:rPr lang="ar-SA" dirty="0" err="1" smtClean="0"/>
              <a:t>جسمة</a:t>
            </a:r>
            <a:r>
              <a:rPr lang="ar-SA" dirty="0" smtClean="0"/>
              <a:t> وبعدها يأخذ شكلا متسقا لحركة اليدين والرجلين . والنمو لا </a:t>
            </a:r>
            <a:r>
              <a:rPr lang="ar-SA" dirty="0" err="1" smtClean="0"/>
              <a:t>يتجة</a:t>
            </a:r>
            <a:r>
              <a:rPr lang="ar-SA" dirty="0" smtClean="0"/>
              <a:t> من العام </a:t>
            </a:r>
            <a:r>
              <a:rPr lang="ar-SA" dirty="0" err="1" smtClean="0"/>
              <a:t>الى</a:t>
            </a:r>
            <a:r>
              <a:rPr lang="ar-SA" dirty="0" smtClean="0"/>
              <a:t> الخاص فقط بل أن هناك حركة عكسية </a:t>
            </a:r>
            <a:r>
              <a:rPr lang="ar-SA" dirty="0" err="1" smtClean="0"/>
              <a:t>فى</a:t>
            </a:r>
            <a:r>
              <a:rPr lang="ar-SA" dirty="0" smtClean="0"/>
              <a:t> </a:t>
            </a:r>
            <a:r>
              <a:rPr lang="ar-SA" dirty="0" err="1" smtClean="0"/>
              <a:t>الاتجاة</a:t>
            </a:r>
            <a:r>
              <a:rPr lang="ar-SA" dirty="0" smtClean="0"/>
              <a:t> المضاد تشملها عملية النمو . وهى تكوين وحدات اكبر أو سلوك أعم من الاستجابات الجزئية النوعية أو المتخصصة , ويحدث ذلك عند تعميم استجابة الخوف من مثيرات معينة </a:t>
            </a:r>
            <a:r>
              <a:rPr lang="ar-SA" dirty="0" err="1" smtClean="0"/>
              <a:t>الى</a:t>
            </a:r>
            <a:r>
              <a:rPr lang="ar-SA" dirty="0" smtClean="0"/>
              <a:t> كل المثيرات </a:t>
            </a:r>
            <a:r>
              <a:rPr lang="ar-SA" dirty="0" err="1" smtClean="0"/>
              <a:t>التى</a:t>
            </a:r>
            <a:r>
              <a:rPr lang="ar-SA" dirty="0" smtClean="0"/>
              <a:t> ترتبط بالمثيرات </a:t>
            </a:r>
            <a:r>
              <a:rPr lang="ar-SA" dirty="0" err="1" smtClean="0"/>
              <a:t>الاصلية</a:t>
            </a:r>
            <a:r>
              <a:rPr lang="ar-SA" dirty="0" smtClean="0"/>
              <a:t> .</a:t>
            </a:r>
            <a:br>
              <a:rPr lang="ar-SA" dirty="0" smtClean="0"/>
            </a:b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r>
              <a:rPr lang="ar-SA" b="1" dirty="0" smtClean="0"/>
              <a:t>4- التغير كاختفاء خصائص قديمة وظهور خصائص جديدة :</a:t>
            </a:r>
          </a:p>
          <a:p>
            <a:r>
              <a:rPr lang="ar-SA" dirty="0" smtClean="0"/>
              <a:t/>
            </a:r>
            <a:br>
              <a:rPr lang="ar-SA" dirty="0" smtClean="0"/>
            </a:br>
            <a:r>
              <a:rPr lang="ar-SA" dirty="0" smtClean="0"/>
              <a:t>التغير </a:t>
            </a:r>
            <a:r>
              <a:rPr lang="ar-SA" dirty="0" err="1" smtClean="0"/>
              <a:t>فى</a:t>
            </a:r>
            <a:r>
              <a:rPr lang="ar-SA" dirty="0" smtClean="0"/>
              <a:t> النمو لا يقتصر على التغير </a:t>
            </a:r>
            <a:r>
              <a:rPr lang="ar-SA" dirty="0" err="1" smtClean="0"/>
              <a:t>فى</a:t>
            </a:r>
            <a:r>
              <a:rPr lang="ar-SA" dirty="0" smtClean="0"/>
              <a:t> الحجم أو </a:t>
            </a:r>
            <a:r>
              <a:rPr lang="ar-SA" dirty="0" err="1" smtClean="0"/>
              <a:t>فى</a:t>
            </a:r>
            <a:r>
              <a:rPr lang="ar-SA" dirty="0" smtClean="0"/>
              <a:t> النسبة ولكنة يشمل أيضا </a:t>
            </a:r>
            <a:r>
              <a:rPr lang="ar-SA" dirty="0" err="1" smtClean="0"/>
              <a:t>إختفاء</a:t>
            </a:r>
            <a:r>
              <a:rPr lang="ar-SA" dirty="0" smtClean="0"/>
              <a:t> خصائص قديمة وظهور خصائص جديدة , ويحدث هذا عندما ينتقل الطفل من مرحلة من مراحل النمو </a:t>
            </a:r>
            <a:r>
              <a:rPr lang="ar-SA" dirty="0" err="1" smtClean="0"/>
              <a:t>الى</a:t>
            </a:r>
            <a:r>
              <a:rPr lang="ar-SA" dirty="0" smtClean="0"/>
              <a:t> المرحلة </a:t>
            </a:r>
            <a:r>
              <a:rPr lang="ar-SA" dirty="0" err="1" smtClean="0"/>
              <a:t>التى</a:t>
            </a:r>
            <a:r>
              <a:rPr lang="ar-SA" dirty="0" smtClean="0"/>
              <a:t> تليها , وتكون </a:t>
            </a:r>
            <a:r>
              <a:rPr lang="ar-SA" dirty="0" err="1" smtClean="0"/>
              <a:t>هذة</a:t>
            </a:r>
            <a:r>
              <a:rPr lang="ar-SA" dirty="0" smtClean="0"/>
              <a:t> الخاصية القديمة من </a:t>
            </a:r>
            <a:r>
              <a:rPr lang="ar-SA" dirty="0" err="1" smtClean="0"/>
              <a:t>خضائص</a:t>
            </a:r>
            <a:r>
              <a:rPr lang="ar-SA" dirty="0" smtClean="0"/>
              <a:t> المرحلة </a:t>
            </a:r>
            <a:r>
              <a:rPr lang="ar-SA" dirty="0" err="1" smtClean="0"/>
              <a:t>الى</a:t>
            </a:r>
            <a:r>
              <a:rPr lang="ar-SA" dirty="0" smtClean="0"/>
              <a:t> </a:t>
            </a:r>
            <a:r>
              <a:rPr lang="ar-SA" dirty="0" err="1" smtClean="0"/>
              <a:t>إنتقل</a:t>
            </a:r>
            <a:r>
              <a:rPr lang="ar-SA" dirty="0" smtClean="0"/>
              <a:t> منها الطفل , ولذا تميل </a:t>
            </a:r>
            <a:r>
              <a:rPr lang="ar-SA" dirty="0" err="1" smtClean="0"/>
              <a:t>الى</a:t>
            </a:r>
            <a:r>
              <a:rPr lang="ar-SA" dirty="0" smtClean="0"/>
              <a:t> التناقص حتى </a:t>
            </a:r>
            <a:r>
              <a:rPr lang="ar-SA" dirty="0" err="1" smtClean="0"/>
              <a:t>تختفى</a:t>
            </a:r>
            <a:r>
              <a:rPr lang="ar-SA" dirty="0" smtClean="0"/>
              <a:t> , بينما تبدأ الخصائص الجديدة </a:t>
            </a:r>
            <a:r>
              <a:rPr lang="ar-SA" dirty="0" err="1" smtClean="0"/>
              <a:t>والتى</a:t>
            </a:r>
            <a:r>
              <a:rPr lang="ar-SA" dirty="0" smtClean="0"/>
              <a:t> </a:t>
            </a:r>
            <a:r>
              <a:rPr lang="ar-SA" dirty="0" err="1" smtClean="0"/>
              <a:t>تنتمى</a:t>
            </a:r>
            <a:r>
              <a:rPr lang="ar-SA" dirty="0" smtClean="0"/>
              <a:t> </a:t>
            </a:r>
            <a:r>
              <a:rPr lang="ar-SA" dirty="0" err="1" smtClean="0"/>
              <a:t>الى</a:t>
            </a:r>
            <a:r>
              <a:rPr lang="ar-SA" dirty="0" smtClean="0"/>
              <a:t> المرحلة الجديدة </a:t>
            </a:r>
            <a:r>
              <a:rPr lang="ar-SA" dirty="0" err="1" smtClean="0"/>
              <a:t>التى</a:t>
            </a:r>
            <a:r>
              <a:rPr lang="ar-SA" dirty="0" smtClean="0"/>
              <a:t> </a:t>
            </a:r>
            <a:r>
              <a:rPr lang="ar-SA" dirty="0" err="1" smtClean="0"/>
              <a:t>إنتقل</a:t>
            </a:r>
            <a:r>
              <a:rPr lang="ar-SA" dirty="0" smtClean="0"/>
              <a:t> إليها وتأخذ </a:t>
            </a:r>
            <a:r>
              <a:rPr lang="ar-SA" dirty="0" err="1" smtClean="0"/>
              <a:t>فى</a:t>
            </a:r>
            <a:r>
              <a:rPr lang="ar-SA" dirty="0" smtClean="0"/>
              <a:t> الظهور. مثال ذلك , ما يحدث عند </a:t>
            </a:r>
            <a:r>
              <a:rPr lang="ar-SA" dirty="0" err="1" smtClean="0"/>
              <a:t>إنتقال</a:t>
            </a:r>
            <a:r>
              <a:rPr lang="ar-SA" dirty="0" smtClean="0"/>
              <a:t> الطفل من مرحلة الطفولة المتأخرة </a:t>
            </a:r>
            <a:r>
              <a:rPr lang="ar-SA" dirty="0" err="1" smtClean="0"/>
              <a:t>الى</a:t>
            </a:r>
            <a:r>
              <a:rPr lang="ar-SA" dirty="0" smtClean="0"/>
              <a:t> مرحلة المراهقة , ويبدو ذلك </a:t>
            </a:r>
            <a:r>
              <a:rPr lang="ar-SA" dirty="0" err="1" smtClean="0"/>
              <a:t>فى</a:t>
            </a:r>
            <a:r>
              <a:rPr lang="ar-SA" dirty="0" smtClean="0"/>
              <a:t> ضمور الغدتين </a:t>
            </a:r>
            <a:r>
              <a:rPr lang="ar-SA" dirty="0" err="1" smtClean="0"/>
              <a:t>التيموسية</a:t>
            </a:r>
            <a:r>
              <a:rPr lang="ar-SA" dirty="0" smtClean="0"/>
              <a:t> والصنوبرية , </a:t>
            </a:r>
            <a:r>
              <a:rPr lang="ar-SA" dirty="0" err="1" smtClean="0"/>
              <a:t>فى</a:t>
            </a:r>
            <a:r>
              <a:rPr lang="ar-SA" dirty="0" smtClean="0"/>
              <a:t> </a:t>
            </a:r>
            <a:r>
              <a:rPr lang="ar-SA" dirty="0" err="1" smtClean="0"/>
              <a:t>آواخر</a:t>
            </a:r>
            <a:r>
              <a:rPr lang="ar-SA" dirty="0" smtClean="0"/>
              <a:t> مرحلة الطفولة المتأخرة , وفى الوقت </a:t>
            </a:r>
            <a:r>
              <a:rPr lang="ar-SA" dirty="0" err="1" smtClean="0"/>
              <a:t>نفسة</a:t>
            </a:r>
            <a:r>
              <a:rPr lang="ar-SA" dirty="0" smtClean="0"/>
              <a:t> تبدأ الخصائص الجديدة </a:t>
            </a:r>
            <a:r>
              <a:rPr lang="ar-SA" dirty="0" err="1" smtClean="0"/>
              <a:t>فى</a:t>
            </a:r>
            <a:r>
              <a:rPr lang="ar-SA" dirty="0" smtClean="0"/>
              <a:t> الظهور ممثلة </a:t>
            </a:r>
            <a:r>
              <a:rPr lang="ar-SA" dirty="0" err="1" smtClean="0"/>
              <a:t>فى</a:t>
            </a:r>
            <a:r>
              <a:rPr lang="ar-SA" dirty="0" smtClean="0"/>
              <a:t> نضج الغدد الجنسية وبدئها للإفراز. ويعتبر بداية إفراز الغدد الجنسية , وهو ظاهرة البلوغ </a:t>
            </a:r>
            <a:r>
              <a:rPr lang="ar-SA" dirty="0" err="1" smtClean="0"/>
              <a:t>الجنسى</a:t>
            </a:r>
            <a:r>
              <a:rPr lang="ar-SA" dirty="0" smtClean="0"/>
              <a:t> , بداية مرحلة المراهقة</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b="1" dirty="0" smtClean="0"/>
              <a:t>خصائص مرحلة الطفولة.</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r>
              <a:rPr lang="ar-EG" b="1" dirty="0" smtClean="0"/>
              <a:t>أولًا خصائص النمو </a:t>
            </a:r>
            <a:r>
              <a:rPr lang="ar-EG" b="1" dirty="0" err="1" smtClean="0"/>
              <a:t>فى</a:t>
            </a:r>
            <a:r>
              <a:rPr lang="ar-EG" b="1" dirty="0" smtClean="0"/>
              <a:t> مرحلة الطفولة المبكرة :</a:t>
            </a:r>
            <a:endParaRPr lang="en-US" dirty="0" smtClean="0"/>
          </a:p>
          <a:p>
            <a:r>
              <a:rPr lang="ar-EG" b="1" dirty="0" smtClean="0"/>
              <a:t>بعد أن يولد الطفل يتحول من جنين يعتمد بشكل تام على أمه، إلى وليد يقوم ببعض الوظائف ،ثم يتحول إلى رضيع ومنها إلى </a:t>
            </a:r>
            <a:r>
              <a:rPr lang="ar-EG" b="1" dirty="0" err="1" smtClean="0"/>
              <a:t>فطيم</a:t>
            </a:r>
            <a:r>
              <a:rPr lang="ar-EG" b="1" dirty="0" smtClean="0"/>
              <a:t> ، وتنمو معه أعضاء جسمه  حتى تهيئه للحياة الجديدة ، وقبل أن أتحدث عن خصائص الطفل من ناحية النمو الجسمي والعقلي </a:t>
            </a:r>
            <a:r>
              <a:rPr lang="ar-EG" b="1" dirty="0" err="1" smtClean="0"/>
              <a:t>والإنفعالى</a:t>
            </a:r>
            <a:r>
              <a:rPr lang="ar-EG" b="1" dirty="0" smtClean="0"/>
              <a:t> </a:t>
            </a:r>
            <a:r>
              <a:rPr lang="ar-EG" b="1" dirty="0" err="1" smtClean="0"/>
              <a:t>والإجتماعى</a:t>
            </a:r>
            <a:r>
              <a:rPr lang="ar-EG" b="1" dirty="0" smtClean="0"/>
              <a:t> ،أستأذن القارئ في سرد بعض الخصائص التي تناولها  محمد بن شاكر الشريف </a:t>
            </a:r>
            <a:r>
              <a:rPr lang="ar-EG" b="1" dirty="0" err="1" smtClean="0"/>
              <a:t>ف</a:t>
            </a:r>
            <a:r>
              <a:rPr lang="ar-SA" b="1" dirty="0" smtClean="0"/>
              <a:t>ي</a:t>
            </a:r>
            <a:r>
              <a:rPr lang="ar-EG" b="1" dirty="0" smtClean="0"/>
              <a:t> كتابه القيم "نحو تربية إسلامية راشدة"</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t>ومن  مميزات خصائص الطفل </a:t>
            </a:r>
            <a:r>
              <a:rPr lang="ar-EG" b="1" dirty="0" err="1" smtClean="0"/>
              <a:t>فى</a:t>
            </a:r>
            <a:r>
              <a:rPr lang="ar-EG" b="1" dirty="0" smtClean="0"/>
              <a:t> هذه المرحلة </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r>
              <a:rPr lang="ar-EG" b="1" dirty="0" smtClean="0"/>
              <a:t>1-اعتماده على الوالدين </a:t>
            </a:r>
            <a:r>
              <a:rPr lang="ar-EG" b="1" dirty="0" err="1" smtClean="0"/>
              <a:t>فى</a:t>
            </a:r>
            <a:r>
              <a:rPr lang="ar-EG" b="1" dirty="0" smtClean="0"/>
              <a:t> التربية "</a:t>
            </a:r>
            <a:r>
              <a:rPr lang="ar-EG" b="1" dirty="0" err="1" smtClean="0"/>
              <a:t>أى</a:t>
            </a:r>
            <a:r>
              <a:rPr lang="ar-EG" b="1" dirty="0" smtClean="0"/>
              <a:t> توحيد جهة التربية </a:t>
            </a:r>
            <a:r>
              <a:rPr lang="ar-EG" b="1" dirty="0" err="1" smtClean="0"/>
              <a:t>فى</a:t>
            </a:r>
            <a:r>
              <a:rPr lang="ar-EG" b="1" dirty="0" smtClean="0"/>
              <a:t> غالب الأحيان "</a:t>
            </a:r>
            <a:endParaRPr lang="en-US" dirty="0" smtClean="0"/>
          </a:p>
          <a:p>
            <a:pPr lvl="0"/>
            <a:r>
              <a:rPr lang="ar-EG" b="1" dirty="0" smtClean="0"/>
              <a:t>تعلق الطفل بوالديه.</a:t>
            </a:r>
            <a:endParaRPr lang="en-US" dirty="0" smtClean="0"/>
          </a:p>
          <a:p>
            <a:pPr lvl="0"/>
            <a:r>
              <a:rPr lang="ar-EG" b="1" dirty="0" smtClean="0"/>
              <a:t> التقليد </a:t>
            </a:r>
            <a:r>
              <a:rPr lang="ar-EG" b="1" dirty="0" err="1" smtClean="0"/>
              <a:t>والمحاكاه</a:t>
            </a:r>
            <a:r>
              <a:rPr lang="ar-EG" b="1" dirty="0" smtClean="0"/>
              <a:t> .</a:t>
            </a:r>
            <a:endParaRPr lang="en-US" dirty="0" smtClean="0"/>
          </a:p>
          <a:p>
            <a:pPr lvl="0"/>
            <a:r>
              <a:rPr lang="ar-EG" b="1" dirty="0" smtClean="0"/>
              <a:t>كثرة </a:t>
            </a:r>
            <a:r>
              <a:rPr lang="ar-EG" b="1" dirty="0" err="1" smtClean="0"/>
              <a:t>الإعتماد</a:t>
            </a:r>
            <a:r>
              <a:rPr lang="ar-EG" b="1" dirty="0" smtClean="0"/>
              <a:t> على </a:t>
            </a:r>
            <a:r>
              <a:rPr lang="ar-EG" b="1" dirty="0" err="1" smtClean="0"/>
              <a:t>المحسوسات</a:t>
            </a:r>
            <a:r>
              <a:rPr lang="ar-EG" b="1" dirty="0" smtClean="0"/>
              <a:t> .</a:t>
            </a:r>
            <a:endParaRPr lang="en-US" dirty="0" smtClean="0"/>
          </a:p>
          <a:p>
            <a:pPr lvl="0"/>
            <a:r>
              <a:rPr lang="ar-EG" b="1" dirty="0" smtClean="0"/>
              <a:t>الرغبة </a:t>
            </a:r>
            <a:r>
              <a:rPr lang="ar-EG" b="1" dirty="0" err="1" smtClean="0"/>
              <a:t>فى</a:t>
            </a:r>
            <a:r>
              <a:rPr lang="ar-EG" b="1" dirty="0" smtClean="0"/>
              <a:t> </a:t>
            </a:r>
            <a:r>
              <a:rPr lang="ar-EG" b="1" dirty="0" err="1" smtClean="0"/>
              <a:t>الإستكشاف</a:t>
            </a:r>
            <a:r>
              <a:rPr lang="ar-EG" b="1" dirty="0" smtClean="0"/>
              <a:t> والتعرف على البيئة المحيطة .</a:t>
            </a:r>
            <a:endParaRPr lang="en-US" dirty="0" smtClean="0"/>
          </a:p>
          <a:p>
            <a:pPr lvl="0"/>
            <a:r>
              <a:rPr lang="ar-EG" b="1" dirty="0" smtClean="0"/>
              <a:t>التلقين.</a:t>
            </a:r>
            <a:endParaRPr lang="en-US" dirty="0" smtClean="0"/>
          </a:p>
          <a:p>
            <a:pPr lvl="0"/>
            <a:r>
              <a:rPr lang="ar-EG" b="1" dirty="0" smtClean="0"/>
              <a:t>زيادة الطاقة الحركية وحيويتها</a:t>
            </a:r>
            <a:r>
              <a:rPr lang="ar-SA" b="1" dirty="0" smtClean="0"/>
              <a:t>.(</a:t>
            </a:r>
            <a:r>
              <a:rPr lang="ar-EG" b="1" dirty="0" smtClean="0"/>
              <a:t>.)</a:t>
            </a:r>
            <a:endParaRPr lang="en-US" dirty="0" smtClean="0"/>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EG" b="1" dirty="0" smtClean="0"/>
              <a:t>ومن الخصائص </a:t>
            </a:r>
            <a:r>
              <a:rPr lang="ar-EG" b="1" dirty="0" err="1" smtClean="0"/>
              <a:t>التى</a:t>
            </a:r>
            <a:r>
              <a:rPr lang="ar-EG" b="1" dirty="0" smtClean="0"/>
              <a:t> يمكن أن نصف </a:t>
            </a:r>
            <a:r>
              <a:rPr lang="ar-EG" b="1" dirty="0" err="1" smtClean="0"/>
              <a:t>بها</a:t>
            </a:r>
            <a:r>
              <a:rPr lang="ar-EG" b="1" dirty="0" smtClean="0"/>
              <a:t> الطفل </a:t>
            </a:r>
            <a:r>
              <a:rPr lang="ar-EG" b="1" dirty="0" err="1" smtClean="0"/>
              <a:t>فى</a:t>
            </a:r>
            <a:r>
              <a:rPr lang="ar-EG" b="1" dirty="0" smtClean="0"/>
              <a:t> تلك المرحلة أيضًا </a:t>
            </a:r>
            <a:r>
              <a:rPr lang="ar-EG" b="1" dirty="0" err="1" smtClean="0"/>
              <a:t>مايلى</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92500" lnSpcReduction="20000"/>
          </a:bodyPr>
          <a:lstStyle/>
          <a:p>
            <a:r>
              <a:rPr lang="ar-EG" b="1" dirty="0" smtClean="0"/>
              <a:t>1-كثرة الحركة.</a:t>
            </a:r>
            <a:endParaRPr lang="en-US" dirty="0" smtClean="0"/>
          </a:p>
          <a:p>
            <a:r>
              <a:rPr lang="ar-EG" b="1" dirty="0" smtClean="0"/>
              <a:t>2-شدة التقليد </a:t>
            </a:r>
            <a:r>
              <a:rPr lang="ar-EG" b="1" dirty="0" err="1" smtClean="0"/>
              <a:t>والمحاكاه</a:t>
            </a:r>
            <a:r>
              <a:rPr lang="ar-EG" b="1" dirty="0" smtClean="0"/>
              <a:t>.</a:t>
            </a:r>
            <a:endParaRPr lang="en-US" dirty="0" smtClean="0"/>
          </a:p>
          <a:p>
            <a:r>
              <a:rPr lang="ar-EG" b="1" dirty="0" smtClean="0"/>
              <a:t>3-النمو </a:t>
            </a:r>
            <a:r>
              <a:rPr lang="ar-EG" b="1" dirty="0" err="1" smtClean="0"/>
              <a:t>اللغوى</a:t>
            </a:r>
            <a:r>
              <a:rPr lang="ar-EG" b="1" dirty="0" smtClean="0"/>
              <a:t> السريع.</a:t>
            </a:r>
            <a:endParaRPr lang="en-US" dirty="0" smtClean="0"/>
          </a:p>
          <a:p>
            <a:r>
              <a:rPr lang="ar-EG" b="1" dirty="0" smtClean="0"/>
              <a:t>4-عدم التمييز بين الصواب </a:t>
            </a:r>
            <a:r>
              <a:rPr lang="ar-EG" b="1" dirty="0" err="1" smtClean="0"/>
              <a:t>والخطا</a:t>
            </a:r>
            <a:r>
              <a:rPr lang="ar-EG" b="1" dirty="0" smtClean="0"/>
              <a:t>.</a:t>
            </a:r>
            <a:endParaRPr lang="en-US" dirty="0" smtClean="0"/>
          </a:p>
          <a:p>
            <a:r>
              <a:rPr lang="ar-EG" b="1" dirty="0" smtClean="0"/>
              <a:t>5-كثرة الأسئلة وتكرارها.</a:t>
            </a:r>
            <a:endParaRPr lang="en-US" dirty="0" smtClean="0"/>
          </a:p>
          <a:p>
            <a:r>
              <a:rPr lang="ar-EG" b="1" dirty="0" smtClean="0"/>
              <a:t>6-حب التشجيع والمدح والتحفيز.</a:t>
            </a:r>
            <a:endParaRPr lang="en-US" dirty="0" smtClean="0"/>
          </a:p>
          <a:p>
            <a:r>
              <a:rPr lang="ar-EG" b="1" dirty="0" smtClean="0"/>
              <a:t>7-التفكير </a:t>
            </a:r>
            <a:r>
              <a:rPr lang="ar-EG" b="1" dirty="0" err="1" smtClean="0"/>
              <a:t>الخيالى</a:t>
            </a:r>
            <a:r>
              <a:rPr lang="ar-EG" b="1" dirty="0" smtClean="0"/>
              <a:t>.</a:t>
            </a:r>
            <a:endParaRPr lang="en-US" dirty="0" smtClean="0"/>
          </a:p>
          <a:p>
            <a:r>
              <a:rPr lang="ar-EG" b="1" dirty="0" smtClean="0"/>
              <a:t>8- كثرة التكرار </a:t>
            </a:r>
            <a:r>
              <a:rPr lang="ar-EG" b="1" dirty="0" err="1" smtClean="0"/>
              <a:t>فى</a:t>
            </a:r>
            <a:r>
              <a:rPr lang="ar-EG" b="1" dirty="0" smtClean="0"/>
              <a:t> الحديث.</a:t>
            </a:r>
            <a:endParaRPr lang="en-US" dirty="0" smtClean="0"/>
          </a:p>
          <a:p>
            <a:r>
              <a:rPr lang="ar-SA" b="1" dirty="0" smtClean="0"/>
              <a:t>-محمد بن شاكر الشريف :نحو تربية إسلامية راشدة ، مجلة البيان 2006،1427،ص25-37</a:t>
            </a:r>
            <a:endParaRPr lang="en-US" dirty="0" smtClean="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EG" b="1" dirty="0" smtClean="0"/>
              <a:t>النمو </a:t>
            </a:r>
            <a:r>
              <a:rPr lang="ar-EG" b="1" dirty="0" err="1" smtClean="0"/>
              <a:t>الجسمى</a:t>
            </a:r>
            <a:r>
              <a:rPr lang="ar-EG" b="1" dirty="0" smtClean="0"/>
              <a:t> :</a:t>
            </a:r>
            <a:endParaRPr lang="en-US" dirty="0" smtClean="0"/>
          </a:p>
          <a:p>
            <a:r>
              <a:rPr lang="ar-EG" b="1" dirty="0" smtClean="0"/>
              <a:t>          تنمو أعضاء الجسم خلال مرحلة الطفولة بنسب متفاوتة فينمو الجهاز العظمى والأسنان ،والجهاز </a:t>
            </a:r>
            <a:r>
              <a:rPr lang="ar-EG" b="1" dirty="0" err="1" smtClean="0"/>
              <a:t>العصبى</a:t>
            </a:r>
            <a:r>
              <a:rPr lang="ar-EG" b="1" dirty="0" smtClean="0"/>
              <a:t> ، وتنمو العضلات وتنمو بقية الأجهزة ، ولكن أكثر مظاهر هذا النمو هو نمو الطول ونمو الوزن ،حيث يبلغ متوسط نمو الوليد 50 سم ويصل الطفل </a:t>
            </a:r>
            <a:r>
              <a:rPr lang="ar-EG" b="1" dirty="0" err="1" smtClean="0"/>
              <a:t>فى</a:t>
            </a:r>
            <a:r>
              <a:rPr lang="ar-EG" b="1" dirty="0" smtClean="0"/>
              <a:t> نهاية العام الأول </a:t>
            </a:r>
            <a:r>
              <a:rPr lang="ar-EG" b="1" dirty="0" err="1" smtClean="0"/>
              <a:t>مايقرب</a:t>
            </a:r>
            <a:r>
              <a:rPr lang="ar-EG" b="1" dirty="0" smtClean="0"/>
              <a:t> من 74سمثم تهبط هذه الزيادة لتصل </a:t>
            </a:r>
            <a:r>
              <a:rPr lang="ar-EG" b="1" dirty="0" err="1" smtClean="0"/>
              <a:t>فى</a:t>
            </a:r>
            <a:r>
              <a:rPr lang="ar-EG" b="1" dirty="0" smtClean="0"/>
              <a:t> نهاية العام </a:t>
            </a:r>
            <a:r>
              <a:rPr lang="ar-EG" b="1" dirty="0" err="1" smtClean="0"/>
              <a:t>الثانى</a:t>
            </a:r>
            <a:r>
              <a:rPr lang="ar-EG" b="1" dirty="0" smtClean="0"/>
              <a:t> إلى نحو 10يم وبذلك يصل طول الطفل إلى 84 سم تقريبًا ،وتستمر الزيادة الطولية </a:t>
            </a:r>
            <a:r>
              <a:rPr lang="ar-EG" b="1" dirty="0" err="1" smtClean="0"/>
              <a:t>فى</a:t>
            </a:r>
            <a:r>
              <a:rPr lang="ar-EG" b="1" dirty="0" smtClean="0"/>
              <a:t> </a:t>
            </a:r>
            <a:r>
              <a:rPr lang="ar-EG" b="1" dirty="0" err="1" smtClean="0"/>
              <a:t>تنافص</a:t>
            </a:r>
            <a:r>
              <a:rPr lang="ar-EG" b="1" dirty="0" smtClean="0"/>
              <a:t> فتصل </a:t>
            </a:r>
            <a:r>
              <a:rPr lang="ar-EG" b="1" dirty="0" err="1" smtClean="0"/>
              <a:t>فى</a:t>
            </a:r>
            <a:r>
              <a:rPr lang="ar-EG" b="1" dirty="0" smtClean="0"/>
              <a:t> نهاية السنة الثالثة إلى نحو 7سم وبذلك يصبح الطول 91سم ،ويظل الطول يزداد بنفس المعدل سنويًا حتى نهاية السنة السادسة ثم تتناقص الزيادة إلى </a:t>
            </a:r>
            <a:r>
              <a:rPr lang="ar-EG" b="1" dirty="0" err="1" smtClean="0"/>
              <a:t>مايقرب</a:t>
            </a:r>
            <a:r>
              <a:rPr lang="ar-EG" b="1" dirty="0" smtClean="0"/>
              <a:t> من 5سم كل عام حتى </a:t>
            </a:r>
            <a:r>
              <a:rPr lang="ar-EG" b="1" dirty="0" err="1" smtClean="0"/>
              <a:t>يراهق</a:t>
            </a:r>
            <a:r>
              <a:rPr lang="ar-EG" b="1" dirty="0" smtClean="0"/>
              <a:t> الطفل</a:t>
            </a:r>
            <a:endParaRPr lang="en-US" dirty="0" smtClean="0"/>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 وتختلف معايير الطول باختلاف عوامل الوراثة والبيئة ،وباختلاف الفروق الجنسية بين البنين والبنات ،حيث يزيد متوسط طول البنين عن طول البنات حتى المراهقة ،حيث يتبدل الوضع ويزداد طول البنات عن طول البنين خلال المراهقة ، ليعاود زيادة طول البنين عن البنات . نمو الوزن يصل وزن الوليد ما يقرب من 3 كيلوجرامات ويفوق وزن الذكر وزن الأنثى بقليل ويظل ذلك قائمًا </a:t>
            </a:r>
            <a:r>
              <a:rPr lang="ar-EG" b="1" dirty="0" err="1" smtClean="0"/>
              <a:t>حت</a:t>
            </a:r>
            <a:r>
              <a:rPr lang="ar-EG" b="1" dirty="0" smtClean="0"/>
              <a:t> المراهقة  ، وتصل سرعة النمو </a:t>
            </a:r>
            <a:r>
              <a:rPr lang="ar-EG" b="1" dirty="0" err="1" smtClean="0"/>
              <a:t>الوزنى</a:t>
            </a:r>
            <a:r>
              <a:rPr lang="ar-EG" b="1" dirty="0" smtClean="0"/>
              <a:t> إلى أقصاها عندما يبلغ الطفل من العمر عامين ، وعندما </a:t>
            </a:r>
            <a:r>
              <a:rPr lang="ar-EG" b="1" dirty="0" err="1" smtClean="0"/>
              <a:t>يراهق</a:t>
            </a:r>
            <a:r>
              <a:rPr lang="ar-EG" b="1" dirty="0" smtClean="0"/>
              <a:t>.</a:t>
            </a:r>
            <a:endParaRPr lang="ar-SA" dirty="0" smtClean="0"/>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ويصل وزن الطفل ثلاثة </a:t>
            </a:r>
            <a:r>
              <a:rPr lang="ar-EG" b="1" dirty="0" err="1" smtClean="0"/>
              <a:t>أضعافة</a:t>
            </a:r>
            <a:r>
              <a:rPr lang="ar-EG" b="1" dirty="0" smtClean="0"/>
              <a:t> عند الميلاد فيصل </a:t>
            </a:r>
            <a:r>
              <a:rPr lang="ar-EG" b="1" dirty="0" err="1" smtClean="0"/>
              <a:t>ألى</a:t>
            </a:r>
            <a:r>
              <a:rPr lang="ar-EG" b="1" dirty="0" smtClean="0"/>
              <a:t> 9كيلو جرام </a:t>
            </a:r>
            <a:r>
              <a:rPr lang="ar-EG" b="1" dirty="0" err="1" smtClean="0"/>
              <a:t>فى</a:t>
            </a:r>
            <a:r>
              <a:rPr lang="ar-EG" b="1" dirty="0" smtClean="0"/>
              <a:t> نهاية السنة الأولى ويصل </a:t>
            </a:r>
            <a:r>
              <a:rPr lang="ar-EG" b="1" dirty="0" err="1" smtClean="0"/>
              <a:t>ألى</a:t>
            </a:r>
            <a:r>
              <a:rPr lang="ar-EG" b="1" dirty="0" smtClean="0"/>
              <a:t> نحو أربعة </a:t>
            </a:r>
            <a:r>
              <a:rPr lang="ar-EG" b="1" dirty="0" err="1" smtClean="0"/>
              <a:t>أضعافة</a:t>
            </a:r>
            <a:r>
              <a:rPr lang="ar-EG" b="1" dirty="0" smtClean="0"/>
              <a:t> </a:t>
            </a:r>
            <a:r>
              <a:rPr lang="ar-EG" b="1" dirty="0" err="1" smtClean="0"/>
              <a:t>فى</a:t>
            </a:r>
            <a:r>
              <a:rPr lang="ar-EG" b="1" dirty="0" smtClean="0"/>
              <a:t> نهاية السنة الثانية </a:t>
            </a:r>
            <a:r>
              <a:rPr lang="ar-EG" b="1" dirty="0" err="1" smtClean="0"/>
              <a:t>أى</a:t>
            </a:r>
            <a:r>
              <a:rPr lang="ar-EG" b="1" dirty="0" smtClean="0"/>
              <a:t> 12 كيلو جرام ثم تقل سرعة النمو </a:t>
            </a:r>
            <a:r>
              <a:rPr lang="ar-EG" b="1" dirty="0" err="1" smtClean="0"/>
              <a:t>الوزنى</a:t>
            </a:r>
            <a:r>
              <a:rPr lang="ar-EG" b="1" dirty="0" smtClean="0"/>
              <a:t> حتى تصل إلى </a:t>
            </a:r>
            <a:r>
              <a:rPr lang="ar-EG" b="1" dirty="0" err="1" smtClean="0"/>
              <a:t>مايقرب</a:t>
            </a:r>
            <a:r>
              <a:rPr lang="ar-EG" b="1" dirty="0" smtClean="0"/>
              <a:t> من كيلو جرامين لكل عام </a:t>
            </a:r>
            <a:r>
              <a:rPr lang="ar-EG" b="1" dirty="0" err="1" smtClean="0"/>
              <a:t>حت</a:t>
            </a:r>
            <a:r>
              <a:rPr lang="ar-EG" b="1" dirty="0" smtClean="0"/>
              <a:t> المراهقة </a:t>
            </a:r>
            <a:r>
              <a:rPr lang="ar-SA" b="1" dirty="0" smtClean="0"/>
              <a:t>(</a:t>
            </a:r>
            <a:r>
              <a:rPr lang="ar-EG" b="1" dirty="0" smtClean="0"/>
              <a:t>)</a:t>
            </a:r>
            <a:endParaRPr lang="en-US" dirty="0" smtClean="0"/>
          </a:p>
          <a:p>
            <a:r>
              <a:rPr lang="en-US" b="1" dirty="0" smtClean="0"/>
              <a:t>- </a:t>
            </a:r>
            <a:r>
              <a:rPr lang="ar-SA" b="1" dirty="0" smtClean="0"/>
              <a:t>فؤاد </a:t>
            </a:r>
            <a:r>
              <a:rPr lang="ar-SA" b="1" dirty="0" err="1" smtClean="0"/>
              <a:t>البهى</a:t>
            </a:r>
            <a:r>
              <a:rPr lang="ar-SA" b="1" dirty="0" smtClean="0"/>
              <a:t> السيد ،الأسس النفسية للنمو من الطفولة إلى الشيخوخة، نفس المرجع السابق </a:t>
            </a:r>
            <a:r>
              <a:rPr lang="ar-SA" b="1" dirty="0" err="1" smtClean="0"/>
              <a:t>ص</a:t>
            </a:r>
            <a:r>
              <a:rPr lang="ar-SA" b="1" dirty="0" smtClean="0"/>
              <a:t> 105</a:t>
            </a:r>
            <a:endParaRPr lang="en-US" dirty="0" smtClean="0"/>
          </a:p>
          <a:p>
            <a:r>
              <a:rPr lang="ar-SA" b="1" dirty="0" smtClean="0"/>
              <a:t>- نفس المرجع السابق ص106</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b="1" dirty="0" smtClean="0"/>
              <a:t>النمو الفسيولوجي</a:t>
            </a:r>
            <a:endParaRPr lang="ar-SA" dirty="0"/>
          </a:p>
        </p:txBody>
      </p:sp>
      <p:sp>
        <p:nvSpPr>
          <p:cNvPr id="3" name="عنصر نائب للمحتوى 2"/>
          <p:cNvSpPr>
            <a:spLocks noGrp="1"/>
          </p:cNvSpPr>
          <p:nvPr>
            <p:ph idx="1"/>
          </p:nvPr>
        </p:nvSpPr>
        <p:spPr/>
        <p:txBody>
          <a:bodyPr>
            <a:normAutofit fontScale="62500" lnSpcReduction="20000"/>
          </a:bodyPr>
          <a:lstStyle/>
          <a:p>
            <a:r>
              <a:rPr lang="ar-EG" b="1" dirty="0" smtClean="0"/>
              <a:t>:</a:t>
            </a:r>
            <a:r>
              <a:rPr lang="en-US" b="1" dirty="0" smtClean="0"/>
              <a:t/>
            </a:r>
            <a:br>
              <a:rPr lang="en-US" b="1" dirty="0" smtClean="0"/>
            </a:br>
            <a:r>
              <a:rPr lang="en-US" b="1" dirty="0" smtClean="0"/>
              <a:t/>
            </a:r>
            <a:br>
              <a:rPr lang="en-US" b="1" dirty="0" smtClean="0"/>
            </a:br>
            <a:r>
              <a:rPr lang="ar-EG" b="1" dirty="0" smtClean="0"/>
              <a:t>المخ: الجهاز العصبي هو أكثر أجهزة جسم الطفل استمرارًا في النمو في هذه المرحلة، فمع بلوغ الطفل سن الثالثة يصل وزن مخه إلي حوالي 75 % من وزن مخ الراشد، ويتقدم نمو لحاء المخ في هذه المرحلة، وهذا الجزء من المخ يتألف من عدد كبير من الألياف العصبية، وهو أكثر أجزاء المخ تطورًا، ويرتبط بالسلوك الإرادي والنشاط العقلي، وهو الذي يساعد الطفل علي التفكير واكتساب المعلومات، ومعني هذا أن النمو العقلي والمعرفي في هذه المرحلة قد يكون وثيق الصلة بنمو لحاء المخ. ويستمر في هذه المرحلة ترسيب الأنسجة </a:t>
            </a:r>
            <a:r>
              <a:rPr lang="ar-EG" b="1" dirty="0" err="1" smtClean="0"/>
              <a:t>الدهنية</a:t>
            </a:r>
            <a:r>
              <a:rPr lang="ar-EG" b="1" dirty="0" smtClean="0"/>
              <a:t> المحيطة بنهايات الخلايا العصبية بدرجة تجعل التواصل العصبي في المخ أكثر كفاءة</a:t>
            </a:r>
            <a:r>
              <a:rPr lang="en-US" b="1" dirty="0" smtClean="0"/>
              <a:t>.</a:t>
            </a:r>
            <a:br>
              <a:rPr lang="en-US" b="1" dirty="0" smtClean="0"/>
            </a:br>
            <a:r>
              <a:rPr lang="en-US" b="1" dirty="0" smtClean="0"/>
              <a:t/>
            </a:r>
            <a:br>
              <a:rPr lang="en-US" b="1" dirty="0" smtClean="0"/>
            </a:br>
            <a:r>
              <a:rPr lang="ar-EG" b="1" dirty="0" smtClean="0"/>
              <a:t>التنفس: يصبح التنفس أكثر عمقًا وأبطأ من ذي قبل</a:t>
            </a:r>
            <a:r>
              <a:rPr lang="en-US" b="1" dirty="0" smtClean="0"/>
              <a:t>.</a:t>
            </a:r>
            <a:br>
              <a:rPr lang="en-US" b="1" dirty="0" smtClean="0"/>
            </a:br>
            <a:r>
              <a:rPr lang="en-US" b="1" dirty="0" smtClean="0"/>
              <a:t/>
            </a:r>
            <a:br>
              <a:rPr lang="en-US" b="1" dirty="0" smtClean="0"/>
            </a:br>
            <a:r>
              <a:rPr lang="ar-EG" b="1" dirty="0" smtClean="0"/>
              <a:t>القلب: تكون نبضات القلب بطيئة، وتصبح ثابتة نسبيا، ويزداد ضغط الدم ازديادًا ثابتًا</a:t>
            </a:r>
            <a:r>
              <a:rPr lang="en-US" b="1" dirty="0" smtClean="0"/>
              <a:t>.</a:t>
            </a:r>
            <a:br>
              <a:rPr lang="en-US" b="1" dirty="0" smtClean="0"/>
            </a:br>
            <a:r>
              <a:rPr lang="en-US" b="1" dirty="0" smtClean="0"/>
              <a:t/>
            </a:r>
            <a:br>
              <a:rPr lang="en-US" b="1" dirty="0" smtClean="0"/>
            </a:br>
            <a:r>
              <a:rPr lang="ar-EG" b="1" dirty="0" smtClean="0"/>
              <a:t>المعدة: يزداد حجم المعدة، ويستطيع الجهاز الهضمي للطفل هضم الأطعمة الجامدة</a:t>
            </a:r>
            <a:r>
              <a:rPr lang="en-US" b="1" dirty="0" smtClean="0"/>
              <a:t>.</a:t>
            </a:r>
            <a:br>
              <a:rPr lang="en-US" b="1" dirty="0" smtClean="0"/>
            </a:br>
            <a:r>
              <a:rPr lang="en-US" b="1" dirty="0" smtClean="0"/>
              <a:t/>
            </a:r>
            <a:br>
              <a:rPr lang="en-US" b="1" dirty="0" smtClean="0"/>
            </a:b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EG" b="1" dirty="0" smtClean="0"/>
              <a:t>الإخراج: يستطيع الطفل التحكم في عمليات الإخراج والتخلص من الفضلات في الأمعاء والمثانة</a:t>
            </a:r>
            <a:r>
              <a:rPr lang="en-US" b="1" dirty="0" smtClean="0"/>
              <a:t>.</a:t>
            </a:r>
            <a:br>
              <a:rPr lang="en-US" b="1" dirty="0" smtClean="0"/>
            </a:br>
            <a:r>
              <a:rPr lang="en-US" b="1" dirty="0" smtClean="0"/>
              <a:t/>
            </a:r>
            <a:br>
              <a:rPr lang="en-US" b="1" dirty="0" smtClean="0"/>
            </a:br>
            <a:r>
              <a:rPr lang="ar-EG" b="1" dirty="0" smtClean="0"/>
              <a:t>النوم: كلما تقدَّم الطفل في السن يقل عدد ساعات النوم، حتى تصل إلي (10) ساعات تقريبًا في الطفولة المتأخرة</a:t>
            </a:r>
            <a:r>
              <a:rPr lang="en-US" b="1" dirty="0" smtClean="0"/>
              <a:t>.</a:t>
            </a:r>
            <a:br>
              <a:rPr lang="en-US" b="1" dirty="0" smtClean="0"/>
            </a:br>
            <a:r>
              <a:rPr lang="en-US" b="1" dirty="0" smtClean="0"/>
              <a:t/>
            </a:r>
            <a:br>
              <a:rPr lang="en-US" b="1" dirty="0" smtClean="0"/>
            </a:br>
            <a:r>
              <a:rPr lang="ar-EG" b="1" dirty="0" smtClean="0"/>
              <a:t>وعلي الأم أن تهيئ جوّا مريحًا حتى تساعده علي الاستقرار نفسيا، وذلك من خلال العادات الصحية في الأكل والنوم، ومعرفة أسباب فقد الشهية أو الإفراط في الأكل</a:t>
            </a:r>
            <a:r>
              <a:rPr lang="en-US" b="1" dirty="0" smtClean="0"/>
              <a:t>.</a:t>
            </a:r>
            <a:endParaRPr lang="en-US" dirty="0" smtClean="0"/>
          </a:p>
          <a:p>
            <a:r>
              <a:rPr lang="ar-SA" b="1" dirty="0" smtClean="0"/>
              <a:t>- موقع كلمات : دار المعرفة تاريخ الدخول 17-7-2009</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b="1" dirty="0" smtClean="0">
                <a:solidFill>
                  <a:srgbClr val="FF0000"/>
                </a:solidFill>
              </a:rPr>
              <a:t>دبلوم التربية عام </a:t>
            </a:r>
            <a:endParaRPr lang="ar-SA" sz="7200" b="1" dirty="0">
              <a:solidFill>
                <a:srgbClr val="FF0000"/>
              </a:solidFill>
            </a:endParaRPr>
          </a:p>
        </p:txBody>
      </p:sp>
      <p:sp>
        <p:nvSpPr>
          <p:cNvPr id="3" name="عنصر نائب للمحتوى 2"/>
          <p:cNvSpPr>
            <a:spLocks noGrp="1"/>
          </p:cNvSpPr>
          <p:nvPr>
            <p:ph idx="1"/>
          </p:nvPr>
        </p:nvSpPr>
        <p:spPr/>
        <p:txBody>
          <a:bodyPr>
            <a:normAutofit/>
          </a:bodyPr>
          <a:lstStyle/>
          <a:p>
            <a:pPr algn="ctr">
              <a:buNone/>
            </a:pPr>
            <a:r>
              <a:rPr lang="ar-SA" sz="7200" b="1" dirty="0" smtClean="0">
                <a:solidFill>
                  <a:schemeClr val="accent6">
                    <a:lumMod val="50000"/>
                  </a:schemeClr>
                </a:solidFill>
              </a:rPr>
              <a:t>إعداد</a:t>
            </a:r>
            <a:r>
              <a:rPr lang="ar-SA" sz="7200" b="1" dirty="0" smtClean="0">
                <a:solidFill>
                  <a:srgbClr val="7030A0"/>
                </a:solidFill>
              </a:rPr>
              <a:t> </a:t>
            </a:r>
          </a:p>
          <a:p>
            <a:pPr algn="ctr">
              <a:buNone/>
            </a:pPr>
            <a:r>
              <a:rPr lang="ar-SA" sz="7200" b="1" dirty="0" smtClean="0">
                <a:solidFill>
                  <a:srgbClr val="7030A0"/>
                </a:solidFill>
              </a:rPr>
              <a:t>د/ </a:t>
            </a:r>
            <a:r>
              <a:rPr lang="ar-SA" sz="7200" b="1" dirty="0" smtClean="0"/>
              <a:t>عبد الباقي محمد عرفة </a:t>
            </a:r>
            <a:endParaRPr lang="ar-SA" sz="7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النمو </a:t>
            </a:r>
            <a:r>
              <a:rPr lang="ar-EG" b="1" dirty="0" err="1" smtClean="0"/>
              <a:t>الحركى</a:t>
            </a:r>
            <a:endParaRPr lang="en-US" dirty="0" smtClean="0"/>
          </a:p>
          <a:p>
            <a:r>
              <a:rPr lang="ar-EG" b="1" dirty="0" smtClean="0"/>
              <a:t>تنشأ الحركة من انكماش إحدى العضلات وانبساط الأخرى ، ويبدأ النمو </a:t>
            </a:r>
            <a:r>
              <a:rPr lang="ar-EG" b="1" dirty="0" err="1" smtClean="0"/>
              <a:t>الحركى</a:t>
            </a:r>
            <a:r>
              <a:rPr lang="ar-EG" b="1" dirty="0" smtClean="0"/>
              <a:t> </a:t>
            </a:r>
            <a:r>
              <a:rPr lang="ar-EG" b="1" dirty="0" err="1" smtClean="0"/>
              <a:t>فى</a:t>
            </a:r>
            <a:r>
              <a:rPr lang="ar-EG" b="1" dirty="0" smtClean="0"/>
              <a:t> نمو عضلة العين والوجه والرقبة ،</a:t>
            </a:r>
            <a:r>
              <a:rPr lang="ar-EG" b="1" dirty="0" err="1" smtClean="0"/>
              <a:t>ففى</a:t>
            </a:r>
            <a:r>
              <a:rPr lang="ar-EG" b="1" dirty="0" smtClean="0"/>
              <a:t> الشهر الثالث يحدق الطفل ثم تنمو العضلة لدرجة القدرة على </a:t>
            </a:r>
            <a:r>
              <a:rPr lang="ar-EG" b="1" dirty="0" err="1" smtClean="0"/>
              <a:t>تتع</a:t>
            </a:r>
            <a:r>
              <a:rPr lang="ar-EG" b="1" dirty="0" smtClean="0"/>
              <a:t> رؤية الأشخاص ،فينظر عن يمينه وشماله،ويبدأ </a:t>
            </a:r>
            <a:r>
              <a:rPr lang="ar-EG" b="1" dirty="0" err="1" smtClean="0"/>
              <a:t>فى</a:t>
            </a:r>
            <a:r>
              <a:rPr lang="ar-EG" b="1" dirty="0" smtClean="0"/>
              <a:t> رفع رقبته  ويبتسم  للناس عندما يبتسمون ، وخلال الشهور </a:t>
            </a:r>
            <a:r>
              <a:rPr lang="ar-EG" b="1" dirty="0" err="1" smtClean="0"/>
              <a:t>السته</a:t>
            </a:r>
            <a:r>
              <a:rPr lang="ar-EG" b="1" dirty="0" smtClean="0"/>
              <a:t> الأولى يحرك ذراعيه تجاه ناظريه ،ويضع قبضة يده </a:t>
            </a:r>
            <a:r>
              <a:rPr lang="ar-EG" b="1" dirty="0" err="1" smtClean="0"/>
              <a:t>فى</a:t>
            </a:r>
            <a:r>
              <a:rPr lang="ar-EG" b="1" dirty="0" smtClean="0"/>
              <a:t> فمه ،ويلوح بيديه ، وتتميز </a:t>
            </a:r>
            <a:r>
              <a:rPr lang="ar-EG" b="1" dirty="0" err="1" smtClean="0"/>
              <a:t>الحركه</a:t>
            </a:r>
            <a:r>
              <a:rPr lang="ar-EG" b="1" dirty="0" smtClean="0"/>
              <a:t> .</a:t>
            </a:r>
            <a:endParaRPr lang="en-US" dirty="0" smtClean="0"/>
          </a:p>
          <a:p>
            <a:pPr lvl="0"/>
            <a:r>
              <a:rPr lang="ar-EG" b="1" dirty="0" smtClean="0"/>
              <a:t>بأنها عشوائية  وتتجه من العام للخاص</a:t>
            </a:r>
            <a:endParaRPr lang="en-US" dirty="0" smtClean="0"/>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lvl="0"/>
            <a:r>
              <a:rPr lang="ar-EG" b="1" dirty="0" smtClean="0"/>
              <a:t>وتنمو من العضلات الكبرى للصغرى ،ولذلك يميل الأطفال </a:t>
            </a:r>
            <a:r>
              <a:rPr lang="ar-EG" b="1" dirty="0" err="1" smtClean="0"/>
              <a:t>فى</a:t>
            </a:r>
            <a:r>
              <a:rPr lang="ar-EG" b="1" dirty="0" smtClean="0"/>
              <a:t> ألعابهم إلى أوجه النشاط </a:t>
            </a:r>
            <a:r>
              <a:rPr lang="ar-EG" b="1" dirty="0" err="1" smtClean="0"/>
              <a:t>التى</a:t>
            </a:r>
            <a:r>
              <a:rPr lang="ar-EG" b="1" dirty="0" smtClean="0"/>
              <a:t> </a:t>
            </a:r>
            <a:r>
              <a:rPr lang="ar-EG" b="1" dirty="0" err="1" smtClean="0"/>
              <a:t>لاتحتاج</a:t>
            </a:r>
            <a:r>
              <a:rPr lang="ar-EG" b="1" dirty="0" smtClean="0"/>
              <a:t> إلى دقه  ،ثم يستطرد النمو إلى الحركات الدقيقة .</a:t>
            </a:r>
            <a:endParaRPr lang="en-US" dirty="0" smtClean="0"/>
          </a:p>
          <a:p>
            <a:pPr lvl="0"/>
            <a:r>
              <a:rPr lang="ar-EG" b="1" dirty="0" smtClean="0"/>
              <a:t>يتكون لدى الطفل مجموعة من المهارات منها</a:t>
            </a:r>
            <a:endParaRPr lang="en-US" dirty="0" smtClean="0"/>
          </a:p>
          <a:p>
            <a:r>
              <a:rPr lang="ar-EG" b="1" dirty="0" smtClean="0"/>
              <a:t>ا-</a:t>
            </a:r>
            <a:r>
              <a:rPr lang="ar-EG" b="1" dirty="0" err="1" smtClean="0"/>
              <a:t>المشى</a:t>
            </a:r>
            <a:r>
              <a:rPr lang="ar-EG" b="1" dirty="0" smtClean="0"/>
              <a:t>  فيبدأ </a:t>
            </a:r>
            <a:r>
              <a:rPr lang="ar-EG" b="1" dirty="0" err="1" smtClean="0"/>
              <a:t>بلحبو</a:t>
            </a:r>
            <a:r>
              <a:rPr lang="ar-EG" b="1" dirty="0" smtClean="0"/>
              <a:t> ثم الزحف مع رفع </a:t>
            </a:r>
            <a:r>
              <a:rPr lang="ar-EG" b="1" dirty="0" err="1" smtClean="0"/>
              <a:t>القامه</a:t>
            </a:r>
            <a:r>
              <a:rPr lang="ar-EG" b="1" dirty="0" smtClean="0"/>
              <a:t> ثم </a:t>
            </a:r>
            <a:r>
              <a:rPr lang="ar-EG" b="1" dirty="0" err="1" smtClean="0"/>
              <a:t>المشى</a:t>
            </a:r>
            <a:r>
              <a:rPr lang="ar-EG" b="1" dirty="0" smtClean="0"/>
              <a:t> </a:t>
            </a:r>
            <a:r>
              <a:rPr lang="ar-EG" b="1" dirty="0" err="1" smtClean="0"/>
              <a:t>فى</a:t>
            </a:r>
            <a:r>
              <a:rPr lang="ar-EG" b="1" dirty="0" smtClean="0"/>
              <a:t> </a:t>
            </a:r>
            <a:r>
              <a:rPr lang="ar-EG" b="1" dirty="0" err="1" smtClean="0"/>
              <a:t>أضطراب</a:t>
            </a:r>
            <a:r>
              <a:rPr lang="ar-EG" b="1" dirty="0" smtClean="0"/>
              <a:t> ثم </a:t>
            </a:r>
            <a:r>
              <a:rPr lang="ar-EG" b="1" dirty="0" err="1" smtClean="0"/>
              <a:t>المشى</a:t>
            </a:r>
            <a:r>
              <a:rPr lang="ar-EG" b="1" dirty="0" smtClean="0"/>
              <a:t> </a:t>
            </a:r>
            <a:r>
              <a:rPr lang="ar-EG" b="1" dirty="0" err="1" smtClean="0"/>
              <a:t>فى</a:t>
            </a:r>
            <a:r>
              <a:rPr lang="ar-EG" b="1" dirty="0" smtClean="0"/>
              <a:t> ثقة</a:t>
            </a:r>
            <a:endParaRPr lang="en-US" dirty="0" smtClean="0"/>
          </a:p>
          <a:p>
            <a:r>
              <a:rPr lang="ar-EG" b="1" dirty="0" smtClean="0"/>
              <a:t>ب-القبض على الأشياء والمهارات الفردية   </a:t>
            </a:r>
            <a:r>
              <a:rPr lang="ar-EG" b="1" dirty="0" err="1" smtClean="0"/>
              <a:t>يبأ</a:t>
            </a:r>
            <a:r>
              <a:rPr lang="ar-EG" b="1" dirty="0" smtClean="0"/>
              <a:t> بالقبض بكل اليد ثم </a:t>
            </a:r>
            <a:r>
              <a:rPr lang="ar-EG" b="1" dirty="0" err="1" smtClean="0"/>
              <a:t>فى</a:t>
            </a:r>
            <a:r>
              <a:rPr lang="ar-EG" b="1" dirty="0" smtClean="0"/>
              <a:t> نهاية العام الأول يتخفف ويقبض على الأشياء ببعض الأصابع ،ويجب على </a:t>
            </a:r>
            <a:r>
              <a:rPr lang="ar-EG" b="1" dirty="0" err="1" smtClean="0"/>
              <a:t>الأباء</a:t>
            </a:r>
            <a:r>
              <a:rPr lang="ar-EG" b="1" dirty="0" smtClean="0"/>
              <a:t> عدم إرهاق الطفل بحمل </a:t>
            </a:r>
            <a:r>
              <a:rPr lang="ar-EG" b="1" dirty="0" err="1" smtClean="0"/>
              <a:t>مالايستطيع</a:t>
            </a:r>
            <a:r>
              <a:rPr lang="ar-EG" b="1" dirty="0" smtClean="0"/>
              <a:t> حملة  وألا نرهقه بأمور فوق طاقته .</a:t>
            </a:r>
            <a:endParaRPr lang="en-US" dirty="0" smtClean="0"/>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b="1" dirty="0" smtClean="0"/>
              <a:t>النمو </a:t>
            </a:r>
            <a:r>
              <a:rPr lang="ar-EG" b="1" dirty="0" err="1" smtClean="0"/>
              <a:t>الحسى</a:t>
            </a:r>
            <a:r>
              <a:rPr lang="ar-EG" b="1"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lnSpcReduction="10000"/>
          </a:bodyPr>
          <a:lstStyle/>
          <a:p>
            <a:r>
              <a:rPr lang="ar-EG" b="1" dirty="0" smtClean="0"/>
              <a:t>الحواس </a:t>
            </a:r>
            <a:r>
              <a:rPr lang="ar-EG" b="1" dirty="0" err="1" smtClean="0"/>
              <a:t>هى</a:t>
            </a:r>
            <a:r>
              <a:rPr lang="ar-EG" b="1" dirty="0" smtClean="0"/>
              <a:t> نوافذ  الطفل على الحياة وهى </a:t>
            </a:r>
            <a:r>
              <a:rPr lang="ar-EG" b="1" dirty="0" err="1" smtClean="0"/>
              <a:t>المنابيع</a:t>
            </a:r>
            <a:r>
              <a:rPr lang="ar-EG" b="1" dirty="0" smtClean="0"/>
              <a:t> </a:t>
            </a:r>
            <a:r>
              <a:rPr lang="ar-EG" b="1" dirty="0" err="1" smtClean="0"/>
              <a:t>التى</a:t>
            </a:r>
            <a:r>
              <a:rPr lang="ar-EG" b="1" dirty="0" smtClean="0"/>
              <a:t> يستقى منها </a:t>
            </a:r>
            <a:r>
              <a:rPr lang="ar-EG" b="1" dirty="0" err="1" smtClean="0"/>
              <a:t>تواصلة</a:t>
            </a:r>
            <a:r>
              <a:rPr lang="ar-EG" b="1" dirty="0" smtClean="0"/>
              <a:t> مع العالم </a:t>
            </a:r>
            <a:r>
              <a:rPr lang="ar-EG" b="1" dirty="0" err="1" smtClean="0"/>
              <a:t>الخارجى</a:t>
            </a:r>
            <a:r>
              <a:rPr lang="ar-EG" b="1" dirty="0" smtClean="0"/>
              <a:t>.</a:t>
            </a:r>
            <a:endParaRPr lang="en-US" dirty="0" smtClean="0"/>
          </a:p>
          <a:p>
            <a:r>
              <a:rPr lang="ar-EG" b="1" dirty="0" smtClean="0"/>
              <a:t>حاسة السمع:</a:t>
            </a:r>
            <a:endParaRPr lang="en-US" dirty="0" smtClean="0"/>
          </a:p>
          <a:p>
            <a:r>
              <a:rPr lang="ar-EG" b="1" dirty="0" smtClean="0"/>
              <a:t>وهى من أهم الحواس لدى الطفل </a:t>
            </a:r>
            <a:r>
              <a:rPr lang="ar-EG" b="1" dirty="0" err="1" smtClean="0"/>
              <a:t>فهى</a:t>
            </a:r>
            <a:r>
              <a:rPr lang="ar-EG" b="1" dirty="0" smtClean="0"/>
              <a:t> أحدى الدعائم </a:t>
            </a:r>
            <a:r>
              <a:rPr lang="ar-EG" b="1" dirty="0" err="1" smtClean="0"/>
              <a:t>التى</a:t>
            </a:r>
            <a:r>
              <a:rPr lang="ar-EG" b="1" dirty="0" smtClean="0"/>
              <a:t> </a:t>
            </a:r>
            <a:r>
              <a:rPr lang="ar-EG" b="1" dirty="0" err="1" smtClean="0"/>
              <a:t>تتططور</a:t>
            </a:r>
            <a:r>
              <a:rPr lang="ar-EG" b="1" dirty="0" smtClean="0"/>
              <a:t> تطورًا سريعًا من السنة الثالثة بعد الميلاد حتى العاشرة ثم تكاد تصل إلى نضجها الصحيح بعد الثالثة عشر بقليل ،ولهذه </a:t>
            </a:r>
            <a:r>
              <a:rPr lang="ar-EG" b="1" dirty="0" err="1" smtClean="0"/>
              <a:t>الحسة</a:t>
            </a:r>
            <a:r>
              <a:rPr lang="ar-EG" b="1" dirty="0" smtClean="0"/>
              <a:t> دور بالغ </a:t>
            </a:r>
            <a:r>
              <a:rPr lang="ar-EG" b="1" dirty="0" err="1" smtClean="0"/>
              <a:t>فى</a:t>
            </a:r>
            <a:r>
              <a:rPr lang="ar-EG" b="1" dirty="0" smtClean="0"/>
              <a:t> تطور النمو </a:t>
            </a:r>
            <a:r>
              <a:rPr lang="ar-EG" b="1" dirty="0" err="1" smtClean="0"/>
              <a:t>اللغوى</a:t>
            </a:r>
            <a:r>
              <a:rPr lang="ar-EG" b="1" dirty="0" smtClean="0"/>
              <a:t> عند الأطفال.</a:t>
            </a:r>
            <a:endParaRPr lang="en-US" dirty="0" smtClean="0"/>
          </a:p>
          <a:p>
            <a:r>
              <a:rPr lang="ar-EG" b="1" dirty="0" smtClean="0"/>
              <a:t>حاسة البصر :</a:t>
            </a:r>
            <a:endParaRPr lang="en-US" dirty="0" smtClean="0"/>
          </a:p>
          <a:p>
            <a:r>
              <a:rPr lang="ar-EG" b="1" dirty="0" smtClean="0"/>
              <a:t> </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r>
              <a:rPr lang="ar-EG" b="1" dirty="0" smtClean="0"/>
              <a:t>تتكون العين من عدسة تنقل صور المرئيات إلى شبكة حساسة تقع </a:t>
            </a:r>
            <a:r>
              <a:rPr lang="ar-EG" b="1" dirty="0" err="1" smtClean="0"/>
              <a:t>فى</a:t>
            </a:r>
            <a:r>
              <a:rPr lang="ar-EG" b="1" dirty="0" smtClean="0"/>
              <a:t> قاعها وتحيط </a:t>
            </a:r>
            <a:r>
              <a:rPr lang="ar-EG" b="1" dirty="0" err="1" smtClean="0"/>
              <a:t>بها</a:t>
            </a:r>
            <a:r>
              <a:rPr lang="ar-EG" b="1" dirty="0" smtClean="0"/>
              <a:t> من الداخل ، وتسبح هذه العدسة </a:t>
            </a:r>
            <a:r>
              <a:rPr lang="ar-EG" b="1" dirty="0" err="1" smtClean="0"/>
              <a:t>فى</a:t>
            </a:r>
            <a:r>
              <a:rPr lang="ar-EG" b="1" dirty="0" smtClean="0"/>
              <a:t> سائلين ويملأ أولها الفراغ </a:t>
            </a:r>
            <a:r>
              <a:rPr lang="ar-EG" b="1" dirty="0" err="1" smtClean="0"/>
              <a:t>الأمامى</a:t>
            </a:r>
            <a:r>
              <a:rPr lang="ar-EG" b="1" dirty="0" smtClean="0"/>
              <a:t> لها ،ويملأ الفراغ </a:t>
            </a:r>
            <a:r>
              <a:rPr lang="ar-EG" b="1" dirty="0" err="1" smtClean="0"/>
              <a:t>الخلفى</a:t>
            </a:r>
            <a:r>
              <a:rPr lang="ar-EG" b="1" dirty="0" smtClean="0"/>
              <a:t> ، ويعملان معًا على إكسابها المرونة الضرورية لها. ويكسوها من </a:t>
            </a:r>
            <a:r>
              <a:rPr lang="ar-EG" b="1" dirty="0" err="1" smtClean="0"/>
              <a:t>الامام</a:t>
            </a:r>
            <a:r>
              <a:rPr lang="ar-EG" b="1" dirty="0" smtClean="0"/>
              <a:t> غشاء رقيق يسمى بالقزحية يتوسطه ثقب  يسمى </a:t>
            </a:r>
            <a:r>
              <a:rPr lang="ar-EG" b="1" dirty="0" err="1" smtClean="0"/>
              <a:t>بالحدقه</a:t>
            </a:r>
            <a:r>
              <a:rPr lang="ar-EG" b="1" dirty="0" smtClean="0"/>
              <a:t> ، وهو يتسع ويضيق تبعًا لكمية الضوء الواقعة على العين .</a:t>
            </a:r>
            <a:endParaRPr lang="en-US" dirty="0" smtClean="0"/>
          </a:p>
          <a:p>
            <a:r>
              <a:rPr lang="ar-EG" b="1" dirty="0" smtClean="0"/>
              <a:t>حاسة التذوق :</a:t>
            </a:r>
            <a:endParaRPr lang="en-US" dirty="0" smtClean="0"/>
          </a:p>
          <a:p>
            <a:r>
              <a:rPr lang="ar-EG" b="1" dirty="0" smtClean="0"/>
              <a:t> وهى حاسة كيميائية لأنه تعتمد </a:t>
            </a:r>
            <a:r>
              <a:rPr lang="ar-EG" b="1" dirty="0" err="1" smtClean="0"/>
              <a:t>فى</a:t>
            </a:r>
            <a:r>
              <a:rPr lang="ar-EG" b="1" dirty="0" smtClean="0"/>
              <a:t> جوهرها على تفاعل المواد المختلفة مع البراعم المنتشرة على اللسان، ويستطيع الطفل أن يميز بين الأنواع الرئيسية للمذاق وهى الحامض والملح والحلو والمر، والوليد </a:t>
            </a:r>
            <a:r>
              <a:rPr lang="ar-EG" b="1" dirty="0" err="1" smtClean="0"/>
              <a:t>لايميز</a:t>
            </a:r>
            <a:r>
              <a:rPr lang="ar-EG" b="1" dirty="0" smtClean="0"/>
              <a:t> بوضوح بين الأنواع الرئيسية للأطعمة . ثم تتطور حاسة الذوق سريعًا فيزداد إقباله على الأشياء الحلوة. ويزداد عزوفه عن المر والحامض .</a:t>
            </a:r>
            <a:endParaRPr lang="en-US" dirty="0" smtClean="0"/>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النمو </a:t>
            </a:r>
            <a:r>
              <a:rPr lang="ar-EG" b="1" dirty="0" err="1" smtClean="0"/>
              <a:t>العقلى</a:t>
            </a:r>
            <a:r>
              <a:rPr lang="ar-EG" b="1" dirty="0" smtClean="0"/>
              <a:t> :</a:t>
            </a:r>
            <a:endParaRPr lang="en-US" dirty="0" smtClean="0"/>
          </a:p>
          <a:p>
            <a:r>
              <a:rPr lang="ar-EG" b="1" dirty="0" smtClean="0"/>
              <a:t>ومن المعلوم لدى أهل الاختصاص أن النمو العقلي يبدأ</a:t>
            </a:r>
            <a:r>
              <a:rPr lang="ar-SA" b="1" dirty="0" smtClean="0"/>
              <a:t> </a:t>
            </a:r>
            <a:r>
              <a:rPr lang="ar-EG" b="1" dirty="0" smtClean="0"/>
              <a:t>بالإدراك الحسي وينتهي إلى الذكاء ، ومن مظاهر الإدراك التي تبدأ في مراحل العمر المبكرة الإدراك الحسي المكاني وإدراك الأشكال وهذا النوع من الإدراك العقلي يلعب دورًا كبيرًا في تعلم الطفل القراءة والكتابة وإدراك العلاقة بين أشكال الحروف، وترتيب الأرقام،ثم يتطور الأمر إلى إدراك الألوان ومدى التباين بينها ويكون ذلك قبل سن الرابعة ، </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وقبل إدراك الطفل العلاقة بين الألوان يستطيع أن يقارن بين الأحجام والأوزان</a:t>
            </a:r>
            <a:r>
              <a:rPr lang="ar-SA" b="1" dirty="0" smtClean="0"/>
              <a:t> </a:t>
            </a:r>
            <a:r>
              <a:rPr lang="ar-EG" b="1" dirty="0" smtClean="0"/>
              <a:t>ويبدأ</a:t>
            </a:r>
            <a:r>
              <a:rPr lang="ar-SA" b="1" dirty="0" smtClean="0"/>
              <a:t> </a:t>
            </a:r>
            <a:r>
              <a:rPr lang="ar-EG" b="1" dirty="0" smtClean="0"/>
              <a:t>من إدراك الأحجام </a:t>
            </a:r>
            <a:r>
              <a:rPr lang="ar-EG" b="1" dirty="0" err="1" smtClean="0"/>
              <a:t>الكبي</a:t>
            </a:r>
            <a:r>
              <a:rPr lang="ar-SA" b="1" dirty="0" smtClean="0"/>
              <a:t>ر</a:t>
            </a:r>
            <a:r>
              <a:rPr lang="ar-EG" b="1" dirty="0" smtClean="0"/>
              <a:t>ة إلى إدراك الأحجام الصغيرة ،والطفل يبدأ</a:t>
            </a:r>
            <a:r>
              <a:rPr lang="ar-SA" b="1" dirty="0" smtClean="0"/>
              <a:t> </a:t>
            </a:r>
            <a:r>
              <a:rPr lang="ar-EG" b="1" dirty="0" err="1" smtClean="0"/>
              <a:t>فى</a:t>
            </a:r>
            <a:r>
              <a:rPr lang="ar-EG" b="1" dirty="0" smtClean="0"/>
              <a:t> إدراك </a:t>
            </a:r>
            <a:r>
              <a:rPr lang="ar-EG" b="1" dirty="0" err="1" smtClean="0"/>
              <a:t>الزم</a:t>
            </a:r>
            <a:r>
              <a:rPr lang="ar-SA" b="1" dirty="0" smtClean="0"/>
              <a:t>ن</a:t>
            </a:r>
            <a:r>
              <a:rPr lang="ar-EG" b="1" dirty="0" smtClean="0"/>
              <a:t> </a:t>
            </a:r>
            <a:r>
              <a:rPr lang="ar-EG" b="1" dirty="0" err="1" smtClean="0"/>
              <a:t>فى</a:t>
            </a:r>
            <a:r>
              <a:rPr lang="ar-EG" b="1" dirty="0" smtClean="0"/>
              <a:t> وقت مبكر </a:t>
            </a:r>
            <a:r>
              <a:rPr lang="ar-EG" b="1" dirty="0" err="1" smtClean="0"/>
              <a:t>ففى</a:t>
            </a:r>
            <a:r>
              <a:rPr lang="ar-EG" b="1" dirty="0" smtClean="0"/>
              <a:t> البداية يستطيع أن يدرك الحاضر</a:t>
            </a:r>
            <a:r>
              <a:rPr lang="ar-SA" b="1" dirty="0" smtClean="0"/>
              <a:t> </a:t>
            </a:r>
            <a:r>
              <a:rPr lang="ar-EG" b="1" dirty="0" err="1" smtClean="0"/>
              <a:t>الذى</a:t>
            </a:r>
            <a:r>
              <a:rPr lang="ar-EG" b="1" dirty="0" smtClean="0"/>
              <a:t> </a:t>
            </a:r>
            <a:r>
              <a:rPr lang="ar-EG" b="1" dirty="0" err="1" smtClean="0"/>
              <a:t>يعيشة</a:t>
            </a:r>
            <a:r>
              <a:rPr lang="ar-EG" b="1" dirty="0" smtClean="0"/>
              <a:t> ،ثم يدرك </a:t>
            </a:r>
            <a:r>
              <a:rPr lang="ar-EG" b="1" dirty="0" err="1" smtClean="0"/>
              <a:t>المسقبل</a:t>
            </a:r>
            <a:r>
              <a:rPr lang="ar-EG" b="1" dirty="0" smtClean="0"/>
              <a:t>  ثم يدرك </a:t>
            </a:r>
            <a:r>
              <a:rPr lang="ar-EG" b="1" dirty="0" err="1" smtClean="0"/>
              <a:t>الماضى</a:t>
            </a:r>
            <a:r>
              <a:rPr lang="ar-EG" b="1" dirty="0" smtClean="0"/>
              <a:t> بعد ذلك () والطفل </a:t>
            </a:r>
            <a:r>
              <a:rPr lang="ar-EG" b="1" dirty="0" err="1" smtClean="0"/>
              <a:t>العادى</a:t>
            </a:r>
            <a:r>
              <a:rPr lang="ar-EG" b="1" dirty="0" smtClean="0"/>
              <a:t> </a:t>
            </a:r>
            <a:r>
              <a:rPr lang="ar-EG" b="1" dirty="0" err="1" smtClean="0"/>
              <a:t>لايدرك</a:t>
            </a:r>
            <a:r>
              <a:rPr lang="ar-EG" b="1" dirty="0" smtClean="0"/>
              <a:t> تمامًا </a:t>
            </a:r>
            <a:r>
              <a:rPr lang="ar-EG" b="1" dirty="0" err="1" smtClean="0"/>
              <a:t>مايعنيه</a:t>
            </a:r>
            <a:r>
              <a:rPr lang="ar-EG" b="1" dirty="0" smtClean="0"/>
              <a:t> المدى الزمن للدقيقة والساعة أو </a:t>
            </a:r>
            <a:r>
              <a:rPr lang="ar-EG" b="1" dirty="0" err="1" smtClean="0"/>
              <a:t>الإسبوع</a:t>
            </a:r>
            <a:r>
              <a:rPr lang="ar-EG" b="1" dirty="0" smtClean="0"/>
              <a:t> أو الشهر حتى يبلغ السادسة من العمر</a:t>
            </a:r>
            <a:r>
              <a:rPr lang="en-US" dirty="0" smtClean="0"/>
              <a:t> </a:t>
            </a:r>
            <a:r>
              <a:rPr lang="ar-SA" b="1" dirty="0" smtClean="0"/>
              <a:t>- نفس المرجع السابق ص143</a:t>
            </a:r>
            <a:endParaRPr lang="en-US" dirty="0" smtClean="0"/>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التذكر:</a:t>
            </a:r>
            <a:endParaRPr lang="en-US" dirty="0" smtClean="0"/>
          </a:p>
          <a:p>
            <a:r>
              <a:rPr lang="ar-EG" b="1" dirty="0" smtClean="0"/>
              <a:t>تنمو عملية التذكر نموًا سريعًا خلال الطفولة فيبدأ </a:t>
            </a:r>
            <a:r>
              <a:rPr lang="ar-EG" b="1" dirty="0" err="1" smtClean="0"/>
              <a:t>فى</a:t>
            </a:r>
            <a:r>
              <a:rPr lang="ar-EG" b="1" dirty="0" smtClean="0"/>
              <a:t> المهد بالتعرف على قارورة اللبن،ويستطيع الطفل قبل </a:t>
            </a:r>
            <a:r>
              <a:rPr lang="ar-EG" b="1" dirty="0" err="1" smtClean="0"/>
              <a:t>الإلتحاف</a:t>
            </a:r>
            <a:r>
              <a:rPr lang="ar-EG" b="1" dirty="0" smtClean="0"/>
              <a:t> بالمدرسة أن يتذكر الأرقام والألفاظ والصور والحركات .</a:t>
            </a:r>
            <a:endParaRPr lang="en-US" dirty="0" smtClean="0"/>
          </a:p>
          <a:p>
            <a:r>
              <a:rPr lang="ar-SA" b="1" dirty="0" smtClean="0"/>
              <a:t>- نفس </a:t>
            </a:r>
            <a:r>
              <a:rPr lang="ar-SA" b="1" dirty="0" err="1" smtClean="0"/>
              <a:t>المجع</a:t>
            </a:r>
            <a:r>
              <a:rPr lang="ar-SA" b="1" dirty="0" smtClean="0"/>
              <a:t> السابق ص161</a:t>
            </a:r>
            <a:endParaRPr lang="en-US" dirty="0" smtClean="0"/>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EG" b="1" dirty="0" smtClean="0"/>
              <a:t>التفكير:</a:t>
            </a:r>
            <a:endParaRPr lang="en-US" dirty="0" smtClean="0"/>
          </a:p>
          <a:p>
            <a:r>
              <a:rPr lang="ar-EG" b="1" dirty="0" err="1" smtClean="0"/>
              <a:t>تنطوى</a:t>
            </a:r>
            <a:r>
              <a:rPr lang="ar-EG" b="1" dirty="0" smtClean="0"/>
              <a:t> عملية التفكير عند الطفل على العديد من العمليات </a:t>
            </a:r>
            <a:r>
              <a:rPr lang="ar-EG" b="1" dirty="0" err="1" smtClean="0"/>
              <a:t>التى</a:t>
            </a:r>
            <a:r>
              <a:rPr lang="ar-EG" b="1" dirty="0" smtClean="0"/>
              <a:t> </a:t>
            </a:r>
            <a:r>
              <a:rPr lang="ar-EG" b="1" dirty="0" err="1" smtClean="0"/>
              <a:t>تنتهى</a:t>
            </a:r>
            <a:r>
              <a:rPr lang="ar-EG" b="1" dirty="0" smtClean="0"/>
              <a:t> إلى تكوين المفاهيم </a:t>
            </a:r>
            <a:r>
              <a:rPr lang="ar-EG" b="1" dirty="0" err="1" smtClean="0"/>
              <a:t>والمعانى</a:t>
            </a:r>
            <a:r>
              <a:rPr lang="ar-EG" b="1" dirty="0" smtClean="0"/>
              <a:t> المختلفة ،والطفل </a:t>
            </a:r>
            <a:r>
              <a:rPr lang="ar-EG" b="1" dirty="0" err="1" smtClean="0"/>
              <a:t>فى</a:t>
            </a:r>
            <a:r>
              <a:rPr lang="ar-EG" b="1" dirty="0" smtClean="0"/>
              <a:t> تلك المرحلة يكون العالم المحيط </a:t>
            </a:r>
            <a:r>
              <a:rPr lang="ar-EG" b="1" dirty="0" err="1" smtClean="0"/>
              <a:t>به</a:t>
            </a:r>
            <a:r>
              <a:rPr lang="ar-EG" b="1" dirty="0" smtClean="0"/>
              <a:t> غامض وغير واضح ،فلا يستطيع التمييز بين الأشياء ،ويستخدم </a:t>
            </a:r>
            <a:r>
              <a:rPr lang="ar-EG" b="1" dirty="0" err="1" smtClean="0"/>
              <a:t>حواسةبشكل</a:t>
            </a:r>
            <a:r>
              <a:rPr lang="ar-EG" b="1" dirty="0" smtClean="0"/>
              <a:t> </a:t>
            </a:r>
            <a:r>
              <a:rPr lang="ar-EG" b="1" dirty="0" err="1" smtClean="0"/>
              <a:t>أساسى</a:t>
            </a:r>
            <a:r>
              <a:rPr lang="ar-EG" b="1" dirty="0" smtClean="0"/>
              <a:t> </a:t>
            </a:r>
            <a:r>
              <a:rPr lang="ar-EG" b="1" dirty="0" err="1" smtClean="0"/>
              <a:t>فى</a:t>
            </a:r>
            <a:r>
              <a:rPr lang="ar-EG" b="1" dirty="0" smtClean="0"/>
              <a:t> تكوين </a:t>
            </a:r>
            <a:r>
              <a:rPr lang="ar-EG" b="1" dirty="0" err="1" smtClean="0"/>
              <a:t>المعانى</a:t>
            </a:r>
            <a:r>
              <a:rPr lang="ar-EG" b="1" dirty="0" smtClean="0"/>
              <a:t> ، ومن خلال تكرار الخبرة </a:t>
            </a:r>
            <a:r>
              <a:rPr lang="ar-EG" b="1" dirty="0" err="1" smtClean="0"/>
              <a:t>والأتصال</a:t>
            </a:r>
            <a:r>
              <a:rPr lang="ar-EG" b="1" dirty="0" smtClean="0"/>
              <a:t> المباشر بالبيئة الطبيعية </a:t>
            </a:r>
            <a:r>
              <a:rPr lang="ar-EG" b="1" dirty="0" err="1" smtClean="0"/>
              <a:t>والإجتماعية</a:t>
            </a:r>
            <a:r>
              <a:rPr lang="ar-EG" b="1" dirty="0" smtClean="0"/>
              <a:t> والتفاعل معها  يدرك </a:t>
            </a:r>
            <a:r>
              <a:rPr lang="ar-EG" b="1" dirty="0" err="1" smtClean="0"/>
              <a:t>معانى</a:t>
            </a:r>
            <a:r>
              <a:rPr lang="ar-EG" b="1" dirty="0" smtClean="0"/>
              <a:t> </a:t>
            </a:r>
            <a:r>
              <a:rPr lang="ar-EG" b="1" dirty="0" err="1" smtClean="0"/>
              <a:t>الإشياء</a:t>
            </a:r>
            <a:r>
              <a:rPr lang="ar-EG" b="1" dirty="0" smtClean="0"/>
              <a:t> وإن كانت </a:t>
            </a:r>
            <a:r>
              <a:rPr lang="ar-EG" b="1" dirty="0" err="1" smtClean="0"/>
              <a:t>المعانى</a:t>
            </a:r>
            <a:r>
              <a:rPr lang="ar-EG" b="1" dirty="0" smtClean="0"/>
              <a:t> المجردة مثل مفهوم العدالة والحرية وغيرها لا يكتمل إدراكها إلا عند ما يصل عمره </a:t>
            </a:r>
            <a:r>
              <a:rPr lang="ar-EG" b="1" dirty="0" err="1" smtClean="0"/>
              <a:t>ثمانى</a:t>
            </a:r>
            <a:r>
              <a:rPr lang="ar-EG" b="1" dirty="0" smtClean="0"/>
              <a:t> عشرة سنة، وكما أن الخبرة تلعب دورًا ممًا </a:t>
            </a:r>
            <a:r>
              <a:rPr lang="ar-EG" b="1" dirty="0" err="1" smtClean="0"/>
              <a:t>فى</a:t>
            </a:r>
            <a:r>
              <a:rPr lang="ar-EG" b="1" dirty="0" smtClean="0"/>
              <a:t> تكوين </a:t>
            </a:r>
            <a:r>
              <a:rPr lang="ar-EG" b="1" dirty="0" err="1" smtClean="0"/>
              <a:t>المعانى</a:t>
            </a:r>
            <a:r>
              <a:rPr lang="ar-EG" b="1" dirty="0" smtClean="0"/>
              <a:t> والمفاهيم فأن الملاحظة يقع عليها </a:t>
            </a:r>
            <a:r>
              <a:rPr lang="ar-EG" b="1" dirty="0" err="1" smtClean="0"/>
              <a:t>العبئ</a:t>
            </a:r>
            <a:r>
              <a:rPr lang="ar-EG" b="1" dirty="0" smtClean="0"/>
              <a:t> الأكبر </a:t>
            </a:r>
            <a:r>
              <a:rPr lang="ar-EG" b="1" dirty="0" err="1" smtClean="0"/>
              <a:t>فى</a:t>
            </a:r>
            <a:r>
              <a:rPr lang="ar-EG" b="1" dirty="0" smtClean="0"/>
              <a:t> إدراك المظاهر المختلفة للأشياء ، وتتأثر الملاحظة بقدرة الطفل على </a:t>
            </a:r>
            <a:r>
              <a:rPr lang="ar-EG" b="1" dirty="0" err="1" smtClean="0"/>
              <a:t>الأنتباه</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b="1" dirty="0" smtClean="0"/>
              <a:t>ومن خصائص تفكير الطفل </a:t>
            </a:r>
            <a:r>
              <a:rPr lang="ar-EG" b="1" dirty="0" err="1" smtClean="0"/>
              <a:t>فى</a:t>
            </a:r>
            <a:r>
              <a:rPr lang="ar-EG" b="1" dirty="0" smtClean="0"/>
              <a:t> مرحلة الطفولة المبكرة</a:t>
            </a:r>
            <a:endParaRPr lang="ar-SA" dirty="0"/>
          </a:p>
        </p:txBody>
      </p:sp>
      <p:sp>
        <p:nvSpPr>
          <p:cNvPr id="3" name="عنصر نائب للمحتوى 2"/>
          <p:cNvSpPr>
            <a:spLocks noGrp="1"/>
          </p:cNvSpPr>
          <p:nvPr>
            <p:ph idx="1"/>
          </p:nvPr>
        </p:nvSpPr>
        <p:spPr/>
        <p:txBody>
          <a:bodyPr>
            <a:normAutofit fontScale="77500" lnSpcReduction="20000"/>
          </a:bodyPr>
          <a:lstStyle/>
          <a:p>
            <a:endParaRPr lang="en-US" dirty="0" smtClean="0"/>
          </a:p>
          <a:p>
            <a:r>
              <a:rPr lang="ar-EG" b="1" dirty="0" smtClean="0"/>
              <a:t>1- </a:t>
            </a:r>
            <a:r>
              <a:rPr lang="ar-EG" b="1" dirty="0" err="1" smtClean="0"/>
              <a:t>العيانية</a:t>
            </a:r>
            <a:r>
              <a:rPr lang="ar-EG" b="1" dirty="0" smtClean="0"/>
              <a:t>  :</a:t>
            </a:r>
            <a:endParaRPr lang="en-US" dirty="0" smtClean="0"/>
          </a:p>
          <a:p>
            <a:r>
              <a:rPr lang="ar-EG" b="1" dirty="0" smtClean="0"/>
              <a:t>وهى أبرز خاصية لتفكير الطفل </a:t>
            </a:r>
            <a:r>
              <a:rPr lang="ar-EG" b="1" dirty="0" err="1" smtClean="0"/>
              <a:t>فى</a:t>
            </a:r>
            <a:r>
              <a:rPr lang="ar-EG" b="1" dirty="0" smtClean="0"/>
              <a:t> هذه المرحلة وهو أن </a:t>
            </a:r>
            <a:r>
              <a:rPr lang="ar-EG" b="1" dirty="0" err="1" smtClean="0"/>
              <a:t>ادراك</a:t>
            </a:r>
            <a:r>
              <a:rPr lang="ar-EG" b="1" dirty="0" smtClean="0"/>
              <a:t> الطفل </a:t>
            </a:r>
            <a:r>
              <a:rPr lang="ar-EG" b="1" dirty="0" err="1" smtClean="0"/>
              <a:t>ادراك</a:t>
            </a:r>
            <a:r>
              <a:rPr lang="ar-EG" b="1" dirty="0" smtClean="0"/>
              <a:t> </a:t>
            </a:r>
            <a:r>
              <a:rPr lang="ar-EG" b="1" dirty="0" err="1" smtClean="0"/>
              <a:t>حسى</a:t>
            </a:r>
            <a:r>
              <a:rPr lang="ar-EG" b="1" dirty="0" smtClean="0"/>
              <a:t> </a:t>
            </a:r>
            <a:r>
              <a:rPr lang="ar-EG" b="1" dirty="0" err="1" smtClean="0"/>
              <a:t>أى</a:t>
            </a:r>
            <a:r>
              <a:rPr lang="ar-EG" b="1" dirty="0" smtClean="0"/>
              <a:t> يعتمد على الحواس .</a:t>
            </a:r>
            <a:endParaRPr lang="en-US" dirty="0" smtClean="0"/>
          </a:p>
          <a:p>
            <a:r>
              <a:rPr lang="ar-EG" b="1" dirty="0" smtClean="0"/>
              <a:t>2- الواقعية :</a:t>
            </a:r>
            <a:endParaRPr lang="en-US" dirty="0" smtClean="0"/>
          </a:p>
          <a:p>
            <a:r>
              <a:rPr lang="ar-EG" b="1" dirty="0" smtClean="0"/>
              <a:t>ويعتبر الطفل أن كل </a:t>
            </a:r>
            <a:r>
              <a:rPr lang="ar-EG" b="1" dirty="0" err="1" smtClean="0"/>
              <a:t>شئ</a:t>
            </a:r>
            <a:r>
              <a:rPr lang="ar-EG" b="1" dirty="0" smtClean="0"/>
              <a:t> </a:t>
            </a:r>
            <a:r>
              <a:rPr lang="ar-EG" b="1" dirty="0" err="1" smtClean="0"/>
              <a:t>فى</a:t>
            </a:r>
            <a:r>
              <a:rPr lang="ar-EG" b="1" dirty="0" smtClean="0"/>
              <a:t> هذه المرحلة هو </a:t>
            </a:r>
            <a:r>
              <a:rPr lang="ar-EG" b="1" dirty="0" err="1" smtClean="0"/>
              <a:t>شئ</a:t>
            </a:r>
            <a:r>
              <a:rPr lang="ar-EG" b="1" dirty="0" smtClean="0"/>
              <a:t> </a:t>
            </a:r>
            <a:r>
              <a:rPr lang="ar-EG" b="1" dirty="0" err="1" smtClean="0"/>
              <a:t>حقيقى</a:t>
            </a:r>
            <a:r>
              <a:rPr lang="ar-EG" b="1" dirty="0" smtClean="0"/>
              <a:t> </a:t>
            </a:r>
            <a:r>
              <a:rPr lang="ar-EG" b="1" dirty="0" err="1" smtClean="0"/>
              <a:t>وواقعى</a:t>
            </a:r>
            <a:r>
              <a:rPr lang="ar-EG" b="1" dirty="0" smtClean="0"/>
              <a:t> ، ويتعذر على الطفل </a:t>
            </a:r>
            <a:r>
              <a:rPr lang="ar-EG" b="1" dirty="0" err="1" smtClean="0"/>
              <a:t>فى</a:t>
            </a:r>
            <a:r>
              <a:rPr lang="ar-EG" b="1" dirty="0" smtClean="0"/>
              <a:t> هذه المرحلة أن يميز بين الحلم والواقع، </a:t>
            </a:r>
            <a:r>
              <a:rPr lang="ar-EG" b="1" dirty="0" err="1" smtClean="0"/>
              <a:t>وتهر</a:t>
            </a:r>
            <a:r>
              <a:rPr lang="ar-EG" b="1" dirty="0" smtClean="0"/>
              <a:t> الواقعية بوضوح </a:t>
            </a:r>
            <a:r>
              <a:rPr lang="ar-EG" b="1" dirty="0" err="1" smtClean="0"/>
              <a:t>فى</a:t>
            </a:r>
            <a:r>
              <a:rPr lang="ar-EG" b="1" dirty="0" smtClean="0"/>
              <a:t> مفهوم الطفل عن الله ،فهو يجسد الله ويدركه على أنه إنسان </a:t>
            </a:r>
            <a:r>
              <a:rPr lang="ar-EG" b="1" dirty="0" err="1" smtClean="0"/>
              <a:t>حقيقى</a:t>
            </a:r>
            <a:r>
              <a:rPr lang="ar-EG" b="1" dirty="0" smtClean="0"/>
              <a:t> ولا يستطيع </a:t>
            </a:r>
            <a:r>
              <a:rPr lang="ar-EG" b="1" dirty="0" err="1" smtClean="0"/>
              <a:t>فى</a:t>
            </a:r>
            <a:r>
              <a:rPr lang="ar-EG" b="1" dirty="0" smtClean="0"/>
              <a:t> هذه المرحلة أن يفكر ويدك الله بطريقة مجردة</a:t>
            </a:r>
            <a:endParaRPr lang="en-US" dirty="0" smtClean="0"/>
          </a:p>
          <a:p>
            <a:r>
              <a:rPr lang="ar-EG" b="1" dirty="0" smtClean="0"/>
              <a:t>    3- التمركز حول الذات :</a:t>
            </a:r>
            <a:endParaRPr lang="en-US" dirty="0" smtClean="0"/>
          </a:p>
          <a:p>
            <a:r>
              <a:rPr lang="ar-EG" b="1" dirty="0" smtClean="0"/>
              <a:t>يرى الطفل العالم من حوله من خلال ذاته ويصعب أن يدرك  الوقف من وجهة نظر شخص آخر </a:t>
            </a:r>
            <a:endParaRPr lang="en-US" dirty="0" smtClean="0"/>
          </a:p>
          <a:p>
            <a:endParaRPr lang="en-US" dirty="0" smtClean="0"/>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EG" b="1" dirty="0" smtClean="0"/>
              <a:t>4- التفكير </a:t>
            </a:r>
            <a:r>
              <a:rPr lang="ar-EG" b="1" dirty="0" err="1" smtClean="0"/>
              <a:t>العكسى</a:t>
            </a:r>
            <a:r>
              <a:rPr lang="ar-EG" b="1" dirty="0" smtClean="0"/>
              <a:t> :</a:t>
            </a:r>
            <a:endParaRPr lang="en-US" dirty="0" smtClean="0"/>
          </a:p>
          <a:p>
            <a:r>
              <a:rPr lang="ar-EG" b="1" dirty="0" smtClean="0"/>
              <a:t>يصعب على الطفل أن يعكس تفكيره </a:t>
            </a:r>
            <a:r>
              <a:rPr lang="ar-EG" b="1" dirty="0" err="1" smtClean="0"/>
              <a:t>فى</a:t>
            </a:r>
            <a:r>
              <a:rPr lang="ar-EG" b="1" dirty="0" smtClean="0"/>
              <a:t> تلك المرحلة من العمر ، بل ويتعذر عليه رد </a:t>
            </a:r>
            <a:r>
              <a:rPr lang="ar-EG" b="1" dirty="0" err="1" smtClean="0"/>
              <a:t>الشئ</a:t>
            </a:r>
            <a:r>
              <a:rPr lang="ar-EG" b="1" dirty="0" smtClean="0"/>
              <a:t> إلى أصله بعد ما يعتريه من تغير وأن يعود بتفكيره إلى نقطة </a:t>
            </a:r>
            <a:r>
              <a:rPr lang="ar-EG" b="1" dirty="0" err="1" smtClean="0"/>
              <a:t>البدايه</a:t>
            </a:r>
            <a:r>
              <a:rPr lang="ar-EG" b="1" dirty="0" smtClean="0"/>
              <a:t> </a:t>
            </a:r>
            <a:r>
              <a:rPr lang="ar-EG" b="1" dirty="0" err="1" smtClean="0"/>
              <a:t>فى</a:t>
            </a:r>
            <a:r>
              <a:rPr lang="ar-EG" b="1" dirty="0" smtClean="0"/>
              <a:t> المشكلة </a:t>
            </a:r>
            <a:r>
              <a:rPr lang="ar-EG" b="1" dirty="0" err="1" smtClean="0"/>
              <a:t>التى</a:t>
            </a:r>
            <a:r>
              <a:rPr lang="ar-EG" b="1" dirty="0" smtClean="0"/>
              <a:t> هو </a:t>
            </a:r>
            <a:r>
              <a:rPr lang="ar-EG" b="1" dirty="0" err="1" smtClean="0"/>
              <a:t>بصددها</a:t>
            </a:r>
            <a:r>
              <a:rPr lang="ar-EG" b="1" dirty="0" smtClean="0"/>
              <a:t>.</a:t>
            </a:r>
            <a:endParaRPr lang="en-US" dirty="0" smtClean="0"/>
          </a:p>
          <a:p>
            <a:r>
              <a:rPr lang="ar-EG" b="1" dirty="0" smtClean="0"/>
              <a:t>الذكاء:</a:t>
            </a:r>
            <a:endParaRPr lang="en-US" dirty="0" smtClean="0"/>
          </a:p>
          <a:p>
            <a:r>
              <a:rPr lang="ar-EG" b="1" dirty="0" smtClean="0"/>
              <a:t> يخضع الذكاء كغيره من جوانب النمو </a:t>
            </a:r>
            <a:r>
              <a:rPr lang="ar-EG" b="1" dirty="0" err="1" smtClean="0"/>
              <a:t>العقلى</a:t>
            </a:r>
            <a:r>
              <a:rPr lang="ar-EG" b="1" dirty="0" smtClean="0"/>
              <a:t> إلى العديد من التغيرات فنموه </a:t>
            </a:r>
            <a:r>
              <a:rPr lang="ar-EG" b="1" dirty="0" err="1" smtClean="0"/>
              <a:t>فى</a:t>
            </a:r>
            <a:r>
              <a:rPr lang="ar-EG" b="1" dirty="0" smtClean="0"/>
              <a:t> اطراد دائم ،فهو ينمو سريعًا </a:t>
            </a:r>
            <a:r>
              <a:rPr lang="ar-EG" b="1" dirty="0" err="1" smtClean="0"/>
              <a:t>فى</a:t>
            </a:r>
            <a:r>
              <a:rPr lang="ar-EG" b="1" dirty="0" smtClean="0"/>
              <a:t> سن المهد وفى سن الطفولة المبكرة والمتأخرة ،</a:t>
            </a:r>
            <a:r>
              <a:rPr lang="ar-EG" b="1" dirty="0" err="1" smtClean="0"/>
              <a:t>ويتباطئ</a:t>
            </a:r>
            <a:r>
              <a:rPr lang="ar-EG" b="1" dirty="0" smtClean="0"/>
              <a:t> معدل  النمو عند سن المراهقة ، ويستقر على معدل ثابت عند سن الرشد ، ومع بداية الشيخوخة يبدأ معدل الذكاء </a:t>
            </a:r>
            <a:r>
              <a:rPr lang="ar-EG" b="1" dirty="0" err="1" smtClean="0"/>
              <a:t>فى</a:t>
            </a:r>
            <a:r>
              <a:rPr lang="ar-EG" b="1" dirty="0" smtClean="0"/>
              <a:t> </a:t>
            </a:r>
            <a:r>
              <a:rPr lang="ar-EG" b="1" dirty="0" err="1" smtClean="0"/>
              <a:t>الإنحدار</a:t>
            </a:r>
            <a:endParaRPr lang="en-US" dirty="0" smtClean="0"/>
          </a:p>
          <a:p>
            <a:r>
              <a:rPr lang="ar-SA" b="1" dirty="0" smtClean="0"/>
              <a:t>- محمد عبد القادر عبد الغفار : مرجع سابق ص126</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SA" b="1" dirty="0" smtClean="0"/>
              <a:t>علم نفس النمو</a:t>
            </a:r>
            <a:endParaRPr lang="ar-SA" dirty="0"/>
          </a:p>
        </p:txBody>
      </p:sp>
      <p:sp>
        <p:nvSpPr>
          <p:cNvPr id="5" name="عنصر نائب للمحتوى 4"/>
          <p:cNvSpPr>
            <a:spLocks noGrp="1"/>
          </p:cNvSpPr>
          <p:nvPr>
            <p:ph idx="1"/>
          </p:nvPr>
        </p:nvSpPr>
        <p:spPr/>
        <p:txBody>
          <a:bodyPr>
            <a:normAutofit lnSpcReduction="10000"/>
          </a:bodyPr>
          <a:lstStyle/>
          <a:p>
            <a:r>
              <a:rPr lang="ar-SA" b="1" dirty="0" smtClean="0"/>
              <a:t>تعريف علم نفس النمو</a:t>
            </a:r>
          </a:p>
          <a:p>
            <a:r>
              <a:rPr lang="ar-SA" dirty="0" smtClean="0"/>
              <a:t>علم نفس النمو هو فرع علم النفس الذي يهتم بدراسة التغيرات التي تطرأ على السلوك </a:t>
            </a:r>
            <a:r>
              <a:rPr lang="ar-SA" dirty="0" smtClean="0"/>
              <a:t>الإنساني </a:t>
            </a:r>
            <a:r>
              <a:rPr lang="ar-SA" dirty="0" smtClean="0"/>
              <a:t>من المهد – بل وقبلة – إلى اللحد . </a:t>
            </a:r>
            <a:br>
              <a:rPr lang="ar-SA" dirty="0" smtClean="0"/>
            </a:br>
            <a:r>
              <a:rPr lang="ar-SA" dirty="0" smtClean="0"/>
              <a:t>وهذه التغيرات شاملة بمعنى إنها تحدث للكائن في كل الجوانب , وأن كانت لا تحدث بسرعة واحدة أو بمعدل واحد في كل جانب من جوانب شخصية الفرد .</a:t>
            </a:r>
            <a:br>
              <a:rPr lang="ar-SA" dirty="0" smtClean="0"/>
            </a:br>
            <a:endParaRPr lang="ar-SA" dirty="0" smtClean="0"/>
          </a:p>
          <a:p>
            <a:r>
              <a:rPr lang="ar-SA" dirty="0" smtClean="0"/>
              <a:t/>
            </a:r>
            <a:br>
              <a:rPr lang="ar-SA" dirty="0" smtClean="0"/>
            </a:br>
            <a:endParaRPr lang="ar-SA"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b="1" dirty="0" smtClean="0"/>
              <a:t>النمو </a:t>
            </a:r>
            <a:r>
              <a:rPr lang="ar-EG" b="1" dirty="0" err="1" smtClean="0"/>
              <a:t>اللغوى</a:t>
            </a:r>
            <a:r>
              <a:rPr lang="ar-EG" b="1" dirty="0" smtClean="0"/>
              <a:t>:</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85000" lnSpcReduction="20000"/>
          </a:bodyPr>
          <a:lstStyle/>
          <a:p>
            <a:r>
              <a:rPr lang="ar-EG" b="1" dirty="0" smtClean="0"/>
              <a:t>ولكل مرحلة عمرية سمات لغوية تتفرد </a:t>
            </a:r>
            <a:r>
              <a:rPr lang="ar-EG" b="1" dirty="0" err="1" smtClean="0"/>
              <a:t>بها</a:t>
            </a:r>
            <a:r>
              <a:rPr lang="ar-EG" b="1" dirty="0" smtClean="0"/>
              <a:t> عن غيرها من المراحل ، ويرى "</a:t>
            </a:r>
            <a:r>
              <a:rPr lang="ar-EG" b="1" dirty="0" err="1" smtClean="0"/>
              <a:t>ديفشتا</a:t>
            </a:r>
            <a:r>
              <a:rPr lang="ar-EG" b="1" dirty="0" smtClean="0"/>
              <a:t>" أن مراحل النمو </a:t>
            </a:r>
            <a:r>
              <a:rPr lang="ar-EG" b="1" dirty="0" err="1" smtClean="0"/>
              <a:t>اللغوى</a:t>
            </a:r>
            <a:r>
              <a:rPr lang="ar-EG" b="1" dirty="0" smtClean="0"/>
              <a:t> تسير </a:t>
            </a:r>
            <a:r>
              <a:rPr lang="ar-EG" b="1" dirty="0" err="1" smtClean="0"/>
              <a:t>فى</a:t>
            </a:r>
            <a:r>
              <a:rPr lang="ar-EG" b="1" dirty="0" smtClean="0"/>
              <a:t> التتابع </a:t>
            </a:r>
            <a:r>
              <a:rPr lang="ar-EG" b="1" dirty="0" err="1" smtClean="0"/>
              <a:t>الآتى</a:t>
            </a:r>
            <a:r>
              <a:rPr lang="ar-EG" b="1" dirty="0" smtClean="0"/>
              <a:t>:</a:t>
            </a:r>
            <a:endParaRPr lang="en-US" dirty="0" smtClean="0"/>
          </a:p>
          <a:p>
            <a:r>
              <a:rPr lang="ar-EG" b="1" dirty="0" smtClean="0"/>
              <a:t>1-   مرحلة المهد</a:t>
            </a:r>
            <a:endParaRPr lang="en-US" dirty="0" smtClean="0"/>
          </a:p>
          <a:p>
            <a:r>
              <a:rPr lang="ar-EG" b="1" dirty="0" smtClean="0"/>
              <a:t>2- مرحلة المناغاة.</a:t>
            </a:r>
            <a:endParaRPr lang="en-US" dirty="0" smtClean="0"/>
          </a:p>
          <a:p>
            <a:r>
              <a:rPr lang="ar-EG" b="1" dirty="0" smtClean="0"/>
              <a:t>3-مرحلة النطق غير المفهوم .</a:t>
            </a:r>
            <a:endParaRPr lang="en-US" dirty="0" smtClean="0"/>
          </a:p>
          <a:p>
            <a:r>
              <a:rPr lang="ar-EG" b="1" dirty="0" smtClean="0"/>
              <a:t>4-المرحلة </a:t>
            </a:r>
            <a:r>
              <a:rPr lang="ar-EG" b="1" dirty="0" err="1" smtClean="0"/>
              <a:t>التى</a:t>
            </a:r>
            <a:r>
              <a:rPr lang="ar-EG" b="1" dirty="0" smtClean="0"/>
              <a:t> تتسم بالهدوء.</a:t>
            </a:r>
            <a:endParaRPr lang="en-US" dirty="0" smtClean="0"/>
          </a:p>
          <a:p>
            <a:r>
              <a:rPr lang="ar-EG" b="1" dirty="0" smtClean="0"/>
              <a:t>5-مرحلة الجمل المتكاملة ذات الكلمة الواحدة.</a:t>
            </a:r>
            <a:endParaRPr lang="en-US" dirty="0" smtClean="0"/>
          </a:p>
          <a:p>
            <a:r>
              <a:rPr lang="ar-EG" b="1" dirty="0" smtClean="0"/>
              <a:t>6-مرحلة طفرة نمو الكلمة.</a:t>
            </a:r>
            <a:endParaRPr lang="en-US" dirty="0" smtClean="0"/>
          </a:p>
          <a:p>
            <a:r>
              <a:rPr lang="en-US" b="1" dirty="0" smtClean="0"/>
              <a:t> -7</a:t>
            </a:r>
            <a:r>
              <a:rPr lang="ar-EG" b="1" dirty="0" smtClean="0"/>
              <a:t>مرحلة الجملة.</a:t>
            </a:r>
            <a:endParaRPr lang="en-US" dirty="0" smtClean="0"/>
          </a:p>
          <a:p>
            <a:r>
              <a:rPr lang="en-US" b="1" dirty="0" smtClean="0"/>
              <a:t> -7</a:t>
            </a:r>
            <a:r>
              <a:rPr lang="ar-EG" b="1" dirty="0" smtClean="0"/>
              <a:t>مرحلة استخدام أنواع الجمل ،وفيها يستخدم الجمل البسيطة ، والمركبة ، والمعقدة  وتستمر من الثالثة حتى الخامسة</a:t>
            </a:r>
            <a:endParaRPr lang="en-US" dirty="0" smtClean="0"/>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EG" b="1" dirty="0" smtClean="0"/>
              <a:t>8-تتحدد اللغة </a:t>
            </a:r>
            <a:r>
              <a:rPr lang="ar-EG" b="1" dirty="0" err="1" smtClean="0"/>
              <a:t>فى</a:t>
            </a:r>
            <a:r>
              <a:rPr lang="ar-EG" b="1" dirty="0" smtClean="0"/>
              <a:t> شكلها </a:t>
            </a:r>
            <a:r>
              <a:rPr lang="ar-EG" b="1" dirty="0" err="1" smtClean="0"/>
              <a:t>النهائى</a:t>
            </a:r>
            <a:r>
              <a:rPr lang="ar-EG" b="1" dirty="0" smtClean="0"/>
              <a:t> من سن الخامسة حتى النضج، وفيها يظهر النظام </a:t>
            </a:r>
            <a:r>
              <a:rPr lang="ar-EG" b="1" dirty="0" err="1" smtClean="0"/>
              <a:t>اللغوى</a:t>
            </a:r>
            <a:r>
              <a:rPr lang="ar-EG" b="1" dirty="0" smtClean="0"/>
              <a:t> المستقل </a:t>
            </a:r>
            <a:r>
              <a:rPr lang="ar-EG" b="1" dirty="0" err="1" smtClean="0"/>
              <a:t>الذى</a:t>
            </a:r>
            <a:r>
              <a:rPr lang="ar-EG" b="1" dirty="0" smtClean="0"/>
              <a:t> يتضح </a:t>
            </a:r>
            <a:r>
              <a:rPr lang="ar-EG" b="1" dirty="0" err="1" smtClean="0"/>
              <a:t>فى</a:t>
            </a:r>
            <a:r>
              <a:rPr lang="ar-EG" b="1" dirty="0" smtClean="0"/>
              <a:t> استخدام الجمل ،وتزايد أنواعها وأطوالها.()</a:t>
            </a:r>
            <a:r>
              <a:rPr lang="ar-EG" dirty="0" smtClean="0"/>
              <a:t> </a:t>
            </a:r>
            <a:r>
              <a:rPr lang="en-US" b="1" dirty="0" smtClean="0"/>
              <a:t/>
            </a:r>
            <a:br>
              <a:rPr lang="en-US" b="1" dirty="0" smtClean="0"/>
            </a:br>
            <a:r>
              <a:rPr lang="en-US" b="1" dirty="0" smtClean="0"/>
              <a:t/>
            </a:r>
            <a:br>
              <a:rPr lang="en-US" b="1" dirty="0" smtClean="0"/>
            </a:br>
            <a:r>
              <a:rPr lang="ar-EG" b="1" dirty="0" smtClean="0"/>
              <a:t>و تعتبر هذه المرحلة من أسرع مراحل النمو اللغوي تحصيلا وتعبيرًا وفهمًا. وهناك علاقة وثيقة بين قدرة الطفل علي الكلام وقدرته علي المشي، فكلما كان الطفل قادرًا علي المشي الصحيح؛ تزداد قدرته علي تعلم الكلام واكتساب كثير من الكلمات</a:t>
            </a:r>
            <a:r>
              <a:rPr lang="en-US" b="1" dirty="0" smtClean="0"/>
              <a:t>.</a:t>
            </a:r>
            <a:br>
              <a:rPr lang="en-US" b="1" dirty="0" smtClean="0"/>
            </a:br>
            <a:r>
              <a:rPr lang="en-US" b="1" dirty="0" smtClean="0"/>
              <a:t/>
            </a:r>
            <a:br>
              <a:rPr lang="en-US" b="1" dirty="0" smtClean="0"/>
            </a:br>
            <a:r>
              <a:rPr lang="ar-EG" b="1" dirty="0" smtClean="0"/>
              <a:t>و من مظاهر النمو اللغوي في هذه المرحلة: الوضوح، ودقة التعبير، والفهم، وتحسُّن النطق، واختفاء الكلام </a:t>
            </a:r>
            <a:r>
              <a:rPr lang="ar-EG" b="1" dirty="0" err="1" smtClean="0"/>
              <a:t>الطفولي</a:t>
            </a:r>
            <a:r>
              <a:rPr lang="ar-EG" b="1" dirty="0" smtClean="0"/>
              <a:t>، وازدياد فهم كلام الآخرين، والقدرة علي الإفصاح عن الحاجات والخبرات، والقدرة علي صياغة جمل صحيحة طويلة، وكذلك استخدام الضمائر والأزمنة</a:t>
            </a:r>
            <a:r>
              <a:rPr lang="en-US" b="1" dirty="0" smtClean="0"/>
              <a:t>.</a:t>
            </a:r>
            <a:br>
              <a:rPr lang="en-US" b="1" dirty="0" smtClean="0"/>
            </a:br>
            <a:r>
              <a:rPr lang="en-US" b="1" dirty="0" smtClean="0"/>
              <a:t/>
            </a:r>
            <a:br>
              <a:rPr lang="en-US" b="1" dirty="0" smtClean="0"/>
            </a:b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EG" b="1" dirty="0" smtClean="0"/>
              <a:t>و يمر التعبير اللغوي في الطفولة بمرحلتين: مرحلة الجمل القصيرة، حيث تكون من (3) إلي (4) كلمات، وتعبر عن معني، رغم أنها لا تكون صحيحة من ناحية التركيب اللغوي، أما المرحلة الثانية: فهي مرحلة الجمل الكاملة، حيث تتكون الجمل من (4) إلي (6) كلمات، وتتميز بأنها جُمَل مفيدة تامة أكثر تعقيدًا في التعبير</a:t>
            </a:r>
            <a:r>
              <a:rPr lang="en-US" b="1" dirty="0" smtClean="0"/>
              <a:t>.</a:t>
            </a:r>
            <a:br>
              <a:rPr lang="en-US" b="1" dirty="0" smtClean="0"/>
            </a:br>
            <a:r>
              <a:rPr lang="en-US" b="1" dirty="0" smtClean="0"/>
              <a:t/>
            </a:r>
            <a:br>
              <a:rPr lang="en-US" b="1" dirty="0" smtClean="0"/>
            </a:br>
            <a:r>
              <a:rPr lang="ar-EG" b="1" dirty="0" smtClean="0"/>
              <a:t>و علي الرغم من تمكن الطفل من اللغة في هذه المرحلة، فإنه يظل يعاني قصورًا من حيث القدرة علي التواصل مع الآخرين</a:t>
            </a:r>
            <a:r>
              <a:rPr lang="en-US" b="1" dirty="0" smtClean="0"/>
              <a:t>.</a:t>
            </a:r>
            <a:br>
              <a:rPr lang="en-US" b="1" dirty="0" smtClean="0"/>
            </a:br>
            <a:r>
              <a:rPr lang="en-US" b="1" dirty="0" smtClean="0"/>
              <a:t/>
            </a:r>
            <a:br>
              <a:rPr lang="en-US" b="1" dirty="0" smtClean="0"/>
            </a:br>
            <a:r>
              <a:rPr lang="ar-EG" b="1" dirty="0" smtClean="0"/>
              <a:t>وعلي الأم ألا تُسمِع طفلها الألفاظ البذيئة، بل تقدم له النماذج الكلامية الجيدة، ويمكنها من خلال القصص  الشيقة والحكايات الهادفة التحدث معه، وأن تدربه علي الكلام</a:t>
            </a:r>
            <a:r>
              <a:rPr lang="en-US" b="1" dirty="0" smtClean="0"/>
              <a:t>.</a:t>
            </a:r>
            <a:endParaRPr lang="en-US" dirty="0" smtClean="0"/>
          </a:p>
          <a:p>
            <a:r>
              <a:rPr lang="ar-SA" b="1" dirty="0" smtClean="0"/>
              <a:t>-  سعد رياض : فن الحوار مع الأبناء، مؤسسة إقراء ،القاهرة 2006،ص 11</a:t>
            </a:r>
            <a:endParaRPr lang="en-US" dirty="0" smtClean="0"/>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b="1" dirty="0" smtClean="0"/>
              <a:t>النمو </a:t>
            </a:r>
            <a:r>
              <a:rPr lang="ar-EG" b="1" dirty="0" err="1" smtClean="0"/>
              <a:t>الإنفعالى</a:t>
            </a:r>
            <a:r>
              <a:rPr lang="ar-EG" b="1" dirty="0" smtClean="0"/>
              <a:t> والاجتماعي:</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lnSpcReduction="10000"/>
          </a:bodyPr>
          <a:lstStyle/>
          <a:p>
            <a:r>
              <a:rPr lang="ar-EG" b="1" dirty="0" smtClean="0"/>
              <a:t>تأخذ الانفعالات عند الأطفال </a:t>
            </a:r>
            <a:r>
              <a:rPr lang="ar-EG" b="1" dirty="0" err="1" smtClean="0"/>
              <a:t>فى</a:t>
            </a:r>
            <a:r>
              <a:rPr lang="ar-EG" b="1" dirty="0" smtClean="0"/>
              <a:t> النمو من شكلها البسيط غير المميز ،إلى </a:t>
            </a:r>
            <a:r>
              <a:rPr lang="ar-EG" b="1" dirty="0" err="1" smtClean="0"/>
              <a:t>إنفعالات</a:t>
            </a:r>
            <a:r>
              <a:rPr lang="ar-EG" b="1" dirty="0" smtClean="0"/>
              <a:t> مختلفة </a:t>
            </a:r>
            <a:r>
              <a:rPr lang="ar-EG" b="1" dirty="0" err="1" smtClean="0"/>
              <a:t>يسثيرها</a:t>
            </a:r>
            <a:r>
              <a:rPr lang="ar-EG" b="1" dirty="0" smtClean="0"/>
              <a:t> قدر هائل من المثيرات وبالتدريج تصير الاستجابات </a:t>
            </a:r>
            <a:r>
              <a:rPr lang="ar-EG" b="1" dirty="0" err="1" smtClean="0"/>
              <a:t>الإنفعاليه</a:t>
            </a:r>
            <a:r>
              <a:rPr lang="ar-EG" b="1" dirty="0" smtClean="0"/>
              <a:t> أقل انتشارًا ،وأقل  عشوائية .</a:t>
            </a:r>
            <a:endParaRPr lang="en-US" dirty="0" smtClean="0"/>
          </a:p>
          <a:p>
            <a:r>
              <a:rPr lang="ar-EG" b="1" dirty="0" smtClean="0"/>
              <a:t>ويعتبر الغضب هو أكثر الانفعالات وضوحًا</a:t>
            </a:r>
            <a:r>
              <a:rPr lang="ar-SA" b="1" dirty="0" smtClean="0"/>
              <a:t> </a:t>
            </a:r>
            <a:r>
              <a:rPr lang="ar-EG" b="1" dirty="0" err="1" smtClean="0"/>
              <a:t>فى</a:t>
            </a:r>
            <a:r>
              <a:rPr lang="ar-EG" b="1" dirty="0" smtClean="0"/>
              <a:t> مرحلة المهد،والمثيرات </a:t>
            </a:r>
            <a:r>
              <a:rPr lang="ar-EG" b="1" dirty="0" err="1" smtClean="0"/>
              <a:t>الباعثه</a:t>
            </a:r>
            <a:r>
              <a:rPr lang="ar-EG" b="1" dirty="0" smtClean="0"/>
              <a:t> على الخوف </a:t>
            </a:r>
            <a:r>
              <a:rPr lang="ar-EG" b="1" dirty="0" err="1" smtClean="0"/>
              <a:t>فى</a:t>
            </a:r>
            <a:r>
              <a:rPr lang="ar-EG" b="1" dirty="0" smtClean="0"/>
              <a:t> فترة المهد قليلة ولكن  يتعلم الطفل الخوف من الأصوات </a:t>
            </a:r>
            <a:r>
              <a:rPr lang="ar-EG" b="1" dirty="0" err="1" smtClean="0"/>
              <a:t>العاليه</a:t>
            </a:r>
            <a:r>
              <a:rPr lang="ar-EG" b="1" dirty="0" smtClean="0"/>
              <a:t> أو من السقوط ،ومن أكثر الأشياء إثارة للخوف عند الطفل </a:t>
            </a:r>
            <a:r>
              <a:rPr lang="ar-EG" b="1" dirty="0" err="1" smtClean="0"/>
              <a:t>فى</a:t>
            </a:r>
            <a:r>
              <a:rPr lang="ar-EG" b="1" dirty="0" smtClean="0"/>
              <a:t> سن المهد الحيوانات ،والحجرات المظلمة،والأشخاص الغريبة أو من المواقف غير </a:t>
            </a:r>
            <a:r>
              <a:rPr lang="ar-EG" b="1" dirty="0" err="1" smtClean="0"/>
              <a:t>المألوفه</a:t>
            </a:r>
            <a:r>
              <a:rPr lang="ar-EG" b="1" dirty="0" smtClean="0"/>
              <a:t>، </a:t>
            </a: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EG" b="1" dirty="0" smtClean="0"/>
              <a:t>وفى سن الثالثة يشعر الطفل بأنه صاحب كيان مستقل ،ويبدأ </a:t>
            </a:r>
            <a:r>
              <a:rPr lang="ar-EG" b="1" dirty="0" err="1" smtClean="0"/>
              <a:t>فى</a:t>
            </a:r>
            <a:r>
              <a:rPr lang="ar-EG" b="1" dirty="0" smtClean="0"/>
              <a:t> التعبير عن </a:t>
            </a:r>
            <a:r>
              <a:rPr lang="ar-EG" b="1" dirty="0" err="1" smtClean="0"/>
              <a:t>إنفعالاته</a:t>
            </a:r>
            <a:r>
              <a:rPr lang="ar-EG" b="1" dirty="0" smtClean="0"/>
              <a:t> باللفظ بدلًا من التعبيرات الجسمية() </a:t>
            </a:r>
            <a:endParaRPr lang="ar-SA" b="1" dirty="0" smtClean="0"/>
          </a:p>
          <a:p>
            <a:r>
              <a:rPr lang="ar-EG" b="1" dirty="0" smtClean="0"/>
              <a:t>ومن أهم </a:t>
            </a:r>
            <a:r>
              <a:rPr lang="ar-EG" b="1" dirty="0" err="1" smtClean="0"/>
              <a:t>الأنفعلات</a:t>
            </a:r>
            <a:r>
              <a:rPr lang="ar-EG" b="1" dirty="0" smtClean="0"/>
              <a:t> السائدة </a:t>
            </a:r>
            <a:r>
              <a:rPr lang="ar-EG" b="1" dirty="0" err="1" smtClean="0"/>
              <a:t>فى</a:t>
            </a:r>
            <a:r>
              <a:rPr lang="ar-EG" b="1" dirty="0" smtClean="0"/>
              <a:t> مرحلة الطفولة المبكرة </a:t>
            </a:r>
            <a:endParaRPr lang="en-US" dirty="0" smtClean="0"/>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lvl="0"/>
            <a:r>
              <a:rPr lang="ar-EG" b="1" dirty="0" smtClean="0"/>
              <a:t>العناد :</a:t>
            </a:r>
            <a:endParaRPr lang="en-US" dirty="0" smtClean="0"/>
          </a:p>
          <a:p>
            <a:r>
              <a:rPr lang="ar-EG" b="1" dirty="0" smtClean="0"/>
              <a:t>وتعرف هذه المرحلة بسن المقاومة  وهى أوضح ما تكون من الثانية إلى الرابعة ، ويحول معظم الأطفال </a:t>
            </a:r>
            <a:r>
              <a:rPr lang="ar-EG" b="1" dirty="0" err="1" smtClean="0"/>
              <a:t>فى</a:t>
            </a:r>
            <a:r>
              <a:rPr lang="ar-EG" b="1" dirty="0" smtClean="0"/>
              <a:t> تأكيد </a:t>
            </a:r>
            <a:r>
              <a:rPr lang="ar-EG" b="1" dirty="0" err="1" smtClean="0"/>
              <a:t>أستقلالهم</a:t>
            </a:r>
            <a:r>
              <a:rPr lang="ar-EG" b="1" dirty="0" smtClean="0"/>
              <a:t> باستخدام كلمة لا، ورغم ما </a:t>
            </a:r>
            <a:r>
              <a:rPr lang="ar-EG" b="1" dirty="0" err="1" smtClean="0"/>
              <a:t>فى</a:t>
            </a:r>
            <a:r>
              <a:rPr lang="ar-EG" b="1" dirty="0" smtClean="0"/>
              <a:t> العناد من قلق للأسرة وخاصة إذا كان عناد مرضى إلا أن العناد </a:t>
            </a:r>
            <a:r>
              <a:rPr lang="ar-EG" b="1" dirty="0" err="1" smtClean="0"/>
              <a:t>فى</a:t>
            </a:r>
            <a:r>
              <a:rPr lang="ar-EG" b="1" dirty="0" smtClean="0"/>
              <a:t> تلك السن دليل على إيجابية </a:t>
            </a:r>
            <a:r>
              <a:rPr lang="ar-EG" b="1" dirty="0" err="1" smtClean="0"/>
              <a:t>ابلطفل</a:t>
            </a:r>
            <a:r>
              <a:rPr lang="ar-EG" b="1" dirty="0" smtClean="0"/>
              <a:t> </a:t>
            </a:r>
            <a:r>
              <a:rPr lang="ar-EG" b="1" dirty="0" err="1" smtClean="0"/>
              <a:t>وأعلانه</a:t>
            </a:r>
            <a:r>
              <a:rPr lang="ar-EG" b="1" dirty="0" smtClean="0"/>
              <a:t> عن نفسه ،ولا يمنع ذلك من </a:t>
            </a:r>
            <a:r>
              <a:rPr lang="ar-EG" b="1" dirty="0" err="1" smtClean="0"/>
              <a:t>أستخدام</a:t>
            </a:r>
            <a:r>
              <a:rPr lang="ar-EG" b="1" dirty="0" smtClean="0"/>
              <a:t> أساليب التعزيز والمدح والثناء </a:t>
            </a:r>
            <a:r>
              <a:rPr lang="ar-EG" b="1" dirty="0" err="1" smtClean="0"/>
              <a:t>فى</a:t>
            </a:r>
            <a:r>
              <a:rPr lang="ar-EG" b="1" dirty="0" smtClean="0"/>
              <a:t> تعديل العناد بدل من العقاب ، وهناك </a:t>
            </a:r>
            <a:r>
              <a:rPr lang="ar-EG" b="1" dirty="0" err="1" smtClean="0"/>
              <a:t>اسلوب</a:t>
            </a:r>
            <a:r>
              <a:rPr lang="ar-EG" b="1" dirty="0" smtClean="0"/>
              <a:t> المرونة (التغافل ) </a:t>
            </a:r>
            <a:r>
              <a:rPr lang="ar-EG" b="1" dirty="0" err="1" smtClean="0"/>
              <a:t>فى</a:t>
            </a:r>
            <a:r>
              <a:rPr lang="ar-EG" b="1" dirty="0" smtClean="0"/>
              <a:t> بعض المواقف  </a:t>
            </a:r>
            <a:r>
              <a:rPr lang="ar-EG" b="1" dirty="0" err="1" smtClean="0"/>
              <a:t>ففى</a:t>
            </a:r>
            <a:r>
              <a:rPr lang="ar-EG" b="1" dirty="0" smtClean="0"/>
              <a:t> بعض الأوقات يردد الطفل كلمة لا ولن أفعل فلا ضرر من تجاهل الطفل وعدم تثبت فكرة الرفض والعناد لديه ، وفى نفس الوقت نتناول شئون البيت بالحزم والمحبة والثبات </a:t>
            </a:r>
            <a:r>
              <a:rPr lang="ar-EG" b="1" dirty="0" err="1" smtClean="0"/>
              <a:t>فى</a:t>
            </a:r>
            <a:r>
              <a:rPr lang="ar-EG" b="1" dirty="0" smtClean="0"/>
              <a:t> المعاملة ،وسوف نفرد </a:t>
            </a:r>
            <a:r>
              <a:rPr lang="ar-EG" b="1" dirty="0" err="1" smtClean="0"/>
              <a:t>عزيزى</a:t>
            </a:r>
            <a:r>
              <a:rPr lang="ar-EG" b="1" dirty="0" smtClean="0"/>
              <a:t> المربى جزءًا كاملًا لمناقشة مشكلة العناد عند الأطفال.</a:t>
            </a:r>
            <a:endParaRPr lang="en-US" dirty="0" smtClean="0"/>
          </a:p>
          <a:p>
            <a:r>
              <a:rPr lang="ar-EG" b="1" dirty="0" smtClean="0"/>
              <a:t> </a:t>
            </a:r>
            <a:endParaRPr lang="en-US" dirty="0" smtClean="0"/>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EG" b="1" dirty="0" smtClean="0"/>
              <a:t>2-الغيرة:</a:t>
            </a:r>
            <a:endParaRPr lang="en-US" dirty="0" smtClean="0"/>
          </a:p>
          <a:p>
            <a:r>
              <a:rPr lang="ar-EG" b="1" dirty="0" smtClean="0"/>
              <a:t>وفى هذه السن كذلك </a:t>
            </a:r>
            <a:r>
              <a:rPr lang="ar-EG" b="1" dirty="0" err="1" smtClean="0"/>
              <a:t>يظهرانفعال</a:t>
            </a:r>
            <a:r>
              <a:rPr lang="ar-EG" b="1" dirty="0" smtClean="0"/>
              <a:t> الغيرة عند الأطفال </a:t>
            </a:r>
            <a:r>
              <a:rPr lang="ar-EG" b="1" dirty="0" err="1" smtClean="0"/>
              <a:t>ويأتى</a:t>
            </a:r>
            <a:r>
              <a:rPr lang="ar-EG" b="1" dirty="0" smtClean="0"/>
              <a:t> هذا السلوك من رغبة الطفل </a:t>
            </a:r>
            <a:r>
              <a:rPr lang="ar-EG" b="1" dirty="0" err="1" smtClean="0"/>
              <a:t>فى</a:t>
            </a:r>
            <a:r>
              <a:rPr lang="ar-EG" b="1" dirty="0" smtClean="0"/>
              <a:t> </a:t>
            </a:r>
            <a:r>
              <a:rPr lang="ar-EG" b="1" dirty="0" err="1" smtClean="0"/>
              <a:t>الأستحواذ</a:t>
            </a:r>
            <a:r>
              <a:rPr lang="ar-EG" b="1" dirty="0" smtClean="0"/>
              <a:t> على الأم ،ويرى كثير من العلماء أن الغيرة </a:t>
            </a:r>
            <a:r>
              <a:rPr lang="ar-EG" b="1" dirty="0" err="1" smtClean="0"/>
              <a:t>هى</a:t>
            </a:r>
            <a:r>
              <a:rPr lang="ar-EG" b="1" dirty="0" smtClean="0"/>
              <a:t> سلوك </a:t>
            </a:r>
            <a:r>
              <a:rPr lang="ar-EG" b="1" dirty="0" err="1" smtClean="0"/>
              <a:t>طبيعى</a:t>
            </a:r>
            <a:r>
              <a:rPr lang="ar-EG" b="1" dirty="0" smtClean="0"/>
              <a:t> من سن </a:t>
            </a:r>
            <a:r>
              <a:rPr lang="ar-EG" b="1" dirty="0" err="1" smtClean="0"/>
              <a:t>السنه</a:t>
            </a:r>
            <a:r>
              <a:rPr lang="ar-EG" b="1" dirty="0" smtClean="0"/>
              <a:t> حتى خمس سنوات،وهناك بعض الأساليب </a:t>
            </a:r>
            <a:r>
              <a:rPr lang="ar-EG" b="1" dirty="0" err="1" smtClean="0"/>
              <a:t>التى</a:t>
            </a:r>
            <a:r>
              <a:rPr lang="ar-EG" b="1" dirty="0" smtClean="0"/>
              <a:t> من الممكن استخدامه </a:t>
            </a:r>
            <a:r>
              <a:rPr lang="ar-EG" b="1" dirty="0" err="1" smtClean="0"/>
              <a:t>فى</a:t>
            </a:r>
            <a:r>
              <a:rPr lang="ar-EG" b="1" dirty="0" smtClean="0"/>
              <a:t> تخفيف حدة الغيرة وخاصة المرضية عند الطفل ومنها</a:t>
            </a:r>
            <a:endParaRPr lang="en-US" dirty="0" smtClean="0"/>
          </a:p>
          <a:p>
            <a:r>
              <a:rPr lang="ar-EG" b="1" dirty="0" smtClean="0"/>
              <a:t> تهيئة الطفل نفسيًا  لقدوم مولود جديد ،وأن هذا الطفل جاء ليلعب معه وأن هذا الطفل هو طفله كما أنت طفل لوالديك، وأن هذا الطفل لن يقلل من حب والديك </a:t>
            </a:r>
            <a:r>
              <a:rPr lang="ar-EG" b="1" dirty="0" err="1" smtClean="0"/>
              <a:t>لك</a:t>
            </a:r>
            <a:r>
              <a:rPr lang="ar-EG" b="1" dirty="0" smtClean="0"/>
              <a:t>. وسوف أتناول مشكلة الغيرة </a:t>
            </a:r>
            <a:r>
              <a:rPr lang="ar-EG" b="1" dirty="0" err="1" smtClean="0"/>
              <a:t>فى</a:t>
            </a:r>
            <a:r>
              <a:rPr lang="ar-EG" b="1" dirty="0" smtClean="0"/>
              <a:t> موضع آخر بالتفصيل أن شاء الله</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3-الغضب :</a:t>
            </a:r>
            <a:endParaRPr lang="en-US" dirty="0" smtClean="0"/>
          </a:p>
          <a:p>
            <a:r>
              <a:rPr lang="ar-EG" b="1" dirty="0" smtClean="0"/>
              <a:t>ومن أسباب الغضب </a:t>
            </a:r>
            <a:r>
              <a:rPr lang="ar-EG" b="1" dirty="0" err="1" smtClean="0"/>
              <a:t>فى</a:t>
            </a:r>
            <a:r>
              <a:rPr lang="ar-EG" b="1" dirty="0" smtClean="0"/>
              <a:t> تلك المرحلة الصراعات </a:t>
            </a:r>
            <a:r>
              <a:rPr lang="ar-EG" b="1" dirty="0" err="1" smtClean="0"/>
              <a:t>التى</a:t>
            </a:r>
            <a:r>
              <a:rPr lang="ar-EG" b="1" dirty="0" smtClean="0"/>
              <a:t> تدور حول تملك الألعاب،والتمحور حول حب الذات ،ويمكن أن نحد من الغضب </a:t>
            </a:r>
            <a:r>
              <a:rPr lang="ar-EG" b="1" dirty="0" err="1" smtClean="0"/>
              <a:t>بالهدؤ</a:t>
            </a:r>
            <a:r>
              <a:rPr lang="ar-EG" b="1" dirty="0" smtClean="0"/>
              <a:t> وعدم فرض الضغوط والأوامر </a:t>
            </a:r>
            <a:r>
              <a:rPr lang="ar-EG" b="1" dirty="0" err="1" smtClean="0"/>
              <a:t>والنواهى</a:t>
            </a:r>
            <a:r>
              <a:rPr lang="ar-EG" b="1" dirty="0" smtClean="0"/>
              <a:t> بلا مبرر واضح ومقبول.</a:t>
            </a:r>
            <a:endParaRPr lang="en-US" dirty="0" smtClean="0"/>
          </a:p>
          <a:p>
            <a:r>
              <a:rPr lang="ar-EG" b="1" dirty="0" smtClean="0"/>
              <a: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EG" b="1" dirty="0" smtClean="0"/>
              <a:t>4 الحب: </a:t>
            </a:r>
            <a:endParaRPr lang="en-US" dirty="0" smtClean="0"/>
          </a:p>
          <a:p>
            <a:r>
              <a:rPr lang="ar-EG" b="1" dirty="0" smtClean="0"/>
              <a:t>في البداية يتركز حب الطفل علي ذاته؛ حيث يكون هو موضوع الحب من الآخرين ومن نفسه، وحبه لوالديه ما هو إلا استثارة لحبهما له حتى يلبيا له كل رغباته؛ ذلك أن الطفل يشعر بقدرة غير عادية، ويثور علي القيود التي يفرضها عليه الوالدان</a:t>
            </a:r>
            <a:r>
              <a:rPr lang="en-US" b="1" dirty="0" smtClean="0"/>
              <a:t>.</a:t>
            </a:r>
            <a:endParaRPr lang="en-US" dirty="0" smtClean="0"/>
          </a:p>
          <a:p>
            <a:r>
              <a:rPr lang="ar-EG" b="1" dirty="0" smtClean="0"/>
              <a:t> وعلي المربى أن يحيط أبنائه بالدفء والحنان، وأن يعلِّمه ضبط الانفعالات في هذه السن المبكرة، ويحميه من مصادر الخوف، وعليه ألا يلجأ إلي العقاب البدني كوسيلة لضبط الانفعالات، ولا يستخدم أسلوب الأوامر والنواهي وكذلك وجب على المربى أن يعدل بقدر المستطاع بين الأبناء حتى لا يتولد بينهم الغيرة والحقد والكراهية ، والشعور بالنقص</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dirty="0" smtClean="0"/>
              <a:t>أهم المشكلات </a:t>
            </a:r>
            <a:r>
              <a:rPr lang="ar-EG" b="1" dirty="0" err="1" smtClean="0"/>
              <a:t>التى</a:t>
            </a:r>
            <a:r>
              <a:rPr lang="ar-EG" b="1" dirty="0" smtClean="0"/>
              <a:t> يتعرض لها الطفل </a:t>
            </a:r>
            <a:r>
              <a:rPr lang="ar-EG" b="1" dirty="0" err="1" smtClean="0"/>
              <a:t>فى</a:t>
            </a:r>
            <a:r>
              <a:rPr lang="ar-EG" b="1" dirty="0" smtClean="0"/>
              <a:t> مرحلة الطفولة المبكرة</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r>
              <a:rPr lang="ar-EG" b="1" dirty="0" smtClean="0"/>
              <a:t>مشكلات العام الأول </a:t>
            </a:r>
            <a:endParaRPr lang="en-US" dirty="0" smtClean="0"/>
          </a:p>
          <a:p>
            <a:r>
              <a:rPr lang="ar-EG" b="1" dirty="0" smtClean="0"/>
              <a:t>من أهم المشكلات  </a:t>
            </a:r>
            <a:r>
              <a:rPr lang="ar-EG" b="1" dirty="0" err="1" smtClean="0"/>
              <a:t>التى</a:t>
            </a:r>
            <a:r>
              <a:rPr lang="ar-EG" b="1" dirty="0" smtClean="0"/>
              <a:t> يتعرض لها الطفل </a:t>
            </a:r>
            <a:r>
              <a:rPr lang="ar-EG" b="1" dirty="0" err="1" smtClean="0"/>
              <a:t>فى</a:t>
            </a:r>
            <a:r>
              <a:rPr lang="ar-EG" b="1" dirty="0" smtClean="0"/>
              <a:t> عامه الأول ،</a:t>
            </a:r>
            <a:endParaRPr lang="en-US" dirty="0" smtClean="0"/>
          </a:p>
          <a:p>
            <a:r>
              <a:rPr lang="ar-EG" b="1" dirty="0" smtClean="0"/>
              <a:t>مشكلات صحية مثل الإسهال </a:t>
            </a:r>
            <a:r>
              <a:rPr lang="ar-EG" b="1" dirty="0" err="1" smtClean="0"/>
              <a:t>والقئ</a:t>
            </a:r>
            <a:r>
              <a:rPr lang="ar-EG" b="1" dirty="0" smtClean="0"/>
              <a:t> وارتفاع درجة الحرارة ،آلام البطن ونزلات البرد .</a:t>
            </a:r>
            <a:endParaRPr lang="en-US" dirty="0" smtClean="0"/>
          </a:p>
          <a:p>
            <a:r>
              <a:rPr lang="ar-EG" b="1" dirty="0" smtClean="0"/>
              <a:t>مشكلات سلوكية مثل مص الأصابع حيث تظهر </a:t>
            </a:r>
            <a:r>
              <a:rPr lang="ar-EG" b="1" dirty="0" err="1" smtClean="0"/>
              <a:t>فى</a:t>
            </a:r>
            <a:r>
              <a:rPr lang="ar-EG" b="1" dirty="0" smtClean="0"/>
              <a:t> أكثر من 50% من الأطفال منذ الشهر السادس ،وتستمر حتى نهاية العام الأول ،وتزداد نسبة مص الأصابع لدى الإناث  عنها لدى الذكور</a:t>
            </a:r>
            <a:endParaRPr lang="en-US"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الطفولة.. تعريفات وخصائص</a:t>
            </a:r>
            <a:br>
              <a:rPr lang="ar-SA" b="1" dirty="0" smtClean="0"/>
            </a:b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
            </a:r>
            <a:br>
              <a:rPr lang="ar-SA" dirty="0" smtClean="0"/>
            </a:br>
            <a:endParaRPr lang="ar-SA" dirty="0" smtClean="0"/>
          </a:p>
          <a:p>
            <a:r>
              <a:rPr lang="ar-SA" dirty="0" smtClean="0"/>
              <a:t>أولاً: تعريف الطفولة </a:t>
            </a:r>
            <a:r>
              <a:rPr lang="az-Latn-AZ" dirty="0" smtClean="0"/>
              <a:t>Childhood Definition: </a:t>
            </a:r>
          </a:p>
          <a:p>
            <a:r>
              <a:rPr lang="ar-SA" dirty="0" smtClean="0"/>
              <a:t>الطفل في اللغة هو المولود حتى البلوغ، والطفولة هي مرحلة من الميلاد إلى البلوغ.</a:t>
            </a:r>
          </a:p>
          <a:p>
            <a:r>
              <a:rPr lang="ar-SA" dirty="0" smtClean="0"/>
              <a:t>ويشير قاموس أكسفورد </a:t>
            </a:r>
            <a:r>
              <a:rPr lang="az-Latn-AZ" dirty="0" smtClean="0"/>
              <a:t>Oxford:</a:t>
            </a:r>
          </a:p>
          <a:p>
            <a:r>
              <a:rPr lang="ar-SA" dirty="0" smtClean="0"/>
              <a:t>إلى الطفل على أنه الإنسان حديث الولادة سواء كان ذكراً أو أنثى، كما يشير إلى الطفولة على أنها الوقت الذي يكون فيه الفرد طفلاً ويعيش طفولة سعيدة.</a:t>
            </a:r>
          </a:p>
          <a:p>
            <a:r>
              <a:rPr lang="ar-SA" dirty="0" smtClean="0"/>
              <a:t>كما يشير قاموس </a:t>
            </a:r>
            <a:r>
              <a:rPr lang="ar-SA" dirty="0" err="1" smtClean="0"/>
              <a:t>لونجمان</a:t>
            </a:r>
            <a:r>
              <a:rPr lang="ar-SA" dirty="0" smtClean="0"/>
              <a:t> </a:t>
            </a:r>
            <a:r>
              <a:rPr lang="az-Latn-AZ" dirty="0" smtClean="0"/>
              <a:t>Longman:</a:t>
            </a:r>
          </a:p>
          <a:p>
            <a:r>
              <a:rPr lang="ar-SA" dirty="0" smtClean="0"/>
              <a:t>إلى الطفل على أنه الشخص صغير السن منذ وقت ولادته حتى بلوغه سن الرابعة عشر أو الخامسة عشر وهو الابن أو الابنة في أي مرحلة سنية، كما يعرف الطفولة على أنها المرحلة الزمنية التي تمر بالشخص عندما يكون طفلاً.</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EG" b="1" dirty="0" smtClean="0"/>
              <a:t>مشكلة العبث بالأعضاء التناسلية كجزء من اكتشاف الذات  وتبدأ منذ الشهر السابع وتكون أكثر شيوعًا </a:t>
            </a:r>
            <a:r>
              <a:rPr lang="ar-EG" b="1" dirty="0" err="1" smtClean="0"/>
              <a:t>فى</a:t>
            </a:r>
            <a:r>
              <a:rPr lang="ar-EG" b="1" dirty="0" smtClean="0"/>
              <a:t> الذكور منها </a:t>
            </a:r>
            <a:r>
              <a:rPr lang="ar-EG" b="1" dirty="0" err="1" smtClean="0"/>
              <a:t>فى</a:t>
            </a:r>
            <a:r>
              <a:rPr lang="ar-EG" b="1" dirty="0" smtClean="0"/>
              <a:t> </a:t>
            </a:r>
            <a:r>
              <a:rPr lang="ar-EG" b="1" dirty="0" err="1" smtClean="0"/>
              <a:t>الاناث</a:t>
            </a:r>
            <a:r>
              <a:rPr lang="ar-EG" b="1" dirty="0" smtClean="0"/>
              <a:t> وتتناقص بتقدم </a:t>
            </a:r>
            <a:r>
              <a:rPr lang="ar-EG" b="1" dirty="0" err="1" smtClean="0"/>
              <a:t>فى</a:t>
            </a:r>
            <a:r>
              <a:rPr lang="ar-EG" b="1" dirty="0" smtClean="0"/>
              <a:t> العمر </a:t>
            </a:r>
            <a:endParaRPr lang="en-US" dirty="0" smtClean="0"/>
          </a:p>
          <a:p>
            <a:r>
              <a:rPr lang="ar-EG" b="1" dirty="0" smtClean="0"/>
              <a:t>تظهر لدى الطفل بعض نوبات الغضب وثورات انفعالية ،ونوبات البكاء ،  والخوف من الغرباء والأصوات العالية.</a:t>
            </a:r>
            <a:endParaRPr lang="en-US" dirty="0" smtClean="0"/>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مشكلات العام </a:t>
            </a:r>
            <a:r>
              <a:rPr lang="ar-EG" b="1" dirty="0" err="1" smtClean="0"/>
              <a:t>الثانى</a:t>
            </a:r>
            <a:endParaRPr lang="en-US" dirty="0" smtClean="0"/>
          </a:p>
          <a:p>
            <a:r>
              <a:rPr lang="ar-EG" b="1" dirty="0" smtClean="0"/>
              <a:t>مشكلات صحية جسمية </a:t>
            </a:r>
            <a:endParaRPr lang="en-US" dirty="0" smtClean="0"/>
          </a:p>
          <a:p>
            <a:r>
              <a:rPr lang="ar-EG" b="1" dirty="0" smtClean="0"/>
              <a:t>مثل ارتفاع درجة الحرارة ،</a:t>
            </a:r>
            <a:r>
              <a:rPr lang="ar-EG" b="1" dirty="0" err="1" smtClean="0"/>
              <a:t>الاسهال</a:t>
            </a:r>
            <a:r>
              <a:rPr lang="ar-EG" b="1" dirty="0" smtClean="0"/>
              <a:t> </a:t>
            </a:r>
            <a:r>
              <a:rPr lang="ar-EG" b="1" dirty="0" err="1" smtClean="0"/>
              <a:t>والقئ</a:t>
            </a:r>
            <a:r>
              <a:rPr lang="ar-EG" b="1" dirty="0" smtClean="0"/>
              <a:t> ونزلات البرد ومشكلات العين والأذن الوسطى </a:t>
            </a:r>
            <a:endParaRPr lang="en-US" dirty="0" smtClean="0"/>
          </a:p>
          <a:p>
            <a:r>
              <a:rPr lang="ar-EG" b="1" dirty="0" smtClean="0"/>
              <a:t>مشكلات سلوكية تتناقص ظاهرة مص الأصابع </a:t>
            </a:r>
            <a:r>
              <a:rPr lang="ar-EG" b="1" dirty="0" err="1" smtClean="0"/>
              <a:t>فى</a:t>
            </a:r>
            <a:r>
              <a:rPr lang="ar-EG" b="1" dirty="0" smtClean="0"/>
              <a:t> الشهور الأولى من العام </a:t>
            </a:r>
            <a:r>
              <a:rPr lang="ar-EG" b="1" dirty="0" err="1" smtClean="0"/>
              <a:t>الثانى</a:t>
            </a:r>
            <a:r>
              <a:rPr lang="ar-EG" b="1" dirty="0" smtClean="0"/>
              <a:t>  عن العام الأول وتبلغ الذروة عند بلوغ الطفل العامين، ودائمًا ما يحدث قبل النوم مباشرة.</a:t>
            </a:r>
            <a:endParaRPr lang="en-US" dirty="0" smtClean="0"/>
          </a:p>
          <a:p>
            <a:r>
              <a:rPr lang="ar-EG" b="1" dirty="0" smtClean="0"/>
              <a:t> </a:t>
            </a: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EG" b="1" dirty="0" smtClean="0"/>
              <a:t>مشكلات نفسية </a:t>
            </a:r>
            <a:endParaRPr lang="en-US" dirty="0" smtClean="0"/>
          </a:p>
          <a:p>
            <a:r>
              <a:rPr lang="ar-EG" b="1" dirty="0" smtClean="0"/>
              <a:t>مثل العند والغيرة ونوبات الغضب ،والصراخ والبكاء وقد يصل لخبط الرأس ورفس بالقدمين بسبب الروتين </a:t>
            </a:r>
            <a:r>
              <a:rPr lang="ar-EG" b="1" dirty="0" err="1" smtClean="0"/>
              <a:t>اليومى</a:t>
            </a:r>
            <a:r>
              <a:rPr lang="ar-EG" b="1" dirty="0" smtClean="0"/>
              <a:t> وأنواع الأطعمة وعادات التبول والتبرز وتناول الطعام، وتمشيط الشعر وغيرها </a:t>
            </a: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مشكلات العام الثالث </a:t>
            </a:r>
            <a:endParaRPr lang="en-US" dirty="0" smtClean="0"/>
          </a:p>
          <a:p>
            <a:r>
              <a:rPr lang="ar-EG" b="1" dirty="0" smtClean="0"/>
              <a:t>أمراض صحية مثل ارتفاع الحرارة ،والتهاب اللوزتين ، </a:t>
            </a:r>
            <a:r>
              <a:rPr lang="ar-EG" b="1" dirty="0" err="1" smtClean="0"/>
              <a:t>ولحميةالأنف</a:t>
            </a:r>
            <a:r>
              <a:rPr lang="ar-EG" b="1" dirty="0" smtClean="0"/>
              <a:t> ،والتهاب الأذن ،ونزلات البرد،وغيرها من الأعراض والأمراض</a:t>
            </a:r>
            <a:endParaRPr lang="en-US" dirty="0" smtClean="0"/>
          </a:p>
          <a:p>
            <a:r>
              <a:rPr lang="ar-EG" b="1" dirty="0" smtClean="0"/>
              <a:t>مشكلات نفسية العناد ، التبول </a:t>
            </a:r>
            <a:r>
              <a:rPr lang="ar-EG" b="1" dirty="0" err="1" smtClean="0"/>
              <a:t>اللأرادى</a:t>
            </a:r>
            <a:r>
              <a:rPr lang="ar-EG" b="1" dirty="0" smtClean="0"/>
              <a:t> ،الغضب والعدوان والتدمير والقسوة من المش</a:t>
            </a:r>
            <a:r>
              <a:rPr lang="ar-SA" b="1" dirty="0" smtClean="0"/>
              <a:t>ك</a:t>
            </a:r>
            <a:r>
              <a:rPr lang="ar-EG" b="1" dirty="0" smtClean="0"/>
              <a:t>لات الشائعة </a:t>
            </a:r>
            <a:r>
              <a:rPr lang="ar-EG" b="1" dirty="0" err="1" smtClean="0"/>
              <a:t>فى</a:t>
            </a:r>
            <a:r>
              <a:rPr lang="ar-EG" b="1" dirty="0" smtClean="0"/>
              <a:t> هذه السن</a:t>
            </a:r>
            <a:r>
              <a:rPr lang="ar-SA" b="1" dirty="0" smtClean="0"/>
              <a:t> وكذلك الغيرة الشديدة ، وقد يتصنع الطفل بعض </a:t>
            </a:r>
            <a:r>
              <a:rPr lang="ar-SA" b="1" dirty="0" err="1" smtClean="0"/>
              <a:t>الامور</a:t>
            </a:r>
            <a:r>
              <a:rPr lang="ar-SA" b="1" dirty="0" smtClean="0"/>
              <a:t> لجذب </a:t>
            </a:r>
            <a:r>
              <a:rPr lang="ar-SA" b="1" dirty="0" err="1" smtClean="0"/>
              <a:t>الأنتباه</a:t>
            </a:r>
            <a:r>
              <a:rPr lang="ar-SA" b="1" dirty="0" smtClean="0"/>
              <a:t>، وتظهر </a:t>
            </a:r>
            <a:r>
              <a:rPr lang="ar-SA" b="1" dirty="0" err="1" smtClean="0"/>
              <a:t>فى</a:t>
            </a:r>
            <a:r>
              <a:rPr lang="ar-SA" b="1" dirty="0" smtClean="0"/>
              <a:t> هذه السن مشكلات الاضطرابات الكلامية واللجلجة وان كانت اللجلجة مشكلة فسيولوجية</a:t>
            </a:r>
            <a:endParaRPr lang="en-US" dirty="0" smtClean="0"/>
          </a:p>
          <a:p>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EG" b="1" dirty="0" smtClean="0"/>
              <a:t>مشكلات طفل الرابعة </a:t>
            </a:r>
            <a:endParaRPr lang="en-US" dirty="0" smtClean="0"/>
          </a:p>
          <a:p>
            <a:r>
              <a:rPr lang="ar-SA" b="1" dirty="0" smtClean="0"/>
              <a:t>ولا تختلف المشكلات الصحية </a:t>
            </a:r>
            <a:r>
              <a:rPr lang="ar-SA" b="1" dirty="0" err="1" smtClean="0"/>
              <a:t>فى</a:t>
            </a:r>
            <a:r>
              <a:rPr lang="ar-SA" b="1" dirty="0" smtClean="0"/>
              <a:t> الرابعة عن الثالثة</a:t>
            </a:r>
            <a:endParaRPr lang="en-US" dirty="0" smtClean="0"/>
          </a:p>
          <a:p>
            <a:r>
              <a:rPr lang="ar-SA" b="1" dirty="0" smtClean="0"/>
              <a:t>ولكن تظهر مشكلات النطق والكلام بشكل وضح ، وكذلك مشكلة الخوف مثل الخوف </a:t>
            </a:r>
            <a:r>
              <a:rPr lang="ar-SA" b="1" dirty="0" err="1" smtClean="0"/>
              <a:t>المدرسى</a:t>
            </a:r>
            <a:r>
              <a:rPr lang="ar-SA" b="1" dirty="0" smtClean="0"/>
              <a:t> وذلك بسبب </a:t>
            </a:r>
            <a:r>
              <a:rPr lang="ar-SA" b="1" dirty="0" err="1" smtClean="0"/>
              <a:t>الإنفصال</a:t>
            </a:r>
            <a:r>
              <a:rPr lang="ar-SA" b="1" dirty="0" smtClean="0"/>
              <a:t> عن الأم ،ويزداد الخوف بسبب زيادة </a:t>
            </a:r>
            <a:r>
              <a:rPr lang="ar-SA" b="1" dirty="0" err="1" smtClean="0"/>
              <a:t>ادراك</a:t>
            </a:r>
            <a:r>
              <a:rPr lang="ar-SA" b="1" dirty="0" smtClean="0"/>
              <a:t> الطفل وكذلك قدرته على التصور،لاحظ الباحثون زيادة التوتر والقلق عن سن الثالثة، ويأخذ عدوان سن الرابعة شكل المنازعات والمشاحنات مع الآخرين.</a:t>
            </a:r>
            <a:endParaRPr lang="en-US" dirty="0" smtClean="0"/>
          </a:p>
          <a:p>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EG" b="1" dirty="0" smtClean="0"/>
              <a:t>مشكلات طفل الخامسة</a:t>
            </a:r>
            <a:endParaRPr lang="en-US" dirty="0" smtClean="0"/>
          </a:p>
          <a:p>
            <a:r>
              <a:rPr lang="ar-EG" b="1" dirty="0" smtClean="0"/>
              <a:t>مشكلات نفسية </a:t>
            </a:r>
            <a:endParaRPr lang="en-US" dirty="0" smtClean="0"/>
          </a:p>
          <a:p>
            <a:r>
              <a:rPr lang="ar-SA" b="1" dirty="0" smtClean="0"/>
              <a:t>مشكلة العناد من أبرز المشكلات النفسية ،وتصل الذروة </a:t>
            </a:r>
            <a:r>
              <a:rPr lang="ar-SA" b="1" dirty="0" err="1" smtClean="0"/>
              <a:t>فى</a:t>
            </a:r>
            <a:r>
              <a:rPr lang="ar-SA" b="1" dirty="0" smtClean="0"/>
              <a:t> سن الخامسة ، وكذلك مشكلة الغيرة والخوف ، تبدأ مشكلة الكذب لان طفل الخامسة يستطيع التمييز بين الحقيقة والإدعاء ،وطفل الخامسة يكذب لوقاية نفسه من العقاب ،وكذلك الكذب كتقليد لسلوك الآباء والأمهات</a:t>
            </a:r>
            <a:endParaRPr lang="en-US" dirty="0" smtClean="0"/>
          </a:p>
          <a:p>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b="1" dirty="0" smtClean="0"/>
              <a:t>مشكلات طفل السادسة</a:t>
            </a:r>
            <a:endParaRPr lang="en-US" dirty="0" smtClean="0"/>
          </a:p>
          <a:p>
            <a:r>
              <a:rPr lang="ar-SA" b="1" dirty="0" smtClean="0"/>
              <a:t>من </a:t>
            </a:r>
            <a:r>
              <a:rPr lang="ar-SA" b="1" dirty="0" err="1" smtClean="0"/>
              <a:t>الناحيةالصحية</a:t>
            </a:r>
            <a:r>
              <a:rPr lang="ar-SA" b="1" dirty="0" smtClean="0"/>
              <a:t> طفل السادسة يتمتع بصحة جيدة عن طفل الخامسة، وأصبح طفل السادسة أكثر مقاومة للمرض.</a:t>
            </a:r>
            <a:endParaRPr lang="en-US" dirty="0" smtClean="0"/>
          </a:p>
          <a:p>
            <a:r>
              <a:rPr lang="ar-SA" b="1" dirty="0" smtClean="0"/>
              <a:t>المشكلات النفسية </a:t>
            </a:r>
            <a:endParaRPr lang="en-US" dirty="0" smtClean="0"/>
          </a:p>
          <a:p>
            <a:r>
              <a:rPr lang="ar-SA" b="1" dirty="0" smtClean="0"/>
              <a:t>تستمر مشكلة العناد لدى طفل السادسة وإن كانت أقل من طفل الخامسة ، وينخفض القلق وتتحسن قدرة الطفل على التكيف مع المجتمع  لدى الأطفال ويقل معه قضم الأظافر ومص الأصابع والتبول </a:t>
            </a:r>
            <a:r>
              <a:rPr lang="ar-SA" b="1" dirty="0" err="1" smtClean="0"/>
              <a:t>اللارادى</a:t>
            </a:r>
            <a:r>
              <a:rPr lang="ar-SA" b="1" dirty="0" smtClean="0"/>
              <a:t> ، واللجلجة والخوف من الحيوانات والظلام.</a:t>
            </a:r>
            <a:endParaRPr lang="en-US" dirty="0" smtClean="0"/>
          </a:p>
          <a:p>
            <a:r>
              <a:rPr lang="ar-SA" b="1" dirty="0" smtClean="0"/>
              <a:t> </a:t>
            </a:r>
            <a:endParaRPr lang="en-US" dirty="0" smtClean="0"/>
          </a:p>
          <a:p>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548680"/>
            <a:ext cx="7620000" cy="1575048"/>
          </a:xfrm>
        </p:spPr>
        <p:txBody>
          <a:bodyPr>
            <a:normAutofit fontScale="90000"/>
          </a:bodyPr>
          <a:lstStyle/>
          <a:p>
            <a:pPr algn="ctr"/>
            <a:r>
              <a:rPr lang="ar-SA" sz="4800" b="1" dirty="0">
                <a:solidFill>
                  <a:schemeClr val="tx1">
                    <a:lumMod val="75000"/>
                    <a:lumOff val="25000"/>
                  </a:schemeClr>
                </a:solidFill>
                <a:latin typeface="Adobe Arabic" pitchFamily="18" charset="-78"/>
                <a:cs typeface="Adobe Arabic" pitchFamily="18" charset="-78"/>
              </a:rPr>
              <a:t>الطفولة في سن المدرسة </a:t>
            </a:r>
            <a:r>
              <a:rPr lang="ar-SA" sz="4800" b="1" dirty="0" smtClean="0">
                <a:solidFill>
                  <a:schemeClr val="tx1">
                    <a:lumMod val="75000"/>
                    <a:lumOff val="25000"/>
                  </a:schemeClr>
                </a:solidFill>
                <a:latin typeface="Adobe Arabic" pitchFamily="18" charset="-78"/>
                <a:cs typeface="Adobe Arabic" pitchFamily="18" charset="-78"/>
              </a:rPr>
              <a:t>الابتدائية</a:t>
            </a:r>
            <a:r>
              <a:rPr lang="en-US" sz="4800" b="1" dirty="0">
                <a:solidFill>
                  <a:schemeClr val="tx1">
                    <a:lumMod val="75000"/>
                    <a:lumOff val="25000"/>
                  </a:schemeClr>
                </a:solidFill>
                <a:latin typeface="Adobe Arabic" pitchFamily="18" charset="-78"/>
                <a:cs typeface="Adobe Arabic" pitchFamily="18" charset="-78"/>
              </a:rPr>
              <a:t/>
            </a:r>
            <a:br>
              <a:rPr lang="en-US" sz="4800" b="1" dirty="0">
                <a:solidFill>
                  <a:schemeClr val="tx1">
                    <a:lumMod val="75000"/>
                    <a:lumOff val="25000"/>
                  </a:schemeClr>
                </a:solidFill>
                <a:latin typeface="Adobe Arabic" pitchFamily="18" charset="-78"/>
                <a:cs typeface="Adobe Arabic" pitchFamily="18" charset="-78"/>
              </a:rPr>
            </a:br>
            <a:r>
              <a:rPr lang="ar-SA" sz="4800" b="1" dirty="0">
                <a:solidFill>
                  <a:schemeClr val="tx1">
                    <a:lumMod val="75000"/>
                    <a:lumOff val="25000"/>
                  </a:schemeClr>
                </a:solidFill>
                <a:latin typeface="Adobe Arabic" pitchFamily="18" charset="-78"/>
                <a:cs typeface="Adobe Arabic" pitchFamily="18" charset="-78"/>
              </a:rPr>
              <a:t>(الطفولة المتوسطة والمتأخرة</a:t>
            </a:r>
            <a:r>
              <a:rPr lang="ar-SA" sz="4800" b="1" dirty="0" smtClean="0">
                <a:solidFill>
                  <a:schemeClr val="tx1">
                    <a:lumMod val="75000"/>
                    <a:lumOff val="25000"/>
                  </a:schemeClr>
                </a:solidFill>
                <a:latin typeface="Adobe Arabic" pitchFamily="18" charset="-78"/>
                <a:cs typeface="Adobe Arabic" pitchFamily="18" charset="-78"/>
              </a:rPr>
              <a:t>) </a:t>
            </a:r>
            <a:br>
              <a:rPr lang="ar-SA" sz="4800" b="1" dirty="0" smtClean="0">
                <a:solidFill>
                  <a:schemeClr val="tx1">
                    <a:lumMod val="75000"/>
                    <a:lumOff val="25000"/>
                  </a:schemeClr>
                </a:solidFill>
                <a:latin typeface="Adobe Arabic" pitchFamily="18" charset="-78"/>
                <a:cs typeface="Adobe Arabic" pitchFamily="18" charset="-78"/>
              </a:rPr>
            </a:br>
            <a:r>
              <a:rPr lang="ar-SA" sz="4800" b="1" dirty="0" smtClean="0">
                <a:solidFill>
                  <a:schemeClr val="tx1">
                    <a:lumMod val="75000"/>
                    <a:lumOff val="25000"/>
                  </a:schemeClr>
                </a:solidFill>
                <a:latin typeface="Adobe Arabic" pitchFamily="18" charset="-78"/>
                <a:cs typeface="Adobe Arabic" pitchFamily="18" charset="-78"/>
              </a:rPr>
              <a:t>«6-12»</a:t>
            </a:r>
            <a:endParaRPr lang="ar-SA" dirty="0">
              <a:solidFill>
                <a:schemeClr val="tx1">
                  <a:lumMod val="75000"/>
                  <a:lumOff val="25000"/>
                </a:schemeClr>
              </a:solidFill>
            </a:endParaRPr>
          </a:p>
        </p:txBody>
      </p:sp>
      <p:sp>
        <p:nvSpPr>
          <p:cNvPr id="3" name="عنصر نائب للمحتوى 2"/>
          <p:cNvSpPr>
            <a:spLocks noGrp="1"/>
          </p:cNvSpPr>
          <p:nvPr>
            <p:ph idx="1"/>
          </p:nvPr>
        </p:nvSpPr>
        <p:spPr/>
        <p:txBody>
          <a:bodyPr>
            <a:normAutofit/>
          </a:bodyPr>
          <a:lstStyle/>
          <a:p>
            <a:pPr>
              <a:buNone/>
            </a:pPr>
            <a:endParaRPr lang="ar-SA" dirty="0"/>
          </a:p>
          <a:p>
            <a:r>
              <a:rPr lang="ar-SA" dirty="0" smtClean="0"/>
              <a:t>النمو الجسمي</a:t>
            </a:r>
          </a:p>
          <a:p>
            <a:r>
              <a:rPr lang="ar-SA" dirty="0" smtClean="0"/>
              <a:t>النمو الحسي الحركي</a:t>
            </a:r>
          </a:p>
          <a:p>
            <a:r>
              <a:rPr lang="ar-SA" dirty="0" smtClean="0"/>
              <a:t>النمو العقلي المعرفي</a:t>
            </a:r>
          </a:p>
          <a:p>
            <a:r>
              <a:rPr lang="ar-SA" dirty="0" smtClean="0"/>
              <a:t>النمو الاجتماعي والخلقي</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049118"/>
            <a:ext cx="2505075" cy="1828800"/>
          </a:xfrm>
          <a:prstGeom prst="rect">
            <a:avLst/>
          </a:prstGeom>
        </p:spPr>
      </p:pic>
    </p:spTree>
    <p:extLst>
      <p:ext uri="{BB962C8B-B14F-4D97-AF65-F5344CB8AC3E}">
        <p14:creationId xmlns:p14="http://schemas.microsoft.com/office/powerpoint/2010/main" xmlns="" val="143350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476672"/>
            <a:ext cx="7753672" cy="5204048"/>
          </a:xfrm>
        </p:spPr>
        <p:txBody>
          <a:bodyPr>
            <a:noAutofit/>
          </a:bodyPr>
          <a:lstStyle/>
          <a:p>
            <a:pPr marL="114300" indent="0">
              <a:buNone/>
            </a:pPr>
            <a:r>
              <a:rPr lang="ar-SA" sz="2400" b="1" dirty="0">
                <a:latin typeface="Adobe Arabic" pitchFamily="18" charset="-78"/>
                <a:cs typeface="Adobe Arabic" pitchFamily="18" charset="-78"/>
              </a:rPr>
              <a:t>بالرغم من أن مرحلــة التعليم  الابتدائي تنقــسم عادة الى مرحلتين الطفولة المتوسطة (من 6 ــ 9 )سنوات) والطفولة المتأخرة (من سن 9 ــ 12 سنة) إلا أن روبرت </a:t>
            </a:r>
            <a:r>
              <a:rPr lang="ar-SA" sz="2400" b="1" dirty="0" smtClean="0">
                <a:latin typeface="Adobe Arabic" pitchFamily="18" charset="-78"/>
                <a:cs typeface="Adobe Arabic" pitchFamily="18" charset="-78"/>
              </a:rPr>
              <a:t>ها </a:t>
            </a:r>
            <a:r>
              <a:rPr lang="ar-SA" sz="2400" b="1" dirty="0" err="1" smtClean="0">
                <a:latin typeface="Adobe Arabic" pitchFamily="18" charset="-78"/>
                <a:cs typeface="Adobe Arabic" pitchFamily="18" charset="-78"/>
              </a:rPr>
              <a:t>فيجهرست</a:t>
            </a:r>
            <a:r>
              <a:rPr lang="ar-SA" sz="2400" b="1" dirty="0" smtClean="0">
                <a:latin typeface="Adobe Arabic" pitchFamily="18" charset="-78"/>
                <a:cs typeface="Adobe Arabic" pitchFamily="18" charset="-78"/>
              </a:rPr>
              <a:t> </a:t>
            </a:r>
            <a:r>
              <a:rPr lang="ar-SA" sz="2400" b="1" dirty="0">
                <a:latin typeface="Adobe Arabic" pitchFamily="18" charset="-78"/>
                <a:cs typeface="Adobe Arabic" pitchFamily="18" charset="-78"/>
              </a:rPr>
              <a:t>يعتبرهما مرحلة واحدة . وتتصف هذه المرحلة عامة بالتغيرات التالية:</a:t>
            </a:r>
            <a:endParaRPr lang="en-US" sz="2400" b="1" dirty="0">
              <a:latin typeface="Adobe Arabic" pitchFamily="18" charset="-78"/>
              <a:cs typeface="Adobe Arabic" pitchFamily="18" charset="-78"/>
            </a:endParaRPr>
          </a:p>
          <a:p>
            <a:pPr marL="571500" lvl="0" indent="-457200">
              <a:buFont typeface="+mj-lt"/>
              <a:buAutoNum type="arabicPeriod"/>
            </a:pPr>
            <a:r>
              <a:rPr lang="ar-SA" sz="2400" b="1" dirty="0">
                <a:latin typeface="Adobe Arabic" pitchFamily="18" charset="-78"/>
                <a:cs typeface="Adobe Arabic" pitchFamily="18" charset="-78"/>
              </a:rPr>
              <a:t>يشعر الأطفال عادة في هذا السن برغبة أكيدة في تحقيق الذات وسط عالم الكبار لتبلور فكرتهم عن أنفسهم ورغبتهم في تأكيد ذواتهم .</a:t>
            </a:r>
            <a:endParaRPr lang="en-US" sz="2400" b="1" dirty="0">
              <a:latin typeface="Adobe Arabic" pitchFamily="18" charset="-78"/>
              <a:cs typeface="Adobe Arabic" pitchFamily="18" charset="-78"/>
            </a:endParaRPr>
          </a:p>
          <a:p>
            <a:pPr marL="571500" lvl="0" indent="-457200">
              <a:buFont typeface="+mj-lt"/>
              <a:buAutoNum type="arabicPeriod"/>
            </a:pPr>
            <a:r>
              <a:rPr lang="ar-SA" sz="2400" b="1" dirty="0">
                <a:latin typeface="Adobe Arabic" pitchFamily="18" charset="-78"/>
                <a:cs typeface="Adobe Arabic" pitchFamily="18" charset="-78"/>
              </a:rPr>
              <a:t>تتميز هذه الـــسن ببدء انطلاق الطـفل من المــــــنزل فيصبح إرضاء الأصدقاء والزملاء أهم من ارضاء الإباء أو الكبار .</a:t>
            </a:r>
            <a:endParaRPr lang="en-US" sz="2400" b="1" dirty="0">
              <a:latin typeface="Adobe Arabic" pitchFamily="18" charset="-78"/>
              <a:cs typeface="Adobe Arabic" pitchFamily="18" charset="-78"/>
            </a:endParaRPr>
          </a:p>
          <a:p>
            <a:pPr marL="571500" lvl="0" indent="-457200">
              <a:buFont typeface="+mj-lt"/>
              <a:buAutoNum type="arabicPeriod"/>
            </a:pPr>
            <a:r>
              <a:rPr lang="ar-SA" sz="2400" b="1" dirty="0">
                <a:latin typeface="Adobe Arabic" pitchFamily="18" charset="-78"/>
                <a:cs typeface="Adobe Arabic" pitchFamily="18" charset="-78"/>
              </a:rPr>
              <a:t>يتميز الطفل في هذه السن بالنشاط والطاقة الزائدة ممـــا يؤدي به إلى قضاء أكثر وقته خارج المــــــنزل في اللعب ولا يعود الى المنزل إلا عندما يشعر بالجوع .</a:t>
            </a:r>
            <a:endParaRPr lang="en-US" sz="2400" b="1" dirty="0">
              <a:latin typeface="Adobe Arabic" pitchFamily="18" charset="-78"/>
              <a:cs typeface="Adobe Arabic" pitchFamily="18" charset="-78"/>
            </a:endParaRPr>
          </a:p>
          <a:p>
            <a:pPr marL="571500" lvl="0" indent="-457200">
              <a:buFont typeface="+mj-lt"/>
              <a:buAutoNum type="arabicPeriod"/>
            </a:pPr>
            <a:r>
              <a:rPr lang="ar-SA" sz="2400" b="1" dirty="0">
                <a:latin typeface="Adobe Arabic" pitchFamily="18" charset="-78"/>
                <a:cs typeface="Adobe Arabic" pitchFamily="18" charset="-78"/>
              </a:rPr>
              <a:t>يأخذ الأطفال في هذه السن الأمور بجدية تامــة ويتوقعون الجدية من الكبار لذا نراهم في حاجة الى المعــــاملة الثابتة الخالية من التذبذب .</a:t>
            </a:r>
            <a:endParaRPr lang="en-US" sz="2400" b="1" dirty="0">
              <a:latin typeface="Adobe Arabic" pitchFamily="18" charset="-78"/>
              <a:cs typeface="Adobe Arabic" pitchFamily="18" charset="-78"/>
            </a:endParaRPr>
          </a:p>
          <a:p>
            <a:pPr marL="571500" lvl="0" indent="-457200">
              <a:buFont typeface="+mj-lt"/>
              <a:buAutoNum type="arabicPeriod"/>
            </a:pPr>
            <a:r>
              <a:rPr lang="ar-SA" sz="2400" b="1" dirty="0">
                <a:latin typeface="Adobe Arabic" pitchFamily="18" charset="-78"/>
                <a:cs typeface="Adobe Arabic" pitchFamily="18" charset="-78"/>
              </a:rPr>
              <a:t>تعتبر هذه المرحلة حدا فاصلا بين المرحـــــلة السابقة لها والتي كان فيها طفلا يعامل كطفل والمرحـــلة الثانية التي تليها والتي يشب فيها عن الطوق .لذا يشــعر طفل هذه المرحــــــــلة بأنه </a:t>
            </a:r>
            <a:r>
              <a:rPr lang="ar-SA" sz="2400" b="1" dirty="0" smtClean="0">
                <a:latin typeface="Adobe Arabic" pitchFamily="18" charset="-78"/>
                <a:cs typeface="Adobe Arabic" pitchFamily="18" charset="-78"/>
              </a:rPr>
              <a:t>لا ينتمي </a:t>
            </a:r>
            <a:r>
              <a:rPr lang="ar-SA" sz="2400" b="1" dirty="0">
                <a:latin typeface="Adobe Arabic" pitchFamily="18" charset="-78"/>
                <a:cs typeface="Adobe Arabic" pitchFamily="18" charset="-78"/>
              </a:rPr>
              <a:t>الى عالم الصغار ولا الى عالم </a:t>
            </a:r>
            <a:r>
              <a:rPr lang="ar-SA" sz="2400" b="1" dirty="0" smtClean="0">
                <a:latin typeface="Adobe Arabic" pitchFamily="18" charset="-78"/>
                <a:cs typeface="Adobe Arabic" pitchFamily="18" charset="-78"/>
              </a:rPr>
              <a:t>الكبار مما </a:t>
            </a:r>
            <a:r>
              <a:rPr lang="ar-SA" sz="2400" b="1" dirty="0">
                <a:latin typeface="Adobe Arabic" pitchFamily="18" charset="-78"/>
                <a:cs typeface="Adobe Arabic" pitchFamily="18" charset="-78"/>
              </a:rPr>
              <a:t>يؤدي إلى صعوبة التعامل معه . </a:t>
            </a:r>
            <a:endParaRPr lang="en-US" sz="2400" b="1" dirty="0">
              <a:latin typeface="Adobe Arabic" pitchFamily="18" charset="-78"/>
              <a:cs typeface="Adobe Arabic" pitchFamily="18" charset="-78"/>
            </a:endParaRPr>
          </a:p>
          <a:p>
            <a:endParaRPr lang="ar-SA" sz="2400" b="1" dirty="0">
              <a:effectLst>
                <a:outerShdw blurRad="38100" dist="38100" dir="2700000" algn="tl">
                  <a:srgbClr val="000000">
                    <a:alpha val="43137"/>
                  </a:srgbClr>
                </a:outerShdw>
              </a:effectLst>
              <a:latin typeface="Adobe Arabic" pitchFamily="18" charset="-78"/>
              <a:cs typeface="Adobe Arabic" pitchFamily="18" charset="-78"/>
            </a:endParaRPr>
          </a:p>
        </p:txBody>
      </p:sp>
    </p:spTree>
    <p:extLst>
      <p:ext uri="{BB962C8B-B14F-4D97-AF65-F5344CB8AC3E}">
        <p14:creationId xmlns:p14="http://schemas.microsoft.com/office/powerpoint/2010/main" xmlns="" val="255700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النمو الجسمي </a:t>
            </a:r>
          </a:p>
        </p:txBody>
      </p:sp>
      <p:sp>
        <p:nvSpPr>
          <p:cNvPr id="3" name="عنصر نائب للمحتوى 2"/>
          <p:cNvSpPr>
            <a:spLocks noGrp="1"/>
          </p:cNvSpPr>
          <p:nvPr>
            <p:ph idx="1"/>
          </p:nvPr>
        </p:nvSpPr>
        <p:spPr>
          <a:xfrm>
            <a:off x="683568" y="1268760"/>
            <a:ext cx="7620000" cy="4800600"/>
          </a:xfrm>
        </p:spPr>
        <p:txBody>
          <a:bodyPr>
            <a:normAutofit fontScale="85000" lnSpcReduction="20000"/>
          </a:bodyPr>
          <a:lstStyle/>
          <a:p>
            <a:r>
              <a:rPr lang="ar-SA" b="1" dirty="0"/>
              <a:t>تمتاز هذه الفترة بالنمو الجسمي </a:t>
            </a:r>
            <a:r>
              <a:rPr lang="ar-SA" b="1" dirty="0" err="1"/>
              <a:t>البطئ</a:t>
            </a:r>
            <a:r>
              <a:rPr lang="ar-SA" b="1" dirty="0"/>
              <a:t> إذا قورنت بالفترتين </a:t>
            </a:r>
            <a:r>
              <a:rPr lang="ar-SA" b="1" dirty="0" smtClean="0"/>
              <a:t>السابقة </a:t>
            </a:r>
            <a:r>
              <a:rPr lang="ar-SA" b="1" dirty="0"/>
              <a:t>(الطفولة المبكرة) واللاحقة ( المراهقة المبكرة ).</a:t>
            </a:r>
            <a:endParaRPr lang="en-US" b="1" dirty="0"/>
          </a:p>
          <a:p>
            <a:r>
              <a:rPr lang="ar-SA" b="1" dirty="0"/>
              <a:t>يزداد الطول بمعدل 5% في السنة ويزداد الوزن بنسبة 10% في السنة تقريبا ونلاحظ حدوث طفرة في نمو الطول في نهاية هذه المرحلة . ويصل حجم الرأس إلى حجم رأس الراشد . ويصبح الشعر أكثر </a:t>
            </a:r>
            <a:r>
              <a:rPr lang="ar-SA" b="1" dirty="0" err="1"/>
              <a:t>خشزنة</a:t>
            </a:r>
            <a:r>
              <a:rPr lang="ar-SA" b="1" dirty="0"/>
              <a:t> . ويزداد طول وسمك الألياف العصبية وعدد الوصلات بينهما كما يزداد تعقد الجهاز العصبي </a:t>
            </a:r>
            <a:r>
              <a:rPr lang="ar-SA" b="1" dirty="0" smtClean="0"/>
              <a:t>.</a:t>
            </a:r>
          </a:p>
          <a:p>
            <a:r>
              <a:rPr lang="ar-SA" b="1" dirty="0"/>
              <a:t>وفي هذه الفترة يقاوم الطفل الأمراض حيث يأخذ الجسم في القوة وتصبح المناعة أقوى من الفترة السابقة وتنخفض نسبة الوفيات ، كذلك نجد تزايد ضغط الدم .وتناقص معدل النبض . وفي سن العاشرة يصل حجم المخ الى حوالي 95% من وزنه عند الراشد ولكنه بعيد عن النضج وتقل عدد ساعات النوم تدريجيا ليصل حوالي 10 ساعات تقريبا في نهاية هذه المرحلة .</a:t>
            </a:r>
            <a:endParaRPr lang="en-US" b="1" dirty="0"/>
          </a:p>
          <a:p>
            <a:endParaRPr lang="en-US" dirty="0"/>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149080"/>
            <a:ext cx="2370305" cy="2708920"/>
          </a:xfrm>
          <a:prstGeom prst="rect">
            <a:avLst/>
          </a:prstGeom>
        </p:spPr>
      </p:pic>
    </p:spTree>
    <p:extLst>
      <p:ext uri="{BB962C8B-B14F-4D97-AF65-F5344CB8AC3E}">
        <p14:creationId xmlns:p14="http://schemas.microsoft.com/office/powerpoint/2010/main" xmlns="" val="388840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SA" dirty="0" smtClean="0"/>
              <a:t>وينطوي مفهوم الطفل في علم النفس على معنيين معنى عام ويطلق على الأفراد من سن الولادة حتى النضج الجنسي، ومعنى خاص ويطلق على الأعمار فوق سن المهد وحتى المراهقة.</a:t>
            </a:r>
          </a:p>
          <a:p>
            <a:r>
              <a:rPr lang="ar-SA" dirty="0" smtClean="0"/>
              <a:t>وتعرف الطفولة من وجهة نظر علماء الاجتماع على أنها:</a:t>
            </a:r>
          </a:p>
          <a:p>
            <a:r>
              <a:rPr lang="ar-SA" dirty="0" smtClean="0"/>
              <a:t>هي تلك الفترة المبكرة من الحياة الإنسانية التي يعتمد فيها الفرد على والديه اعتماداً كلياً فيما يحفظ حياته؛ ففيها يتعلم ويتمرن للفترة التي تليها وهي ليست مهمة في حد ذاتها بل هي قنطرة يعبر عليها الطفل حتى النضج الفسيولوجي والعقلي والنفسي والاجتماعي والخلقي والروحي والتي تتشكل خلالها حياة الإنسان ككائن اجتماعي.</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النمو الجسمي </a:t>
            </a:r>
          </a:p>
        </p:txBody>
      </p:sp>
      <p:sp>
        <p:nvSpPr>
          <p:cNvPr id="3" name="عنصر نائب للمحتوى 2"/>
          <p:cNvSpPr>
            <a:spLocks noGrp="1"/>
          </p:cNvSpPr>
          <p:nvPr>
            <p:ph idx="1"/>
          </p:nvPr>
        </p:nvSpPr>
        <p:spPr>
          <a:xfrm>
            <a:off x="467544" y="1340768"/>
            <a:ext cx="7620000" cy="4800600"/>
          </a:xfrm>
        </p:spPr>
        <p:txBody>
          <a:bodyPr>
            <a:normAutofit fontScale="92500"/>
          </a:bodyPr>
          <a:lstStyle/>
          <a:p>
            <a:r>
              <a:rPr lang="ar-SA" b="1" dirty="0"/>
              <a:t> ويزداد البنون زيادة طفيفة في الطول عن البنات حتى سن العاشرة ثم يحدث العكس وبالنسبة للوزن فإن البنين أيضا يكونون أثقل وزنا بفارق بسيط . ثم تنقلب الآية في العام الثامن ليزيد وزن البنات على البنين . حيث يحدث البلوغ عند البنات قبل أن يحدث عند البنين بعام كامل على الأقل . وتمثل الزيادة في الوزن عند البنين بالدرجة الأولى في بناء النسيج العضلي بينما تتمثل هذه الزيادة عند البنات في الدهن الجسمي . كما تتساقط الأسنان اللبنية ، ويظهر بدلا منها الأسنان الدائمة وتظهر الأنياب الأربعة الأولى في السادسة وهي أنياب مؤقتة يحل محلها أنياب أخرى في نهاية المرحلة . ويتوالى ظهور </a:t>
            </a:r>
            <a:r>
              <a:rPr lang="ar-SA" b="1" dirty="0" err="1"/>
              <a:t>القوطع</a:t>
            </a:r>
            <a:r>
              <a:rPr lang="ar-SA" b="1" dirty="0"/>
              <a:t> و الأضراس إلى أن يكتمل نمو الأسنان .                                                                                                                                         </a:t>
            </a:r>
            <a:endParaRPr lang="en-US" b="1" dirty="0"/>
          </a:p>
          <a:p>
            <a:endParaRPr lang="ar-SA" dirty="0"/>
          </a:p>
        </p:txBody>
      </p:sp>
    </p:spTree>
    <p:extLst>
      <p:ext uri="{BB962C8B-B14F-4D97-AF65-F5344CB8AC3E}">
        <p14:creationId xmlns:p14="http://schemas.microsoft.com/office/powerpoint/2010/main" xmlns="" val="347028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النمو الحسي حركي</a:t>
            </a:r>
            <a:endParaRPr lang="ar-SA" b="1" dirty="0"/>
          </a:p>
        </p:txBody>
      </p:sp>
      <p:sp>
        <p:nvSpPr>
          <p:cNvPr id="3" name="عنصر نائب للمحتوى 2"/>
          <p:cNvSpPr>
            <a:spLocks noGrp="1"/>
          </p:cNvSpPr>
          <p:nvPr>
            <p:ph idx="1"/>
          </p:nvPr>
        </p:nvSpPr>
        <p:spPr/>
        <p:txBody>
          <a:bodyPr>
            <a:normAutofit fontScale="77500" lnSpcReduction="20000"/>
          </a:bodyPr>
          <a:lstStyle/>
          <a:p>
            <a:r>
              <a:rPr lang="ar-SA" dirty="0" smtClean="0"/>
              <a:t>اهم ما يتميز به طفل هذه المرحلة سرعة استيعابه وتعلمه للحركات الجديدة </a:t>
            </a:r>
          </a:p>
          <a:p>
            <a:r>
              <a:rPr lang="ar-SA" dirty="0" smtClean="0"/>
              <a:t>تنمو حاسة اللمس نموا كبيرا، حتى ان الطفل في هذه الرحلة يتفوق على الراشد</a:t>
            </a:r>
          </a:p>
          <a:p>
            <a:r>
              <a:rPr lang="ar-SA" dirty="0" err="1" smtClean="0"/>
              <a:t>لايكون</a:t>
            </a:r>
            <a:r>
              <a:rPr lang="ar-SA" dirty="0" smtClean="0"/>
              <a:t> سمع الطفل قد وصل الى غاية نضجه رغم النمو المستمر لقدرة الاذن على التمييز بين الاصوات</a:t>
            </a:r>
          </a:p>
          <a:p>
            <a:r>
              <a:rPr lang="ar-SA" dirty="0" smtClean="0"/>
              <a:t>تتأخر حاسة البصر مثل حاسة السمع، حيث يكون 80%من الاطفال مصابين بطول النظر يقابلهم 2%  او 3% مصابون بقصر النظر ، لكن طول النظر يزول تلقائي مع النمو ، في الوقت الذي تزيد فيه نسبة قصر النظر</a:t>
            </a:r>
          </a:p>
          <a:p>
            <a:r>
              <a:rPr lang="ar-SA" dirty="0" smtClean="0"/>
              <a:t>الحاسة العضلية تنمو نموا كبيرا فيما بين سن (7-11) </a:t>
            </a:r>
          </a:p>
          <a:p>
            <a:r>
              <a:rPr lang="ar-SA" dirty="0" smtClean="0"/>
              <a:t>تظهر الفروق بين الجنسين في الناحية الحركية في لعب كل من البنين والبنات في هذه المرحلة فألعاب البنين تتصف بالخشونة وتتسم بالتعبير العضلي مثل كرة القدم</a:t>
            </a:r>
          </a:p>
          <a:p>
            <a:pPr marL="114300" indent="0">
              <a:buNone/>
            </a:pPr>
            <a:r>
              <a:rPr lang="ar-SA" dirty="0" smtClean="0"/>
              <a:t>اما العاب البنات فتتسم بالدقة والتناسق</a:t>
            </a:r>
            <a:endParaRPr lang="ar-SA" dirty="0"/>
          </a:p>
        </p:txBody>
      </p:sp>
    </p:spTree>
    <p:extLst>
      <p:ext uri="{BB962C8B-B14F-4D97-AF65-F5344CB8AC3E}">
        <p14:creationId xmlns:p14="http://schemas.microsoft.com/office/powerpoint/2010/main" xmlns="" val="90723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3347864" y="49767"/>
            <a:ext cx="2088232" cy="1939073"/>
          </a:xfrm>
          <a:prstGeom prst="ellipse">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lvl="0" algn="ctr"/>
            <a:r>
              <a:rPr lang="ar-SA" sz="2400" b="1" dirty="0" smtClean="0">
                <a:effectLst>
                  <a:outerShdw blurRad="38100" dist="38100" dir="2700000" algn="tl">
                    <a:srgbClr val="000000">
                      <a:alpha val="43137"/>
                    </a:srgbClr>
                  </a:outerShdw>
                </a:effectLst>
                <a:latin typeface="Adobe Arabic" pitchFamily="18" charset="-78"/>
                <a:cs typeface="Adobe Arabic" pitchFamily="18" charset="-78"/>
              </a:rPr>
              <a:t>التطبيقات التربوية للنمو العضوي</a:t>
            </a:r>
            <a:endParaRPr lang="ar-SA" sz="2400"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5" name="مستطيل مستدير الزوايا 4"/>
          <p:cNvSpPr/>
          <p:nvPr/>
        </p:nvSpPr>
        <p:spPr>
          <a:xfrm>
            <a:off x="5436096" y="1448780"/>
            <a:ext cx="2880320" cy="1080120"/>
          </a:xfrm>
          <a:prstGeom prst="round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1" anchor="ctr"/>
          <a:lstStyle/>
          <a:p>
            <a:pPr lvl="0" algn="ctr"/>
            <a:r>
              <a:rPr lang="ar-SA" b="1" dirty="0">
                <a:solidFill>
                  <a:schemeClr val="tx1"/>
                </a:solidFill>
                <a:latin typeface="Adobe Arabic" pitchFamily="18" charset="-78"/>
                <a:cs typeface="Adobe Arabic" pitchFamily="18" charset="-78"/>
              </a:rPr>
              <a:t>يجب ان يتاح للطفل </a:t>
            </a:r>
            <a:r>
              <a:rPr lang="ar-SA" b="1" dirty="0" smtClean="0">
                <a:solidFill>
                  <a:schemeClr val="tx1"/>
                </a:solidFill>
                <a:latin typeface="Adobe Arabic" pitchFamily="18" charset="-78"/>
                <a:cs typeface="Adobe Arabic" pitchFamily="18" charset="-78"/>
              </a:rPr>
              <a:t>فرصه التعبير </a:t>
            </a:r>
            <a:r>
              <a:rPr lang="ar-SA" b="1" dirty="0">
                <a:solidFill>
                  <a:schemeClr val="tx1"/>
                </a:solidFill>
                <a:latin typeface="Adobe Arabic" pitchFamily="18" charset="-78"/>
                <a:cs typeface="Adobe Arabic" pitchFamily="18" charset="-78"/>
              </a:rPr>
              <a:t>عن نشاطه الجسمي </a:t>
            </a:r>
          </a:p>
        </p:txBody>
      </p:sp>
      <p:sp>
        <p:nvSpPr>
          <p:cNvPr id="6" name="مستطيل مستدير الزوايا 5"/>
          <p:cNvSpPr/>
          <p:nvPr/>
        </p:nvSpPr>
        <p:spPr>
          <a:xfrm>
            <a:off x="467544" y="1484784"/>
            <a:ext cx="2880320" cy="1080120"/>
          </a:xfrm>
          <a:prstGeom prst="round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1" anchor="ctr"/>
          <a:lstStyle/>
          <a:p>
            <a:pPr lvl="0" algn="ctr"/>
            <a:r>
              <a:rPr lang="ar-SA" b="1" dirty="0">
                <a:solidFill>
                  <a:schemeClr val="tx1"/>
                </a:solidFill>
                <a:latin typeface="Adobe Arabic" pitchFamily="18" charset="-78"/>
                <a:cs typeface="Adobe Arabic" pitchFamily="18" charset="-78"/>
              </a:rPr>
              <a:t>حاسة اللمس والحاسة العضلية تصلان إلى قمه النضج </a:t>
            </a:r>
          </a:p>
        </p:txBody>
      </p:sp>
      <p:sp>
        <p:nvSpPr>
          <p:cNvPr id="8" name="مستطيل مستدير الزوايا 7"/>
          <p:cNvSpPr/>
          <p:nvPr/>
        </p:nvSpPr>
        <p:spPr>
          <a:xfrm>
            <a:off x="5460658" y="2852936"/>
            <a:ext cx="2880320" cy="1080120"/>
          </a:xfrm>
          <a:prstGeom prst="round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b="1" dirty="0">
                <a:solidFill>
                  <a:schemeClr val="tx1"/>
                </a:solidFill>
                <a:effectLst>
                  <a:outerShdw blurRad="38100" dist="38100" dir="2700000" algn="tl">
                    <a:srgbClr val="000000">
                      <a:alpha val="43137"/>
                    </a:srgbClr>
                  </a:outerShdw>
                </a:effectLst>
                <a:latin typeface="Adobe Arabic" pitchFamily="18" charset="-78"/>
                <a:cs typeface="Adobe Arabic" pitchFamily="18" charset="-78"/>
              </a:rPr>
              <a:t>يتغير بصر الطفل في سن </a:t>
            </a:r>
            <a:r>
              <a:rPr lang="ar-SA" b="1" dirty="0" err="1">
                <a:solidFill>
                  <a:schemeClr val="tx1"/>
                </a:solidFill>
                <a:effectLst>
                  <a:outerShdw blurRad="38100" dist="38100" dir="2700000" algn="tl">
                    <a:srgbClr val="000000">
                      <a:alpha val="43137"/>
                    </a:srgbClr>
                  </a:outerShdw>
                </a:effectLst>
                <a:latin typeface="Adobe Arabic" pitchFamily="18" charset="-78"/>
                <a:cs typeface="Adobe Arabic" pitchFamily="18" charset="-78"/>
              </a:rPr>
              <a:t>السابعه</a:t>
            </a:r>
            <a:r>
              <a:rPr lang="ar-SA" b="1" dirty="0">
                <a:solidFill>
                  <a:schemeClr val="tx1"/>
                </a:solidFill>
                <a:effectLst>
                  <a:outerShdw blurRad="38100" dist="38100" dir="2700000" algn="tl">
                    <a:srgbClr val="000000">
                      <a:alpha val="43137"/>
                    </a:srgbClr>
                  </a:outerShdw>
                </a:effectLst>
                <a:latin typeface="Adobe Arabic" pitchFamily="18" charset="-78"/>
                <a:cs typeface="Adobe Arabic" pitchFamily="18" charset="-78"/>
              </a:rPr>
              <a:t> بصوره واضحه</a:t>
            </a:r>
          </a:p>
        </p:txBody>
      </p:sp>
      <p:sp>
        <p:nvSpPr>
          <p:cNvPr id="9" name="مستطيل مستدير الزوايا 8"/>
          <p:cNvSpPr/>
          <p:nvPr/>
        </p:nvSpPr>
        <p:spPr>
          <a:xfrm>
            <a:off x="467544" y="2910028"/>
            <a:ext cx="2880320" cy="1080120"/>
          </a:xfrm>
          <a:prstGeom prst="round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1" anchor="ctr"/>
          <a:lstStyle/>
          <a:p>
            <a:pPr lvl="0" algn="ctr"/>
            <a:r>
              <a:rPr lang="ar-SA" b="1" dirty="0">
                <a:solidFill>
                  <a:schemeClr val="tx1"/>
                </a:solidFill>
                <a:latin typeface="Adobe Arabic" pitchFamily="18" charset="-78"/>
                <a:cs typeface="Adobe Arabic" pitchFamily="18" charset="-78"/>
              </a:rPr>
              <a:t>الطفل الاعسر </a:t>
            </a:r>
            <a:r>
              <a:rPr lang="ar-SA" b="1" dirty="0" smtClean="0">
                <a:solidFill>
                  <a:schemeClr val="tx1"/>
                </a:solidFill>
                <a:latin typeface="Adobe Arabic" pitchFamily="18" charset="-78"/>
                <a:cs typeface="Adobe Arabic" pitchFamily="18" charset="-78"/>
              </a:rPr>
              <a:t>لا يجب </a:t>
            </a:r>
            <a:r>
              <a:rPr lang="ar-SA" b="1" dirty="0">
                <a:solidFill>
                  <a:schemeClr val="tx1"/>
                </a:solidFill>
                <a:latin typeface="Adobe Arabic" pitchFamily="18" charset="-78"/>
                <a:cs typeface="Adobe Arabic" pitchFamily="18" charset="-78"/>
              </a:rPr>
              <a:t>ان يضغط الاباء عليه</a:t>
            </a:r>
            <a:endParaRPr lang="ar-SA" dirty="0">
              <a:solidFill>
                <a:schemeClr val="tx1"/>
              </a:solidFill>
            </a:endParaRPr>
          </a:p>
        </p:txBody>
      </p:sp>
      <p:sp>
        <p:nvSpPr>
          <p:cNvPr id="10" name="مستطيل مستدير الزوايا 9"/>
          <p:cNvSpPr/>
          <p:nvPr/>
        </p:nvSpPr>
        <p:spPr>
          <a:xfrm>
            <a:off x="5464034" y="4293096"/>
            <a:ext cx="2880320" cy="1080120"/>
          </a:xfrm>
          <a:prstGeom prst="round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b="1" dirty="0">
                <a:solidFill>
                  <a:schemeClr val="tx1"/>
                </a:solidFill>
                <a:effectLst>
                  <a:outerShdw blurRad="38100" dist="38100" dir="2700000" algn="tl">
                    <a:srgbClr val="000000">
                      <a:alpha val="43137"/>
                    </a:srgbClr>
                  </a:outerShdw>
                </a:effectLst>
                <a:latin typeface="Adobe Arabic" pitchFamily="18" charset="-78"/>
                <a:cs typeface="Adobe Arabic" pitchFamily="18" charset="-78"/>
              </a:rPr>
              <a:t>الاهتمام بتغذيه ونظافة الطفل وتكوين العادات الصحية السليمة </a:t>
            </a:r>
          </a:p>
        </p:txBody>
      </p:sp>
      <p:sp>
        <p:nvSpPr>
          <p:cNvPr id="11" name="مستطيل مستدير الزوايا 10"/>
          <p:cNvSpPr/>
          <p:nvPr/>
        </p:nvSpPr>
        <p:spPr>
          <a:xfrm>
            <a:off x="539552" y="4221088"/>
            <a:ext cx="2880320" cy="1080120"/>
          </a:xfrm>
          <a:prstGeom prst="round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1" anchor="ctr"/>
          <a:lstStyle/>
          <a:p>
            <a:pPr lvl="0" algn="ctr"/>
            <a:r>
              <a:rPr lang="ar-SA" b="1" dirty="0">
                <a:solidFill>
                  <a:schemeClr val="tx1"/>
                </a:solidFill>
                <a:latin typeface="Adobe Arabic" pitchFamily="18" charset="-78"/>
                <a:cs typeface="Adobe Arabic" pitchFamily="18" charset="-78"/>
              </a:rPr>
              <a:t>الاهتمام بالأسنان </a:t>
            </a:r>
          </a:p>
        </p:txBody>
      </p:sp>
      <p:pic>
        <p:nvPicPr>
          <p:cNvPr id="13" name="صورة 1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504" y="5398152"/>
            <a:ext cx="2700300" cy="1407198"/>
          </a:xfrm>
          <a:prstGeom prst="rect">
            <a:avLst/>
          </a:prstGeom>
        </p:spPr>
      </p:pic>
      <p:sp>
        <p:nvSpPr>
          <p:cNvPr id="12" name="مستطيل مستدير الزوايا 11"/>
          <p:cNvSpPr/>
          <p:nvPr/>
        </p:nvSpPr>
        <p:spPr>
          <a:xfrm>
            <a:off x="2771800" y="5517232"/>
            <a:ext cx="2880320" cy="1080120"/>
          </a:xfrm>
          <a:prstGeom prst="round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rtlCol="1" anchor="ctr"/>
          <a:lstStyle/>
          <a:p>
            <a:pPr lvl="0" algn="ctr"/>
            <a:r>
              <a:rPr lang="ar-SA" b="1" dirty="0">
                <a:solidFill>
                  <a:schemeClr val="tx1"/>
                </a:solidFill>
                <a:effectLst>
                  <a:outerShdw blurRad="38100" dist="38100" dir="2700000" algn="tl">
                    <a:srgbClr val="000000">
                      <a:alpha val="43137"/>
                    </a:srgbClr>
                  </a:outerShdw>
                </a:effectLst>
                <a:latin typeface="Adobe Arabic" pitchFamily="18" charset="-78"/>
                <a:cs typeface="Adobe Arabic" pitchFamily="18" charset="-78"/>
              </a:rPr>
              <a:t>توسيع نطاق الادراك </a:t>
            </a:r>
          </a:p>
        </p:txBody>
      </p:sp>
    </p:spTree>
    <p:extLst>
      <p:ext uri="{BB962C8B-B14F-4D97-AF65-F5344CB8AC3E}">
        <p14:creationId xmlns:p14="http://schemas.microsoft.com/office/powerpoint/2010/main" xmlns="" val="135308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1" grpId="0"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48680"/>
            <a:ext cx="7620000" cy="1143000"/>
          </a:xfrm>
        </p:spPr>
        <p:txBody>
          <a:bodyPr/>
          <a:lstStyle/>
          <a:p>
            <a:pPr algn="ctr"/>
            <a:r>
              <a:rPr lang="ar-SA" b="1" dirty="0" smtClean="0"/>
              <a:t>النمو العقلي المعرفي </a:t>
            </a:r>
            <a:endParaRPr lang="ar-SA" b="1" dirty="0"/>
          </a:p>
        </p:txBody>
      </p:sp>
      <p:sp>
        <p:nvSpPr>
          <p:cNvPr id="3" name="عنصر نائب للمحتوى 2"/>
          <p:cNvSpPr>
            <a:spLocks noGrp="1"/>
          </p:cNvSpPr>
          <p:nvPr>
            <p:ph idx="1"/>
          </p:nvPr>
        </p:nvSpPr>
        <p:spPr>
          <a:xfrm>
            <a:off x="467544" y="2089412"/>
            <a:ext cx="7620000" cy="4800600"/>
          </a:xfrm>
        </p:spPr>
        <p:txBody>
          <a:bodyPr>
            <a:normAutofit/>
          </a:bodyPr>
          <a:lstStyle/>
          <a:p>
            <a:r>
              <a:rPr lang="ar-SA" sz="2400" b="1" dirty="0" smtClean="0"/>
              <a:t>يذهب </a:t>
            </a:r>
            <a:r>
              <a:rPr lang="ar-SA" sz="2400" b="1" dirty="0" err="1" smtClean="0"/>
              <a:t>بياجيه</a:t>
            </a:r>
            <a:r>
              <a:rPr lang="ar-SA" sz="2400" b="1" dirty="0" smtClean="0"/>
              <a:t> الى ان النمو العقلي المعرفي عند الاطفال يسير في اربع مراحل</a:t>
            </a:r>
            <a:endParaRPr lang="ar-SA" sz="2400" b="1" dirty="0"/>
          </a:p>
        </p:txBody>
      </p:sp>
    </p:spTree>
    <p:extLst>
      <p:ext uri="{BB962C8B-B14F-4D97-AF65-F5344CB8AC3E}">
        <p14:creationId xmlns:p14="http://schemas.microsoft.com/office/powerpoint/2010/main" xmlns="" val="249975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سهم إلى اليمين 4"/>
          <p:cNvSpPr/>
          <p:nvPr/>
        </p:nvSpPr>
        <p:spPr>
          <a:xfrm>
            <a:off x="179512" y="1988840"/>
            <a:ext cx="8352928" cy="4536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ستطيل مستدير الزوايا 5"/>
          <p:cNvSpPr/>
          <p:nvPr/>
        </p:nvSpPr>
        <p:spPr>
          <a:xfrm>
            <a:off x="35496" y="3356992"/>
            <a:ext cx="2016224" cy="1512168"/>
          </a:xfrm>
          <a:prstGeom prst="roundRect">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2400" b="1" dirty="0">
                <a:solidFill>
                  <a:schemeClr val="tx1"/>
                </a:solidFill>
                <a:latin typeface="Adobe Arabic" pitchFamily="18" charset="-78"/>
                <a:cs typeface="Adobe Arabic" pitchFamily="18" charset="-78"/>
              </a:rPr>
              <a:t> </a:t>
            </a:r>
            <a:r>
              <a:rPr lang="ar-SA" sz="2400" b="1" dirty="0" smtClean="0">
                <a:solidFill>
                  <a:schemeClr val="tx1"/>
                </a:solidFill>
                <a:latin typeface="Adobe Arabic" pitchFamily="18" charset="-78"/>
                <a:cs typeface="Adobe Arabic" pitchFamily="18" charset="-78"/>
              </a:rPr>
              <a:t> </a:t>
            </a:r>
            <a:r>
              <a:rPr lang="ar-SA" sz="2400" b="1" dirty="0">
                <a:solidFill>
                  <a:schemeClr val="tx1"/>
                </a:solidFill>
                <a:latin typeface="Adobe Arabic" pitchFamily="18" charset="-78"/>
                <a:cs typeface="Adobe Arabic" pitchFamily="18" charset="-78"/>
              </a:rPr>
              <a:t>مرحلة النمو الحسي الحركي (من الميلاد حتى سن سنتين ) </a:t>
            </a:r>
          </a:p>
        </p:txBody>
      </p:sp>
      <p:sp>
        <p:nvSpPr>
          <p:cNvPr id="7" name="مستطيل مستدير الزوايا 6"/>
          <p:cNvSpPr/>
          <p:nvPr/>
        </p:nvSpPr>
        <p:spPr>
          <a:xfrm>
            <a:off x="2051720" y="3356992"/>
            <a:ext cx="2088232" cy="1512168"/>
          </a:xfrm>
          <a:prstGeom prst="roundRect">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2400" dirty="0">
                <a:solidFill>
                  <a:schemeClr val="tx1"/>
                </a:solidFill>
                <a:effectLst>
                  <a:outerShdw blurRad="38100" dist="38100" dir="2700000" algn="tl">
                    <a:srgbClr val="000000">
                      <a:alpha val="43137"/>
                    </a:srgbClr>
                  </a:outerShdw>
                </a:effectLst>
                <a:latin typeface="Adobe Arabic" pitchFamily="18" charset="-78"/>
                <a:cs typeface="Adobe Arabic" pitchFamily="18" charset="-78"/>
              </a:rPr>
              <a:t> </a:t>
            </a:r>
            <a:r>
              <a:rPr lang="ar-SA" sz="2400" dirty="0" smtClean="0">
                <a:solidFill>
                  <a:schemeClr val="tx1"/>
                </a:solidFill>
                <a:effectLst>
                  <a:outerShdw blurRad="38100" dist="38100" dir="2700000" algn="tl">
                    <a:srgbClr val="000000">
                      <a:alpha val="43137"/>
                    </a:srgbClr>
                  </a:outerShdw>
                </a:effectLst>
                <a:latin typeface="Adobe Arabic" pitchFamily="18" charset="-78"/>
                <a:cs typeface="Adobe Arabic" pitchFamily="18" charset="-78"/>
              </a:rPr>
              <a:t> </a:t>
            </a:r>
            <a:r>
              <a:rPr lang="ar-SA" sz="2400" b="1" dirty="0">
                <a:solidFill>
                  <a:schemeClr val="tx1"/>
                </a:solidFill>
                <a:latin typeface="Adobe Arabic" pitchFamily="18" charset="-78"/>
                <a:cs typeface="Adobe Arabic" pitchFamily="18" charset="-78"/>
              </a:rPr>
              <a:t>مرحلة ما قبل العمليات العقلية (من </a:t>
            </a:r>
            <a:r>
              <a:rPr lang="ar-SA" sz="2400" b="1" dirty="0" smtClean="0">
                <a:solidFill>
                  <a:schemeClr val="tx1"/>
                </a:solidFill>
                <a:latin typeface="Adobe Arabic" pitchFamily="18" charset="-78"/>
                <a:cs typeface="Adobe Arabic" pitchFamily="18" charset="-78"/>
              </a:rPr>
              <a:t>2/7سنوات)</a:t>
            </a:r>
            <a:endParaRPr lang="ar-SA" sz="2400" b="1" dirty="0">
              <a:solidFill>
                <a:schemeClr val="tx1"/>
              </a:solidFill>
              <a:latin typeface="Adobe Arabic" pitchFamily="18" charset="-78"/>
              <a:cs typeface="Adobe Arabic" pitchFamily="18" charset="-78"/>
            </a:endParaRPr>
          </a:p>
        </p:txBody>
      </p:sp>
      <p:sp>
        <p:nvSpPr>
          <p:cNvPr id="8" name="مستطيل مستدير الزوايا 7"/>
          <p:cNvSpPr/>
          <p:nvPr/>
        </p:nvSpPr>
        <p:spPr>
          <a:xfrm>
            <a:off x="4139952" y="3140968"/>
            <a:ext cx="2376264" cy="2232248"/>
          </a:xfrm>
          <a:prstGeom prst="roundRect">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latin typeface="Adobe Arabic" pitchFamily="18" charset="-78"/>
                <a:cs typeface="Adobe Arabic" pitchFamily="18" charset="-78"/>
              </a:rPr>
              <a:t> </a:t>
            </a:r>
            <a:r>
              <a:rPr lang="ar-SA" sz="2000" b="1" dirty="0" smtClean="0">
                <a:solidFill>
                  <a:schemeClr val="tx1"/>
                </a:solidFill>
                <a:latin typeface="Adobe Arabic" pitchFamily="18" charset="-78"/>
                <a:cs typeface="Adobe Arabic" pitchFamily="18" charset="-78"/>
              </a:rPr>
              <a:t> </a:t>
            </a:r>
            <a:r>
              <a:rPr lang="ar-SA" sz="2000" b="1" dirty="0">
                <a:solidFill>
                  <a:schemeClr val="tx1"/>
                </a:solidFill>
                <a:latin typeface="Adobe Arabic" pitchFamily="18" charset="-78"/>
                <a:cs typeface="Adobe Arabic" pitchFamily="18" charset="-78"/>
              </a:rPr>
              <a:t>مرحلة العمليات </a:t>
            </a:r>
            <a:r>
              <a:rPr lang="ar-SA" sz="2000" b="1" dirty="0" err="1">
                <a:solidFill>
                  <a:schemeClr val="tx1"/>
                </a:solidFill>
                <a:latin typeface="Adobe Arabic" pitchFamily="18" charset="-78"/>
                <a:cs typeface="Adobe Arabic" pitchFamily="18" charset="-78"/>
              </a:rPr>
              <a:t>العيانية</a:t>
            </a:r>
            <a:r>
              <a:rPr lang="ar-SA" sz="2000" b="1" dirty="0">
                <a:solidFill>
                  <a:schemeClr val="tx1"/>
                </a:solidFill>
                <a:latin typeface="Adobe Arabic" pitchFamily="18" charset="-78"/>
                <a:cs typeface="Adobe Arabic" pitchFamily="18" charset="-78"/>
              </a:rPr>
              <a:t> أو المحسوسة (من 7_12 سنة ) وتقابل هذه المرحلة مرحلة الطفولة المتوسطة أو المتأخرة (6_12 سنة </a:t>
            </a:r>
            <a:r>
              <a:rPr lang="ar-SA" sz="2000" b="1" dirty="0" smtClean="0">
                <a:solidFill>
                  <a:schemeClr val="tx1"/>
                </a:solidFill>
                <a:latin typeface="Adobe Arabic" pitchFamily="18" charset="-78"/>
                <a:cs typeface="Adobe Arabic" pitchFamily="18" charset="-78"/>
              </a:rPr>
              <a:t>)</a:t>
            </a:r>
            <a:endParaRPr lang="ar-SA" sz="2000" b="1" dirty="0">
              <a:solidFill>
                <a:schemeClr val="tx1"/>
              </a:solidFill>
              <a:latin typeface="Adobe Arabic" pitchFamily="18" charset="-78"/>
              <a:cs typeface="Adobe Arabic" pitchFamily="18" charset="-78"/>
            </a:endParaRPr>
          </a:p>
        </p:txBody>
      </p:sp>
      <p:sp>
        <p:nvSpPr>
          <p:cNvPr id="9" name="مستطيل مستدير الزوايا 8"/>
          <p:cNvSpPr/>
          <p:nvPr/>
        </p:nvSpPr>
        <p:spPr>
          <a:xfrm>
            <a:off x="6588224" y="3509392"/>
            <a:ext cx="2088232" cy="1512168"/>
          </a:xfrm>
          <a:prstGeom prst="roundRect">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2400" b="1" dirty="0">
                <a:solidFill>
                  <a:schemeClr val="tx1"/>
                </a:solidFill>
                <a:latin typeface="Adobe Arabic" pitchFamily="18" charset="-78"/>
                <a:cs typeface="Adobe Arabic" pitchFamily="18" charset="-78"/>
              </a:rPr>
              <a:t> </a:t>
            </a:r>
            <a:r>
              <a:rPr lang="ar-SA" sz="2400" b="1" dirty="0" smtClean="0">
                <a:solidFill>
                  <a:schemeClr val="tx1"/>
                </a:solidFill>
                <a:latin typeface="Adobe Arabic" pitchFamily="18" charset="-78"/>
                <a:cs typeface="Adobe Arabic" pitchFamily="18" charset="-78"/>
              </a:rPr>
              <a:t> </a:t>
            </a:r>
            <a:r>
              <a:rPr lang="ar-SA" sz="2400" b="1" dirty="0">
                <a:solidFill>
                  <a:schemeClr val="tx1"/>
                </a:solidFill>
                <a:latin typeface="Adobe Arabic" pitchFamily="18" charset="-78"/>
                <a:cs typeface="Adobe Arabic" pitchFamily="18" charset="-78"/>
              </a:rPr>
              <a:t>العمليات الشكلية أو الصورية (الذكاء المجرد ) من 12 </a:t>
            </a:r>
            <a:r>
              <a:rPr lang="ar-SA" sz="2400" b="1" dirty="0" smtClean="0">
                <a:solidFill>
                  <a:schemeClr val="tx1"/>
                </a:solidFill>
                <a:latin typeface="Adobe Arabic" pitchFamily="18" charset="-78"/>
                <a:cs typeface="Adobe Arabic" pitchFamily="18" charset="-78"/>
              </a:rPr>
              <a:t>-15 </a:t>
            </a:r>
            <a:r>
              <a:rPr lang="ar-SA" sz="2400" b="1" dirty="0">
                <a:solidFill>
                  <a:schemeClr val="tx1"/>
                </a:solidFill>
                <a:latin typeface="Adobe Arabic" pitchFamily="18" charset="-78"/>
                <a:cs typeface="Adobe Arabic" pitchFamily="18" charset="-78"/>
              </a:rPr>
              <a:t>سنة</a:t>
            </a:r>
          </a:p>
        </p:txBody>
      </p:sp>
      <p:sp>
        <p:nvSpPr>
          <p:cNvPr id="10" name="مستطيل 9"/>
          <p:cNvSpPr/>
          <p:nvPr/>
        </p:nvSpPr>
        <p:spPr>
          <a:xfrm>
            <a:off x="2339752" y="476672"/>
            <a:ext cx="3312368" cy="1800200"/>
          </a:xfrm>
          <a:prstGeom prst="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SA" sz="2400" b="1" dirty="0" smtClean="0">
                <a:solidFill>
                  <a:schemeClr val="tx1"/>
                </a:solidFill>
                <a:latin typeface="Adobe Arabic" pitchFamily="18" charset="-78"/>
                <a:cs typeface="Adobe Arabic" pitchFamily="18" charset="-78"/>
              </a:rPr>
              <a:t>   مراحل </a:t>
            </a:r>
            <a:r>
              <a:rPr lang="ar-SA" sz="2400" b="1" dirty="0">
                <a:solidFill>
                  <a:schemeClr val="tx1"/>
                </a:solidFill>
                <a:latin typeface="Adobe Arabic" pitchFamily="18" charset="-78"/>
                <a:cs typeface="Adobe Arabic" pitchFamily="18" charset="-78"/>
              </a:rPr>
              <a:t>النمو العقلي المعرفي</a:t>
            </a:r>
          </a:p>
          <a:p>
            <a:pPr lvl="0" algn="ctr"/>
            <a:r>
              <a:rPr lang="ar-SA" sz="2400" b="1" dirty="0">
                <a:solidFill>
                  <a:schemeClr val="tx1"/>
                </a:solidFill>
                <a:latin typeface="Adobe Arabic" pitchFamily="18" charset="-78"/>
                <a:cs typeface="Adobe Arabic" pitchFamily="18" charset="-78"/>
              </a:rPr>
              <a:t>عند </a:t>
            </a:r>
            <a:r>
              <a:rPr lang="ar-SA" sz="2400" b="1" dirty="0" err="1" smtClean="0">
                <a:solidFill>
                  <a:schemeClr val="tx1"/>
                </a:solidFill>
                <a:latin typeface="Adobe Arabic" pitchFamily="18" charset="-78"/>
                <a:cs typeface="Adobe Arabic" pitchFamily="18" charset="-78"/>
              </a:rPr>
              <a:t>بياجية</a:t>
            </a:r>
            <a:r>
              <a:rPr lang="ar-SA" sz="2400" b="1" dirty="0" smtClean="0">
                <a:solidFill>
                  <a:schemeClr val="tx1"/>
                </a:solidFill>
                <a:latin typeface="Adobe Arabic" pitchFamily="18" charset="-78"/>
                <a:cs typeface="Adobe Arabic" pitchFamily="18" charset="-78"/>
              </a:rPr>
              <a:t> </a:t>
            </a:r>
            <a:endParaRPr lang="ar-SA" sz="2400" b="1" dirty="0">
              <a:solidFill>
                <a:schemeClr val="tx1"/>
              </a:solidFill>
              <a:latin typeface="Adobe Arabic" pitchFamily="18" charset="-78"/>
              <a:cs typeface="Adobe Arabic" pitchFamily="18" charset="-78"/>
            </a:endParaRPr>
          </a:p>
        </p:txBody>
      </p:sp>
      <p:pic>
        <p:nvPicPr>
          <p:cNvPr id="11" name="صورة 10"/>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496" y="44624"/>
            <a:ext cx="1880209" cy="2160240"/>
          </a:xfrm>
          <a:prstGeom prst="rect">
            <a:avLst/>
          </a:prstGeom>
        </p:spPr>
      </p:pic>
    </p:spTree>
    <p:extLst>
      <p:ext uri="{BB962C8B-B14F-4D97-AF65-F5344CB8AC3E}">
        <p14:creationId xmlns:p14="http://schemas.microsoft.com/office/powerpoint/2010/main" xmlns="" val="167505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النمو العقلي المعرفي </a:t>
            </a:r>
          </a:p>
        </p:txBody>
      </p:sp>
      <p:sp>
        <p:nvSpPr>
          <p:cNvPr id="4" name="مستطيل 3"/>
          <p:cNvSpPr/>
          <p:nvPr/>
        </p:nvSpPr>
        <p:spPr>
          <a:xfrm>
            <a:off x="251520" y="1412776"/>
            <a:ext cx="7740352" cy="1200329"/>
          </a:xfrm>
          <a:prstGeom prst="rect">
            <a:avLst/>
          </a:prstGeom>
        </p:spPr>
        <p:txBody>
          <a:bodyPr wrap="square">
            <a:spAutoFit/>
          </a:bodyPr>
          <a:lstStyle/>
          <a:p>
            <a:pPr>
              <a:buClr>
                <a:schemeClr val="accent1">
                  <a:lumMod val="50000"/>
                </a:schemeClr>
              </a:buClr>
              <a:buFont typeface="Wingdings" pitchFamily="2" charset="2"/>
              <a:buChar char="q"/>
            </a:pPr>
            <a:r>
              <a:rPr lang="ar-SA" sz="2400" b="1" dirty="0">
                <a:latin typeface="Adobe Arabic" pitchFamily="18" charset="-78"/>
                <a:cs typeface="Adobe Arabic" pitchFamily="18" charset="-78"/>
              </a:rPr>
              <a:t>يتميز تفكير الطفل في مرحلة </a:t>
            </a:r>
            <a:r>
              <a:rPr lang="ar-SA" sz="2400" b="1" dirty="0" smtClean="0">
                <a:latin typeface="Adobe Arabic" pitchFamily="18" charset="-78"/>
                <a:cs typeface="Adobe Arabic" pitchFamily="18" charset="-78"/>
              </a:rPr>
              <a:t>العمليات </a:t>
            </a:r>
            <a:r>
              <a:rPr lang="ar-SA" sz="2400" b="1" dirty="0" err="1" smtClean="0">
                <a:latin typeface="Adobe Arabic" pitchFamily="18" charset="-78"/>
                <a:cs typeface="Adobe Arabic" pitchFamily="18" charset="-78"/>
              </a:rPr>
              <a:t>العيانية</a:t>
            </a:r>
            <a:r>
              <a:rPr lang="ar-SA" sz="2400" b="1" dirty="0" smtClean="0">
                <a:latin typeface="Adobe Arabic" pitchFamily="18" charset="-78"/>
                <a:cs typeface="Adobe Arabic" pitchFamily="18" charset="-78"/>
              </a:rPr>
              <a:t> </a:t>
            </a:r>
            <a:r>
              <a:rPr lang="ar-SA" sz="2400" b="1" dirty="0">
                <a:latin typeface="Adobe Arabic" pitchFamily="18" charset="-78"/>
                <a:cs typeface="Adobe Arabic" pitchFamily="18" charset="-78"/>
              </a:rPr>
              <a:t>أو المحسوسة بالقدرة على المقلوبة أو السير العكسي فهو يستطيع أن يتصور سير العملية في طريق عكسي إلى نقطة بدايتها ومن ثم تظهر فكرة الثبات لدية .</a:t>
            </a:r>
            <a:endParaRPr lang="en-US" sz="2400" b="1" dirty="0">
              <a:latin typeface="Adobe Arabic" pitchFamily="18" charset="-78"/>
              <a:cs typeface="Adobe Arabic" pitchFamily="18" charset="-78"/>
            </a:endParaRPr>
          </a:p>
        </p:txBody>
      </p:sp>
      <p:sp>
        <p:nvSpPr>
          <p:cNvPr id="5" name="مستطيل 4"/>
          <p:cNvSpPr/>
          <p:nvPr/>
        </p:nvSpPr>
        <p:spPr>
          <a:xfrm>
            <a:off x="467544" y="2708920"/>
            <a:ext cx="7524328" cy="1200329"/>
          </a:xfrm>
          <a:prstGeom prst="rect">
            <a:avLst/>
          </a:prstGeom>
        </p:spPr>
        <p:txBody>
          <a:bodyPr wrap="square">
            <a:spAutoFit/>
          </a:bodyPr>
          <a:lstStyle/>
          <a:p>
            <a:pPr>
              <a:buClr>
                <a:schemeClr val="accent1">
                  <a:lumMod val="50000"/>
                </a:schemeClr>
              </a:buClr>
              <a:buFont typeface="Wingdings" pitchFamily="2" charset="2"/>
              <a:buChar char="q"/>
            </a:pPr>
            <a:r>
              <a:rPr lang="ar-SA" sz="2400" b="1" dirty="0">
                <a:latin typeface="Adobe Arabic" pitchFamily="18" charset="-78"/>
                <a:cs typeface="Adobe Arabic" pitchFamily="18" charset="-78"/>
              </a:rPr>
              <a:t>ترتبط هذه المرحلة ببداية ظهور التفكير المنطقي أو </a:t>
            </a:r>
            <a:r>
              <a:rPr lang="ar-SA" sz="2400" b="1" dirty="0" err="1">
                <a:latin typeface="Adobe Arabic" pitchFamily="18" charset="-78"/>
                <a:cs typeface="Adobe Arabic" pitchFamily="18" charset="-78"/>
              </a:rPr>
              <a:t>مايسميه</a:t>
            </a:r>
            <a:r>
              <a:rPr lang="ar-SA" sz="2400" b="1" dirty="0">
                <a:latin typeface="Adobe Arabic" pitchFamily="18" charset="-78"/>
                <a:cs typeface="Adobe Arabic" pitchFamily="18" charset="-78"/>
              </a:rPr>
              <a:t> </a:t>
            </a:r>
            <a:r>
              <a:rPr lang="ar-SA" sz="2400" b="1" dirty="0" err="1">
                <a:latin typeface="Adobe Arabic" pitchFamily="18" charset="-78"/>
                <a:cs typeface="Adobe Arabic" pitchFamily="18" charset="-78"/>
              </a:rPr>
              <a:t>بياجية</a:t>
            </a:r>
            <a:r>
              <a:rPr lang="ar-SA" sz="2400" b="1" dirty="0">
                <a:latin typeface="Adobe Arabic" pitchFamily="18" charset="-78"/>
                <a:cs typeface="Adobe Arabic" pitchFamily="18" charset="-78"/>
              </a:rPr>
              <a:t> التفكير الإجرائي وهو نوع من التفكير يتسم بالاستقرار بالمقارنة إلى التفكير الانطباعي الجامد في مرحلة </a:t>
            </a:r>
            <a:r>
              <a:rPr lang="ar-SA" sz="2400" b="1" dirty="0" err="1">
                <a:latin typeface="Adobe Arabic" pitchFamily="18" charset="-78"/>
                <a:cs typeface="Adobe Arabic" pitchFamily="18" charset="-78"/>
              </a:rPr>
              <a:t>ماقبل</a:t>
            </a:r>
            <a:r>
              <a:rPr lang="ar-SA" sz="2400" b="1" dirty="0">
                <a:latin typeface="Adobe Arabic" pitchFamily="18" charset="-78"/>
                <a:cs typeface="Adobe Arabic" pitchFamily="18" charset="-78"/>
              </a:rPr>
              <a:t> العمليات ,وللعملية خاصيتان هامتان :</a:t>
            </a:r>
            <a:endParaRPr lang="en-US" sz="2400" b="1" dirty="0">
              <a:latin typeface="Adobe Arabic" pitchFamily="18" charset="-78"/>
              <a:cs typeface="Adobe Arabic" pitchFamily="18" charset="-78"/>
            </a:endParaRPr>
          </a:p>
        </p:txBody>
      </p:sp>
      <p:sp>
        <p:nvSpPr>
          <p:cNvPr id="7" name="مستطيل مستدير الزوايا 6"/>
          <p:cNvSpPr/>
          <p:nvPr/>
        </p:nvSpPr>
        <p:spPr>
          <a:xfrm>
            <a:off x="4229708" y="4221088"/>
            <a:ext cx="3438636" cy="1584176"/>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lvl="0">
              <a:buClr>
                <a:schemeClr val="tx2">
                  <a:lumMod val="50000"/>
                </a:schemeClr>
              </a:buClr>
            </a:pPr>
            <a:r>
              <a:rPr lang="ar-SA" b="1" dirty="0">
                <a:solidFill>
                  <a:schemeClr val="tx1"/>
                </a:solidFill>
                <a:latin typeface="Adobe Arabic" pitchFamily="18" charset="-78"/>
                <a:cs typeface="Adobe Arabic" pitchFamily="18" charset="-78"/>
              </a:rPr>
              <a:t>هي عمل أو تصرف داخلي .</a:t>
            </a:r>
            <a:endParaRPr lang="en-US" b="1" dirty="0">
              <a:solidFill>
                <a:schemeClr val="tx1"/>
              </a:solidFill>
              <a:latin typeface="Adobe Arabic" pitchFamily="18" charset="-78"/>
              <a:cs typeface="Adobe Arabic" pitchFamily="18" charset="-78"/>
            </a:endParaRPr>
          </a:p>
          <a:p>
            <a:pPr lvl="0">
              <a:buClr>
                <a:schemeClr val="tx2">
                  <a:lumMod val="50000"/>
                </a:schemeClr>
              </a:buClr>
            </a:pPr>
            <a:r>
              <a:rPr lang="ar-SA" b="1" dirty="0">
                <a:solidFill>
                  <a:schemeClr val="tx1"/>
                </a:solidFill>
                <a:latin typeface="Adobe Arabic" pitchFamily="18" charset="-78"/>
                <a:cs typeface="Adobe Arabic" pitchFamily="18" charset="-78"/>
              </a:rPr>
              <a:t>تتميز بقابليتها </a:t>
            </a:r>
            <a:r>
              <a:rPr lang="ar-SA" b="1" dirty="0" err="1">
                <a:solidFill>
                  <a:schemeClr val="tx1"/>
                </a:solidFill>
                <a:latin typeface="Adobe Arabic" pitchFamily="18" charset="-78"/>
                <a:cs typeface="Adobe Arabic" pitchFamily="18" charset="-78"/>
              </a:rPr>
              <a:t>للأنعكاس</a:t>
            </a:r>
            <a:r>
              <a:rPr lang="ar-SA" b="1" dirty="0">
                <a:solidFill>
                  <a:schemeClr val="tx1"/>
                </a:solidFill>
                <a:latin typeface="Adobe Arabic" pitchFamily="18" charset="-78"/>
                <a:cs typeface="Adobe Arabic" pitchFamily="18" charset="-78"/>
              </a:rPr>
              <a:t> أي أنه يمكن عكسها فالطفل </a:t>
            </a:r>
            <a:r>
              <a:rPr lang="ar-SA" b="1" dirty="0" err="1">
                <a:solidFill>
                  <a:schemeClr val="tx1"/>
                </a:solidFill>
                <a:latin typeface="Adobe Arabic" pitchFamily="18" charset="-78"/>
                <a:cs typeface="Adobe Arabic" pitchFamily="18" charset="-78"/>
              </a:rPr>
              <a:t>لايستطيع</a:t>
            </a:r>
            <a:r>
              <a:rPr lang="ar-SA" b="1" dirty="0">
                <a:solidFill>
                  <a:schemeClr val="tx1"/>
                </a:solidFill>
                <a:latin typeface="Adobe Arabic" pitchFamily="18" charset="-78"/>
                <a:cs typeface="Adobe Arabic" pitchFamily="18" charset="-78"/>
              </a:rPr>
              <a:t> فقط أن يجمع بل يستطيع أن يطرح ويفهم أن الطرح عكس الجمع . </a:t>
            </a:r>
            <a:endParaRPr lang="en-US" b="1" dirty="0">
              <a:solidFill>
                <a:schemeClr val="tx1"/>
              </a:solidFill>
              <a:latin typeface="Adobe Arabic" pitchFamily="18" charset="-78"/>
              <a:cs typeface="Adobe Arabic" pitchFamily="18" charset="-78"/>
            </a:endParaRPr>
          </a:p>
        </p:txBody>
      </p:sp>
      <p:sp>
        <p:nvSpPr>
          <p:cNvPr id="8" name="مستطيل مستدير الزوايا 7"/>
          <p:cNvSpPr/>
          <p:nvPr/>
        </p:nvSpPr>
        <p:spPr>
          <a:xfrm>
            <a:off x="467544" y="4221088"/>
            <a:ext cx="3438636" cy="1584176"/>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lvl="0">
              <a:buClr>
                <a:schemeClr val="tx2">
                  <a:lumMod val="50000"/>
                </a:schemeClr>
              </a:buClr>
            </a:pPr>
            <a:r>
              <a:rPr lang="ar-SA" b="1" dirty="0" smtClean="0">
                <a:solidFill>
                  <a:schemeClr val="tx1"/>
                </a:solidFill>
                <a:latin typeface="Adobe Arabic" pitchFamily="18" charset="-78"/>
                <a:cs typeface="Adobe Arabic" pitchFamily="18" charset="-78"/>
              </a:rPr>
              <a:t>هي عمليات ذات طبيعة عكسية</a:t>
            </a:r>
            <a:endParaRPr lang="en-US" b="1" dirty="0">
              <a:solidFill>
                <a:schemeClr val="tx1"/>
              </a:solidFill>
              <a:latin typeface="Adobe Arabic" pitchFamily="18" charset="-78"/>
              <a:cs typeface="Adobe Arabic" pitchFamily="18" charset="-78"/>
            </a:endParaRPr>
          </a:p>
        </p:txBody>
      </p:sp>
    </p:spTree>
    <p:extLst>
      <p:ext uri="{BB962C8B-B14F-4D97-AF65-F5344CB8AC3E}">
        <p14:creationId xmlns:p14="http://schemas.microsoft.com/office/powerpoint/2010/main" xmlns="" val="161401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1145" y="564446"/>
            <a:ext cx="8571577" cy="830997"/>
          </a:xfrm>
          <a:prstGeom prst="rect">
            <a:avLst/>
          </a:prstGeom>
        </p:spPr>
        <p:txBody>
          <a:bodyPr wrap="none">
            <a:spAutoFit/>
          </a:bodyPr>
          <a:lstStyle/>
          <a:p>
            <a:pPr>
              <a:buFont typeface="Wingdings" pitchFamily="2" charset="2"/>
              <a:buChar char="q"/>
            </a:pPr>
            <a:r>
              <a:rPr lang="ar-SA" sz="2400" b="1" dirty="0" smtClean="0">
                <a:latin typeface="Adobe Arabic" pitchFamily="18" charset="-78"/>
                <a:cs typeface="Adobe Arabic" pitchFamily="18" charset="-78"/>
              </a:rPr>
              <a:t>يوضح </a:t>
            </a:r>
            <a:r>
              <a:rPr lang="ar-SA" sz="2400" b="1" dirty="0" err="1" smtClean="0">
                <a:latin typeface="Adobe Arabic" pitchFamily="18" charset="-78"/>
                <a:cs typeface="Adobe Arabic" pitchFamily="18" charset="-78"/>
              </a:rPr>
              <a:t>بياجيه</a:t>
            </a:r>
            <a:r>
              <a:rPr lang="ar-SA" sz="2400" b="1" dirty="0" smtClean="0">
                <a:latin typeface="Adobe Arabic" pitchFamily="18" charset="-78"/>
                <a:cs typeface="Adobe Arabic" pitchFamily="18" charset="-78"/>
              </a:rPr>
              <a:t> انواع المهام التي يمكن ان ينجزها طفل هذه المرحلة والتي لا يستطيع</a:t>
            </a:r>
          </a:p>
          <a:p>
            <a:r>
              <a:rPr lang="ar-SA" sz="2400" b="1" dirty="0">
                <a:latin typeface="Adobe Arabic" pitchFamily="18" charset="-78"/>
                <a:cs typeface="Adobe Arabic" pitchFamily="18" charset="-78"/>
              </a:rPr>
              <a:t> </a:t>
            </a:r>
            <a:r>
              <a:rPr lang="ar-SA" sz="2400" b="1" dirty="0" smtClean="0">
                <a:latin typeface="Adobe Arabic" pitchFamily="18" charset="-78"/>
                <a:cs typeface="Adobe Arabic" pitchFamily="18" charset="-78"/>
              </a:rPr>
              <a:t>  القيام بها الاصغر سنا وذلك من خلال دراساته لهذه المرحلة:</a:t>
            </a:r>
          </a:p>
        </p:txBody>
      </p:sp>
      <p:sp>
        <p:nvSpPr>
          <p:cNvPr id="5" name="مستطيل 4"/>
          <p:cNvSpPr/>
          <p:nvPr/>
        </p:nvSpPr>
        <p:spPr>
          <a:xfrm>
            <a:off x="4276655" y="2018006"/>
            <a:ext cx="3967753" cy="400110"/>
          </a:xfrm>
          <a:prstGeom prst="rect">
            <a:avLst/>
          </a:prstGeom>
        </p:spPr>
        <p:txBody>
          <a:bodyPr wrap="none">
            <a:spAutoFit/>
          </a:bodyPr>
          <a:lstStyle/>
          <a:p>
            <a:r>
              <a:rPr lang="ar-SA" sz="2000" b="1" dirty="0" smtClean="0">
                <a:latin typeface="Adobe Arabic" pitchFamily="18" charset="-78"/>
                <a:cs typeface="Adobe Arabic" pitchFamily="18" charset="-78"/>
              </a:rPr>
              <a:t>شارت </a:t>
            </a:r>
            <a:r>
              <a:rPr lang="ar-SA" sz="2000" b="1" dirty="0">
                <a:latin typeface="Adobe Arabic" pitchFamily="18" charset="-78"/>
                <a:cs typeface="Adobe Arabic" pitchFamily="18" charset="-78"/>
              </a:rPr>
              <a:t>نتائج مجموعة دراسات أمريكية إلى أن:</a:t>
            </a:r>
            <a:endParaRPr lang="en-US" sz="2000" b="1" dirty="0">
              <a:latin typeface="Adobe Arabic" pitchFamily="18" charset="-78"/>
              <a:cs typeface="Adobe Arabic" pitchFamily="18" charset="-78"/>
            </a:endParaRPr>
          </a:p>
        </p:txBody>
      </p:sp>
      <p:sp>
        <p:nvSpPr>
          <p:cNvPr id="6" name="مستطيل 5"/>
          <p:cNvSpPr/>
          <p:nvPr/>
        </p:nvSpPr>
        <p:spPr>
          <a:xfrm>
            <a:off x="1" y="2450758"/>
            <a:ext cx="8388423" cy="1015663"/>
          </a:xfrm>
          <a:prstGeom prst="rect">
            <a:avLst/>
          </a:prstGeom>
        </p:spPr>
        <p:txBody>
          <a:bodyPr wrap="square">
            <a:spAutoFit/>
          </a:bodyPr>
          <a:lstStyle/>
          <a:p>
            <a:pPr marL="514350" lvl="0" indent="-514350">
              <a:buFont typeface="+mj-lt"/>
              <a:buAutoNum type="arabicPeriod"/>
            </a:pPr>
            <a:r>
              <a:rPr lang="ar-SA" sz="2000" b="1" dirty="0">
                <a:latin typeface="Adobe Arabic" pitchFamily="18" charset="-78"/>
                <a:cs typeface="Adobe Arabic" pitchFamily="18" charset="-78"/>
              </a:rPr>
              <a:t>مبدأ بقاء الكم وبقاء العدد </a:t>
            </a:r>
            <a:r>
              <a:rPr lang="ar-SA" sz="2000" b="1" dirty="0" err="1">
                <a:latin typeface="Adobe Arabic" pitchFamily="18" charset="-78"/>
                <a:cs typeface="Adobe Arabic" pitchFamily="18" charset="-78"/>
              </a:rPr>
              <a:t>يكسبة</a:t>
            </a:r>
            <a:r>
              <a:rPr lang="ar-SA" sz="2000" b="1" dirty="0">
                <a:latin typeface="Adobe Arabic" pitchFamily="18" charset="-78"/>
                <a:cs typeface="Adobe Arabic" pitchFamily="18" charset="-78"/>
              </a:rPr>
              <a:t> الطفل في بداية سن السادسة .</a:t>
            </a:r>
            <a:endParaRPr lang="en-US" sz="2000" b="1" dirty="0">
              <a:latin typeface="Adobe Arabic" pitchFamily="18" charset="-78"/>
              <a:cs typeface="Adobe Arabic" pitchFamily="18" charset="-78"/>
            </a:endParaRPr>
          </a:p>
          <a:p>
            <a:pPr marL="514350" lvl="0" indent="-514350">
              <a:buFont typeface="+mj-lt"/>
              <a:buAutoNum type="arabicPeriod"/>
            </a:pPr>
            <a:r>
              <a:rPr lang="ar-SA" sz="2000" b="1" dirty="0">
                <a:latin typeface="Adobe Arabic" pitchFamily="18" charset="-78"/>
                <a:cs typeface="Adobe Arabic" pitchFamily="18" charset="-78"/>
              </a:rPr>
              <a:t>مبدأ بقاء الوزن يأتي متأخرا عند سن ثمان سنوات .</a:t>
            </a:r>
            <a:endParaRPr lang="en-US" sz="2000" b="1" dirty="0">
              <a:latin typeface="Adobe Arabic" pitchFamily="18" charset="-78"/>
              <a:cs typeface="Adobe Arabic" pitchFamily="18" charset="-78"/>
            </a:endParaRPr>
          </a:p>
          <a:p>
            <a:pPr marL="514350" lvl="0" indent="-514350">
              <a:buFont typeface="+mj-lt"/>
              <a:buAutoNum type="arabicPeriod"/>
            </a:pPr>
            <a:r>
              <a:rPr lang="ar-SA" sz="2000" b="1" dirty="0">
                <a:latin typeface="Adobe Arabic" pitchFamily="18" charset="-78"/>
                <a:cs typeface="Adobe Arabic" pitchFamily="18" charset="-78"/>
              </a:rPr>
              <a:t>مبدأ بقاء الحجم يأتي عند سن 11 أو 12 سنة تقريبا </a:t>
            </a:r>
            <a:r>
              <a:rPr lang="ar-SA" sz="2000" b="1" dirty="0">
                <a:effectLst>
                  <a:outerShdw blurRad="38100" dist="38100" dir="2700000" algn="tl">
                    <a:srgbClr val="000000">
                      <a:alpha val="43137"/>
                    </a:srgbClr>
                  </a:outerShdw>
                </a:effectLst>
                <a:latin typeface="Adobe Arabic" pitchFamily="18" charset="-78"/>
                <a:cs typeface="Adobe Arabic" pitchFamily="18" charset="-78"/>
              </a:rPr>
              <a:t>.</a:t>
            </a:r>
            <a:endParaRPr lang="en-US" sz="2000"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7" name="مستطيل مستدير الزوايا 6"/>
          <p:cNvSpPr/>
          <p:nvPr/>
        </p:nvSpPr>
        <p:spPr>
          <a:xfrm>
            <a:off x="6372200" y="1401588"/>
            <a:ext cx="1872208" cy="576064"/>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r>
              <a:rPr lang="ar-SA" dirty="0" smtClean="0">
                <a:latin typeface="Adobe Arabic" pitchFamily="18" charset="-78"/>
                <a:cs typeface="Adobe Arabic" pitchFamily="18" charset="-78"/>
              </a:rPr>
              <a:t>1</a:t>
            </a:r>
            <a:r>
              <a:rPr lang="ar-SA" sz="2000" b="1" dirty="0" smtClean="0">
                <a:solidFill>
                  <a:schemeClr val="tx1"/>
                </a:solidFill>
                <a:latin typeface="Adobe Arabic" pitchFamily="18" charset="-78"/>
                <a:cs typeface="Adobe Arabic" pitchFamily="18" charset="-78"/>
              </a:rPr>
              <a:t>-مبدأ بقاء </a:t>
            </a:r>
            <a:r>
              <a:rPr lang="ar-SA" sz="2000" b="1" dirty="0">
                <a:solidFill>
                  <a:schemeClr val="tx1"/>
                </a:solidFill>
                <a:latin typeface="Adobe Arabic" pitchFamily="18" charset="-78"/>
                <a:cs typeface="Adobe Arabic" pitchFamily="18" charset="-78"/>
              </a:rPr>
              <a:t>الشي:</a:t>
            </a:r>
          </a:p>
        </p:txBody>
      </p:sp>
      <p:sp>
        <p:nvSpPr>
          <p:cNvPr id="8" name="مستطيل مستدير الزوايا 7"/>
          <p:cNvSpPr/>
          <p:nvPr/>
        </p:nvSpPr>
        <p:spPr>
          <a:xfrm>
            <a:off x="4572000" y="3493289"/>
            <a:ext cx="3816424" cy="576064"/>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r>
              <a:rPr lang="ar-SA" b="1" dirty="0" smtClean="0">
                <a:solidFill>
                  <a:schemeClr val="tx1"/>
                </a:solidFill>
                <a:latin typeface="Adobe Arabic" pitchFamily="18" charset="-78"/>
                <a:cs typeface="Adobe Arabic" pitchFamily="18" charset="-78"/>
              </a:rPr>
              <a:t>2</a:t>
            </a:r>
            <a:r>
              <a:rPr lang="ar-SA" sz="2000" b="1" dirty="0" smtClean="0">
                <a:solidFill>
                  <a:schemeClr val="tx1"/>
                </a:solidFill>
                <a:latin typeface="Adobe Arabic" pitchFamily="18" charset="-78"/>
                <a:cs typeface="Adobe Arabic" pitchFamily="18" charset="-78"/>
              </a:rPr>
              <a:t>- الترتيب المتسلسل أو الانتقال الفكري</a:t>
            </a:r>
            <a:endParaRPr lang="ar-SA" sz="2000" b="1" dirty="0">
              <a:solidFill>
                <a:schemeClr val="tx1"/>
              </a:solidFill>
              <a:latin typeface="Adobe Arabic" pitchFamily="18" charset="-78"/>
              <a:cs typeface="Adobe Arabic" pitchFamily="18" charset="-78"/>
            </a:endParaRPr>
          </a:p>
        </p:txBody>
      </p:sp>
      <p:sp>
        <p:nvSpPr>
          <p:cNvPr id="9" name="مربع نص 8"/>
          <p:cNvSpPr txBox="1"/>
          <p:nvPr/>
        </p:nvSpPr>
        <p:spPr>
          <a:xfrm>
            <a:off x="1115616" y="4293096"/>
            <a:ext cx="7128792" cy="923330"/>
          </a:xfrm>
          <a:prstGeom prst="rect">
            <a:avLst/>
          </a:prstGeom>
          <a:noFill/>
        </p:spPr>
        <p:txBody>
          <a:bodyPr wrap="square" rtlCol="1">
            <a:spAutoFit/>
          </a:bodyPr>
          <a:lstStyle/>
          <a:p>
            <a:r>
              <a:rPr lang="ar-SA" b="1" dirty="0" smtClean="0"/>
              <a:t>يوجد سلوك اخر يقوم به طفل مرحلة العمليات المحسوسة بينما لا يستطيع طفل المرحلة السابقة القيام به الا وهو ترتيب الموضوعات ترتيبا متسلسلا مثل ترتيب مجموعه من القوالب الخشبية على اساس حجمها</a:t>
            </a:r>
            <a:endParaRPr lang="ar-SA" b="1" dirty="0"/>
          </a:p>
        </p:txBody>
      </p:sp>
    </p:spTree>
    <p:extLst>
      <p:ext uri="{BB962C8B-B14F-4D97-AF65-F5344CB8AC3E}">
        <p14:creationId xmlns:p14="http://schemas.microsoft.com/office/powerpoint/2010/main" xmlns="" val="76414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P spid="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6360624" y="332656"/>
            <a:ext cx="1872208" cy="576064"/>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r>
              <a:rPr lang="ar-SA" sz="2000" b="1" dirty="0" smtClean="0">
                <a:latin typeface="Adobe Arabic" pitchFamily="18" charset="-78"/>
                <a:cs typeface="Adobe Arabic" pitchFamily="18" charset="-78"/>
              </a:rPr>
              <a:t>3- اشتمال  الفئات:</a:t>
            </a:r>
            <a:endParaRPr lang="ar-SA" sz="2000" b="1" dirty="0">
              <a:solidFill>
                <a:schemeClr val="tx1"/>
              </a:solidFill>
              <a:latin typeface="Adobe Arabic" pitchFamily="18" charset="-78"/>
              <a:cs typeface="Adobe Arabic" pitchFamily="18" charset="-78"/>
            </a:endParaRPr>
          </a:p>
        </p:txBody>
      </p:sp>
      <p:sp>
        <p:nvSpPr>
          <p:cNvPr id="5" name="مربع نص 4"/>
          <p:cNvSpPr txBox="1"/>
          <p:nvPr/>
        </p:nvSpPr>
        <p:spPr>
          <a:xfrm>
            <a:off x="179512" y="1196752"/>
            <a:ext cx="8053320" cy="3416320"/>
          </a:xfrm>
          <a:prstGeom prst="rect">
            <a:avLst/>
          </a:prstGeom>
          <a:noFill/>
        </p:spPr>
        <p:txBody>
          <a:bodyPr wrap="square" rtlCol="1">
            <a:spAutoFit/>
          </a:bodyPr>
          <a:lstStyle/>
          <a:p>
            <a:r>
              <a:rPr lang="ar-SA" sz="2400" b="1" dirty="0" smtClean="0"/>
              <a:t>نتيجة للنمو اللغوي الذي يحرزه الطفل في هذه المرحلة يصبح اقل تمركز حول ذاته واكثر اجتماعية وبالتالي يأخذ في اعتباره وجهات نظر الاخرين</a:t>
            </a:r>
          </a:p>
          <a:p>
            <a:r>
              <a:rPr lang="ar-SA" sz="2400" b="1" dirty="0" smtClean="0"/>
              <a:t>ويستمر النمو العقلي بصفه عامه في نموه السريع ويبدأ تمايز القدرات الخاصة عن الذكاء </a:t>
            </a:r>
          </a:p>
          <a:p>
            <a:r>
              <a:rPr lang="ar-SA" sz="2400" b="1" dirty="0" smtClean="0"/>
              <a:t>وينمو مدى الانتباه مع النمو العقلي ويتسع في نهاية المرحلة</a:t>
            </a:r>
          </a:p>
          <a:p>
            <a:r>
              <a:rPr lang="ar-SA" sz="2400" b="1" dirty="0" smtClean="0"/>
              <a:t>اما عن التذكر فإن هذه العملية تظهر عند الطفل وتنمو نموا هائلا في هذه المرحلة </a:t>
            </a:r>
          </a:p>
          <a:p>
            <a:r>
              <a:rPr lang="ar-SA" sz="2400" b="1" dirty="0" smtClean="0"/>
              <a:t>وتنمو القدرة على التخيل لدى الطفل في هذه المرحلة</a:t>
            </a:r>
          </a:p>
          <a:p>
            <a:r>
              <a:rPr lang="ar-SA" sz="2400" b="1" dirty="0" smtClean="0"/>
              <a:t>وتؤكد الدراسات الحديثة ان النمو العقلي يرتبط بالنمو الاجتماعي والانفعالي</a:t>
            </a:r>
            <a:endParaRPr lang="ar-SA" sz="2400" b="1" dirty="0"/>
          </a:p>
        </p:txBody>
      </p:sp>
    </p:spTree>
    <p:extLst>
      <p:ext uri="{BB962C8B-B14F-4D97-AF65-F5344CB8AC3E}">
        <p14:creationId xmlns:p14="http://schemas.microsoft.com/office/powerpoint/2010/main" xmlns="" val="382387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496" y="4725144"/>
            <a:ext cx="1880209" cy="2160240"/>
          </a:xfrm>
          <a:prstGeom prst="rect">
            <a:avLst/>
          </a:prstGeom>
        </p:spPr>
      </p:pic>
      <p:sp>
        <p:nvSpPr>
          <p:cNvPr id="3" name="عنصر نائب للمحتوى 2"/>
          <p:cNvSpPr>
            <a:spLocks noGrp="1"/>
          </p:cNvSpPr>
          <p:nvPr>
            <p:ph idx="1"/>
          </p:nvPr>
        </p:nvSpPr>
        <p:spPr>
          <a:xfrm>
            <a:off x="-180528" y="0"/>
            <a:ext cx="8640960" cy="6453336"/>
          </a:xfrm>
        </p:spPr>
        <p:txBody>
          <a:bodyPr>
            <a:noAutofit/>
          </a:bodyPr>
          <a:lstStyle/>
          <a:p>
            <a:pPr marL="0" indent="0" algn="ctr">
              <a:buNone/>
            </a:pPr>
            <a:r>
              <a:rPr lang="ar-SA" sz="3200" b="1" dirty="0">
                <a:solidFill>
                  <a:schemeClr val="tx1">
                    <a:lumMod val="75000"/>
                    <a:lumOff val="25000"/>
                  </a:schemeClr>
                </a:solidFill>
                <a:latin typeface="Adobe Arabic" pitchFamily="18" charset="-78"/>
                <a:cs typeface="Adobe Arabic" pitchFamily="18" charset="-78"/>
              </a:rPr>
              <a:t>التطبيقات التربوية </a:t>
            </a:r>
            <a:r>
              <a:rPr lang="ar-SA" sz="3200" b="1" dirty="0" smtClean="0">
                <a:solidFill>
                  <a:schemeClr val="tx1">
                    <a:lumMod val="75000"/>
                    <a:lumOff val="25000"/>
                  </a:schemeClr>
                </a:solidFill>
                <a:latin typeface="Adobe Arabic" pitchFamily="18" charset="-78"/>
                <a:cs typeface="Adobe Arabic" pitchFamily="18" charset="-78"/>
              </a:rPr>
              <a:t>للنمو </a:t>
            </a:r>
            <a:r>
              <a:rPr lang="ar-SA" sz="3200" b="1" dirty="0">
                <a:solidFill>
                  <a:schemeClr val="tx1">
                    <a:lumMod val="75000"/>
                    <a:lumOff val="25000"/>
                  </a:schemeClr>
                </a:solidFill>
                <a:latin typeface="Adobe Arabic" pitchFamily="18" charset="-78"/>
                <a:cs typeface="Adobe Arabic" pitchFamily="18" charset="-78"/>
              </a:rPr>
              <a:t>العقلي المعرفي </a:t>
            </a:r>
            <a:endParaRPr lang="ar-SA" sz="3200" b="1" dirty="0" smtClean="0">
              <a:solidFill>
                <a:schemeClr val="tx1">
                  <a:lumMod val="75000"/>
                  <a:lumOff val="2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1- ضرورة التعاون بين الوالدين والمعلمين و </a:t>
            </a:r>
            <a:r>
              <a:rPr lang="ar-SA" sz="2800" dirty="0" err="1">
                <a:solidFill>
                  <a:schemeClr val="tx1">
                    <a:lumMod val="95000"/>
                    <a:lumOff val="5000"/>
                  </a:schemeClr>
                </a:solidFill>
                <a:latin typeface="Adobe Arabic" pitchFamily="18" charset="-78"/>
                <a:cs typeface="Adobe Arabic" pitchFamily="18" charset="-78"/>
              </a:rPr>
              <a:t>الإتصال</a:t>
            </a:r>
            <a:r>
              <a:rPr lang="ar-SA" sz="2800" dirty="0">
                <a:solidFill>
                  <a:schemeClr val="tx1">
                    <a:lumMod val="95000"/>
                    <a:lumOff val="5000"/>
                  </a:schemeClr>
                </a:solidFill>
                <a:latin typeface="Adobe Arabic" pitchFamily="18" charset="-78"/>
                <a:cs typeface="Adobe Arabic" pitchFamily="18" charset="-78"/>
              </a:rPr>
              <a:t> المستمر.</a:t>
            </a:r>
            <a:endParaRPr lang="en-US" sz="2800" dirty="0">
              <a:solidFill>
                <a:schemeClr val="tx1">
                  <a:lumMod val="95000"/>
                  <a:lumOff val="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2- نمو القدرة على التخيل عند الطفل ويمكن أن يتخذ من هذه الحقيقة انطلاقا لتنمية القدرات </a:t>
            </a:r>
            <a:r>
              <a:rPr lang="ar-SA" sz="2800" dirty="0" err="1">
                <a:solidFill>
                  <a:schemeClr val="tx1">
                    <a:lumMod val="95000"/>
                    <a:lumOff val="5000"/>
                  </a:schemeClr>
                </a:solidFill>
                <a:latin typeface="Adobe Arabic" pitchFamily="18" charset="-78"/>
                <a:cs typeface="Adobe Arabic" pitchFamily="18" charset="-78"/>
              </a:rPr>
              <a:t>الإبتكارية</a:t>
            </a:r>
            <a:r>
              <a:rPr lang="ar-SA" sz="2800" dirty="0">
                <a:solidFill>
                  <a:schemeClr val="tx1">
                    <a:lumMod val="95000"/>
                    <a:lumOff val="5000"/>
                  </a:schemeClr>
                </a:solidFill>
                <a:latin typeface="Adobe Arabic" pitchFamily="18" charset="-78"/>
                <a:cs typeface="Adobe Arabic" pitchFamily="18" charset="-78"/>
              </a:rPr>
              <a:t> عند الطفل .</a:t>
            </a:r>
            <a:endParaRPr lang="en-US" sz="2800" dirty="0">
              <a:solidFill>
                <a:schemeClr val="tx1">
                  <a:lumMod val="95000"/>
                  <a:lumOff val="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3- يجب تدريب الطفل خاصة في العامين الخامس والسادس علي التفكير بمعنى اكتشاف العلاقات بين الأشياء ولذلك بعرض قضايا تحوى علاقات بسيطة يمكن للطفل اكتشافها .</a:t>
            </a:r>
            <a:endParaRPr lang="en-US" sz="2800" dirty="0">
              <a:solidFill>
                <a:schemeClr val="tx1">
                  <a:lumMod val="95000"/>
                  <a:lumOff val="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4- يجب تدريب التلاميذ على إجادة القراءة الصامتة .</a:t>
            </a:r>
            <a:endParaRPr lang="en-US" sz="2800" dirty="0">
              <a:solidFill>
                <a:schemeClr val="tx1">
                  <a:lumMod val="95000"/>
                  <a:lumOff val="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5- مراعاة الفروق الفردية بين التلاميذ في القدرات والاستعدادات والميول وتوفير إمكانات التعليم </a:t>
            </a:r>
            <a:endParaRPr lang="en-US" sz="2800" dirty="0">
              <a:solidFill>
                <a:schemeClr val="tx1">
                  <a:lumMod val="95000"/>
                  <a:lumOff val="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6- إشباع هوايات الطفل من خلال الأنشطة المدرسية المختلفة .</a:t>
            </a:r>
            <a:endParaRPr lang="en-US" sz="2800" dirty="0">
              <a:solidFill>
                <a:schemeClr val="tx1">
                  <a:lumMod val="95000"/>
                  <a:lumOff val="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7- تشجيع الطفل على أن يتعلم من خبراته الخاصة .</a:t>
            </a:r>
            <a:endParaRPr lang="en-US" sz="2800" dirty="0">
              <a:solidFill>
                <a:schemeClr val="tx1">
                  <a:lumMod val="95000"/>
                  <a:lumOff val="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8- التأكيد على المستويات العليا من التفكير كالتحليل والتركيب والقويم .</a:t>
            </a:r>
            <a:endParaRPr lang="en-US" sz="2800" dirty="0">
              <a:solidFill>
                <a:schemeClr val="tx1">
                  <a:lumMod val="95000"/>
                  <a:lumOff val="5000"/>
                </a:schemeClr>
              </a:solidFill>
              <a:latin typeface="Adobe Arabic" pitchFamily="18" charset="-78"/>
              <a:cs typeface="Adobe Arabic" pitchFamily="18" charset="-78"/>
            </a:endParaRPr>
          </a:p>
          <a:p>
            <a:pPr marL="0" lvl="0" indent="0">
              <a:buNone/>
            </a:pPr>
            <a:r>
              <a:rPr lang="ar-SA" sz="2800" dirty="0">
                <a:solidFill>
                  <a:schemeClr val="tx1">
                    <a:lumMod val="95000"/>
                    <a:lumOff val="5000"/>
                  </a:schemeClr>
                </a:solidFill>
                <a:latin typeface="Adobe Arabic" pitchFamily="18" charset="-78"/>
                <a:cs typeface="Adobe Arabic" pitchFamily="18" charset="-78"/>
              </a:rPr>
              <a:t>9- يجب على المعلم أن يحتفظ بانتباه الطفل طوال الدرس.</a:t>
            </a:r>
            <a:endParaRPr lang="en-US" sz="2800" dirty="0">
              <a:solidFill>
                <a:schemeClr val="tx1">
                  <a:lumMod val="95000"/>
                  <a:lumOff val="5000"/>
                </a:schemeClr>
              </a:solidFill>
              <a:latin typeface="Adobe Arabic" pitchFamily="18" charset="-78"/>
              <a:cs typeface="Adobe Arabic" pitchFamily="18" charset="-78"/>
            </a:endParaRPr>
          </a:p>
          <a:p>
            <a:pPr marL="514350" indent="-514350">
              <a:buFont typeface="+mj-lt"/>
              <a:buAutoNum type="arabicPeriod"/>
            </a:pPr>
            <a:endParaRPr lang="ar-SA" sz="2800" dirty="0">
              <a:solidFill>
                <a:schemeClr val="tx1">
                  <a:lumMod val="95000"/>
                  <a:lumOff val="5000"/>
                </a:schemeClr>
              </a:solidFill>
              <a:latin typeface="Adobe Arabic" pitchFamily="18" charset="-78"/>
              <a:cs typeface="Adobe Arabic" pitchFamily="18" charset="-78"/>
            </a:endParaRPr>
          </a:p>
        </p:txBody>
      </p:sp>
    </p:spTree>
    <p:extLst>
      <p:ext uri="{BB962C8B-B14F-4D97-AF65-F5344CB8AC3E}">
        <p14:creationId xmlns:p14="http://schemas.microsoft.com/office/powerpoint/2010/main" xmlns="" val="242934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additive="base">
                                        <p:cTn id="5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additive="base">
                                        <p:cTn id="6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7620000" cy="1143000"/>
          </a:xfrm>
        </p:spPr>
        <p:txBody>
          <a:bodyPr>
            <a:normAutofit fontScale="90000"/>
          </a:bodyPr>
          <a:lstStyle/>
          <a:p>
            <a:pPr algn="ctr"/>
            <a:r>
              <a:rPr lang="ar-SA" sz="6000" dirty="0">
                <a:effectLst>
                  <a:outerShdw blurRad="38100" dist="38100" dir="2700000" algn="tl">
                    <a:srgbClr val="000000">
                      <a:alpha val="43137"/>
                    </a:srgbClr>
                  </a:outerShdw>
                </a:effectLst>
                <a:latin typeface="Adobe Arabic" pitchFamily="18" charset="-78"/>
                <a:cs typeface="Adobe Arabic" pitchFamily="18" charset="-78"/>
              </a:rPr>
              <a:t>النمو </a:t>
            </a:r>
            <a:r>
              <a:rPr lang="ar-SA" sz="6000" dirty="0" smtClean="0">
                <a:effectLst>
                  <a:outerShdw blurRad="38100" dist="38100" dir="2700000" algn="tl">
                    <a:srgbClr val="000000">
                      <a:alpha val="43137"/>
                    </a:srgbClr>
                  </a:outerShdw>
                </a:effectLst>
                <a:latin typeface="Adobe Arabic" pitchFamily="18" charset="-78"/>
                <a:cs typeface="Adobe Arabic" pitchFamily="18" charset="-78"/>
              </a:rPr>
              <a:t>الإنفعالي </a:t>
            </a:r>
            <a:r>
              <a:rPr lang="en-US" dirty="0"/>
              <a:t/>
            </a:r>
            <a:br>
              <a:rPr lang="en-US" dirty="0"/>
            </a:br>
            <a:endParaRPr lang="ar-SA" dirty="0"/>
          </a:p>
        </p:txBody>
      </p:sp>
      <p:sp>
        <p:nvSpPr>
          <p:cNvPr id="3" name="عنصر نائب للمحتوى 2"/>
          <p:cNvSpPr>
            <a:spLocks noGrp="1"/>
          </p:cNvSpPr>
          <p:nvPr>
            <p:ph idx="1"/>
          </p:nvPr>
        </p:nvSpPr>
        <p:spPr>
          <a:xfrm>
            <a:off x="770849" y="908720"/>
            <a:ext cx="7620000" cy="5949280"/>
          </a:xfrm>
        </p:spPr>
        <p:txBody>
          <a:bodyPr>
            <a:noAutofit/>
          </a:bodyPr>
          <a:lstStyle/>
          <a:p>
            <a:r>
              <a:rPr lang="ar-SA" sz="2400" b="1" dirty="0" smtClean="0">
                <a:latin typeface="Adobe Arabic" pitchFamily="18" charset="-78"/>
                <a:cs typeface="Adobe Arabic" pitchFamily="18" charset="-78"/>
              </a:rPr>
              <a:t>يتصف الاطفال بداية </a:t>
            </a:r>
            <a:r>
              <a:rPr lang="ar-SA" sz="2400" b="1" dirty="0">
                <a:latin typeface="Adobe Arabic" pitchFamily="18" charset="-78"/>
                <a:cs typeface="Adobe Arabic" pitchFamily="18" charset="-78"/>
              </a:rPr>
              <a:t>هذه المرحلة بالعناد </a:t>
            </a:r>
            <a:r>
              <a:rPr lang="ar-SA" sz="2400" b="1" dirty="0" smtClean="0">
                <a:latin typeface="Adobe Arabic" pitchFamily="18" charset="-78"/>
                <a:cs typeface="Adobe Arabic" pitchFamily="18" charset="-78"/>
              </a:rPr>
              <a:t>و المعارضة </a:t>
            </a:r>
            <a:r>
              <a:rPr lang="ar-SA" sz="2400" b="1" dirty="0">
                <a:latin typeface="Adobe Arabic" pitchFamily="18" charset="-78"/>
                <a:cs typeface="Adobe Arabic" pitchFamily="18" charset="-78"/>
              </a:rPr>
              <a:t>والتمركز حول </a:t>
            </a:r>
            <a:r>
              <a:rPr lang="ar-SA" sz="2400" b="1" dirty="0" smtClean="0">
                <a:latin typeface="Adobe Arabic" pitchFamily="18" charset="-78"/>
                <a:cs typeface="Adobe Arabic" pitchFamily="18" charset="-78"/>
              </a:rPr>
              <a:t>الذات ..</a:t>
            </a:r>
          </a:p>
          <a:p>
            <a:r>
              <a:rPr lang="ar-SA" sz="2400" b="1" dirty="0" smtClean="0">
                <a:latin typeface="Adobe Arabic" pitchFamily="18" charset="-78"/>
                <a:cs typeface="Adobe Arabic" pitchFamily="18" charset="-78"/>
              </a:rPr>
              <a:t>تكون </a:t>
            </a:r>
            <a:r>
              <a:rPr lang="ar-SA" sz="2400" b="1" dirty="0">
                <a:latin typeface="Adobe Arabic" pitchFamily="18" charset="-78"/>
                <a:cs typeface="Adobe Arabic" pitchFamily="18" charset="-78"/>
              </a:rPr>
              <a:t>إنفعالاتهم </a:t>
            </a:r>
            <a:r>
              <a:rPr lang="ar-SA" sz="2400" b="1" dirty="0" smtClean="0">
                <a:latin typeface="Adobe Arabic" pitchFamily="18" charset="-78"/>
                <a:cs typeface="Adobe Arabic" pitchFamily="18" charset="-78"/>
              </a:rPr>
              <a:t>عنيفة وانفجارية </a:t>
            </a:r>
            <a:r>
              <a:rPr lang="ar-SA" sz="2400" b="1" dirty="0">
                <a:latin typeface="Adobe Arabic" pitchFamily="18" charset="-78"/>
                <a:cs typeface="Adobe Arabic" pitchFamily="18" charset="-78"/>
              </a:rPr>
              <a:t>واحياناً يكون لطيف ورقيق</a:t>
            </a:r>
            <a:r>
              <a:rPr lang="ar-SA" sz="2400" b="1" dirty="0" smtClean="0">
                <a:latin typeface="Adobe Arabic" pitchFamily="18" charset="-78"/>
                <a:cs typeface="Adobe Arabic" pitchFamily="18" charset="-78"/>
              </a:rPr>
              <a:t>..</a:t>
            </a:r>
          </a:p>
          <a:p>
            <a:r>
              <a:rPr lang="ar-SA" sz="2400" b="1" dirty="0" smtClean="0">
                <a:latin typeface="Adobe Arabic" pitchFamily="18" charset="-78"/>
                <a:cs typeface="Adobe Arabic" pitchFamily="18" charset="-78"/>
              </a:rPr>
              <a:t>تطرأ </a:t>
            </a:r>
            <a:r>
              <a:rPr lang="ar-SA" sz="2400" b="1" dirty="0">
                <a:latin typeface="Adobe Arabic" pitchFamily="18" charset="-78"/>
                <a:cs typeface="Adobe Arabic" pitchFamily="18" charset="-78"/>
              </a:rPr>
              <a:t>عليهم فترات </a:t>
            </a:r>
            <a:r>
              <a:rPr lang="ar-SA" sz="2400" b="1" dirty="0" smtClean="0">
                <a:latin typeface="Adobe Arabic" pitchFamily="18" charset="-78"/>
                <a:cs typeface="Adobe Arabic" pitchFamily="18" charset="-78"/>
              </a:rPr>
              <a:t>يشعرون </a:t>
            </a:r>
            <a:r>
              <a:rPr lang="ar-SA" sz="2400" b="1" dirty="0">
                <a:latin typeface="Adobe Arabic" pitchFamily="18" charset="-78"/>
                <a:cs typeface="Adobe Arabic" pitchFamily="18" charset="-78"/>
              </a:rPr>
              <a:t>فيها بالحزن وكثرة </a:t>
            </a:r>
            <a:r>
              <a:rPr lang="ar-SA" sz="2400" b="1" dirty="0" smtClean="0">
                <a:latin typeface="Adobe Arabic" pitchFamily="18" charset="-78"/>
                <a:cs typeface="Adobe Arabic" pitchFamily="18" charset="-78"/>
              </a:rPr>
              <a:t>الشكوى والإنطواء</a:t>
            </a:r>
            <a:r>
              <a:rPr lang="ar-SA" sz="2400" b="1" dirty="0">
                <a:latin typeface="Adobe Arabic" pitchFamily="18" charset="-78"/>
                <a:cs typeface="Adobe Arabic" pitchFamily="18" charset="-78"/>
              </a:rPr>
              <a:t>.. </a:t>
            </a:r>
            <a:endParaRPr lang="ar-SA" sz="2400" b="1" dirty="0" smtClean="0">
              <a:latin typeface="Adobe Arabic" pitchFamily="18" charset="-78"/>
              <a:cs typeface="Adobe Arabic" pitchFamily="18" charset="-78"/>
            </a:endParaRPr>
          </a:p>
          <a:p>
            <a:r>
              <a:rPr lang="ar-SA" sz="2400" b="1" dirty="0" smtClean="0">
                <a:latin typeface="Adobe Arabic" pitchFamily="18" charset="-78"/>
                <a:cs typeface="Adobe Arabic" pitchFamily="18" charset="-78"/>
              </a:rPr>
              <a:t>يهتمون </a:t>
            </a:r>
            <a:r>
              <a:rPr lang="ar-SA" sz="2400" b="1" dirty="0">
                <a:latin typeface="Adobe Arabic" pitchFamily="18" charset="-78"/>
                <a:cs typeface="Adobe Arabic" pitchFamily="18" charset="-78"/>
              </a:rPr>
              <a:t>بالكبار ويشعرون </a:t>
            </a:r>
            <a:r>
              <a:rPr lang="ar-SA" sz="2400" b="1" dirty="0" smtClean="0">
                <a:latin typeface="Adobe Arabic" pitchFamily="18" charset="-78"/>
                <a:cs typeface="Adobe Arabic" pitchFamily="18" charset="-78"/>
              </a:rPr>
              <a:t>بالارتياح معهم</a:t>
            </a:r>
            <a:r>
              <a:rPr lang="ar-SA" sz="2400" b="1" dirty="0">
                <a:latin typeface="Adobe Arabic" pitchFamily="18" charset="-78"/>
                <a:cs typeface="Adobe Arabic" pitchFamily="18" charset="-78"/>
              </a:rPr>
              <a:t>..</a:t>
            </a:r>
            <a:br>
              <a:rPr lang="ar-SA" sz="2400" b="1" dirty="0">
                <a:latin typeface="Adobe Arabic" pitchFamily="18" charset="-78"/>
                <a:cs typeface="Adobe Arabic" pitchFamily="18" charset="-78"/>
              </a:rPr>
            </a:br>
            <a:r>
              <a:rPr lang="ar-SA" sz="2400" b="1" dirty="0">
                <a:latin typeface="Adobe Arabic" pitchFamily="18" charset="-78"/>
                <a:cs typeface="Adobe Arabic" pitchFamily="18" charset="-78"/>
              </a:rPr>
              <a:t>يتميز طفل </a:t>
            </a:r>
            <a:r>
              <a:rPr lang="ar-SA" sz="2400" b="1" dirty="0" smtClean="0">
                <a:latin typeface="Adobe Arabic" pitchFamily="18" charset="-78"/>
                <a:cs typeface="Adobe Arabic" pitchFamily="18" charset="-78"/>
              </a:rPr>
              <a:t>التاسعة بالانشغال </a:t>
            </a:r>
            <a:r>
              <a:rPr lang="ar-SA" sz="2400" b="1" dirty="0">
                <a:latin typeface="Adobe Arabic" pitchFamily="18" charset="-78"/>
                <a:cs typeface="Adobe Arabic" pitchFamily="18" charset="-78"/>
              </a:rPr>
              <a:t>الذاتي </a:t>
            </a:r>
            <a:r>
              <a:rPr lang="ar-SA" sz="2400" b="1" dirty="0" smtClean="0">
                <a:latin typeface="Adobe Arabic" pitchFamily="18" charset="-78"/>
                <a:cs typeface="Adobe Arabic" pitchFamily="18" charset="-78"/>
              </a:rPr>
              <a:t>باهتماماته </a:t>
            </a:r>
            <a:r>
              <a:rPr lang="ar-SA" sz="2400" b="1" dirty="0">
                <a:latin typeface="Adobe Arabic" pitchFamily="18" charset="-78"/>
                <a:cs typeface="Adobe Arabic" pitchFamily="18" charset="-78"/>
              </a:rPr>
              <a:t>ويكون حساساً كثير </a:t>
            </a:r>
            <a:r>
              <a:rPr lang="ar-SA" sz="2400" b="1" dirty="0" smtClean="0">
                <a:latin typeface="Adobe Arabic" pitchFamily="18" charset="-78"/>
                <a:cs typeface="Adobe Arabic" pitchFamily="18" charset="-78"/>
              </a:rPr>
              <a:t>الشكوى..</a:t>
            </a:r>
          </a:p>
          <a:p>
            <a:r>
              <a:rPr lang="ar-SA" sz="2400" b="1" dirty="0" smtClean="0">
                <a:latin typeface="Adobe Arabic" pitchFamily="18" charset="-78"/>
                <a:cs typeface="Adobe Arabic" pitchFamily="18" charset="-78"/>
              </a:rPr>
              <a:t>في </a:t>
            </a:r>
            <a:r>
              <a:rPr lang="ar-SA" sz="2400" b="1" dirty="0">
                <a:latin typeface="Adobe Arabic" pitchFamily="18" charset="-78"/>
                <a:cs typeface="Adobe Arabic" pitchFamily="18" charset="-78"/>
              </a:rPr>
              <a:t>نهاية </a:t>
            </a:r>
            <a:r>
              <a:rPr lang="ar-SA" sz="2400" b="1" dirty="0" smtClean="0">
                <a:latin typeface="Adobe Arabic" pitchFamily="18" charset="-78"/>
                <a:cs typeface="Adobe Arabic" pitchFamily="18" charset="-78"/>
              </a:rPr>
              <a:t>المرحلة </a:t>
            </a:r>
            <a:r>
              <a:rPr lang="ar-SA" sz="2400" b="1" dirty="0">
                <a:latin typeface="Adobe Arabic" pitchFamily="18" charset="-78"/>
                <a:cs typeface="Adobe Arabic" pitchFamily="18" charset="-78"/>
              </a:rPr>
              <a:t>يتطلع إلى تكوين الجماعات والتنافس مع الغير مع كراهيته </a:t>
            </a:r>
            <a:r>
              <a:rPr lang="ar-SA" sz="2400" b="1" dirty="0" smtClean="0">
                <a:latin typeface="Adobe Arabic" pitchFamily="18" charset="-78"/>
                <a:cs typeface="Adobe Arabic" pitchFamily="18" charset="-78"/>
              </a:rPr>
              <a:t>للعزلة </a:t>
            </a:r>
            <a:r>
              <a:rPr lang="ar-SA" sz="2400" b="1" dirty="0">
                <a:latin typeface="Adobe Arabic" pitchFamily="18" charset="-78"/>
                <a:cs typeface="Adobe Arabic" pitchFamily="18" charset="-78"/>
              </a:rPr>
              <a:t>ويحاول تأكيد ذاته</a:t>
            </a:r>
            <a:r>
              <a:rPr lang="ar-SA" sz="2400" b="1" dirty="0" smtClean="0">
                <a:latin typeface="Adobe Arabic" pitchFamily="18" charset="-78"/>
                <a:cs typeface="Adobe Arabic" pitchFamily="18" charset="-78"/>
              </a:rPr>
              <a:t>..</a:t>
            </a:r>
          </a:p>
          <a:p>
            <a:r>
              <a:rPr lang="ar-SA" sz="2400" b="1" dirty="0" smtClean="0">
                <a:latin typeface="Adobe Arabic" pitchFamily="18" charset="-78"/>
                <a:cs typeface="Adobe Arabic" pitchFamily="18" charset="-78"/>
              </a:rPr>
              <a:t>تتصف </a:t>
            </a:r>
            <a:r>
              <a:rPr lang="ar-SA" sz="2400" b="1" dirty="0">
                <a:latin typeface="Adobe Arabic" pitchFamily="18" charset="-78"/>
                <a:cs typeface="Adobe Arabic" pitchFamily="18" charset="-78"/>
              </a:rPr>
              <a:t>هذه </a:t>
            </a:r>
            <a:r>
              <a:rPr lang="ar-SA" sz="2400" b="1" dirty="0" smtClean="0">
                <a:latin typeface="Adobe Arabic" pitchFamily="18" charset="-78"/>
                <a:cs typeface="Adobe Arabic" pitchFamily="18" charset="-78"/>
              </a:rPr>
              <a:t>المرحلة(ما قبل المراهقة) بعدم </a:t>
            </a:r>
            <a:r>
              <a:rPr lang="ar-SA" sz="2400" b="1" dirty="0">
                <a:latin typeface="Adobe Arabic" pitchFamily="18" charset="-78"/>
                <a:cs typeface="Adobe Arabic" pitchFamily="18" charset="-78"/>
              </a:rPr>
              <a:t>الإستقرار والتقلب المزاجي </a:t>
            </a:r>
            <a:r>
              <a:rPr lang="ar-SA" sz="2400" b="1" dirty="0" smtClean="0">
                <a:latin typeface="Adobe Arabic" pitchFamily="18" charset="-78"/>
                <a:cs typeface="Adobe Arabic" pitchFamily="18" charset="-78"/>
              </a:rPr>
              <a:t>..</a:t>
            </a:r>
          </a:p>
          <a:p>
            <a:r>
              <a:rPr lang="ar-SA" sz="2400" b="1" dirty="0" smtClean="0">
                <a:latin typeface="Adobe Arabic" pitchFamily="18" charset="-78"/>
                <a:cs typeface="Adobe Arabic" pitchFamily="18" charset="-78"/>
              </a:rPr>
              <a:t>المخاوف ظاهره عادية </a:t>
            </a:r>
            <a:r>
              <a:rPr lang="ar-SA" sz="2400" b="1" dirty="0">
                <a:latin typeface="Adobe Arabic" pitchFamily="18" charset="-78"/>
                <a:cs typeface="Adobe Arabic" pitchFamily="18" charset="-78"/>
              </a:rPr>
              <a:t>تقريباً في </a:t>
            </a:r>
            <a:r>
              <a:rPr lang="ar-SA" sz="2400" b="1" dirty="0" smtClean="0">
                <a:latin typeface="Adobe Arabic" pitchFamily="18" charset="-78"/>
                <a:cs typeface="Adobe Arabic" pitchFamily="18" charset="-78"/>
              </a:rPr>
              <a:t>الطفولة..</a:t>
            </a:r>
            <a:r>
              <a:rPr lang="ar-SA" sz="2400" b="1" dirty="0">
                <a:latin typeface="Adobe Arabic" pitchFamily="18" charset="-78"/>
                <a:cs typeface="Adobe Arabic" pitchFamily="18" charset="-78"/>
              </a:rPr>
              <a:t/>
            </a:r>
            <a:br>
              <a:rPr lang="ar-SA" sz="2400" b="1" dirty="0">
                <a:latin typeface="Adobe Arabic" pitchFamily="18" charset="-78"/>
                <a:cs typeface="Adobe Arabic" pitchFamily="18" charset="-78"/>
              </a:rPr>
            </a:br>
            <a:r>
              <a:rPr lang="ar-SA" sz="2400" b="1" dirty="0">
                <a:latin typeface="Adobe Arabic" pitchFamily="18" charset="-78"/>
                <a:cs typeface="Adobe Arabic" pitchFamily="18" charset="-78"/>
              </a:rPr>
              <a:t>ينبغي </a:t>
            </a:r>
            <a:r>
              <a:rPr lang="ar-SA" sz="2400" b="1" dirty="0" smtClean="0">
                <a:latin typeface="Adobe Arabic" pitchFamily="18" charset="-78"/>
                <a:cs typeface="Adobe Arabic" pitchFamily="18" charset="-78"/>
              </a:rPr>
              <a:t>الإستعانة </a:t>
            </a:r>
            <a:r>
              <a:rPr lang="ar-SA" sz="2400" b="1" dirty="0">
                <a:latin typeface="Adobe Arabic" pitchFamily="18" charset="-78"/>
                <a:cs typeface="Adobe Arabic" pitchFamily="18" charset="-78"/>
              </a:rPr>
              <a:t>بالأخصائيين إذا وصلت المخاوف إلى درجة تهدد </a:t>
            </a:r>
            <a:r>
              <a:rPr lang="ar-SA" sz="2400" b="1" dirty="0" smtClean="0">
                <a:latin typeface="Adobe Arabic" pitchFamily="18" charset="-78"/>
                <a:cs typeface="Adobe Arabic" pitchFamily="18" charset="-78"/>
              </a:rPr>
              <a:t>شعور </a:t>
            </a:r>
            <a:r>
              <a:rPr lang="ar-SA" sz="2400" b="1" dirty="0">
                <a:latin typeface="Adobe Arabic" pitchFamily="18" charset="-78"/>
                <a:cs typeface="Adobe Arabic" pitchFamily="18" charset="-78"/>
              </a:rPr>
              <a:t>الطفل </a:t>
            </a:r>
            <a:r>
              <a:rPr lang="ar-SA" sz="2400" b="1" dirty="0" smtClean="0">
                <a:latin typeface="Adobe Arabic" pitchFamily="18" charset="-78"/>
                <a:cs typeface="Adobe Arabic" pitchFamily="18" charset="-78"/>
              </a:rPr>
              <a:t>بالاستقرار والهدوء </a:t>
            </a:r>
            <a:r>
              <a:rPr lang="ar-SA" sz="2400" b="1" dirty="0">
                <a:latin typeface="Adobe Arabic" pitchFamily="18" charset="-78"/>
                <a:cs typeface="Adobe Arabic" pitchFamily="18" charset="-78"/>
              </a:rPr>
              <a:t>النفسي ..</a:t>
            </a:r>
            <a:br>
              <a:rPr lang="ar-SA" sz="2400" b="1" dirty="0">
                <a:latin typeface="Adobe Arabic" pitchFamily="18" charset="-78"/>
                <a:cs typeface="Adobe Arabic" pitchFamily="18" charset="-78"/>
              </a:rPr>
            </a:br>
            <a:r>
              <a:rPr lang="ar-SA" sz="2400" b="1" dirty="0">
                <a:latin typeface="Adobe Arabic" pitchFamily="18" charset="-78"/>
                <a:cs typeface="Adobe Arabic" pitchFamily="18" charset="-78"/>
              </a:rPr>
              <a:t>تتجه إنفعالات الطفل إلى الإستقرار والإتزان والضبط </a:t>
            </a:r>
            <a:r>
              <a:rPr lang="ar-SA" sz="2400" b="1" dirty="0" smtClean="0">
                <a:latin typeface="Adobe Arabic" pitchFamily="18" charset="-78"/>
                <a:cs typeface="Adobe Arabic" pitchFamily="18" charset="-78"/>
              </a:rPr>
              <a:t>لذلگ </a:t>
            </a:r>
            <a:r>
              <a:rPr lang="ar-SA" sz="2400" b="1" dirty="0">
                <a:latin typeface="Adobe Arabic" pitchFamily="18" charset="-78"/>
                <a:cs typeface="Adobe Arabic" pitchFamily="18" charset="-78"/>
              </a:rPr>
              <a:t>سميت مرحلة </a:t>
            </a:r>
            <a:r>
              <a:rPr lang="ar-SA" sz="2400" b="1" dirty="0" smtClean="0">
                <a:latin typeface="Adobe Arabic" pitchFamily="18" charset="-78"/>
                <a:cs typeface="Adobe Arabic" pitchFamily="18" charset="-78"/>
              </a:rPr>
              <a:t>الطفولة الهادئة..</a:t>
            </a:r>
            <a:r>
              <a:rPr lang="ar-SA" sz="2400" b="1" dirty="0">
                <a:latin typeface="Adobe Arabic" pitchFamily="18" charset="-78"/>
                <a:cs typeface="Adobe Arabic" pitchFamily="18" charset="-78"/>
              </a:rPr>
              <a:t/>
            </a:r>
            <a:br>
              <a:rPr lang="ar-SA" sz="2400" b="1" dirty="0">
                <a:latin typeface="Adobe Arabic" pitchFamily="18" charset="-78"/>
                <a:cs typeface="Adobe Arabic" pitchFamily="18" charset="-78"/>
              </a:rPr>
            </a:br>
            <a:endParaRPr lang="ar-SA" sz="2400" b="1" dirty="0">
              <a:latin typeface="Adobe Arabic" pitchFamily="18" charset="-78"/>
              <a:cs typeface="Adobe Arabic" pitchFamily="18" charset="-78"/>
            </a:endParaRPr>
          </a:p>
        </p:txBody>
      </p:sp>
      <p:pic>
        <p:nvPicPr>
          <p:cNvPr id="4" name="صورة 3"/>
          <p:cNvPicPr>
            <a:picLocks noChangeAspect="1"/>
          </p:cNvPicPr>
          <p:nvPr/>
        </p:nvPicPr>
        <p:blipFill>
          <a:blip r:embed="rId2">
            <a:clrChange>
              <a:clrFrom>
                <a:srgbClr val="F7F6F4"/>
              </a:clrFrom>
              <a:clrTo>
                <a:srgbClr val="F7F6F4">
                  <a:alpha val="0"/>
                </a:srgbClr>
              </a:clrTo>
            </a:clrChange>
            <a:extLst>
              <a:ext uri="{28A0092B-C50C-407E-A947-70E740481C1C}">
                <a14:useLocalDpi xmlns:a14="http://schemas.microsoft.com/office/drawing/2010/main" xmlns="" val="0"/>
              </a:ext>
            </a:extLst>
          </a:blip>
          <a:stretch>
            <a:fillRect/>
          </a:stretch>
        </p:blipFill>
        <p:spPr>
          <a:xfrm>
            <a:off x="0" y="0"/>
            <a:ext cx="1484784" cy="1484784"/>
          </a:xfrm>
          <a:prstGeom prst="rect">
            <a:avLst/>
          </a:prstGeom>
        </p:spPr>
      </p:pic>
    </p:spTree>
    <p:extLst>
      <p:ext uri="{BB962C8B-B14F-4D97-AF65-F5344CB8AC3E}">
        <p14:creationId xmlns:p14="http://schemas.microsoft.com/office/powerpoint/2010/main" xmlns="" val="14338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dirty="0" smtClean="0"/>
              <a:t>كما يعرف الطفل وفقاً للمادة الأولى من مشروع اتفاقية الأمم المتحدة على أنه:-</a:t>
            </a:r>
          </a:p>
          <a:p>
            <a:r>
              <a:rPr lang="ar-SA" dirty="0" smtClean="0"/>
              <a:t>هو كل إنسان لم يتجاوز الثامنة عشرة ما لم يبلغ سن الرشد قبل ذلك بموجب القانون المنطبق عليه، وأما الطفولة فتعرف على أنها مرحلة لا يتحمل فيها الإنسان مسئوليات الحياة متعمدا على الأبوين وذوي القربى في إشباع حاجته العضوية وعلى المدرسة في الرعاية للحياة وتمتد زمنياً من الميلاد وحتى قرب نهاية العقد الثاني من العمر وهي المرحلة الأولى لتكوين ونمو الشخصية وهي مرحلة للضبط والسيطرة والتوجيه التربوي.</a:t>
            </a:r>
          </a:p>
          <a:p>
            <a:r>
              <a:rPr lang="ar-SA" dirty="0" smtClean="0"/>
              <a:t>والطفولة أيضاً هي الفترة التي يكون خلالها الوالدان هما الأساس في وجود الطفل وفي تكوينه عقلياً وجسمياً وصحياً.</a:t>
            </a:r>
          </a:p>
          <a:p>
            <a:r>
              <a:rPr lang="ar-SA" dirty="0" smtClean="0"/>
              <a:t>وتعتبر مرحلة الطفولة في الإنسان من أطول مراحل الطفولة بين الكائنات الحية حيث إنها تمتد من لحظة الميلاد وحتى سن الثانية عشر، وسوف تستند هذه الدراسة إلى التقسيم التالي لمرحلة الطفولة للإنسان حيث إنه يحدد بدقه المجال البشري الذي سوف تطبق عليه الدراسة الحالية وهو الفئة العمرية من (6 سنوات إلى 12 سنة) وهو ما يسمى بمرحلة الطفولة المتأخرة </a:t>
            </a:r>
            <a:br>
              <a:rPr lang="ar-SA" dirty="0" smtClean="0"/>
            </a:br>
            <a:r>
              <a:rPr lang="ar-SA" dirty="0" smtClean="0"/>
              <a:t/>
            </a:r>
            <a:br>
              <a:rPr lang="ar-SA" dirty="0" smtClean="0"/>
            </a:br>
            <a:r>
              <a:rPr lang="ar-SA" dirty="0" smtClean="0"/>
              <a:t>رابط الموضوع: </a:t>
            </a:r>
            <a:r>
              <a:rPr lang="az-Latn-AZ" dirty="0" smtClean="0">
                <a:hlinkClick r:id="rId2"/>
              </a:rPr>
              <a:t>http://www.alukah.net/social/0/44786/#ixzz2e6h9pILW</a:t>
            </a:r>
            <a:endParaRPr lang="ar-SA" dirty="0" smtClean="0"/>
          </a:p>
          <a:p>
            <a:endParaRPr lang="ar-SA" dirty="0" smtClean="0"/>
          </a:p>
          <a:p>
            <a:endParaRPr lang="ar-S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83768" y="375116"/>
            <a:ext cx="5603776" cy="1143000"/>
          </a:xfrm>
        </p:spPr>
        <p:txBody>
          <a:bodyPr/>
          <a:lstStyle/>
          <a:p>
            <a:pPr algn="ctr"/>
            <a:r>
              <a:rPr lang="ar-SA" sz="6000" dirty="0">
                <a:effectLst>
                  <a:outerShdw blurRad="38100" dist="38100" dir="2700000" algn="tl">
                    <a:srgbClr val="000000">
                      <a:alpha val="43137"/>
                    </a:srgbClr>
                  </a:outerShdw>
                </a:effectLst>
                <a:latin typeface="Adobe Arabic" pitchFamily="18" charset="-78"/>
                <a:cs typeface="Adobe Arabic" pitchFamily="18" charset="-78"/>
              </a:rPr>
              <a:t>النمو </a:t>
            </a:r>
            <a:r>
              <a:rPr lang="ar-SA" sz="6000" dirty="0" smtClean="0">
                <a:effectLst>
                  <a:outerShdw blurRad="38100" dist="38100" dir="2700000" algn="tl">
                    <a:srgbClr val="000000">
                      <a:alpha val="43137"/>
                    </a:srgbClr>
                  </a:outerShdw>
                </a:effectLst>
                <a:latin typeface="Adobe Arabic" pitchFamily="18" charset="-78"/>
                <a:cs typeface="Adobe Arabic" pitchFamily="18" charset="-78"/>
              </a:rPr>
              <a:t>الانفعالي </a:t>
            </a:r>
            <a:endParaRPr lang="ar-SA" sz="6000" dirty="0">
              <a:effectLst>
                <a:outerShdw blurRad="38100" dist="38100" dir="2700000" algn="tl">
                  <a:srgbClr val="000000">
                    <a:alpha val="43137"/>
                  </a:srgbClr>
                </a:outerShdw>
              </a:effectLst>
              <a:latin typeface="Adobe Arabic" pitchFamily="18" charset="-78"/>
              <a:cs typeface="Adobe Arabic" pitchFamily="18" charset="-78"/>
            </a:endParaRPr>
          </a:p>
        </p:txBody>
      </p:sp>
      <p:pic>
        <p:nvPicPr>
          <p:cNvPr id="6" name="صورة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6512" y="-27384"/>
            <a:ext cx="2170089" cy="1948001"/>
          </a:xfrm>
          <a:prstGeom prst="rect">
            <a:avLst/>
          </a:prstGeom>
        </p:spPr>
      </p:pic>
      <p:pic>
        <p:nvPicPr>
          <p:cNvPr id="13" name="صورة 1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36512" y="4370920"/>
            <a:ext cx="2271537" cy="2514464"/>
          </a:xfrm>
          <a:prstGeom prst="rect">
            <a:avLst/>
          </a:prstGeom>
        </p:spPr>
      </p:pic>
      <p:sp>
        <p:nvSpPr>
          <p:cNvPr id="4" name="مستطيل مستدير الزوايا 3"/>
          <p:cNvSpPr/>
          <p:nvPr/>
        </p:nvSpPr>
        <p:spPr>
          <a:xfrm>
            <a:off x="2411760" y="1484784"/>
            <a:ext cx="5040560" cy="1296144"/>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a:latin typeface="Adobe Arabic" pitchFamily="18" charset="-78"/>
                <a:cs typeface="Adobe Arabic" pitchFamily="18" charset="-78"/>
              </a:rPr>
              <a:t>أهم العوامل التي تساعد الطفل على الهدوء </a:t>
            </a:r>
            <a:r>
              <a:rPr lang="ar-SA" sz="2400" b="1" dirty="0" err="1">
                <a:latin typeface="Adobe Arabic" pitchFamily="18" charset="-78"/>
                <a:cs typeface="Adobe Arabic" pitchFamily="18" charset="-78"/>
              </a:rPr>
              <a:t>الإنفعالي</a:t>
            </a:r>
            <a:r>
              <a:rPr lang="ar-SA" sz="2400" b="1" dirty="0">
                <a:latin typeface="Adobe Arabic" pitchFamily="18" charset="-78"/>
                <a:cs typeface="Adobe Arabic" pitchFamily="18" charset="-78"/>
              </a:rPr>
              <a:t>؟</a:t>
            </a:r>
            <a:br>
              <a:rPr lang="ar-SA" sz="2400" b="1" dirty="0">
                <a:latin typeface="Adobe Arabic" pitchFamily="18" charset="-78"/>
                <a:cs typeface="Adobe Arabic" pitchFamily="18" charset="-78"/>
              </a:rPr>
            </a:br>
            <a:endParaRPr lang="ar-SA" sz="2400" dirty="0">
              <a:solidFill>
                <a:schemeClr val="tx1"/>
              </a:solidFill>
            </a:endParaRPr>
          </a:p>
        </p:txBody>
      </p:sp>
      <p:sp>
        <p:nvSpPr>
          <p:cNvPr id="7" name="مستطيل مستدير الزوايا 6"/>
          <p:cNvSpPr/>
          <p:nvPr/>
        </p:nvSpPr>
        <p:spPr>
          <a:xfrm>
            <a:off x="5076056" y="2874427"/>
            <a:ext cx="3168352" cy="1112082"/>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err="1">
                <a:latin typeface="Adobe Arabic" pitchFamily="18" charset="-78"/>
                <a:cs typeface="Adobe Arabic" pitchFamily="18" charset="-78"/>
              </a:rPr>
              <a:t>إتجاة</a:t>
            </a:r>
            <a:r>
              <a:rPr lang="ar-SA" sz="2400" b="1" dirty="0">
                <a:latin typeface="Adobe Arabic" pitchFamily="18" charset="-78"/>
                <a:cs typeface="Adobe Arabic" pitchFamily="18" charset="-78"/>
              </a:rPr>
              <a:t> الطفل إلى العالم الخارجي</a:t>
            </a:r>
            <a:endParaRPr lang="ar-SA" sz="2400" dirty="0">
              <a:solidFill>
                <a:schemeClr val="tx1"/>
              </a:solidFill>
            </a:endParaRPr>
          </a:p>
        </p:txBody>
      </p:sp>
      <p:sp>
        <p:nvSpPr>
          <p:cNvPr id="8" name="مستطيل مستدير الزوايا 7"/>
          <p:cNvSpPr/>
          <p:nvPr/>
        </p:nvSpPr>
        <p:spPr>
          <a:xfrm>
            <a:off x="1475656" y="2874427"/>
            <a:ext cx="3168352" cy="1112082"/>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a:latin typeface="Adobe Arabic" pitchFamily="18" charset="-78"/>
                <a:cs typeface="Adobe Arabic" pitchFamily="18" charset="-78"/>
              </a:rPr>
              <a:t>أوجه النشاط المتنوعة التي توفرها المدرسة و البيئة</a:t>
            </a:r>
            <a:endParaRPr lang="ar-SA" sz="2400" dirty="0">
              <a:solidFill>
                <a:schemeClr val="tx1"/>
              </a:solidFill>
            </a:endParaRPr>
          </a:p>
        </p:txBody>
      </p:sp>
      <p:sp>
        <p:nvSpPr>
          <p:cNvPr id="9" name="مستطيل مستدير الزوايا 8"/>
          <p:cNvSpPr/>
          <p:nvPr/>
        </p:nvSpPr>
        <p:spPr>
          <a:xfrm>
            <a:off x="1475656" y="4370920"/>
            <a:ext cx="3312368" cy="1434344"/>
          </a:xfrm>
          <a:prstGeom prst="roundRect">
            <a:avLst/>
          </a:prstGeom>
          <a:noFill/>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a:latin typeface="Adobe Arabic" pitchFamily="18" charset="-78"/>
                <a:cs typeface="Adobe Arabic" pitchFamily="18" charset="-78"/>
              </a:rPr>
              <a:t>التطور الخلقي و </a:t>
            </a:r>
            <a:r>
              <a:rPr lang="ar-SA" sz="2400" b="1" dirty="0" err="1">
                <a:latin typeface="Adobe Arabic" pitchFamily="18" charset="-78"/>
                <a:cs typeface="Adobe Arabic" pitchFamily="18" charset="-78"/>
              </a:rPr>
              <a:t>الإجتماعي</a:t>
            </a:r>
            <a:r>
              <a:rPr lang="ar-SA" sz="2400" b="1" dirty="0">
                <a:latin typeface="Adobe Arabic" pitchFamily="18" charset="-78"/>
                <a:cs typeface="Adobe Arabic" pitchFamily="18" charset="-78"/>
              </a:rPr>
              <a:t> الذي يطرأ على الطفل يجعله على استعداد للتنازل عن رغباته</a:t>
            </a:r>
            <a:endParaRPr lang="ar-SA" sz="2400" dirty="0">
              <a:solidFill>
                <a:schemeClr val="tx1"/>
              </a:solidFill>
            </a:endParaRPr>
          </a:p>
        </p:txBody>
      </p:sp>
      <p:sp>
        <p:nvSpPr>
          <p:cNvPr id="10" name="مستطيل مستدير الزوايا 9"/>
          <p:cNvSpPr/>
          <p:nvPr/>
        </p:nvSpPr>
        <p:spPr>
          <a:xfrm>
            <a:off x="5074929" y="4370920"/>
            <a:ext cx="3168352" cy="1434343"/>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a:latin typeface="Adobe Arabic" pitchFamily="18" charset="-78"/>
                <a:cs typeface="Adobe Arabic" pitchFamily="18" charset="-78"/>
              </a:rPr>
              <a:t>تنظيم </a:t>
            </a:r>
            <a:r>
              <a:rPr lang="ar-SA" sz="2400" b="1" dirty="0" err="1">
                <a:latin typeface="Adobe Arabic" pitchFamily="18" charset="-78"/>
                <a:cs typeface="Adobe Arabic" pitchFamily="18" charset="-78"/>
              </a:rPr>
              <a:t>إنفعالات</a:t>
            </a:r>
            <a:r>
              <a:rPr lang="ar-SA" sz="2400" b="1" dirty="0">
                <a:latin typeface="Adobe Arabic" pitchFamily="18" charset="-78"/>
                <a:cs typeface="Adobe Arabic" pitchFamily="18" charset="-78"/>
              </a:rPr>
              <a:t> الطفل في شكل عواطف او عادات </a:t>
            </a:r>
            <a:r>
              <a:rPr lang="ar-SA" sz="2400" b="1" dirty="0" err="1">
                <a:latin typeface="Adobe Arabic" pitchFamily="18" charset="-78"/>
                <a:cs typeface="Adobe Arabic" pitchFamily="18" charset="-78"/>
              </a:rPr>
              <a:t>إنفعالية</a:t>
            </a:r>
            <a:r>
              <a:rPr lang="ar-SA" sz="2400" b="1" dirty="0">
                <a:latin typeface="Adobe Arabic" pitchFamily="18" charset="-78"/>
                <a:cs typeface="Adobe Arabic" pitchFamily="18" charset="-78"/>
              </a:rPr>
              <a:t> ثابتة.</a:t>
            </a:r>
            <a:br>
              <a:rPr lang="ar-SA" sz="2400" b="1" dirty="0">
                <a:latin typeface="Adobe Arabic" pitchFamily="18" charset="-78"/>
                <a:cs typeface="Adobe Arabic" pitchFamily="18" charset="-78"/>
              </a:rPr>
            </a:br>
            <a:endParaRPr lang="ar-SA" sz="2400" dirty="0">
              <a:solidFill>
                <a:schemeClr val="tx1"/>
              </a:solidFill>
            </a:endParaRPr>
          </a:p>
        </p:txBody>
      </p:sp>
    </p:spTree>
    <p:extLst>
      <p:ext uri="{BB962C8B-B14F-4D97-AF65-F5344CB8AC3E}">
        <p14:creationId xmlns:p14="http://schemas.microsoft.com/office/powerpoint/2010/main" xmlns="" val="307253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ppt_x"/>
                                          </p:val>
                                        </p:tav>
                                        <p:tav tm="100000">
                                          <p:val>
                                            <p:strVal val="#ppt_x"/>
                                          </p:val>
                                        </p:tav>
                                      </p:tavLst>
                                    </p:anim>
                                    <p:anim calcmode="lin" valueType="num">
                                      <p:cBhvr additive="base">
                                        <p:cTn id="4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7" grpId="0" animBg="1"/>
      <p:bldP spid="8" grpId="0" animBg="1"/>
      <p:bldP spid="9" grpId="0" animBg="1"/>
      <p:bldP spid="10"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5400" b="1" dirty="0">
                <a:latin typeface="Adobe Arabic" pitchFamily="18" charset="-78"/>
                <a:cs typeface="Adobe Arabic" pitchFamily="18" charset="-78"/>
              </a:rPr>
              <a:t>التطبيقات </a:t>
            </a:r>
            <a:r>
              <a:rPr lang="ar-SA" sz="5400" b="1" dirty="0" smtClean="0">
                <a:latin typeface="Adobe Arabic" pitchFamily="18" charset="-78"/>
                <a:cs typeface="Adobe Arabic" pitchFamily="18" charset="-78"/>
              </a:rPr>
              <a:t>التربوية </a:t>
            </a:r>
            <a:r>
              <a:rPr lang="ar-SA" sz="5400" b="1" dirty="0">
                <a:latin typeface="Adobe Arabic" pitchFamily="18" charset="-78"/>
                <a:cs typeface="Adobe Arabic" pitchFamily="18" charset="-78"/>
              </a:rPr>
              <a:t>للنمو الإنفعالي؟!</a:t>
            </a:r>
          </a:p>
        </p:txBody>
      </p:sp>
      <p:sp>
        <p:nvSpPr>
          <p:cNvPr id="3" name="عنصر نائب للمحتوى 2"/>
          <p:cNvSpPr>
            <a:spLocks noGrp="1"/>
          </p:cNvSpPr>
          <p:nvPr>
            <p:ph idx="1"/>
          </p:nvPr>
        </p:nvSpPr>
        <p:spPr/>
        <p:txBody>
          <a:bodyPr>
            <a:normAutofit/>
          </a:bodyPr>
          <a:lstStyle/>
          <a:p>
            <a:pPr marL="114300" indent="0">
              <a:buNone/>
            </a:pPr>
            <a:r>
              <a:rPr lang="ar-SA" sz="1800" dirty="0"/>
              <a:t/>
            </a:r>
            <a:br>
              <a:rPr lang="ar-SA" sz="1800" dirty="0"/>
            </a:br>
            <a:r>
              <a:rPr lang="ar-SA" sz="2400" b="1" dirty="0">
                <a:latin typeface="Adobe Arabic" pitchFamily="18" charset="-78"/>
                <a:cs typeface="Adobe Arabic" pitchFamily="18" charset="-78"/>
              </a:rPr>
              <a:t>١/إشباع الحاجات </a:t>
            </a:r>
            <a:r>
              <a:rPr lang="ar-SA" sz="2400" b="1" dirty="0" smtClean="0">
                <a:latin typeface="Adobe Arabic" pitchFamily="18" charset="-78"/>
                <a:cs typeface="Adobe Arabic" pitchFamily="18" charset="-78"/>
              </a:rPr>
              <a:t>النفسية </a:t>
            </a:r>
            <a:r>
              <a:rPr lang="ar-SA" sz="2400" b="1" dirty="0">
                <a:latin typeface="Adobe Arabic" pitchFamily="18" charset="-78"/>
                <a:cs typeface="Adobe Arabic" pitchFamily="18" charset="-78"/>
              </a:rPr>
              <a:t>للطفل </a:t>
            </a:r>
            <a:r>
              <a:rPr lang="ar-SA" sz="2400" b="1" dirty="0" smtClean="0">
                <a:latin typeface="Adobe Arabic" pitchFamily="18" charset="-78"/>
                <a:cs typeface="Adobe Arabic" pitchFamily="18" charset="-78"/>
              </a:rPr>
              <a:t>كالحاجة </a:t>
            </a:r>
            <a:r>
              <a:rPr lang="ar-SA" sz="2400" b="1" dirty="0">
                <a:latin typeface="Adobe Arabic" pitchFamily="18" charset="-78"/>
                <a:cs typeface="Adobe Arabic" pitchFamily="18" charset="-78"/>
              </a:rPr>
              <a:t>للحب والتقدير.</a:t>
            </a:r>
            <a:br>
              <a:rPr lang="ar-SA" sz="2400" b="1" dirty="0">
                <a:latin typeface="Adobe Arabic" pitchFamily="18" charset="-78"/>
                <a:cs typeface="Adobe Arabic" pitchFamily="18" charset="-78"/>
              </a:rPr>
            </a:br>
            <a:r>
              <a:rPr lang="ar-SA" sz="2400" b="1" dirty="0">
                <a:latin typeface="Adobe Arabic" pitchFamily="18" charset="-78"/>
                <a:cs typeface="Adobe Arabic" pitchFamily="18" charset="-78"/>
              </a:rPr>
              <a:t>٢/تدريب الطفل على ضبط </a:t>
            </a:r>
            <a:r>
              <a:rPr lang="ar-SA" sz="2400" b="1" dirty="0" err="1" smtClean="0">
                <a:latin typeface="Adobe Arabic" pitchFamily="18" charset="-78"/>
                <a:cs typeface="Adobe Arabic" pitchFamily="18" charset="-78"/>
              </a:rPr>
              <a:t>إنفعالاته</a:t>
            </a:r>
            <a:r>
              <a:rPr lang="ar-SA" sz="2400" b="1" dirty="0" smtClean="0">
                <a:latin typeface="Adobe Arabic" pitchFamily="18" charset="-78"/>
                <a:cs typeface="Adobe Arabic" pitchFamily="18" charset="-78"/>
              </a:rPr>
              <a:t> </a:t>
            </a:r>
            <a:r>
              <a:rPr lang="ar-SA" sz="2400" b="1" dirty="0">
                <a:latin typeface="Adobe Arabic" pitchFamily="18" charset="-78"/>
                <a:cs typeface="Adobe Arabic" pitchFamily="18" charset="-78"/>
              </a:rPr>
              <a:t>والتحكم في نفسه.</a:t>
            </a:r>
            <a:br>
              <a:rPr lang="ar-SA" sz="2400" b="1" dirty="0">
                <a:latin typeface="Adobe Arabic" pitchFamily="18" charset="-78"/>
                <a:cs typeface="Adobe Arabic" pitchFamily="18" charset="-78"/>
              </a:rPr>
            </a:br>
            <a:r>
              <a:rPr lang="ar-SA" sz="2400" b="1" dirty="0">
                <a:latin typeface="Adobe Arabic" pitchFamily="18" charset="-78"/>
                <a:cs typeface="Adobe Arabic" pitchFamily="18" charset="-78"/>
              </a:rPr>
              <a:t>٣/ يجب عدم </a:t>
            </a:r>
            <a:r>
              <a:rPr lang="ar-SA" sz="2400" b="1" dirty="0" smtClean="0">
                <a:latin typeface="Adobe Arabic" pitchFamily="18" charset="-78"/>
                <a:cs typeface="Adobe Arabic" pitchFamily="18" charset="-78"/>
              </a:rPr>
              <a:t>استثارة </a:t>
            </a:r>
            <a:r>
              <a:rPr lang="ar-SA" sz="2400" b="1" dirty="0">
                <a:latin typeface="Adobe Arabic" pitchFamily="18" charset="-78"/>
                <a:cs typeface="Adobe Arabic" pitchFamily="18" charset="-78"/>
              </a:rPr>
              <a:t>الأطفال من قبيل </a:t>
            </a:r>
            <a:r>
              <a:rPr lang="ar-SA" sz="2400" b="1" dirty="0" smtClean="0">
                <a:latin typeface="Adobe Arabic" pitchFamily="18" charset="-78"/>
                <a:cs typeface="Adobe Arabic" pitchFamily="18" charset="-78"/>
              </a:rPr>
              <a:t>التسلية.</a:t>
            </a:r>
            <a:r>
              <a:rPr lang="ar-SA" sz="2400" b="1" dirty="0">
                <a:latin typeface="Adobe Arabic" pitchFamily="18" charset="-78"/>
                <a:cs typeface="Adobe Arabic" pitchFamily="18" charset="-78"/>
              </a:rPr>
              <a:t/>
            </a:r>
            <a:br>
              <a:rPr lang="ar-SA" sz="2400" b="1" dirty="0">
                <a:latin typeface="Adobe Arabic" pitchFamily="18" charset="-78"/>
                <a:cs typeface="Adobe Arabic" pitchFamily="18" charset="-78"/>
              </a:rPr>
            </a:br>
            <a:r>
              <a:rPr lang="ar-SA" sz="2400" b="1" dirty="0" smtClean="0">
                <a:latin typeface="Adobe Arabic" pitchFamily="18" charset="-78"/>
                <a:cs typeface="Adobe Arabic" pitchFamily="18" charset="-78"/>
              </a:rPr>
              <a:t>٤/لا يجوزأن </a:t>
            </a:r>
            <a:r>
              <a:rPr lang="ar-SA" sz="2400" b="1" dirty="0">
                <a:latin typeface="Adobe Arabic" pitchFamily="18" charset="-78"/>
                <a:cs typeface="Adobe Arabic" pitchFamily="18" charset="-78"/>
              </a:rPr>
              <a:t>يسمح للطفل بالحصول على </a:t>
            </a:r>
            <a:r>
              <a:rPr lang="ar-SA" sz="2400" b="1" dirty="0" smtClean="0">
                <a:latin typeface="Adobe Arabic" pitchFamily="18" charset="-78"/>
                <a:cs typeface="Adobe Arabic" pitchFamily="18" charset="-78"/>
              </a:rPr>
              <a:t>ما يريد </a:t>
            </a:r>
            <a:r>
              <a:rPr lang="ar-SA" sz="2400" b="1" dirty="0">
                <a:latin typeface="Adobe Arabic" pitchFamily="18" charset="-78"/>
                <a:cs typeface="Adobe Arabic" pitchFamily="18" charset="-78"/>
              </a:rPr>
              <a:t>عن طريق الصراخ.</a:t>
            </a:r>
            <a:br>
              <a:rPr lang="ar-SA" sz="2400" b="1" dirty="0">
                <a:latin typeface="Adobe Arabic" pitchFamily="18" charset="-78"/>
                <a:cs typeface="Adobe Arabic" pitchFamily="18" charset="-78"/>
              </a:rPr>
            </a:br>
            <a:r>
              <a:rPr lang="ar-SA" sz="2400" b="1" dirty="0">
                <a:latin typeface="Adobe Arabic" pitchFamily="18" charset="-78"/>
                <a:cs typeface="Adobe Arabic" pitchFamily="18" charset="-78"/>
              </a:rPr>
              <a:t>٥/عدم مقابلة غضب الطفل  بغضب </a:t>
            </a:r>
            <a:r>
              <a:rPr lang="ar-SA" sz="2400" b="1" dirty="0" err="1">
                <a:latin typeface="Adobe Arabic" pitchFamily="18" charset="-78"/>
                <a:cs typeface="Adobe Arabic" pitchFamily="18" charset="-78"/>
              </a:rPr>
              <a:t>ممآثل</a:t>
            </a:r>
            <a:r>
              <a:rPr lang="ar-SA" sz="2400" b="1" dirty="0">
                <a:latin typeface="Adobe Arabic" pitchFamily="18" charset="-78"/>
                <a:cs typeface="Adobe Arabic" pitchFamily="18" charset="-78"/>
              </a:rPr>
              <a:t>..</a:t>
            </a:r>
            <a:endParaRPr lang="en-US" sz="2400" b="1" dirty="0">
              <a:latin typeface="Adobe Arabic" pitchFamily="18" charset="-78"/>
              <a:cs typeface="Adobe Arabic" pitchFamily="18" charset="-78"/>
            </a:endParaRPr>
          </a:p>
          <a:p>
            <a:endParaRPr lang="ar-SA" sz="1800"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8008" y="4437112"/>
            <a:ext cx="1921235" cy="1584176"/>
          </a:xfrm>
          <a:prstGeom prst="rect">
            <a:avLst/>
          </a:prstGeom>
        </p:spPr>
      </p:pic>
    </p:spTree>
    <p:extLst>
      <p:ext uri="{BB962C8B-B14F-4D97-AF65-F5344CB8AC3E}">
        <p14:creationId xmlns:p14="http://schemas.microsoft.com/office/powerpoint/2010/main" xmlns="" val="70205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النمو الاجتماعي</a:t>
            </a:r>
            <a:endParaRPr lang="ar-SA" dirty="0"/>
          </a:p>
        </p:txBody>
      </p:sp>
      <p:sp>
        <p:nvSpPr>
          <p:cNvPr id="3" name="عنصر نائب للمحتوى 2"/>
          <p:cNvSpPr>
            <a:spLocks noGrp="1"/>
          </p:cNvSpPr>
          <p:nvPr>
            <p:ph idx="1"/>
          </p:nvPr>
        </p:nvSpPr>
        <p:spPr/>
        <p:txBody>
          <a:bodyPr>
            <a:normAutofit lnSpcReduction="10000"/>
          </a:bodyPr>
          <a:lstStyle/>
          <a:p>
            <a:r>
              <a:rPr lang="ar-SA" sz="2400" b="1" dirty="0"/>
              <a:t>تعمل القوى </a:t>
            </a:r>
            <a:r>
              <a:rPr lang="ar-SA" sz="2400" b="1" dirty="0" err="1"/>
              <a:t>الفعاله</a:t>
            </a:r>
            <a:r>
              <a:rPr lang="ar-SA" sz="2400" b="1" dirty="0"/>
              <a:t> في محيط الاسرة والمدرسة والمجتمع كمورد ثقافي واجتماعي يستمد منه الطفل الخبرات </a:t>
            </a:r>
            <a:r>
              <a:rPr lang="ar-SA" sz="2400" b="1" dirty="0" err="1"/>
              <a:t>اللازمه</a:t>
            </a:r>
            <a:r>
              <a:rPr lang="ar-SA" sz="2400" b="1" dirty="0"/>
              <a:t> لنموه وتطوره </a:t>
            </a:r>
            <a:endParaRPr lang="en-US" sz="2400" b="1" dirty="0"/>
          </a:p>
          <a:p>
            <a:r>
              <a:rPr lang="ar-SA" sz="2400" b="1" dirty="0"/>
              <a:t>ومن ابرز القوى </a:t>
            </a:r>
            <a:r>
              <a:rPr lang="ar-SA" sz="2400" b="1" dirty="0" err="1"/>
              <a:t>المؤثره</a:t>
            </a:r>
            <a:r>
              <a:rPr lang="ar-SA" sz="2400" b="1" dirty="0"/>
              <a:t> في تطور السلوك الاجتماعي ونضوجه لدى الطفل في </a:t>
            </a:r>
            <a:r>
              <a:rPr lang="ar-SA" sz="2400" b="1" dirty="0" err="1"/>
              <a:t>هذة</a:t>
            </a:r>
            <a:r>
              <a:rPr lang="ar-SA" sz="2400" b="1" dirty="0"/>
              <a:t> المرحلة تلك التي ترتبط بالمركز  الاجتماعي – الاقتصادي </a:t>
            </a:r>
            <a:r>
              <a:rPr lang="ar-SA" sz="2400" b="1" dirty="0" err="1"/>
              <a:t>وبالطبقه</a:t>
            </a:r>
            <a:r>
              <a:rPr lang="ar-SA" sz="2400" b="1" dirty="0"/>
              <a:t> الاجتماعية التي ينتمي اليها ومن اقوى المؤثرات واوثقها بتطور شخصيته تلك التي تحيط به في اسرته  وتتمثل في علاقاته بأبويه واخوته.</a:t>
            </a:r>
          </a:p>
          <a:p>
            <a:r>
              <a:rPr lang="ar-SA" sz="2400" b="1" dirty="0"/>
              <a:t>ويتسم النمو الاجتماعي في هذه </a:t>
            </a:r>
            <a:r>
              <a:rPr lang="ar-SA" sz="2400" b="1" dirty="0" err="1"/>
              <a:t>المرحله</a:t>
            </a:r>
            <a:r>
              <a:rPr lang="ar-SA" sz="2400" b="1" dirty="0"/>
              <a:t> ببعض السمات </a:t>
            </a:r>
            <a:r>
              <a:rPr lang="ar-SA" sz="2400" b="1" dirty="0" err="1"/>
              <a:t>المميزه</a:t>
            </a:r>
            <a:r>
              <a:rPr lang="ar-SA" sz="2400" b="1" dirty="0"/>
              <a:t> بعضها ينتهي بنهايتها والبعض الاخر يستمر الى المرحلة </a:t>
            </a:r>
            <a:r>
              <a:rPr lang="ar-SA" sz="2400" b="1" dirty="0" err="1"/>
              <a:t>التاليه</a:t>
            </a:r>
            <a:r>
              <a:rPr lang="ar-SA" sz="2400" b="1" dirty="0"/>
              <a:t> ومن هذه السمات:</a:t>
            </a:r>
            <a:endParaRPr lang="en-US" sz="2400" b="1" dirty="0"/>
          </a:p>
          <a:p>
            <a:pPr lvl="0"/>
            <a:r>
              <a:rPr lang="ar-SA" sz="2400" b="1" dirty="0" err="1"/>
              <a:t>القابليه</a:t>
            </a:r>
            <a:r>
              <a:rPr lang="ar-SA" sz="2400" b="1" dirty="0"/>
              <a:t> </a:t>
            </a:r>
            <a:r>
              <a:rPr lang="ar-SA" sz="2400" b="1" dirty="0" err="1"/>
              <a:t>الشديده</a:t>
            </a:r>
            <a:r>
              <a:rPr lang="ar-SA" sz="2400" b="1" dirty="0"/>
              <a:t> للاستهواء: وهي قابلية الطفل القوية للوقوع تحت </a:t>
            </a:r>
            <a:r>
              <a:rPr lang="ar-SA" sz="2400" b="1" dirty="0" err="1"/>
              <a:t>تاثير</a:t>
            </a:r>
            <a:r>
              <a:rPr lang="ar-SA" sz="2400" b="1" dirty="0"/>
              <a:t> اخرين وهذه </a:t>
            </a:r>
            <a:r>
              <a:rPr lang="ar-SA" sz="2400" b="1" dirty="0" err="1"/>
              <a:t>الخاصيه</a:t>
            </a:r>
            <a:r>
              <a:rPr lang="ar-SA" sz="2400" b="1" dirty="0"/>
              <a:t> ترتبط بخاصية عقلية اخرى </a:t>
            </a:r>
            <a:r>
              <a:rPr lang="ar-SA" sz="2400" b="1" dirty="0" smtClean="0"/>
              <a:t>التفكير </a:t>
            </a:r>
            <a:r>
              <a:rPr lang="ar-SA" sz="2400" b="1" dirty="0"/>
              <a:t>النقدي </a:t>
            </a:r>
            <a:r>
              <a:rPr lang="ar-SA" sz="2400" b="1" dirty="0" smtClean="0"/>
              <a:t>.</a:t>
            </a:r>
          </a:p>
          <a:p>
            <a:pPr lvl="0"/>
            <a:r>
              <a:rPr lang="ar-SA" sz="2400" b="1" dirty="0" smtClean="0"/>
              <a:t> والتفكير </a:t>
            </a:r>
            <a:r>
              <a:rPr lang="ar-SA" sz="2400" b="1" dirty="0"/>
              <a:t>النقدي: هو الا يقبل الفرد دون </a:t>
            </a:r>
            <a:r>
              <a:rPr lang="ar-SA" sz="2400" b="1" dirty="0" err="1" smtClean="0"/>
              <a:t>مناقشتة</a:t>
            </a:r>
            <a:r>
              <a:rPr lang="ar-SA" sz="2400" b="1" dirty="0" smtClean="0"/>
              <a:t> </a:t>
            </a:r>
            <a:r>
              <a:rPr lang="ar-SA" sz="2400" b="1" dirty="0" err="1"/>
              <a:t>مايسمع</a:t>
            </a:r>
            <a:r>
              <a:rPr lang="ar-SA" sz="2400" b="1" dirty="0"/>
              <a:t> او يقرا بل يعمل فكره </a:t>
            </a:r>
            <a:r>
              <a:rPr lang="ar-SA" sz="2400" b="1" dirty="0" err="1"/>
              <a:t>فية</a:t>
            </a:r>
            <a:r>
              <a:rPr lang="ar-SA" sz="2400" b="1" dirty="0"/>
              <a:t> </a:t>
            </a:r>
            <a:endParaRPr lang="ar-SA" dirty="0"/>
          </a:p>
        </p:txBody>
      </p:sp>
      <p:sp>
        <p:nvSpPr>
          <p:cNvPr id="4" name="مستطيل مستدير الزوايا 3"/>
          <p:cNvSpPr/>
          <p:nvPr/>
        </p:nvSpPr>
        <p:spPr>
          <a:xfrm>
            <a:off x="6084168" y="5229200"/>
            <a:ext cx="1656184" cy="432048"/>
          </a:xfrm>
          <a:prstGeom prst="round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صورة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772" y="77586"/>
            <a:ext cx="2700300" cy="1407198"/>
          </a:xfrm>
          <a:prstGeom prst="rect">
            <a:avLst/>
          </a:prstGeom>
        </p:spPr>
      </p:pic>
    </p:spTree>
    <p:extLst>
      <p:ext uri="{BB962C8B-B14F-4D97-AF65-F5344CB8AC3E}">
        <p14:creationId xmlns:p14="http://schemas.microsoft.com/office/powerpoint/2010/main" xmlns="" val="54270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النمو الاجتماعي</a:t>
            </a:r>
          </a:p>
        </p:txBody>
      </p:sp>
      <p:sp>
        <p:nvSpPr>
          <p:cNvPr id="3" name="عنصر نائب للمحتوى 2"/>
          <p:cNvSpPr>
            <a:spLocks noGrp="1"/>
          </p:cNvSpPr>
          <p:nvPr>
            <p:ph idx="1"/>
          </p:nvPr>
        </p:nvSpPr>
        <p:spPr/>
        <p:txBody>
          <a:bodyPr/>
          <a:lstStyle/>
          <a:p>
            <a:pPr lvl="0"/>
            <a:r>
              <a:rPr lang="ar-SA" sz="2400" b="1" dirty="0"/>
              <a:t>الولاء </a:t>
            </a:r>
            <a:r>
              <a:rPr lang="ar-SA" sz="2400" b="1" dirty="0" err="1"/>
              <a:t>للاصدقاء</a:t>
            </a:r>
            <a:r>
              <a:rPr lang="ar-SA" sz="2400" b="1" dirty="0"/>
              <a:t> والرفقاء: مع التفتح الذي يبديه الطفل على العالم المحيط به ومع روح التعاون والتفاهم التي تصبغ علاقاته </a:t>
            </a:r>
            <a:r>
              <a:rPr lang="ar-SA" sz="2400" b="1" dirty="0" err="1"/>
              <a:t>بزملائه.فإن</a:t>
            </a:r>
            <a:r>
              <a:rPr lang="ar-SA" sz="2400" b="1" dirty="0"/>
              <a:t> الطفل يجد نفسة مشدود الى رفاقه ويبدي ولاء و اخلاصا لهم ويكون على استعداد للتضحية في سبيلهم بكل </a:t>
            </a:r>
            <a:r>
              <a:rPr lang="ar-SA" sz="2400" b="1" dirty="0" err="1"/>
              <a:t>مايملك</a:t>
            </a:r>
            <a:r>
              <a:rPr lang="ar-SA" sz="2400" b="1" dirty="0"/>
              <a:t> ويكون سعيدا وهو يفعل ذلك وهي سمه تظهر في هذه المرحلة ولكنها </a:t>
            </a:r>
            <a:r>
              <a:rPr lang="ar-SA" sz="2400" b="1" dirty="0" err="1"/>
              <a:t>تنموحتى</a:t>
            </a:r>
            <a:r>
              <a:rPr lang="ar-SA" sz="2400" b="1" dirty="0"/>
              <a:t> تكون على صورة اكبر عند المراهق.</a:t>
            </a:r>
            <a:endParaRPr lang="en-US" sz="2400" b="1" dirty="0"/>
          </a:p>
          <a:p>
            <a:pPr lvl="0"/>
            <a:r>
              <a:rPr lang="ar-SA" sz="2400" b="1" dirty="0"/>
              <a:t>الفروق بين الجنسين : تظهر الفروق بين الجنسين اوضح </a:t>
            </a:r>
            <a:r>
              <a:rPr lang="ar-SA" sz="2400" b="1" dirty="0" err="1"/>
              <a:t>ماتكون</a:t>
            </a:r>
            <a:r>
              <a:rPr lang="ar-SA" sz="2400" b="1" dirty="0"/>
              <a:t> في الجانب الاجتماعي ويبدو ذلك في ميل كل من البنت والولد الى الانخراط في عالم الكبار من </a:t>
            </a:r>
            <a:r>
              <a:rPr lang="ar-SA" sz="2400" b="1" dirty="0" err="1"/>
              <a:t>جنسة</a:t>
            </a:r>
            <a:r>
              <a:rPr lang="ar-SA" sz="2400" b="1" dirty="0"/>
              <a:t> فمن يلاحظ اطفال </a:t>
            </a:r>
            <a:r>
              <a:rPr lang="ar-SA" sz="2400" b="1" dirty="0" err="1"/>
              <a:t>هذة</a:t>
            </a:r>
            <a:r>
              <a:rPr lang="ar-SA" sz="2400" b="1" dirty="0"/>
              <a:t> السن يجد ان البنين يتجمعون معا بينما تتجمع البنات في مجموعه خاصة بهن .</a:t>
            </a:r>
            <a:endParaRPr lang="en-US" sz="2400" b="1" dirty="0"/>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128592"/>
            <a:ext cx="2505075" cy="1828800"/>
          </a:xfrm>
          <a:prstGeom prst="rect">
            <a:avLst/>
          </a:prstGeom>
        </p:spPr>
      </p:pic>
    </p:spTree>
    <p:extLst>
      <p:ext uri="{BB962C8B-B14F-4D97-AF65-F5344CB8AC3E}">
        <p14:creationId xmlns:p14="http://schemas.microsoft.com/office/powerpoint/2010/main" xmlns="" val="73440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ircle(in)">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النمو الاجتماعي</a:t>
            </a:r>
          </a:p>
        </p:txBody>
      </p:sp>
      <p:sp>
        <p:nvSpPr>
          <p:cNvPr id="3" name="عنصر نائب للمحتوى 2"/>
          <p:cNvSpPr>
            <a:spLocks noGrp="1"/>
          </p:cNvSpPr>
          <p:nvPr>
            <p:ph idx="1"/>
          </p:nvPr>
        </p:nvSpPr>
        <p:spPr/>
        <p:txBody>
          <a:bodyPr>
            <a:normAutofit fontScale="92500" lnSpcReduction="20000"/>
          </a:bodyPr>
          <a:lstStyle/>
          <a:p>
            <a:r>
              <a:rPr lang="ar-SA" b="1" dirty="0"/>
              <a:t>ويتوحد الطفل مع الدور الجنسي المناسب </a:t>
            </a:r>
            <a:r>
              <a:rPr lang="en-US" dirty="0"/>
              <a:t>sex role</a:t>
            </a:r>
            <a:r>
              <a:rPr lang="ar-SA" b="1" dirty="0"/>
              <a:t> وتتضح عملية التنميط الجنسي </a:t>
            </a:r>
            <a:r>
              <a:rPr lang="en-US" dirty="0"/>
              <a:t>sex typing</a:t>
            </a:r>
            <a:r>
              <a:rPr lang="ar-SA" b="1" dirty="0"/>
              <a:t> </a:t>
            </a:r>
            <a:endParaRPr lang="ar-SA" b="1" dirty="0" smtClean="0"/>
          </a:p>
          <a:p>
            <a:r>
              <a:rPr lang="ar-SA" b="1" dirty="0" smtClean="0"/>
              <a:t>التنميط </a:t>
            </a:r>
            <a:r>
              <a:rPr lang="ar-SA" b="1" dirty="0"/>
              <a:t>الجنسي هو عملية التوحد مع شخصية نفس الجنس واكتساب صفات الذكورة بالنسبة للذكور و صفات الأنوثة بالنسبة للإناث.</a:t>
            </a:r>
            <a:endParaRPr lang="en-US" dirty="0"/>
          </a:p>
          <a:p>
            <a:r>
              <a:rPr lang="ar-SA" b="1" dirty="0"/>
              <a:t>ونحن نعرف أن الجنسين يختلفان حيويا بحكم الوراثة والبنية العضوية ووظائف الأعضاء ومع النمو يتمايز الجنسان اجتماعيا من حيث الملابس والميول والاتجاهات والمعايير السلوكية وأشياء مثل مقاييس الجمال والقوة وبعض خصائص الشخصية الأخرى, فمثلا يلاحظ السائد من إلباس الرضيع الذكر ملابس زرقاء والأنثى ملابس حمراء تمييزا لجنس الرضيع قبل أن </a:t>
            </a:r>
            <a:r>
              <a:rPr lang="ar-SA" b="1" dirty="0" err="1"/>
              <a:t>يعى</a:t>
            </a:r>
            <a:r>
              <a:rPr lang="ar-SA" b="1" dirty="0"/>
              <a:t> هو نفسه ذلك </a:t>
            </a:r>
            <a:r>
              <a:rPr lang="ar-SA" dirty="0"/>
              <a:t>.</a:t>
            </a:r>
            <a:endParaRPr lang="en-US" dirty="0"/>
          </a:p>
          <a:p>
            <a:r>
              <a:rPr lang="ar-SA" b="1" dirty="0"/>
              <a:t>وبصرف النظر عن الطبقة الاجتماعية فإن الذكور يسبقون الاناث في عملية التنميط الجنسي ربما بسبب نظرة المجتمع إلى جنس الطفل والميل إلى تفضيل جنس الذكر</a:t>
            </a:r>
            <a:r>
              <a:rPr lang="ar-SA" dirty="0"/>
              <a:t> .</a:t>
            </a:r>
            <a:endParaRPr lang="en-US" dirty="0"/>
          </a:p>
          <a:p>
            <a:endParaRPr lang="ar-SA" dirty="0"/>
          </a:p>
        </p:txBody>
      </p:sp>
      <p:sp>
        <p:nvSpPr>
          <p:cNvPr id="4" name="مستطيل مستدير الزوايا 3"/>
          <p:cNvSpPr/>
          <p:nvPr/>
        </p:nvSpPr>
        <p:spPr>
          <a:xfrm>
            <a:off x="6228184" y="2348880"/>
            <a:ext cx="1440160" cy="360040"/>
          </a:xfrm>
          <a:prstGeom prst="round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صورة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87" y="16273"/>
            <a:ext cx="2700300" cy="1407198"/>
          </a:xfrm>
          <a:prstGeom prst="rect">
            <a:avLst/>
          </a:prstGeom>
        </p:spPr>
      </p:pic>
    </p:spTree>
    <p:extLst>
      <p:ext uri="{BB962C8B-B14F-4D97-AF65-F5344CB8AC3E}">
        <p14:creationId xmlns:p14="http://schemas.microsoft.com/office/powerpoint/2010/main" xmlns="" val="30169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384"/>
            <a:ext cx="7620000" cy="1143000"/>
          </a:xfrm>
        </p:spPr>
        <p:txBody>
          <a:bodyPr/>
          <a:lstStyle/>
          <a:p>
            <a:pPr algn="ctr"/>
            <a:r>
              <a:rPr lang="ar-SA" sz="4800" dirty="0">
                <a:latin typeface="Adobe Arabic" pitchFamily="18" charset="-78"/>
                <a:cs typeface="Adobe Arabic" pitchFamily="18" charset="-78"/>
              </a:rPr>
              <a:t>النمو الخلقي</a:t>
            </a:r>
            <a:endParaRPr lang="ar-SA" dirty="0"/>
          </a:p>
        </p:txBody>
      </p:sp>
      <p:sp>
        <p:nvSpPr>
          <p:cNvPr id="3" name="عنصر نائب للمحتوى 2"/>
          <p:cNvSpPr>
            <a:spLocks noGrp="1"/>
          </p:cNvSpPr>
          <p:nvPr>
            <p:ph idx="1"/>
          </p:nvPr>
        </p:nvSpPr>
        <p:spPr>
          <a:xfrm>
            <a:off x="457200" y="880120"/>
            <a:ext cx="7620000" cy="1972816"/>
          </a:xfrm>
        </p:spPr>
        <p:txBody>
          <a:bodyPr/>
          <a:lstStyle/>
          <a:p>
            <a:pPr algn="ctr"/>
            <a:r>
              <a:rPr lang="ar-SA" sz="2400" dirty="0">
                <a:latin typeface="Adobe Arabic" pitchFamily="18" charset="-78"/>
                <a:cs typeface="Adobe Arabic" pitchFamily="18" charset="-78"/>
              </a:rPr>
              <a:t>درس (</a:t>
            </a:r>
            <a:r>
              <a:rPr lang="ar-SA" sz="2400" dirty="0" err="1">
                <a:latin typeface="Adobe Arabic" pitchFamily="18" charset="-78"/>
                <a:cs typeface="Adobe Arabic" pitchFamily="18" charset="-78"/>
              </a:rPr>
              <a:t>كولبرج</a:t>
            </a:r>
            <a:r>
              <a:rPr lang="ar-SA" sz="2400" dirty="0">
                <a:latin typeface="Adobe Arabic" pitchFamily="18" charset="-78"/>
                <a:cs typeface="Adobe Arabic" pitchFamily="18" charset="-78"/>
              </a:rPr>
              <a:t> )تطور نظرة الطفل إلى بعض القيم الخلقية والطريقة التي يفكر ويحكم بها بين القيم عندما تتعارض </a:t>
            </a:r>
            <a:r>
              <a:rPr lang="en-US" sz="2400" dirty="0">
                <a:latin typeface="Adobe Arabic" pitchFamily="18" charset="-78"/>
                <a:cs typeface="Adobe Arabic" pitchFamily="18" charset="-78"/>
              </a:rPr>
              <a:t/>
            </a:r>
            <a:br>
              <a:rPr lang="en-US" sz="2400" dirty="0">
                <a:latin typeface="Adobe Arabic" pitchFamily="18" charset="-78"/>
                <a:cs typeface="Adobe Arabic" pitchFamily="18" charset="-78"/>
              </a:rPr>
            </a:br>
            <a:r>
              <a:rPr lang="ar-SA" sz="2400" dirty="0">
                <a:latin typeface="Adobe Arabic" pitchFamily="18" charset="-78"/>
                <a:cs typeface="Adobe Arabic" pitchFamily="18" charset="-78"/>
              </a:rPr>
              <a:t>وقابل عدد كبير من أطفال هذه المرحلة وأوائل مرحلة المراهقة وكان يعرض على كل منهم بعض القصص ويطلب من الطفل الحكم على سلوك أبطال هذه القصص </a:t>
            </a:r>
            <a:endParaRPr lang="ar-SA" dirty="0"/>
          </a:p>
        </p:txBody>
      </p:sp>
      <p:sp>
        <p:nvSpPr>
          <p:cNvPr id="4" name="مستطيل مستدير الزوايا 3"/>
          <p:cNvSpPr/>
          <p:nvPr/>
        </p:nvSpPr>
        <p:spPr>
          <a:xfrm>
            <a:off x="3419872" y="2852936"/>
            <a:ext cx="2088232" cy="720080"/>
          </a:xfrm>
          <a:prstGeom prst="round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ysClr val="windowText" lastClr="000000"/>
              </a:solidFill>
            </a:endParaRPr>
          </a:p>
        </p:txBody>
      </p:sp>
      <p:sp>
        <p:nvSpPr>
          <p:cNvPr id="6" name="مستطيل 5"/>
          <p:cNvSpPr/>
          <p:nvPr/>
        </p:nvSpPr>
        <p:spPr>
          <a:xfrm>
            <a:off x="3300659" y="2936500"/>
            <a:ext cx="2207445" cy="646331"/>
          </a:xfrm>
          <a:prstGeom prst="rect">
            <a:avLst/>
          </a:prstGeom>
        </p:spPr>
        <p:txBody>
          <a:bodyPr wrap="square">
            <a:spAutoFit/>
          </a:bodyPr>
          <a:lstStyle/>
          <a:p>
            <a:pPr lvl="0" algn="ctr"/>
            <a:r>
              <a:rPr lang="ar-SA" b="1" dirty="0"/>
              <a:t>النمو الخلقي عند الفرد (</a:t>
            </a:r>
            <a:r>
              <a:rPr lang="ar-SA" b="1" dirty="0" err="1"/>
              <a:t>كولبرج</a:t>
            </a:r>
            <a:r>
              <a:rPr lang="ar-SA" b="1" dirty="0"/>
              <a:t>)</a:t>
            </a:r>
            <a:endParaRPr lang="ar-SA"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7" name="رابط مستقيم 3"/>
          <p:cNvSpPr/>
          <p:nvPr/>
        </p:nvSpPr>
        <p:spPr>
          <a:xfrm>
            <a:off x="4369154" y="3573016"/>
            <a:ext cx="3194355" cy="494241"/>
          </a:xfrm>
          <a:custGeom>
            <a:avLst/>
            <a:gdLst/>
            <a:ahLst/>
            <a:cxnLst/>
            <a:rect l="0" t="0" r="0" b="0"/>
            <a:pathLst>
              <a:path>
                <a:moveTo>
                  <a:pt x="0" y="0"/>
                </a:moveTo>
                <a:lnTo>
                  <a:pt x="0" y="108633"/>
                </a:lnTo>
                <a:lnTo>
                  <a:pt x="3194355" y="108633"/>
                </a:lnTo>
                <a:lnTo>
                  <a:pt x="3194355" y="206577"/>
                </a:lnTo>
              </a:path>
            </a:pathLst>
          </a:custGeom>
          <a:noFill/>
          <a:ln>
            <a:solidFill>
              <a:srgbClr val="FF6600"/>
            </a:solidFill>
          </a:ln>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8" name="رابط مستقيم 3"/>
          <p:cNvSpPr/>
          <p:nvPr/>
        </p:nvSpPr>
        <p:spPr>
          <a:xfrm>
            <a:off x="4369154" y="3587456"/>
            <a:ext cx="834738" cy="206577"/>
          </a:xfrm>
          <a:custGeom>
            <a:avLst/>
            <a:gdLst/>
            <a:ahLst/>
            <a:cxnLst/>
            <a:rect l="0" t="0" r="0" b="0"/>
            <a:pathLst>
              <a:path>
                <a:moveTo>
                  <a:pt x="0" y="0"/>
                </a:moveTo>
                <a:lnTo>
                  <a:pt x="0" y="108633"/>
                </a:lnTo>
                <a:lnTo>
                  <a:pt x="834738" y="108633"/>
                </a:lnTo>
                <a:lnTo>
                  <a:pt x="834738" y="206577"/>
                </a:lnTo>
              </a:path>
            </a:pathLst>
          </a:custGeom>
          <a:noFill/>
          <a:ln>
            <a:solidFill>
              <a:srgbClr val="FF6600"/>
            </a:solidFill>
          </a:ln>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9" name="رابط مستقيم 3"/>
          <p:cNvSpPr/>
          <p:nvPr/>
        </p:nvSpPr>
        <p:spPr>
          <a:xfrm>
            <a:off x="2032745" y="3599890"/>
            <a:ext cx="2336409" cy="206577"/>
          </a:xfrm>
          <a:custGeom>
            <a:avLst/>
            <a:gdLst/>
            <a:ahLst/>
            <a:cxnLst/>
            <a:rect l="0" t="0" r="0" b="0"/>
            <a:pathLst>
              <a:path>
                <a:moveTo>
                  <a:pt x="2336409" y="0"/>
                </a:moveTo>
                <a:lnTo>
                  <a:pt x="2336409" y="108633"/>
                </a:lnTo>
                <a:lnTo>
                  <a:pt x="0" y="108633"/>
                </a:lnTo>
                <a:lnTo>
                  <a:pt x="0" y="206577"/>
                </a:lnTo>
              </a:path>
            </a:pathLst>
          </a:custGeom>
          <a:noFill/>
          <a:ln>
            <a:solidFill>
              <a:srgbClr val="FF6600"/>
            </a:solidFill>
          </a:ln>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10" name="مستطيل مستدير الزوايا 9"/>
          <p:cNvSpPr/>
          <p:nvPr/>
        </p:nvSpPr>
        <p:spPr>
          <a:xfrm>
            <a:off x="6062713" y="3794033"/>
            <a:ext cx="1944216" cy="1985128"/>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lvl="0" algn="ctr"/>
            <a:r>
              <a:rPr lang="ar-SA" b="1" dirty="0"/>
              <a:t>المستوى الأول           مستوى ما قبل السلوك الخلقي</a:t>
            </a:r>
            <a:endParaRPr lang="ar-SA"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11" name="مستطيل مستدير الزوايا 10"/>
          <p:cNvSpPr/>
          <p:nvPr/>
        </p:nvSpPr>
        <p:spPr>
          <a:xfrm>
            <a:off x="3814415" y="3820136"/>
            <a:ext cx="1944216" cy="1985128"/>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lvl="0" algn="ctr"/>
            <a:r>
              <a:rPr lang="ar-SA" b="1" dirty="0"/>
              <a:t>المستوى الثاني  مستوى السلوك الذي يؤدي إلى علاقات اجتماعية طيبة</a:t>
            </a:r>
            <a:endParaRPr lang="ar-SA"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13" name="مستطيل مستدير الزوايا 12"/>
          <p:cNvSpPr/>
          <p:nvPr/>
        </p:nvSpPr>
        <p:spPr>
          <a:xfrm>
            <a:off x="1162369" y="3789040"/>
            <a:ext cx="1944216" cy="1985128"/>
          </a:xfrm>
          <a:prstGeom prst="round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1" anchor="ctr"/>
          <a:lstStyle/>
          <a:p>
            <a:pPr lvl="0" algn="ctr"/>
            <a:r>
              <a:rPr lang="ar-SA" b="1" dirty="0"/>
              <a:t>المستوى الثالث مستوى السلوك المعتمد على المبادئ والقيم الخلقية</a:t>
            </a:r>
            <a:endParaRPr lang="ar-SA" b="1" dirty="0">
              <a:effectLst>
                <a:outerShdw blurRad="38100" dist="38100" dir="2700000" algn="tl">
                  <a:srgbClr val="000000">
                    <a:alpha val="43137"/>
                  </a:srgbClr>
                </a:outerShdw>
              </a:effectLst>
              <a:latin typeface="Adobe Arabic" pitchFamily="18" charset="-78"/>
              <a:cs typeface="Adobe Arabic" pitchFamily="18" charset="-78"/>
            </a:endParaRPr>
          </a:p>
        </p:txBody>
      </p:sp>
    </p:spTree>
    <p:extLst>
      <p:ext uri="{BB962C8B-B14F-4D97-AF65-F5344CB8AC3E}">
        <p14:creationId xmlns:p14="http://schemas.microsoft.com/office/powerpoint/2010/main" xmlns="" val="95469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500" fill="hold"/>
                                        <p:tgtEl>
                                          <p:spTgt spid="9"/>
                                        </p:tgtEl>
                                        <p:attrNameLst>
                                          <p:attrName>ppt_w</p:attrName>
                                        </p:attrNameLst>
                                      </p:cBhvr>
                                      <p:tavLst>
                                        <p:tav tm="0">
                                          <p:val>
                                            <p:fltVal val="0"/>
                                          </p:val>
                                        </p:tav>
                                        <p:tav tm="100000">
                                          <p:val>
                                            <p:strVal val="#ppt_w"/>
                                          </p:val>
                                        </p:tav>
                                      </p:tavLst>
                                    </p:anim>
                                    <p:anim calcmode="lin" valueType="num">
                                      <p:cBhvr>
                                        <p:cTn id="60" dur="500" fill="hold"/>
                                        <p:tgtEl>
                                          <p:spTgt spid="9"/>
                                        </p:tgtEl>
                                        <p:attrNameLst>
                                          <p:attrName>ppt_h</p:attrName>
                                        </p:attrNameLst>
                                      </p:cBhvr>
                                      <p:tavLst>
                                        <p:tav tm="0">
                                          <p:val>
                                            <p:fltVal val="0"/>
                                          </p:val>
                                        </p:tav>
                                        <p:tav tm="100000">
                                          <p:val>
                                            <p:strVal val="#ppt_h"/>
                                          </p:val>
                                        </p:tav>
                                      </p:tavLst>
                                    </p:anim>
                                    <p:animEffect transition="in" filter="fade">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6" grpId="0"/>
      <p:bldP spid="10" grpId="0" animBg="1"/>
      <p:bldP spid="11" grpId="0" animBg="1"/>
      <p:bldP spid="13"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a:effectLst>
                  <a:outerShdw blurRad="38100" dist="38100" dir="2700000" algn="tl">
                    <a:srgbClr val="000000">
                      <a:alpha val="43137"/>
                    </a:srgbClr>
                  </a:outerShdw>
                </a:effectLst>
              </a:rPr>
              <a:t>أما "</a:t>
            </a:r>
            <a:r>
              <a:rPr lang="ar-SA" b="1" dirty="0" err="1">
                <a:effectLst>
                  <a:outerShdw blurRad="38100" dist="38100" dir="2700000" algn="tl">
                    <a:srgbClr val="000000">
                      <a:alpha val="43137"/>
                    </a:srgbClr>
                  </a:outerShdw>
                </a:effectLst>
              </a:rPr>
              <a:t>بياجيه</a:t>
            </a:r>
            <a:r>
              <a:rPr lang="ar-SA" b="1" dirty="0">
                <a:effectLst>
                  <a:outerShdw blurRad="38100" dist="38100" dir="2700000" algn="tl">
                    <a:srgbClr val="000000">
                      <a:alpha val="43137"/>
                    </a:srgbClr>
                  </a:outerShdw>
                </a:effectLst>
              </a:rPr>
              <a:t> " فقد درس النمو الخلقي عند الأطفال بمنهجه المتمثل في المقابلات الفردية بالأطفال ، وقد اهتم " </a:t>
            </a:r>
            <a:r>
              <a:rPr lang="ar-SA" b="1" dirty="0" err="1">
                <a:effectLst>
                  <a:outerShdw blurRad="38100" dist="38100" dir="2700000" algn="tl">
                    <a:srgbClr val="000000">
                      <a:alpha val="43137"/>
                    </a:srgbClr>
                  </a:outerShdw>
                </a:effectLst>
              </a:rPr>
              <a:t>بياجيه</a:t>
            </a:r>
            <a:r>
              <a:rPr lang="ar-SA" b="1" dirty="0">
                <a:effectLst>
                  <a:outerShdw blurRad="38100" dist="38100" dir="2700000" algn="tl">
                    <a:srgbClr val="000000">
                      <a:alpha val="43137"/>
                    </a:srgbClr>
                  </a:outerShdw>
                </a:effectLst>
              </a:rPr>
              <a:t>" بدراسة القواعد وطريقة </a:t>
            </a:r>
            <a:r>
              <a:rPr lang="ar-SA" b="1" dirty="0" err="1">
                <a:effectLst>
                  <a:outerShdw blurRad="38100" dist="38100" dir="2700000" algn="tl">
                    <a:srgbClr val="000000">
                      <a:alpha val="43137"/>
                    </a:srgbClr>
                  </a:outerShdw>
                </a:effectLst>
              </a:rPr>
              <a:t>إكتسابها</a:t>
            </a:r>
            <a:r>
              <a:rPr lang="ar-SA" b="1" dirty="0">
                <a:effectLst>
                  <a:outerShdw blurRad="38100" dist="38100" dir="2700000" algn="tl">
                    <a:srgbClr val="000000">
                      <a:alpha val="43137"/>
                    </a:srgbClr>
                  </a:outerShdw>
                </a:effectLst>
              </a:rPr>
              <a:t> . وأهم نتائجها :</a:t>
            </a:r>
            <a:endParaRPr lang="en-US" b="1" dirty="0">
              <a:effectLst>
                <a:outerShdw blurRad="38100" dist="38100" dir="2700000" algn="tl">
                  <a:srgbClr val="000000">
                    <a:alpha val="43137"/>
                  </a:srgbClr>
                </a:outerShdw>
              </a:effectLst>
            </a:endParaRPr>
          </a:p>
          <a:p>
            <a:r>
              <a:rPr lang="ar-SA" b="1" dirty="0">
                <a:effectLst>
                  <a:outerShdw blurRad="38100" dist="38100" dir="2700000" algn="tl">
                    <a:srgbClr val="000000">
                      <a:alpha val="43137"/>
                    </a:srgbClr>
                  </a:outerShdw>
                </a:effectLst>
              </a:rPr>
              <a:t>1/ يحدث تطور في مفهوم العدل عند الأطفال طوال المرحلة .</a:t>
            </a:r>
            <a:endParaRPr lang="en-US" b="1" dirty="0">
              <a:effectLst>
                <a:outerShdw blurRad="38100" dist="38100" dir="2700000" algn="tl">
                  <a:srgbClr val="000000">
                    <a:alpha val="43137"/>
                  </a:srgbClr>
                </a:outerShdw>
              </a:effectLst>
            </a:endParaRPr>
          </a:p>
          <a:p>
            <a:r>
              <a:rPr lang="ar-SA" b="1" dirty="0">
                <a:effectLst>
                  <a:outerShdw blurRad="38100" dist="38100" dir="2700000" algn="tl">
                    <a:srgbClr val="000000">
                      <a:alpha val="43137"/>
                    </a:srgbClr>
                  </a:outerShdw>
                </a:effectLst>
              </a:rPr>
              <a:t>2/ يحدث تناقض في طاعة الطفل للوالدين والأهل إذا كانت تتعارض مع إحساس الطفل بالعدل والإنصاف .</a:t>
            </a:r>
            <a:endParaRPr lang="en-US" b="1" dirty="0">
              <a:effectLst>
                <a:outerShdw blurRad="38100" dist="38100" dir="2700000" algn="tl">
                  <a:srgbClr val="000000">
                    <a:alpha val="43137"/>
                  </a:srgbClr>
                </a:outerShdw>
              </a:effectLst>
            </a:endParaRPr>
          </a:p>
          <a:p>
            <a:r>
              <a:rPr lang="ar-SA" b="1" dirty="0">
                <a:effectLst>
                  <a:outerShdw blurRad="38100" dist="38100" dir="2700000" algn="tl">
                    <a:srgbClr val="000000">
                      <a:alpha val="43137"/>
                    </a:srgbClr>
                  </a:outerShdw>
                </a:effectLst>
              </a:rPr>
              <a:t>3/ ينتهي "</a:t>
            </a:r>
            <a:r>
              <a:rPr lang="ar-SA" b="1" dirty="0" err="1">
                <a:effectLst>
                  <a:outerShdw blurRad="38100" dist="38100" dir="2700000" algn="tl">
                    <a:srgbClr val="000000">
                      <a:alpha val="43137"/>
                    </a:srgbClr>
                  </a:outerShdw>
                </a:effectLst>
              </a:rPr>
              <a:t>بياجيه</a:t>
            </a:r>
            <a:r>
              <a:rPr lang="ar-SA" b="1" dirty="0">
                <a:effectLst>
                  <a:outerShdw blurRad="38100" dist="38100" dir="2700000" algn="tl">
                    <a:srgbClr val="000000">
                      <a:alpha val="43137"/>
                    </a:srgbClr>
                  </a:outerShdw>
                </a:effectLst>
              </a:rPr>
              <a:t>" إلى أن هناك ثلاث فترات في نمو معنى العدل والإنصاف عند الطفل </a:t>
            </a:r>
            <a:r>
              <a:rPr lang="ar-SA" b="1" dirty="0" smtClean="0">
                <a:effectLst>
                  <a:outerShdw blurRad="38100" dist="38100" dir="2700000" algn="tl">
                    <a:srgbClr val="000000">
                      <a:alpha val="43137"/>
                    </a:srgbClr>
                  </a:outerShdw>
                </a:effectLst>
              </a:rPr>
              <a:t>:</a:t>
            </a:r>
          </a:p>
          <a:p>
            <a:endParaRPr lang="ar-SA" b="1" dirty="0">
              <a:effectLst>
                <a:outerShdw blurRad="38100" dist="38100" dir="2700000" algn="tl">
                  <a:srgbClr val="000000">
                    <a:alpha val="43137"/>
                  </a:srgbClr>
                </a:outerShdw>
              </a:effectLst>
            </a:endParaRPr>
          </a:p>
          <a:p>
            <a:endParaRPr lang="ar-SA" b="1" dirty="0" smtClean="0">
              <a:effectLst>
                <a:outerShdw blurRad="38100" dist="38100" dir="2700000" algn="tl">
                  <a:srgbClr val="000000">
                    <a:alpha val="43137"/>
                  </a:srgbClr>
                </a:outerShdw>
              </a:effectLst>
            </a:endParaRPr>
          </a:p>
          <a:p>
            <a:endParaRPr lang="en-US" b="1" dirty="0">
              <a:effectLst>
                <a:outerShdw blurRad="38100" dist="38100" dir="2700000" algn="tl">
                  <a:srgbClr val="000000">
                    <a:alpha val="43137"/>
                  </a:srgbClr>
                </a:outerShdw>
              </a:effectLst>
            </a:endParaRPr>
          </a:p>
          <a:p>
            <a:r>
              <a:rPr lang="ar-SA" b="1" dirty="0">
                <a:effectLst>
                  <a:outerShdw blurRad="38100" dist="38100" dir="2700000" algn="tl">
                    <a:srgbClr val="000000">
                      <a:alpha val="43137"/>
                    </a:srgbClr>
                  </a:outerShdw>
                </a:effectLst>
              </a:rPr>
              <a:t>وهذه النتائج شبيهة بالنتائج التي توصل إليها "</a:t>
            </a:r>
            <a:r>
              <a:rPr lang="ar-SA" b="1" dirty="0" err="1">
                <a:effectLst>
                  <a:outerShdw blurRad="38100" dist="38100" dir="2700000" algn="tl">
                    <a:srgbClr val="000000">
                      <a:alpha val="43137"/>
                    </a:srgbClr>
                  </a:outerShdw>
                </a:effectLst>
              </a:rPr>
              <a:t>كولبرج</a:t>
            </a:r>
            <a:r>
              <a:rPr lang="ar-SA" b="1" dirty="0">
                <a:effectLst>
                  <a:outerShdw blurRad="38100" dist="38100" dir="2700000" algn="tl">
                    <a:srgbClr val="000000">
                      <a:alpha val="43137"/>
                    </a:srgbClr>
                  </a:outerShdw>
                </a:effectLst>
              </a:rPr>
              <a:t> " . </a:t>
            </a:r>
            <a:endParaRPr lang="en-US" b="1" dirty="0">
              <a:effectLst>
                <a:outerShdw blurRad="38100" dist="38100" dir="2700000" algn="tl">
                  <a:srgbClr val="000000">
                    <a:alpha val="43137"/>
                  </a:srgbClr>
                </a:outerShdw>
              </a:effectLst>
            </a:endParaRPr>
          </a:p>
          <a:p>
            <a:endParaRPr lang="ar-SA" b="1" dirty="0">
              <a:effectLst>
                <a:outerShdw blurRad="38100" dist="38100" dir="2700000" algn="tl">
                  <a:srgbClr val="000000">
                    <a:alpha val="43137"/>
                  </a:srgbClr>
                </a:outerShdw>
              </a:effectLst>
            </a:endParaRPr>
          </a:p>
        </p:txBody>
      </p:sp>
      <p:graphicFrame>
        <p:nvGraphicFramePr>
          <p:cNvPr id="4" name="جدول 3"/>
          <p:cNvGraphicFramePr>
            <a:graphicFrameLocks noGrp="1"/>
          </p:cNvGraphicFramePr>
          <p:nvPr>
            <p:extLst>
              <p:ext uri="{D42A27DB-BD31-4B8C-83A1-F6EECF244321}">
                <p14:modId xmlns:p14="http://schemas.microsoft.com/office/powerpoint/2010/main" xmlns="" val="973089834"/>
              </p:ext>
            </p:extLst>
          </p:nvPr>
        </p:nvGraphicFramePr>
        <p:xfrm>
          <a:off x="683568" y="4581129"/>
          <a:ext cx="7022713" cy="1048698"/>
        </p:xfrm>
        <a:graphic>
          <a:graphicData uri="http://schemas.openxmlformats.org/drawingml/2006/table">
            <a:tbl>
              <a:tblPr rtl="1" firstRow="1" firstCol="1" bandRow="1">
                <a:tableStyleId>{5C22544A-7EE6-4342-B048-85BDC9FD1C3A}</a:tableStyleId>
              </a:tblPr>
              <a:tblGrid>
                <a:gridCol w="1098842"/>
                <a:gridCol w="1831333"/>
                <a:gridCol w="4092538"/>
              </a:tblGrid>
              <a:tr h="349566">
                <a:tc>
                  <a:txBody>
                    <a:bodyPr/>
                    <a:lstStyle/>
                    <a:p>
                      <a:pPr algn="just" rtl="1">
                        <a:lnSpc>
                          <a:spcPct val="115000"/>
                        </a:lnSpc>
                        <a:spcAft>
                          <a:spcPts val="0"/>
                        </a:spcAft>
                      </a:pPr>
                      <a:r>
                        <a:rPr lang="ar-SA" sz="1400" dirty="0">
                          <a:effectLst>
                            <a:outerShdw blurRad="38100" dist="38100" dir="2700000" algn="tl">
                              <a:srgbClr val="000000">
                                <a:alpha val="43137"/>
                              </a:srgbClr>
                            </a:outerShdw>
                          </a:effectLst>
                        </a:rPr>
                        <a:t>الأولى </a:t>
                      </a:r>
                      <a:endParaRPr lang="en-US" sz="11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algn="just" rtl="1">
                        <a:lnSpc>
                          <a:spcPct val="115000"/>
                        </a:lnSpc>
                        <a:spcAft>
                          <a:spcPts val="0"/>
                        </a:spcAft>
                      </a:pPr>
                      <a:r>
                        <a:rPr lang="ar-SA" sz="1400">
                          <a:effectLst>
                            <a:outerShdw blurRad="38100" dist="38100" dir="2700000" algn="tl">
                              <a:srgbClr val="000000">
                                <a:alpha val="43137"/>
                              </a:srgbClr>
                            </a:outerShdw>
                          </a:effectLst>
                        </a:rPr>
                        <a:t>وتستمر حتى سن 7أو8 </a:t>
                      </a:r>
                      <a:endParaRPr lang="en-US" sz="11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algn="just" rtl="1">
                        <a:lnSpc>
                          <a:spcPct val="115000"/>
                        </a:lnSpc>
                        <a:spcAft>
                          <a:spcPts val="0"/>
                        </a:spcAft>
                      </a:pPr>
                      <a:r>
                        <a:rPr lang="ar-SA" sz="1400">
                          <a:effectLst>
                            <a:outerShdw blurRad="38100" dist="38100" dir="2700000" algn="tl">
                              <a:srgbClr val="000000">
                                <a:alpha val="43137"/>
                              </a:srgbClr>
                            </a:outerShdw>
                          </a:effectLst>
                        </a:rPr>
                        <a:t>وفيها يكون العدل والإنصاف حسب مايرى الكبار</a:t>
                      </a:r>
                      <a:endParaRPr lang="en-US" sz="1100">
                        <a:effectLst>
                          <a:outerShdw blurRad="38100" dist="38100" dir="2700000" algn="tl">
                            <a:srgbClr val="000000">
                              <a:alpha val="43137"/>
                            </a:srgbClr>
                          </a:outerShdw>
                        </a:effectLst>
                        <a:latin typeface="Calibri"/>
                        <a:ea typeface="Calibri"/>
                        <a:cs typeface="Arial"/>
                      </a:endParaRPr>
                    </a:p>
                  </a:txBody>
                  <a:tcPr marL="68580" marR="68580" marT="0" marB="0"/>
                </a:tc>
              </a:tr>
              <a:tr h="349566">
                <a:tc>
                  <a:txBody>
                    <a:bodyPr/>
                    <a:lstStyle/>
                    <a:p>
                      <a:pPr algn="just" rtl="1">
                        <a:lnSpc>
                          <a:spcPct val="115000"/>
                        </a:lnSpc>
                        <a:spcAft>
                          <a:spcPts val="0"/>
                        </a:spcAft>
                      </a:pPr>
                      <a:r>
                        <a:rPr lang="ar-SA" sz="1400">
                          <a:effectLst>
                            <a:outerShdw blurRad="38100" dist="38100" dir="2700000" algn="tl">
                              <a:srgbClr val="000000">
                                <a:alpha val="43137"/>
                              </a:srgbClr>
                            </a:outerShdw>
                          </a:effectLst>
                        </a:rPr>
                        <a:t>الثانية</a:t>
                      </a:r>
                      <a:endParaRPr lang="en-US" sz="11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algn="just" rtl="1">
                        <a:lnSpc>
                          <a:spcPct val="115000"/>
                        </a:lnSpc>
                        <a:spcAft>
                          <a:spcPts val="0"/>
                        </a:spcAft>
                      </a:pPr>
                      <a:r>
                        <a:rPr lang="ar-SA" sz="1400">
                          <a:effectLst>
                            <a:outerShdw blurRad="38100" dist="38100" dir="2700000" algn="tl">
                              <a:srgbClr val="000000">
                                <a:alpha val="43137"/>
                              </a:srgbClr>
                            </a:outerShdw>
                          </a:effectLst>
                        </a:rPr>
                        <a:t>وتمتد من سن 8إلى 11</a:t>
                      </a:r>
                      <a:endParaRPr lang="en-US" sz="11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algn="just" rtl="1">
                        <a:lnSpc>
                          <a:spcPct val="115000"/>
                        </a:lnSpc>
                        <a:spcAft>
                          <a:spcPts val="0"/>
                        </a:spcAft>
                      </a:pPr>
                      <a:r>
                        <a:rPr lang="ar-SA" sz="1400">
                          <a:effectLst>
                            <a:outerShdw blurRad="38100" dist="38100" dir="2700000" algn="tl">
                              <a:srgbClr val="000000">
                                <a:alpha val="43137"/>
                              </a:srgbClr>
                            </a:outerShdw>
                          </a:effectLst>
                        </a:rPr>
                        <a:t>وهي مرحلة المساواة التي يطبق فيها الطفل القواعد كما هي</a:t>
                      </a:r>
                      <a:endParaRPr lang="en-US" sz="1100">
                        <a:effectLst>
                          <a:outerShdw blurRad="38100" dist="38100" dir="2700000" algn="tl">
                            <a:srgbClr val="000000">
                              <a:alpha val="43137"/>
                            </a:srgbClr>
                          </a:outerShdw>
                        </a:effectLst>
                        <a:latin typeface="Calibri"/>
                        <a:ea typeface="Calibri"/>
                        <a:cs typeface="Arial"/>
                      </a:endParaRPr>
                    </a:p>
                  </a:txBody>
                  <a:tcPr marL="68580" marR="68580" marT="0" marB="0"/>
                </a:tc>
              </a:tr>
              <a:tr h="349566">
                <a:tc>
                  <a:txBody>
                    <a:bodyPr/>
                    <a:lstStyle/>
                    <a:p>
                      <a:pPr algn="just" rtl="1">
                        <a:lnSpc>
                          <a:spcPct val="115000"/>
                        </a:lnSpc>
                        <a:spcAft>
                          <a:spcPts val="0"/>
                        </a:spcAft>
                      </a:pPr>
                      <a:r>
                        <a:rPr lang="ar-SA" sz="1400">
                          <a:effectLst>
                            <a:outerShdw blurRad="38100" dist="38100" dir="2700000" algn="tl">
                              <a:srgbClr val="000000">
                                <a:alpha val="43137"/>
                              </a:srgbClr>
                            </a:outerShdw>
                          </a:effectLst>
                        </a:rPr>
                        <a:t>الثالثة</a:t>
                      </a:r>
                      <a:endParaRPr lang="en-US" sz="11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algn="just" rtl="1">
                        <a:lnSpc>
                          <a:spcPct val="115000"/>
                        </a:lnSpc>
                        <a:spcAft>
                          <a:spcPts val="0"/>
                        </a:spcAft>
                      </a:pPr>
                      <a:r>
                        <a:rPr lang="ar-SA" sz="1400" dirty="0">
                          <a:effectLst>
                            <a:outerShdw blurRad="38100" dist="38100" dir="2700000" algn="tl">
                              <a:srgbClr val="000000">
                                <a:alpha val="43137"/>
                              </a:srgbClr>
                            </a:outerShdw>
                          </a:effectLst>
                        </a:rPr>
                        <a:t>وهي العامين 11و 12</a:t>
                      </a:r>
                      <a:endParaRPr lang="en-US" sz="11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algn="just" rtl="1">
                        <a:lnSpc>
                          <a:spcPct val="115000"/>
                        </a:lnSpc>
                        <a:spcAft>
                          <a:spcPts val="0"/>
                        </a:spcAft>
                      </a:pPr>
                      <a:r>
                        <a:rPr lang="ar-SA" sz="1400" dirty="0">
                          <a:effectLst>
                            <a:outerShdw blurRad="38100" dist="38100" dir="2700000" algn="tl">
                              <a:srgbClr val="000000">
                                <a:alpha val="43137"/>
                              </a:srgbClr>
                            </a:outerShdw>
                          </a:effectLst>
                        </a:rPr>
                        <a:t>يطبق الطفل قواعد العدالة مشفوعة بتقدير ملابسات الموقف</a:t>
                      </a:r>
                      <a:endParaRPr lang="en-US" sz="1100" dirty="0">
                        <a:effectLst>
                          <a:outerShdw blurRad="38100" dist="38100" dir="2700000" algn="tl">
                            <a:srgbClr val="000000">
                              <a:alpha val="43137"/>
                            </a:srgbClr>
                          </a:outerShdw>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xmlns="" val="18573469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effectLst>
                  <a:outerShdw blurRad="69850" dist="43180" dir="5400000" sx="0" sy="0">
                    <a:srgbClr val="000000">
                      <a:alpha val="65000"/>
                    </a:srgbClr>
                  </a:outerShdw>
                </a:effectLst>
              </a:rPr>
              <a:t>التطبيقات </a:t>
            </a:r>
            <a:r>
              <a:rPr lang="ar-SA" dirty="0" smtClean="0">
                <a:effectLst>
                  <a:outerShdw blurRad="69850" dist="43180" dir="5400000" sx="0" sy="0">
                    <a:srgbClr val="000000">
                      <a:alpha val="65000"/>
                    </a:srgbClr>
                  </a:outerShdw>
                </a:effectLst>
              </a:rPr>
              <a:t>التربوية </a:t>
            </a:r>
            <a:r>
              <a:rPr lang="ar-SA" dirty="0">
                <a:effectLst>
                  <a:outerShdw blurRad="69850" dist="43180" dir="5400000" sx="0" sy="0">
                    <a:srgbClr val="000000">
                      <a:alpha val="65000"/>
                    </a:srgbClr>
                  </a:outerShdw>
                </a:effectLst>
              </a:rPr>
              <a:t>للنمو الاجتماعي والخلقي</a:t>
            </a:r>
            <a:endParaRPr lang="ar-SA" dirty="0"/>
          </a:p>
        </p:txBody>
      </p:sp>
      <p:sp>
        <p:nvSpPr>
          <p:cNvPr id="3" name="عنصر نائب للمحتوى 2"/>
          <p:cNvSpPr>
            <a:spLocks noGrp="1"/>
          </p:cNvSpPr>
          <p:nvPr>
            <p:ph idx="1"/>
          </p:nvPr>
        </p:nvSpPr>
        <p:spPr/>
        <p:txBody>
          <a:bodyPr/>
          <a:lstStyle/>
          <a:p>
            <a:r>
              <a:rPr lang="ar-SA" b="1" dirty="0">
                <a:solidFill>
                  <a:schemeClr val="tx1">
                    <a:lumMod val="95000"/>
                    <a:lumOff val="5000"/>
                  </a:schemeClr>
                </a:solidFill>
                <a:effectLst>
                  <a:outerShdw blurRad="38100" dist="38100" dir="2700000" algn="tl">
                    <a:srgbClr val="000000">
                      <a:alpha val="43137"/>
                    </a:srgbClr>
                  </a:outerShdw>
                </a:effectLst>
              </a:rPr>
              <a:t>يجب على الاباء والمربين مراعاه ما يلي:</a:t>
            </a:r>
            <a:endParaRPr lang="en-US" b="1" dirty="0">
              <a:solidFill>
                <a:schemeClr val="tx1">
                  <a:lumMod val="95000"/>
                  <a:lumOff val="5000"/>
                </a:schemeClr>
              </a:solidFill>
              <a:effectLst>
                <a:outerShdw blurRad="38100" dist="38100" dir="2700000" algn="tl">
                  <a:srgbClr val="000000">
                    <a:alpha val="43137"/>
                  </a:srgbClr>
                </a:outerShdw>
              </a:effectLst>
            </a:endParaRPr>
          </a:p>
          <a:p>
            <a:r>
              <a:rPr lang="ar-SA" b="1" dirty="0" smtClean="0">
                <a:solidFill>
                  <a:schemeClr val="tx1">
                    <a:lumMod val="95000"/>
                    <a:lumOff val="5000"/>
                  </a:schemeClr>
                </a:solidFill>
                <a:effectLst>
                  <a:outerShdw blurRad="38100" dist="38100" dir="2700000" algn="tl">
                    <a:srgbClr val="000000">
                      <a:alpha val="43137"/>
                    </a:srgbClr>
                  </a:outerShdw>
                </a:effectLst>
              </a:rPr>
              <a:t>الحرص </a:t>
            </a:r>
            <a:r>
              <a:rPr lang="ar-SA" b="1" dirty="0">
                <a:solidFill>
                  <a:schemeClr val="tx1">
                    <a:lumMod val="95000"/>
                    <a:lumOff val="5000"/>
                  </a:schemeClr>
                </a:solidFill>
                <a:effectLst>
                  <a:outerShdw blurRad="38100" dist="38100" dir="2700000" algn="tl">
                    <a:srgbClr val="000000">
                      <a:alpha val="43137"/>
                    </a:srgbClr>
                  </a:outerShdw>
                </a:effectLst>
              </a:rPr>
              <a:t>على اكساب الطفل نمط اجتماعي سليم في علاقته مع الاخرين</a:t>
            </a:r>
            <a:endParaRPr lang="en-US" b="1" dirty="0">
              <a:solidFill>
                <a:schemeClr val="tx1">
                  <a:lumMod val="95000"/>
                  <a:lumOff val="5000"/>
                </a:schemeClr>
              </a:solidFill>
              <a:effectLst>
                <a:outerShdw blurRad="38100" dist="38100" dir="2700000" algn="tl">
                  <a:srgbClr val="000000">
                    <a:alpha val="43137"/>
                  </a:srgbClr>
                </a:outerShdw>
              </a:effectLst>
            </a:endParaRPr>
          </a:p>
          <a:p>
            <a:r>
              <a:rPr lang="ar-SA" b="1" dirty="0" smtClean="0">
                <a:solidFill>
                  <a:schemeClr val="tx1">
                    <a:lumMod val="95000"/>
                    <a:lumOff val="5000"/>
                  </a:schemeClr>
                </a:solidFill>
                <a:effectLst>
                  <a:outerShdw blurRad="38100" dist="38100" dir="2700000" algn="tl">
                    <a:srgbClr val="000000">
                      <a:alpha val="43137"/>
                    </a:srgbClr>
                  </a:outerShdw>
                </a:effectLst>
              </a:rPr>
              <a:t>اكساب </a:t>
            </a:r>
            <a:r>
              <a:rPr lang="ar-SA" b="1" dirty="0">
                <a:solidFill>
                  <a:schemeClr val="tx1">
                    <a:lumMod val="95000"/>
                    <a:lumOff val="5000"/>
                  </a:schemeClr>
                </a:solidFill>
                <a:effectLst>
                  <a:outerShdw blurRad="38100" dist="38100" dir="2700000" algn="tl">
                    <a:srgbClr val="000000">
                      <a:alpha val="43137"/>
                    </a:srgbClr>
                  </a:outerShdw>
                </a:effectLst>
              </a:rPr>
              <a:t>الطفل الصفات المرغوب فيها مثل الكرم</a:t>
            </a:r>
            <a:endParaRPr lang="en-US" b="1" dirty="0">
              <a:solidFill>
                <a:schemeClr val="tx1">
                  <a:lumMod val="95000"/>
                  <a:lumOff val="5000"/>
                </a:schemeClr>
              </a:solidFill>
              <a:effectLst>
                <a:outerShdw blurRad="38100" dist="38100" dir="2700000" algn="tl">
                  <a:srgbClr val="000000">
                    <a:alpha val="43137"/>
                  </a:srgbClr>
                </a:outerShdw>
              </a:effectLst>
            </a:endParaRPr>
          </a:p>
          <a:p>
            <a:r>
              <a:rPr lang="ar-SA" b="1" dirty="0" smtClean="0">
                <a:solidFill>
                  <a:schemeClr val="tx1">
                    <a:lumMod val="95000"/>
                    <a:lumOff val="5000"/>
                  </a:schemeClr>
                </a:solidFill>
                <a:effectLst>
                  <a:outerShdw blurRad="38100" dist="38100" dir="2700000" algn="tl">
                    <a:srgbClr val="000000">
                      <a:alpha val="43137"/>
                    </a:srgbClr>
                  </a:outerShdw>
                </a:effectLst>
              </a:rPr>
              <a:t>يجب </a:t>
            </a:r>
            <a:r>
              <a:rPr lang="ar-SA" b="1" dirty="0">
                <a:solidFill>
                  <a:schemeClr val="tx1">
                    <a:lumMod val="95000"/>
                    <a:lumOff val="5000"/>
                  </a:schemeClr>
                </a:solidFill>
                <a:effectLst>
                  <a:outerShdw blurRad="38100" dist="38100" dir="2700000" algn="tl">
                    <a:srgbClr val="000000">
                      <a:alpha val="43137"/>
                    </a:srgbClr>
                  </a:outerShdw>
                </a:effectLst>
              </a:rPr>
              <a:t>الابتعاد عن الاساليب </a:t>
            </a:r>
            <a:r>
              <a:rPr lang="ar-SA" b="1" dirty="0" err="1">
                <a:solidFill>
                  <a:schemeClr val="tx1">
                    <a:lumMod val="95000"/>
                    <a:lumOff val="5000"/>
                  </a:schemeClr>
                </a:solidFill>
                <a:effectLst>
                  <a:outerShdw blurRad="38100" dist="38100" dir="2700000" algn="tl">
                    <a:srgbClr val="000000">
                      <a:alpha val="43137"/>
                    </a:srgbClr>
                  </a:outerShdw>
                </a:effectLst>
              </a:rPr>
              <a:t>المكروهه</a:t>
            </a:r>
            <a:r>
              <a:rPr lang="ar-SA" b="1" dirty="0">
                <a:solidFill>
                  <a:schemeClr val="tx1">
                    <a:lumMod val="95000"/>
                    <a:lumOff val="5000"/>
                  </a:schemeClr>
                </a:solidFill>
                <a:effectLst>
                  <a:outerShdw blurRad="38100" dist="38100" dir="2700000" algn="tl">
                    <a:srgbClr val="000000">
                      <a:alpha val="43137"/>
                    </a:srgbClr>
                  </a:outerShdw>
                </a:effectLst>
              </a:rPr>
              <a:t> مثل التأنيب</a:t>
            </a:r>
            <a:endParaRPr lang="en-US" b="1" dirty="0">
              <a:solidFill>
                <a:schemeClr val="tx1">
                  <a:lumMod val="95000"/>
                  <a:lumOff val="5000"/>
                </a:schemeClr>
              </a:solidFill>
              <a:effectLst>
                <a:outerShdw blurRad="38100" dist="38100" dir="2700000" algn="tl">
                  <a:srgbClr val="000000">
                    <a:alpha val="43137"/>
                  </a:srgbClr>
                </a:outerShdw>
              </a:effectLst>
            </a:endParaRPr>
          </a:p>
          <a:p>
            <a:r>
              <a:rPr lang="ar-SA" b="1" dirty="0" smtClean="0">
                <a:solidFill>
                  <a:schemeClr val="tx1">
                    <a:lumMod val="95000"/>
                    <a:lumOff val="5000"/>
                  </a:schemeClr>
                </a:solidFill>
                <a:effectLst>
                  <a:outerShdw blurRad="38100" dist="38100" dir="2700000" algn="tl">
                    <a:srgbClr val="000000">
                      <a:alpha val="43137"/>
                    </a:srgbClr>
                  </a:outerShdw>
                </a:effectLst>
              </a:rPr>
              <a:t>تظهر </a:t>
            </a:r>
            <a:r>
              <a:rPr lang="ar-SA" b="1" dirty="0">
                <a:solidFill>
                  <a:schemeClr val="tx1">
                    <a:lumMod val="95000"/>
                    <a:lumOff val="5000"/>
                  </a:schemeClr>
                </a:solidFill>
                <a:effectLst>
                  <a:outerShdw blurRad="38100" dist="38100" dir="2700000" algn="tl">
                    <a:srgbClr val="000000">
                      <a:alpha val="43137"/>
                    </a:srgbClr>
                  </a:outerShdw>
                </a:effectLst>
              </a:rPr>
              <a:t>ميولهم العقلية والمهنية في نهايتها مما يدعوهم الى معرفه ميول الطفل</a:t>
            </a:r>
            <a:endParaRPr lang="en-US" b="1" dirty="0">
              <a:solidFill>
                <a:schemeClr val="tx1">
                  <a:lumMod val="95000"/>
                  <a:lumOff val="5000"/>
                </a:schemeClr>
              </a:solidFill>
              <a:effectLst>
                <a:outerShdw blurRad="38100" dist="38100" dir="2700000" algn="tl">
                  <a:srgbClr val="000000">
                    <a:alpha val="43137"/>
                  </a:srgbClr>
                </a:outerShdw>
              </a:effectLst>
            </a:endParaRPr>
          </a:p>
          <a:p>
            <a:r>
              <a:rPr lang="ar-SA" b="1" dirty="0" smtClean="0">
                <a:solidFill>
                  <a:schemeClr val="tx1">
                    <a:lumMod val="95000"/>
                    <a:lumOff val="5000"/>
                  </a:schemeClr>
                </a:solidFill>
                <a:effectLst>
                  <a:outerShdw blurRad="38100" dist="38100" dir="2700000" algn="tl">
                    <a:srgbClr val="000000">
                      <a:alpha val="43137"/>
                    </a:srgbClr>
                  </a:outerShdw>
                </a:effectLst>
              </a:rPr>
              <a:t>يجب </a:t>
            </a:r>
            <a:r>
              <a:rPr lang="ar-SA" b="1" dirty="0">
                <a:solidFill>
                  <a:schemeClr val="tx1">
                    <a:lumMod val="95000"/>
                    <a:lumOff val="5000"/>
                  </a:schemeClr>
                </a:solidFill>
                <a:effectLst>
                  <a:outerShdw blurRad="38100" dist="38100" dir="2700000" algn="tl">
                    <a:srgbClr val="000000">
                      <a:alpha val="43137"/>
                    </a:srgbClr>
                  </a:outerShdw>
                </a:effectLst>
              </a:rPr>
              <a:t>ان يجد كل طفل معاملة منزليه </a:t>
            </a:r>
            <a:r>
              <a:rPr lang="ar-SA" b="1" dirty="0" err="1">
                <a:solidFill>
                  <a:schemeClr val="tx1">
                    <a:lumMod val="95000"/>
                    <a:lumOff val="5000"/>
                  </a:schemeClr>
                </a:solidFill>
                <a:effectLst>
                  <a:outerShdw blurRad="38100" dist="38100" dir="2700000" algn="tl">
                    <a:srgbClr val="000000">
                      <a:alpha val="43137"/>
                    </a:srgbClr>
                  </a:outerShdw>
                </a:effectLst>
              </a:rPr>
              <a:t>متوازنه</a:t>
            </a:r>
            <a:endParaRPr lang="en-US" b="1" dirty="0">
              <a:solidFill>
                <a:schemeClr val="tx1">
                  <a:lumMod val="95000"/>
                  <a:lumOff val="5000"/>
                </a:schemeClr>
              </a:solidFill>
              <a:effectLst>
                <a:outerShdw blurRad="38100" dist="38100" dir="2700000" algn="tl">
                  <a:srgbClr val="000000">
                    <a:alpha val="43137"/>
                  </a:srgbClr>
                </a:outerShdw>
              </a:effectLst>
            </a:endParaRPr>
          </a:p>
          <a:p>
            <a:r>
              <a:rPr lang="ar-SA" b="1" dirty="0" smtClean="0">
                <a:solidFill>
                  <a:schemeClr val="tx1">
                    <a:lumMod val="95000"/>
                    <a:lumOff val="5000"/>
                  </a:schemeClr>
                </a:solidFill>
                <a:effectLst>
                  <a:outerShdw blurRad="38100" dist="38100" dir="2700000" algn="tl">
                    <a:srgbClr val="000000">
                      <a:alpha val="43137"/>
                    </a:srgbClr>
                  </a:outerShdw>
                </a:effectLst>
              </a:rPr>
              <a:t>يفهم </a:t>
            </a:r>
            <a:r>
              <a:rPr lang="ar-SA" b="1" dirty="0">
                <a:solidFill>
                  <a:schemeClr val="tx1">
                    <a:lumMod val="95000"/>
                    <a:lumOff val="5000"/>
                  </a:schemeClr>
                </a:solidFill>
                <a:effectLst>
                  <a:outerShdw blurRad="38100" dist="38100" dir="2700000" algn="tl">
                    <a:srgbClr val="000000">
                      <a:alpha val="43137"/>
                    </a:srgbClr>
                  </a:outerShdw>
                </a:effectLst>
              </a:rPr>
              <a:t>الطفل الدين بصوره شكلية ويمارس الطقوس كنوع من </a:t>
            </a:r>
            <a:r>
              <a:rPr lang="ar-SA" b="1" dirty="0" err="1">
                <a:solidFill>
                  <a:schemeClr val="tx1">
                    <a:lumMod val="95000"/>
                    <a:lumOff val="5000"/>
                  </a:schemeClr>
                </a:solidFill>
                <a:effectLst>
                  <a:outerShdw blurRad="38100" dist="38100" dir="2700000" algn="tl">
                    <a:srgbClr val="000000">
                      <a:alpha val="43137"/>
                    </a:srgbClr>
                  </a:outerShdw>
                </a:effectLst>
              </a:rPr>
              <a:t>المسايره</a:t>
            </a:r>
            <a:r>
              <a:rPr lang="ar-SA" b="1" dirty="0">
                <a:solidFill>
                  <a:schemeClr val="tx1">
                    <a:lumMod val="95000"/>
                    <a:lumOff val="5000"/>
                  </a:schemeClr>
                </a:solidFill>
                <a:effectLst>
                  <a:outerShdw blurRad="38100" dist="38100" dir="2700000" algn="tl">
                    <a:srgbClr val="000000">
                      <a:alpha val="43137"/>
                    </a:srgbClr>
                  </a:outerShdw>
                </a:effectLst>
              </a:rPr>
              <a:t> الاجتماعية...</a:t>
            </a:r>
            <a:endParaRPr lang="en-US" b="1" dirty="0">
              <a:solidFill>
                <a:schemeClr val="tx1">
                  <a:lumMod val="95000"/>
                  <a:lumOff val="5000"/>
                </a:schemeClr>
              </a:solidFill>
              <a:effectLst>
                <a:outerShdw blurRad="38100" dist="38100" dir="2700000" algn="tl">
                  <a:srgbClr val="000000">
                    <a:alpha val="43137"/>
                  </a:srgbClr>
                </a:outerShdw>
              </a:effectLst>
            </a:endParaRPr>
          </a:p>
          <a:p>
            <a:endParaRPr lang="ar-S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24979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dirty="0" smtClean="0"/>
              <a:t>وتنقسم مرحلة الطفولة وفقاً لهذا التفسير إلى فترتين متميزتين هما:-</a:t>
            </a:r>
          </a:p>
          <a:p>
            <a:r>
              <a:rPr lang="ar-SA" dirty="0" smtClean="0"/>
              <a:t>مرحلة الطفولة المبكرة من (2-5سنوات) </a:t>
            </a:r>
            <a:r>
              <a:rPr lang="az-Latn-AZ" dirty="0" smtClean="0"/>
              <a:t>Early childhood:</a:t>
            </a:r>
          </a:p>
          <a:p>
            <a:r>
              <a:rPr lang="ar-SA" dirty="0" smtClean="0"/>
              <a:t>وهي المرحلة التي تمتد من عامين إلى خمسة أعوام وفيها يكتسب الطفل المهارات الأساسية مثل المشي واللغة مما يحقق قدراً كبيراً من الاعتماد على النفس.</a:t>
            </a:r>
          </a:p>
          <a:p>
            <a:r>
              <a:rPr lang="ar-SA" dirty="0" smtClean="0"/>
              <a:t>مرحلة الطفولة المتأخرة (6-12سنة) </a:t>
            </a:r>
            <a:r>
              <a:rPr lang="az-Latn-AZ" dirty="0" smtClean="0"/>
              <a:t>Late childhood:</a:t>
            </a:r>
          </a:p>
          <a:p>
            <a:r>
              <a:rPr lang="ar-SA" dirty="0" smtClean="0"/>
              <a:t>وهي المرحلة التي تمتد من سن السادسة حتى سن الثانية عشر من العمر وتنتهي هذه المرحلة ببلوغ الطفل ودخوله مرحلة مختلفة كثيراً عن سابقتها وهي مرحلة المراهقة.</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smtClean="0"/>
              <a:t>1- التغير </a:t>
            </a:r>
            <a:r>
              <a:rPr lang="ar-SA" b="1" dirty="0" err="1" smtClean="0"/>
              <a:t>فى</a:t>
            </a:r>
            <a:r>
              <a:rPr lang="ar-SA" b="1" dirty="0" smtClean="0"/>
              <a:t> الحجم أو </a:t>
            </a:r>
            <a:r>
              <a:rPr lang="ar-SA" b="1" dirty="0" err="1" smtClean="0"/>
              <a:t>فى</a:t>
            </a:r>
            <a:r>
              <a:rPr lang="ar-SA" b="1" dirty="0" smtClean="0"/>
              <a:t> الكم :</a:t>
            </a:r>
          </a:p>
          <a:p>
            <a:r>
              <a:rPr lang="ar-SA" dirty="0" smtClean="0"/>
              <a:t/>
            </a:r>
            <a:br>
              <a:rPr lang="ar-SA" dirty="0" smtClean="0"/>
            </a:br>
            <a:r>
              <a:rPr lang="ar-SA" dirty="0" smtClean="0"/>
              <a:t/>
            </a:r>
            <a:br>
              <a:rPr lang="ar-SA" dirty="0" smtClean="0"/>
            </a:br>
            <a:r>
              <a:rPr lang="ar-SA" dirty="0" smtClean="0"/>
              <a:t>ويعنى أن التغير يشمل حجم الأعضاء أو كم الوحدات , </a:t>
            </a:r>
            <a:r>
              <a:rPr lang="ar-SA" dirty="0" err="1" smtClean="0"/>
              <a:t>ففى</a:t>
            </a:r>
            <a:r>
              <a:rPr lang="ar-SA" dirty="0" smtClean="0"/>
              <a:t> الجانب </a:t>
            </a:r>
            <a:r>
              <a:rPr lang="ar-SA" dirty="0" err="1" smtClean="0"/>
              <a:t>الجسمى</a:t>
            </a:r>
            <a:r>
              <a:rPr lang="ar-SA" dirty="0" smtClean="0"/>
              <a:t> نجد أن حجم الجسم ككل يزيد ويكبر , كما أن حجم كل عضو على حدة يزيد أيضا , ينطبق هذا على الأعضاء الخارجية , كما ينطبق على الأعضاء الداخلية كالقلب والمعدة والبنكرياس. كذلك يظهر هذا النوع من التغير </a:t>
            </a:r>
            <a:r>
              <a:rPr lang="ar-SA" dirty="0" err="1" smtClean="0"/>
              <a:t>فى</a:t>
            </a:r>
            <a:r>
              <a:rPr lang="ar-SA" dirty="0" smtClean="0"/>
              <a:t> </a:t>
            </a:r>
            <a:r>
              <a:rPr lang="ar-SA" dirty="0" err="1" smtClean="0"/>
              <a:t>زيارد</a:t>
            </a:r>
            <a:r>
              <a:rPr lang="ar-SA" dirty="0" smtClean="0"/>
              <a:t> عدد الوحدات </a:t>
            </a:r>
            <a:r>
              <a:rPr lang="ar-SA" dirty="0" err="1" smtClean="0"/>
              <a:t>فى</a:t>
            </a:r>
            <a:r>
              <a:rPr lang="ar-SA" dirty="0" smtClean="0"/>
              <a:t> بعض الجوانب مثل عدد الخطوات </a:t>
            </a:r>
            <a:r>
              <a:rPr lang="ar-SA" dirty="0" err="1" smtClean="0"/>
              <a:t>التى</a:t>
            </a:r>
            <a:r>
              <a:rPr lang="ar-SA" dirty="0" smtClean="0"/>
              <a:t> يستطيع الوليد أن يمشيها قبل أن يقع على الأرض عند </a:t>
            </a:r>
            <a:r>
              <a:rPr lang="ar-SA" dirty="0" err="1" smtClean="0"/>
              <a:t>تعلمة</a:t>
            </a:r>
            <a:r>
              <a:rPr lang="ar-SA" dirty="0" smtClean="0"/>
              <a:t> </a:t>
            </a:r>
            <a:r>
              <a:rPr lang="ar-SA" dirty="0" err="1" smtClean="0"/>
              <a:t>المشى</a:t>
            </a:r>
            <a:r>
              <a:rPr lang="ar-SA" dirty="0" smtClean="0"/>
              <a:t> , وعدد الكلمات الصحيحة </a:t>
            </a:r>
            <a:r>
              <a:rPr lang="ar-SA" dirty="0" err="1" smtClean="0"/>
              <a:t>التى</a:t>
            </a:r>
            <a:r>
              <a:rPr lang="ar-SA" dirty="0" smtClean="0"/>
              <a:t> ينطقها عند </a:t>
            </a:r>
            <a:r>
              <a:rPr lang="ar-SA" dirty="0" err="1" smtClean="0"/>
              <a:t>تعلمة</a:t>
            </a:r>
            <a:r>
              <a:rPr lang="ar-SA" dirty="0" smtClean="0"/>
              <a:t> الكلام .</a:t>
            </a:r>
            <a:br>
              <a:rPr lang="ar-SA" dirty="0" smtClean="0"/>
            </a:b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b="1" dirty="0" smtClean="0"/>
              <a:t>2- </a:t>
            </a:r>
            <a:r>
              <a:rPr lang="ar-SA" b="1" dirty="0" err="1" smtClean="0"/>
              <a:t>التغبر</a:t>
            </a:r>
            <a:r>
              <a:rPr lang="ar-SA" b="1" dirty="0" smtClean="0"/>
              <a:t> </a:t>
            </a:r>
            <a:r>
              <a:rPr lang="ar-SA" b="1" dirty="0" err="1" smtClean="0"/>
              <a:t>فى</a:t>
            </a:r>
            <a:r>
              <a:rPr lang="ar-SA" b="1" dirty="0" smtClean="0"/>
              <a:t> النسب : </a:t>
            </a:r>
          </a:p>
          <a:p>
            <a:r>
              <a:rPr lang="ar-SA" dirty="0" smtClean="0"/>
              <a:t/>
            </a:r>
            <a:br>
              <a:rPr lang="ar-SA" dirty="0" smtClean="0"/>
            </a:br>
            <a:r>
              <a:rPr lang="ar-SA" dirty="0" smtClean="0"/>
              <a:t>لا يقتصر التغير </a:t>
            </a:r>
            <a:r>
              <a:rPr lang="ar-SA" dirty="0" err="1" smtClean="0"/>
              <a:t>فى</a:t>
            </a:r>
            <a:r>
              <a:rPr lang="ar-SA" dirty="0" smtClean="0"/>
              <a:t> النمو على الحجم أو كم الوحدات وإنما يشمل أيضا النسبة </a:t>
            </a:r>
            <a:r>
              <a:rPr lang="ar-SA" dirty="0" err="1" smtClean="0"/>
              <a:t>التى</a:t>
            </a:r>
            <a:r>
              <a:rPr lang="ar-SA" dirty="0" smtClean="0"/>
              <a:t> يحدث </a:t>
            </a:r>
            <a:r>
              <a:rPr lang="ar-SA" dirty="0" err="1" smtClean="0"/>
              <a:t>بها</a:t>
            </a:r>
            <a:r>
              <a:rPr lang="ar-SA" dirty="0" smtClean="0"/>
              <a:t> التغير , فالتغير لا يحدث بنسبة واحدة </a:t>
            </a:r>
            <a:r>
              <a:rPr lang="ar-SA" dirty="0" err="1" smtClean="0"/>
              <a:t>فى</a:t>
            </a:r>
            <a:r>
              <a:rPr lang="ar-SA" dirty="0" smtClean="0"/>
              <a:t> كل الأعضاء , بل يحدث تغير </a:t>
            </a:r>
            <a:r>
              <a:rPr lang="ar-SA" dirty="0" err="1" smtClean="0"/>
              <a:t>فى</a:t>
            </a:r>
            <a:r>
              <a:rPr lang="ar-SA" dirty="0" smtClean="0"/>
              <a:t> النسب بمعنى أن أجزاء </a:t>
            </a:r>
            <a:r>
              <a:rPr lang="ar-SA" dirty="0" err="1" smtClean="0"/>
              <a:t>فى</a:t>
            </a:r>
            <a:r>
              <a:rPr lang="ar-SA" dirty="0" smtClean="0"/>
              <a:t> الجسم مثلا تنمو بنسبة أكبر مما تنمو أجزاء أخرى , فالنسب الموجودة بين أعضاء جسم الطفل عند الميلاد لا تبقى كما </a:t>
            </a:r>
            <a:r>
              <a:rPr lang="ar-SA" dirty="0" err="1" smtClean="0"/>
              <a:t>هى</a:t>
            </a:r>
            <a:r>
              <a:rPr lang="ar-SA" dirty="0" smtClean="0"/>
              <a:t> مع النمو , فالطفل يولد </a:t>
            </a:r>
            <a:r>
              <a:rPr lang="ar-SA" dirty="0" err="1" smtClean="0"/>
              <a:t>ورأسة</a:t>
            </a:r>
            <a:r>
              <a:rPr lang="ar-SA" dirty="0" smtClean="0"/>
              <a:t> تقارب ربع طول </a:t>
            </a:r>
            <a:r>
              <a:rPr lang="ar-SA" dirty="0" err="1" smtClean="0"/>
              <a:t>جسمة</a:t>
            </a:r>
            <a:r>
              <a:rPr lang="ar-SA" dirty="0" smtClean="0"/>
              <a:t> , ولكنها عند الرشد لا تزيد عن الثمن</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987</TotalTime>
  <Words>4664</Words>
  <Application>Microsoft Office PowerPoint</Application>
  <PresentationFormat>عرض على الشاشة (3:4)‏</PresentationFormat>
  <Paragraphs>297</Paragraphs>
  <Slides>67</Slides>
  <Notes>0</Notes>
  <HiddenSlides>0</HiddenSlides>
  <MMClips>0</MMClips>
  <ScaleCrop>false</ScaleCrop>
  <HeadingPairs>
    <vt:vector size="4" baseType="variant">
      <vt:variant>
        <vt:lpstr>سمة</vt:lpstr>
      </vt:variant>
      <vt:variant>
        <vt:i4>1</vt:i4>
      </vt:variant>
      <vt:variant>
        <vt:lpstr>عناوين الشرائح</vt:lpstr>
      </vt:variant>
      <vt:variant>
        <vt:i4>67</vt:i4>
      </vt:variant>
    </vt:vector>
  </HeadingPairs>
  <TitlesOfParts>
    <vt:vector size="68" baseType="lpstr">
      <vt:lpstr>حيوية</vt:lpstr>
      <vt:lpstr>علم نفس الطفولة والمراهقة </vt:lpstr>
      <vt:lpstr>دبلوم التربية عام </vt:lpstr>
      <vt:lpstr>علم نفس النمو</vt:lpstr>
      <vt:lpstr>الطفولة.. تعريفات وخصائص </vt:lpstr>
      <vt:lpstr>الشريحة 5</vt:lpstr>
      <vt:lpstr>الشريحة 6</vt:lpstr>
      <vt:lpstr>الشريحة 7</vt:lpstr>
      <vt:lpstr>الشريحة 8</vt:lpstr>
      <vt:lpstr>الشريحة 9</vt:lpstr>
      <vt:lpstr>الشريحة 10</vt:lpstr>
      <vt:lpstr>الشريحة 11</vt:lpstr>
      <vt:lpstr>خصائص مرحلة الطفولة. </vt:lpstr>
      <vt:lpstr>ومن  مميزات خصائص الطفل فى هذه المرحلة  </vt:lpstr>
      <vt:lpstr>ومن الخصائص التى يمكن أن نصف بها الطفل فى تلك المرحلة أيضًا مايلى </vt:lpstr>
      <vt:lpstr>الشريحة 15</vt:lpstr>
      <vt:lpstr>الشريحة 16</vt:lpstr>
      <vt:lpstr>الشريحة 17</vt:lpstr>
      <vt:lpstr>النمو الفسيولوجي</vt:lpstr>
      <vt:lpstr>الشريحة 19</vt:lpstr>
      <vt:lpstr>الشريحة 20</vt:lpstr>
      <vt:lpstr>الشريحة 21</vt:lpstr>
      <vt:lpstr>النمو الحسى : </vt:lpstr>
      <vt:lpstr>الشريحة 23</vt:lpstr>
      <vt:lpstr>الشريحة 24</vt:lpstr>
      <vt:lpstr>الشريحة 25</vt:lpstr>
      <vt:lpstr>الشريحة 26</vt:lpstr>
      <vt:lpstr>الشريحة 27</vt:lpstr>
      <vt:lpstr>ومن خصائص تفكير الطفل فى مرحلة الطفولة المبكرة</vt:lpstr>
      <vt:lpstr>الشريحة 29</vt:lpstr>
      <vt:lpstr>النمو اللغوى: </vt:lpstr>
      <vt:lpstr>الشريحة 31</vt:lpstr>
      <vt:lpstr>الشريحة 32</vt:lpstr>
      <vt:lpstr>النمو الإنفعالى والاجتماعي: </vt:lpstr>
      <vt:lpstr>الشريحة 34</vt:lpstr>
      <vt:lpstr>الشريحة 35</vt:lpstr>
      <vt:lpstr>الشريحة 36</vt:lpstr>
      <vt:lpstr>الشريحة 37</vt:lpstr>
      <vt:lpstr>الشريحة 38</vt:lpstr>
      <vt:lpstr>أهم المشكلات التى يتعرض لها الطفل فى مرحلة الطفولة المبكرة </vt:lpstr>
      <vt:lpstr>الشريحة 40</vt:lpstr>
      <vt:lpstr>الشريحة 41</vt:lpstr>
      <vt:lpstr>الشريحة 42</vt:lpstr>
      <vt:lpstr>الشريحة 43</vt:lpstr>
      <vt:lpstr>الشريحة 44</vt:lpstr>
      <vt:lpstr>الشريحة 45</vt:lpstr>
      <vt:lpstr>الشريحة 46</vt:lpstr>
      <vt:lpstr>الطفولة في سن المدرسة الابتدائية (الطفولة المتوسطة والمتأخرة)  «6-12»</vt:lpstr>
      <vt:lpstr>الشريحة 48</vt:lpstr>
      <vt:lpstr>النمو الجسمي </vt:lpstr>
      <vt:lpstr>النمو الجسمي </vt:lpstr>
      <vt:lpstr>النمو الحسي حركي</vt:lpstr>
      <vt:lpstr>الشريحة 52</vt:lpstr>
      <vt:lpstr>النمو العقلي المعرفي </vt:lpstr>
      <vt:lpstr>الشريحة 54</vt:lpstr>
      <vt:lpstr>النمو العقلي المعرفي </vt:lpstr>
      <vt:lpstr>الشريحة 56</vt:lpstr>
      <vt:lpstr>الشريحة 57</vt:lpstr>
      <vt:lpstr>الشريحة 58</vt:lpstr>
      <vt:lpstr>النمو الإنفعالي  </vt:lpstr>
      <vt:lpstr>النمو الانفعالي </vt:lpstr>
      <vt:lpstr>التطبيقات التربوية للنمو الإنفعالي؟!</vt:lpstr>
      <vt:lpstr>النمو الاجتماعي</vt:lpstr>
      <vt:lpstr>النمو الاجتماعي</vt:lpstr>
      <vt:lpstr>النمو الاجتماعي</vt:lpstr>
      <vt:lpstr>النمو الخلقي</vt:lpstr>
      <vt:lpstr>الشريحة 66</vt:lpstr>
      <vt:lpstr>التطبيقات التربوية للنمو الاجتماعي والخلقي</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toshiba</dc:creator>
  <cp:lastModifiedBy>C-HEART</cp:lastModifiedBy>
  <cp:revision>55</cp:revision>
  <dcterms:created xsi:type="dcterms:W3CDTF">2012-11-01T07:44:17Z</dcterms:created>
  <dcterms:modified xsi:type="dcterms:W3CDTF">2014-06-30T14:49:27Z</dcterms:modified>
</cp:coreProperties>
</file>