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handoutMasterIdLst>
    <p:handoutMasterId r:id="rId7"/>
  </p:handoutMasterIdLst>
  <p:sldIdLst>
    <p:sldId id="259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98" autoAdjust="0"/>
    <p:restoredTop sz="94660"/>
  </p:normalViewPr>
  <p:slideViewPr>
    <p:cSldViewPr>
      <p:cViewPr>
        <p:scale>
          <a:sx n="100" d="100"/>
          <a:sy n="100" d="100"/>
        </p:scale>
        <p:origin x="-426" y="1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35D72E-A626-44F0-BBEC-5DF790816C3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57EB537-2700-4B40-8E38-7CE4569FFAC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FC2B78-DB7A-462A-9303-131C38DDD551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41768F-3808-4781-B487-01425F7D3D6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000.jpg" TargetMode="External"/><Relationship Id="rId2" Type="http://schemas.openxmlformats.org/officeDocument/2006/relationships/hyperlink" Target="39nu9fln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52400"/>
            <a:ext cx="7498080" cy="6096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 descr="C:\Users\badran\Desktop\8zmxc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8610600" cy="3733800"/>
          </a:xfrm>
          <a:prstGeom prst="rect">
            <a:avLst/>
          </a:prstGeom>
          <a:noFill/>
        </p:spPr>
      </p:pic>
      <p:sp>
        <p:nvSpPr>
          <p:cNvPr id="5" name="مستطيل ذو زوايا قطرية مخدوشة 4"/>
          <p:cNvSpPr/>
          <p:nvPr/>
        </p:nvSpPr>
        <p:spPr>
          <a:xfrm>
            <a:off x="1600200" y="4648200"/>
            <a:ext cx="6324600" cy="1066800"/>
          </a:xfrm>
          <a:prstGeom prst="snip2DiagRect">
            <a:avLst/>
          </a:prstGeom>
          <a:blipFill dpi="0" rotWithShape="1">
            <a:blip r:embed="rId3" cstate="print">
              <a:grayscl/>
            </a:blip>
            <a:srcRect/>
            <a:tile tx="0" ty="0" sx="100000" sy="100000" flip="none" algn="tl"/>
          </a:blipFill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3200" b="1" dirty="0" smtClean="0">
                <a:solidFill>
                  <a:schemeClr val="bg1"/>
                </a:solidFill>
              </a:rPr>
              <a:t>بدران جوهر قادر / ماجستير  ، طرائق التدريس جامعة صلاح الدين /كلية التربية الرياضية</a:t>
            </a:r>
            <a:endParaRPr lang="ar-IQ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endParaRPr lang="ar-KW" sz="2400" dirty="0" smtClean="0"/>
          </a:p>
          <a:p>
            <a:pPr>
              <a:buNone/>
            </a:pPr>
            <a:r>
              <a:rPr lang="ar-K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ar-IQ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-ملائمة لبعض الحركات </a:t>
            </a:r>
            <a:r>
              <a:rPr lang="ar-IQ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التى</a:t>
            </a:r>
            <a:r>
              <a:rPr lang="ar-IQ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تتصف بالصعوبة والتعقيد .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ar-IQ" sz="2400" dirty="0" smtClean="0"/>
              <a:t>2-فهم </a:t>
            </a:r>
            <a:r>
              <a:rPr lang="ar-IQ" sz="2400" dirty="0" err="1" smtClean="0"/>
              <a:t>وادراك</a:t>
            </a:r>
            <a:r>
              <a:rPr lang="ar-IQ" sz="2400" dirty="0" smtClean="0"/>
              <a:t> </a:t>
            </a:r>
            <a:r>
              <a:rPr lang="ar-IQ" sz="2400" dirty="0" err="1" smtClean="0"/>
              <a:t>اجزاء</a:t>
            </a:r>
            <a:r>
              <a:rPr lang="ar-IQ" sz="2400" dirty="0" smtClean="0"/>
              <a:t> الصغيرة المكونة للحركة .</a:t>
            </a:r>
            <a:endParaRPr lang="en-US" sz="2400" dirty="0" smtClean="0"/>
          </a:p>
          <a:p>
            <a:pPr>
              <a:buNone/>
            </a:pPr>
            <a:r>
              <a:rPr lang="ar-IQ" sz="2400" dirty="0" smtClean="0"/>
              <a:t>3-تقلل من حدوث </a:t>
            </a:r>
            <a:r>
              <a:rPr lang="ar-IQ" sz="2400" dirty="0" err="1" smtClean="0"/>
              <a:t>الاصابات</a:t>
            </a:r>
            <a:r>
              <a:rPr lang="ar-IQ" sz="2400" dirty="0" smtClean="0"/>
              <a:t> .</a:t>
            </a:r>
            <a:endParaRPr lang="en-US" sz="2400" dirty="0" smtClean="0"/>
          </a:p>
          <a:p>
            <a:pPr>
              <a:buNone/>
            </a:pPr>
            <a:r>
              <a:rPr lang="ar-IQ" sz="2400" dirty="0" smtClean="0"/>
              <a:t>4-تساعد على تقدم الطلاب حسب قدراتهم الفردية .</a:t>
            </a:r>
            <a:endParaRPr lang="en-US" sz="2400" dirty="0" smtClean="0"/>
          </a:p>
          <a:p>
            <a:pPr>
              <a:buNone/>
            </a:pPr>
            <a:r>
              <a:rPr lang="ar-IQ" sz="2400" dirty="0" smtClean="0"/>
              <a:t>5-عندما تكون المتعلمون صغر السن وقليل الخبرة وتنقصهم الثقة .</a:t>
            </a:r>
            <a:endParaRPr lang="en-US" sz="2400" dirty="0" smtClean="0"/>
          </a:p>
          <a:p>
            <a:pPr>
              <a:buNone/>
            </a:pPr>
            <a:r>
              <a:rPr lang="ar-IQ" sz="2400" dirty="0" smtClean="0"/>
              <a:t>6- عندما لا تتوفر وسائل </a:t>
            </a:r>
            <a:r>
              <a:rPr lang="ar-IQ" sz="2400" dirty="0" err="1" smtClean="0"/>
              <a:t>الايضاح</a:t>
            </a:r>
            <a:r>
              <a:rPr lang="ar-IQ" sz="2400" dirty="0" smtClean="0"/>
              <a:t> </a:t>
            </a:r>
            <a:r>
              <a:rPr lang="ar-IQ" sz="2400" dirty="0" err="1" smtClean="0"/>
              <a:t>كى</a:t>
            </a:r>
            <a:r>
              <a:rPr lang="ar-IQ" sz="2400" dirty="0" smtClean="0"/>
              <a:t> يتم عرضها على الطلاب .</a:t>
            </a:r>
            <a:endParaRPr lang="ar-KW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ar-KW" sz="2400" dirty="0" smtClean="0"/>
          </a:p>
          <a:p>
            <a:pPr>
              <a:buNone/>
            </a:pPr>
            <a:r>
              <a:rPr lang="ar-KW" sz="2400" dirty="0" smtClean="0"/>
              <a:t>1</a:t>
            </a:r>
            <a:r>
              <a:rPr lang="ar-IQ" sz="2400" dirty="0" smtClean="0"/>
              <a:t>-تكون هذه الطريقة مملة وغير مشوقة لدى الطلاب بسبب تجزئة التمرين.</a:t>
            </a:r>
            <a:endParaRPr lang="en-US" sz="2400" dirty="0" smtClean="0"/>
          </a:p>
          <a:p>
            <a:pPr>
              <a:buNone/>
            </a:pPr>
            <a:r>
              <a:rPr lang="ar-IQ" sz="2400" dirty="0" smtClean="0"/>
              <a:t>2-تحتاج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طاقات عصبية كبيرة .</a:t>
            </a:r>
            <a:endParaRPr lang="en-US" sz="2400" dirty="0" smtClean="0"/>
          </a:p>
          <a:p>
            <a:pPr>
              <a:buNone/>
            </a:pPr>
            <a:r>
              <a:rPr lang="ar-IQ" sz="2400" dirty="0" smtClean="0"/>
              <a:t>3-تحتاج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وقت طويل </a:t>
            </a:r>
            <a:r>
              <a:rPr lang="ar-IQ" sz="2400" dirty="0" err="1" smtClean="0"/>
              <a:t>فى</a:t>
            </a:r>
            <a:r>
              <a:rPr lang="ar-IQ" sz="2400" dirty="0" smtClean="0"/>
              <a:t> </a:t>
            </a:r>
            <a:r>
              <a:rPr lang="ar-IQ" sz="2400" dirty="0" err="1" smtClean="0"/>
              <a:t>اعطاء</a:t>
            </a:r>
            <a:r>
              <a:rPr lang="ar-IQ" sz="2400" dirty="0" smtClean="0"/>
              <a:t> المادة التعليمية .</a:t>
            </a:r>
            <a:endParaRPr lang="en-US" sz="2400" dirty="0" smtClean="0"/>
          </a:p>
          <a:p>
            <a:pPr>
              <a:buNone/>
            </a:pPr>
            <a:endParaRPr lang="ar-IQ" sz="2400" dirty="0"/>
          </a:p>
        </p:txBody>
      </p:sp>
      <p:sp>
        <p:nvSpPr>
          <p:cNvPr id="5" name="وسيلة شرح مع سهم إلى الأسفل 4"/>
          <p:cNvSpPr/>
          <p:nvPr/>
        </p:nvSpPr>
        <p:spPr>
          <a:xfrm>
            <a:off x="6324600" y="152400"/>
            <a:ext cx="1447800" cy="685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None/>
            </a:pPr>
            <a:r>
              <a:rPr lang="ar-KW" sz="2800" dirty="0" smtClean="0"/>
              <a:t>مميزاتها</a:t>
            </a:r>
          </a:p>
        </p:txBody>
      </p:sp>
      <p:sp>
        <p:nvSpPr>
          <p:cNvPr id="6" name="مخطط انسيابي: مستند 5"/>
          <p:cNvSpPr/>
          <p:nvPr/>
        </p:nvSpPr>
        <p:spPr>
          <a:xfrm>
            <a:off x="6324600" y="3581400"/>
            <a:ext cx="1600200" cy="6096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3200" dirty="0" smtClean="0"/>
              <a:t>عيوبها</a:t>
            </a:r>
            <a:endParaRPr lang="ar-IQ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b="1" dirty="0" smtClean="0">
                <a:solidFill>
                  <a:schemeClr val="tx1"/>
                </a:solidFill>
              </a:rPr>
              <a:t>أ</a:t>
            </a:r>
            <a:r>
              <a:rPr lang="ar-IQ" b="1" dirty="0" err="1" smtClean="0">
                <a:solidFill>
                  <a:schemeClr val="tx1"/>
                </a:solidFill>
              </a:rPr>
              <a:t>شكال</a:t>
            </a:r>
            <a:r>
              <a:rPr lang="ar-KW" b="1" dirty="0" smtClean="0">
                <a:solidFill>
                  <a:schemeClr val="tx1"/>
                </a:solidFill>
              </a:rPr>
              <a:t>ها</a:t>
            </a:r>
            <a:r>
              <a:rPr lang="ar-IQ" b="1" dirty="0" smtClean="0">
                <a:solidFill>
                  <a:schemeClr val="tx1"/>
                </a:solidFill>
              </a:rPr>
              <a:t> و</a:t>
            </a:r>
            <a:r>
              <a:rPr lang="ar-KW" b="1" dirty="0" smtClean="0">
                <a:solidFill>
                  <a:schemeClr val="tx1"/>
                </a:solidFill>
              </a:rPr>
              <a:t> أ</a:t>
            </a:r>
            <a:r>
              <a:rPr lang="ar-IQ" b="1" dirty="0" err="1" smtClean="0">
                <a:solidFill>
                  <a:schemeClr val="tx1"/>
                </a:solidFill>
              </a:rPr>
              <a:t>ساليب</a:t>
            </a:r>
            <a:r>
              <a:rPr lang="ar-KW" b="1" dirty="0" smtClean="0">
                <a:solidFill>
                  <a:schemeClr val="tx1"/>
                </a:solidFill>
              </a:rPr>
              <a:t>ها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b="1" dirty="0" smtClean="0">
                <a:solidFill>
                  <a:srgbClr val="FF0000"/>
                </a:solidFill>
              </a:rPr>
              <a:t>1-</a:t>
            </a:r>
            <a:r>
              <a:rPr lang="ar-IQ" b="1" dirty="0" err="1" smtClean="0">
                <a:solidFill>
                  <a:srgbClr val="FF0000"/>
                </a:solidFill>
              </a:rPr>
              <a:t>الاسلوب</a:t>
            </a:r>
            <a:r>
              <a:rPr lang="ar-IQ" b="1" dirty="0" smtClean="0">
                <a:solidFill>
                  <a:srgbClr val="FF0000"/>
                </a:solidFill>
              </a:rPr>
              <a:t> المتدرج </a:t>
            </a:r>
            <a:r>
              <a:rPr lang="ar-IQ" b="1" dirty="0" err="1" smtClean="0">
                <a:solidFill>
                  <a:srgbClr val="FF0000"/>
                </a:solidFill>
              </a:rPr>
              <a:t>الاعتيادى</a:t>
            </a:r>
            <a:r>
              <a:rPr lang="ar-IQ" b="1" dirty="0" smtClean="0">
                <a:solidFill>
                  <a:srgbClr val="FF0000"/>
                </a:solidFill>
              </a:rPr>
              <a:t> :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IQ" sz="2000" b="1" dirty="0" err="1" smtClean="0"/>
              <a:t>اى</a:t>
            </a:r>
            <a:r>
              <a:rPr lang="ar-IQ" sz="2000" b="1" dirty="0" smtClean="0"/>
              <a:t> التعلم خطوة بعد خطوة ثم ربطها بشكل كامل كما </a:t>
            </a:r>
            <a:r>
              <a:rPr lang="ar-IQ" sz="2000" b="1" dirty="0" err="1" smtClean="0"/>
              <a:t>يلى</a:t>
            </a:r>
            <a:r>
              <a:rPr lang="ar-IQ" sz="2000" b="1" dirty="0" smtClean="0"/>
              <a:t> </a:t>
            </a:r>
            <a:r>
              <a:rPr lang="ar-KW" sz="2000" b="1" dirty="0" smtClean="0"/>
              <a:t>:</a:t>
            </a:r>
          </a:p>
          <a:p>
            <a:pPr>
              <a:buNone/>
            </a:pPr>
            <a:endParaRPr lang="ar-KW" sz="2000" b="1" dirty="0" smtClean="0"/>
          </a:p>
          <a:p>
            <a:pPr>
              <a:buNone/>
            </a:pPr>
            <a:endParaRPr lang="ar-KW" sz="2000" b="1" dirty="0" smtClean="0"/>
          </a:p>
          <a:p>
            <a:pPr>
              <a:buNone/>
            </a:pPr>
            <a:r>
              <a:rPr lang="ar-KW" sz="2000" b="1" dirty="0" smtClean="0"/>
              <a:t>  </a:t>
            </a:r>
            <a:endParaRPr lang="en-US" sz="2000" b="1" dirty="0" smtClean="0"/>
          </a:p>
          <a:p>
            <a:pPr>
              <a:buNone/>
            </a:pPr>
            <a:r>
              <a:rPr lang="ar-KW" sz="2000" b="1" dirty="0" smtClean="0"/>
              <a:t> </a:t>
            </a:r>
            <a:r>
              <a:rPr lang="ar-IQ" sz="2000" b="1" dirty="0" smtClean="0"/>
              <a:t>ركض حواجز (عبور</a:t>
            </a:r>
            <a:r>
              <a:rPr lang="ar-KW" sz="2000" b="1" dirty="0" smtClean="0"/>
              <a:t> </a:t>
            </a:r>
            <a:r>
              <a:rPr lang="ar-IQ" sz="2000" b="1" dirty="0" smtClean="0"/>
              <a:t>على الحواجز يتكون </a:t>
            </a:r>
            <a:r>
              <a:rPr lang="ar-IQ" sz="2000" b="1" dirty="0" err="1" smtClean="0"/>
              <a:t>ب</a:t>
            </a:r>
            <a:r>
              <a:rPr lang="ar-KW" sz="2000" b="1" dirty="0" smtClean="0"/>
              <a:t>أ</a:t>
            </a:r>
            <a:r>
              <a:rPr lang="ar-IQ" sz="2000" b="1" dirty="0" smtClean="0"/>
              <a:t>جزاء التالية )</a:t>
            </a:r>
            <a:endParaRPr lang="en-US" sz="2000" b="1" dirty="0" smtClean="0"/>
          </a:p>
          <a:p>
            <a:pPr>
              <a:buNone/>
            </a:pPr>
            <a:r>
              <a:rPr lang="ar-IQ" sz="2000" b="1" dirty="0" smtClean="0"/>
              <a:t>1-مرحلة الاقتراب</a:t>
            </a:r>
            <a:endParaRPr lang="en-US" sz="2000" b="1" dirty="0" smtClean="0"/>
          </a:p>
          <a:p>
            <a:pPr>
              <a:buNone/>
            </a:pPr>
            <a:r>
              <a:rPr lang="ar-IQ" sz="2000" b="1" dirty="0" smtClean="0"/>
              <a:t>2-مرحلة الارتقاء </a:t>
            </a:r>
            <a:endParaRPr lang="en-US" sz="2000" b="1" dirty="0" smtClean="0"/>
          </a:p>
          <a:p>
            <a:pPr>
              <a:buNone/>
            </a:pPr>
            <a:r>
              <a:rPr lang="ar-IQ" sz="2000" b="1" dirty="0" smtClean="0"/>
              <a:t>3-مرحلة الطيران </a:t>
            </a:r>
            <a:endParaRPr lang="en-US" sz="2000" b="1" dirty="0" smtClean="0"/>
          </a:p>
          <a:p>
            <a:pPr>
              <a:buNone/>
            </a:pPr>
            <a:r>
              <a:rPr lang="ar-IQ" sz="2000" b="1" dirty="0" smtClean="0"/>
              <a:t>4-مرحلة الهبوط</a:t>
            </a:r>
            <a:endParaRPr lang="en-US" sz="2000" b="1" dirty="0" smtClean="0"/>
          </a:p>
          <a:p>
            <a:pPr>
              <a:buNone/>
            </a:pPr>
            <a:r>
              <a:rPr lang="ar-IQ" sz="2000" b="1" dirty="0" smtClean="0"/>
              <a:t>1-تعلم مرحلة </a:t>
            </a:r>
            <a:r>
              <a:rPr lang="ar-KW" sz="2000" b="1" dirty="0" smtClean="0"/>
              <a:t>الاقتراب</a:t>
            </a:r>
            <a:r>
              <a:rPr lang="ar-IQ" sz="2000" b="1" dirty="0" smtClean="0"/>
              <a:t>   </a:t>
            </a:r>
            <a:r>
              <a:rPr lang="ar-KW" sz="2000" b="1" dirty="0" smtClean="0"/>
              <a:t>  </a:t>
            </a:r>
            <a:r>
              <a:rPr lang="ar-IQ" sz="2000" b="1" dirty="0" smtClean="0"/>
              <a:t> 2-تعلم مرحلة الارتقاء    3-تعلم مرحلة الطيران    4-تعلم مرحلة الهبوط        ثم ربط بينهم  وتعلم بشكل كامل(الاقتراب </a:t>
            </a:r>
            <a:r>
              <a:rPr lang="ar-KW" sz="2000" b="1" dirty="0" smtClean="0"/>
              <a:t>-</a:t>
            </a:r>
            <a:r>
              <a:rPr lang="ar-IQ" sz="2000" b="1" dirty="0" smtClean="0"/>
              <a:t>الارتقاء-الطيران-الهبو</a:t>
            </a:r>
            <a:r>
              <a:rPr lang="ar-IQ" sz="2000" dirty="0" smtClean="0"/>
              <a:t>ط)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ar-IQ" sz="2000" dirty="0"/>
          </a:p>
        </p:txBody>
      </p:sp>
      <p:pic>
        <p:nvPicPr>
          <p:cNvPr id="1026" name="Picture 2" descr="C:\Users\badran\Desktop\280px-110m_Helsinki_2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124200"/>
            <a:ext cx="4648200" cy="2286000"/>
          </a:xfrm>
          <a:prstGeom prst="rect">
            <a:avLst/>
          </a:prstGeom>
          <a:noFill/>
        </p:spPr>
      </p:pic>
      <p:sp>
        <p:nvSpPr>
          <p:cNvPr id="8" name="مستطيل ذو زوايا قطرية مخدوشة 7"/>
          <p:cNvSpPr/>
          <p:nvPr/>
        </p:nvSpPr>
        <p:spPr>
          <a:xfrm>
            <a:off x="381000" y="2438400"/>
            <a:ext cx="8305800" cy="609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ar-IQ" sz="2400" b="1" dirty="0" smtClean="0"/>
              <a:t>1-تعلم          2-تعلم        3-تعلم   	</a:t>
            </a:r>
            <a:r>
              <a:rPr lang="ar-KW" sz="2400" b="1" dirty="0" smtClean="0"/>
              <a:t>   </a:t>
            </a:r>
            <a:r>
              <a:rPr lang="ar-IQ" sz="2400" b="1" dirty="0" smtClean="0"/>
              <a:t>4-تعلم  </a:t>
            </a:r>
            <a:r>
              <a:rPr lang="ar-KW" sz="2400" b="1" dirty="0" smtClean="0"/>
              <a:t>     </a:t>
            </a:r>
            <a:r>
              <a:rPr lang="ar-IQ" sz="2400" b="1" dirty="0" smtClean="0"/>
              <a:t>ربط بين (1-2-3-4)بشكل كامل </a:t>
            </a:r>
            <a:endParaRPr lang="ar-KW" sz="24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228600"/>
            <a:ext cx="8095488" cy="6019800"/>
          </a:xfrm>
        </p:spPr>
        <p:txBody>
          <a:bodyPr/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2-</a:t>
            </a:r>
            <a:r>
              <a:rPr lang="ar-IQ" sz="2800" b="1" dirty="0" err="1" smtClean="0">
                <a:solidFill>
                  <a:srgbClr val="FF0000"/>
                </a:solidFill>
              </a:rPr>
              <a:t>الاسلوب</a:t>
            </a:r>
            <a:r>
              <a:rPr lang="ar-IQ" sz="2800" b="1" dirty="0" smtClean="0">
                <a:solidFill>
                  <a:srgbClr val="FF0000"/>
                </a:solidFill>
              </a:rPr>
              <a:t> المتدرج المتقدم </a:t>
            </a:r>
            <a:endParaRPr lang="ar-KW" sz="2800" b="1" dirty="0" smtClean="0">
              <a:solidFill>
                <a:srgbClr val="FF0000"/>
              </a:solidFill>
            </a:endParaRPr>
          </a:p>
          <a:p>
            <a:endParaRPr lang="ar-KW" dirty="0" smtClean="0">
              <a:solidFill>
                <a:srgbClr val="FF0000"/>
              </a:solidFill>
            </a:endParaRPr>
          </a:p>
          <a:p>
            <a:r>
              <a:rPr lang="ar-KW" dirty="0" smtClean="0">
                <a:solidFill>
                  <a:srgbClr val="FF0000"/>
                </a:solidFill>
              </a:rPr>
              <a:t>3</a:t>
            </a:r>
            <a:r>
              <a:rPr lang="ar-IQ" sz="2800" b="1" dirty="0" smtClean="0">
                <a:solidFill>
                  <a:srgbClr val="FF0000"/>
                </a:solidFill>
              </a:rPr>
              <a:t>-</a:t>
            </a:r>
            <a:r>
              <a:rPr lang="ar-IQ" sz="2800" b="1" dirty="0" err="1" smtClean="0">
                <a:solidFill>
                  <a:srgbClr val="FF0000"/>
                </a:solidFill>
              </a:rPr>
              <a:t>اسلوب</a:t>
            </a:r>
            <a:r>
              <a:rPr lang="ar-IQ" sz="2800" b="1" dirty="0" smtClean="0">
                <a:solidFill>
                  <a:srgbClr val="FF0000"/>
                </a:solidFill>
              </a:rPr>
              <a:t> الأجزاء الرئيسة (الهامة)</a:t>
            </a:r>
            <a:endParaRPr lang="ar-KW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ar-KW" sz="2800" b="1" dirty="0" smtClean="0">
                <a:solidFill>
                  <a:srgbClr val="FF0000"/>
                </a:solidFill>
              </a:rPr>
              <a:t>4</a:t>
            </a:r>
            <a:r>
              <a:rPr lang="ar-IQ" sz="2800" b="1" dirty="0" smtClean="0">
                <a:solidFill>
                  <a:srgbClr val="FF0000"/>
                </a:solidFill>
              </a:rPr>
              <a:t>-</a:t>
            </a:r>
            <a:r>
              <a:rPr lang="ar-IQ" sz="2800" b="1" dirty="0" err="1" smtClean="0">
                <a:solidFill>
                  <a:srgbClr val="FF0000"/>
                </a:solidFill>
              </a:rPr>
              <a:t>اسلوب</a:t>
            </a:r>
            <a:r>
              <a:rPr lang="ar-IQ" sz="2800" b="1" dirty="0" smtClean="0">
                <a:solidFill>
                  <a:srgbClr val="FF0000"/>
                </a:solidFill>
              </a:rPr>
              <a:t> </a:t>
            </a:r>
            <a:r>
              <a:rPr lang="ar-KW" sz="2800" b="1" dirty="0" smtClean="0">
                <a:solidFill>
                  <a:srgbClr val="FF0000"/>
                </a:solidFill>
              </a:rPr>
              <a:t>(</a:t>
            </a:r>
            <a:r>
              <a:rPr lang="ar-IQ" sz="2800" b="1" dirty="0" smtClean="0">
                <a:solidFill>
                  <a:srgbClr val="FF0000"/>
                </a:solidFill>
              </a:rPr>
              <a:t>الأجزاء الصعبة من الحركة</a:t>
            </a:r>
            <a:r>
              <a:rPr lang="ar-KW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 smtClean="0"/>
          </a:p>
          <a:p>
            <a:r>
              <a:rPr lang="ar-IQ" sz="2800" dirty="0" smtClean="0"/>
              <a:t>تكون اختيار </a:t>
            </a:r>
            <a:r>
              <a:rPr lang="ar-IQ" sz="2800" dirty="0" err="1" smtClean="0"/>
              <a:t>الاجزاء</a:t>
            </a:r>
            <a:r>
              <a:rPr lang="ar-IQ" sz="2800" dirty="0" smtClean="0"/>
              <a:t> الصعبة بواسطة فلم </a:t>
            </a:r>
            <a:r>
              <a:rPr lang="ar-IQ" sz="2800" dirty="0" err="1" smtClean="0"/>
              <a:t>فديو</a:t>
            </a:r>
            <a:r>
              <a:rPr lang="ar-IQ" sz="2800" dirty="0" smtClean="0"/>
              <a:t> خلال تطبيق المهارة وتحديده من قبل الخبراء </a:t>
            </a:r>
            <a:r>
              <a:rPr lang="ar-KW" sz="2800" dirty="0" smtClean="0"/>
              <a:t>و</a:t>
            </a:r>
            <a:r>
              <a:rPr lang="ar-IQ" sz="2800" dirty="0" smtClean="0"/>
              <a:t>المتخصصين </a:t>
            </a:r>
            <a:r>
              <a:rPr lang="ar-KW" dirty="0" smtClean="0"/>
              <a:t>.</a:t>
            </a:r>
            <a:endParaRPr lang="en-US" dirty="0" smtClean="0"/>
          </a:p>
          <a:p>
            <a:endParaRPr lang="ar-KW" dirty="0" smtClean="0"/>
          </a:p>
          <a:p>
            <a:pPr>
              <a:buNone/>
            </a:pPr>
            <a:endParaRPr lang="en-US" dirty="0" smtClean="0"/>
          </a:p>
          <a:p>
            <a:endParaRPr lang="ar-IQ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57200" y="685800"/>
            <a:ext cx="8001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KW" sz="2000" b="1" dirty="0" smtClean="0"/>
              <a:t>(</a:t>
            </a:r>
            <a:r>
              <a:rPr lang="ar-KW" sz="20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ar-KW" sz="2000" b="1" dirty="0" smtClean="0"/>
              <a:t>)</a:t>
            </a:r>
            <a:r>
              <a:rPr lang="ar-IQ" sz="2000" b="1" dirty="0" smtClean="0"/>
              <a:t> تعلم    </a:t>
            </a:r>
            <a:r>
              <a:rPr lang="ar-KW" sz="2000" b="1" dirty="0" smtClean="0"/>
              <a:t>(</a:t>
            </a:r>
            <a:r>
              <a:rPr lang="ar-IQ" sz="20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ar-KW" sz="2000" b="1" dirty="0" smtClean="0"/>
              <a:t>)</a:t>
            </a:r>
            <a:r>
              <a:rPr lang="ar-IQ" sz="2000" b="1" dirty="0" smtClean="0"/>
              <a:t> تعلم   (</a:t>
            </a:r>
            <a:r>
              <a:rPr lang="ar-IQ" sz="2000" b="1" dirty="0" smtClean="0">
                <a:solidFill>
                  <a:schemeClr val="accent2">
                    <a:lumMod val="75000"/>
                  </a:schemeClr>
                </a:solidFill>
              </a:rPr>
              <a:t>1-2</a:t>
            </a:r>
            <a:r>
              <a:rPr lang="ar-IQ" sz="2000" b="1" dirty="0" smtClean="0"/>
              <a:t>) تعلم   </a:t>
            </a:r>
            <a:r>
              <a:rPr lang="ar-IQ" sz="20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ar-IQ" sz="2000" b="1" dirty="0" smtClean="0"/>
              <a:t> تعلم  </a:t>
            </a:r>
            <a:r>
              <a:rPr lang="ar-KW" sz="2000" b="1" dirty="0" smtClean="0"/>
              <a:t>    </a:t>
            </a:r>
            <a:r>
              <a:rPr lang="ar-IQ" sz="2000" b="1" dirty="0" smtClean="0"/>
              <a:t>(</a:t>
            </a:r>
            <a:r>
              <a:rPr lang="ar-IQ" sz="2000" b="1" dirty="0" smtClean="0">
                <a:solidFill>
                  <a:schemeClr val="accent2">
                    <a:lumMod val="50000"/>
                  </a:schemeClr>
                </a:solidFill>
              </a:rPr>
              <a:t>1-2-3</a:t>
            </a:r>
            <a:r>
              <a:rPr lang="ar-IQ" sz="2000" b="1" dirty="0" smtClean="0"/>
              <a:t>)تعلم     </a:t>
            </a:r>
            <a:r>
              <a:rPr lang="ar-KW" sz="2000" b="1" dirty="0" smtClean="0"/>
              <a:t>    </a:t>
            </a:r>
            <a:r>
              <a:rPr lang="ar-IQ" sz="20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ar-IQ" sz="2000" b="1" dirty="0" smtClean="0"/>
              <a:t> تعلم (</a:t>
            </a:r>
            <a:r>
              <a:rPr lang="ar-IQ" sz="2000" b="1" dirty="0" smtClean="0">
                <a:solidFill>
                  <a:schemeClr val="accent2">
                    <a:lumMod val="75000"/>
                  </a:schemeClr>
                </a:solidFill>
              </a:rPr>
              <a:t>1-2-3-4</a:t>
            </a:r>
            <a:r>
              <a:rPr lang="ar-IQ" sz="2000" b="1" dirty="0" smtClean="0"/>
              <a:t>)تعلم معا .</a:t>
            </a:r>
            <a:endParaRPr lang="en-US" sz="2000" b="1" dirty="0" smtClean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381000" y="1752600"/>
            <a:ext cx="80772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ar-IQ" sz="2400" b="1" dirty="0" smtClean="0"/>
              <a:t> تعلم        </a:t>
            </a:r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ar-IQ" sz="2400" b="1" dirty="0" smtClean="0"/>
              <a:t> تعلم        </a:t>
            </a:r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ar-IQ" sz="2400" b="1" dirty="0" smtClean="0"/>
              <a:t> تعلم        </a:t>
            </a:r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ar-IQ" sz="2400" b="1" dirty="0" smtClean="0"/>
              <a:t> تعلم         </a:t>
            </a:r>
            <a:r>
              <a:rPr lang="ar-KW" sz="2400" b="1" dirty="0" smtClean="0"/>
              <a:t>         </a:t>
            </a:r>
            <a:r>
              <a:rPr lang="ar-IQ" sz="2400" b="1" dirty="0" smtClean="0"/>
              <a:t>(تعلم </a:t>
            </a:r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1-2-3-4</a:t>
            </a:r>
            <a:r>
              <a:rPr lang="ar-IQ" sz="2400" b="1" dirty="0" smtClean="0"/>
              <a:t>)بشكل كامل </a:t>
            </a:r>
            <a:endParaRPr lang="ar-KW" sz="2400" b="1" dirty="0" smtClean="0"/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381000" y="3810000"/>
            <a:ext cx="8077200" cy="762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ar-IQ" sz="2400" b="1" dirty="0" smtClean="0"/>
              <a:t> تعلم         </a:t>
            </a:r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ar-IQ" sz="2400" b="1" dirty="0" smtClean="0"/>
              <a:t> تعلم         </a:t>
            </a:r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ar-IQ" sz="2400" b="1" dirty="0" smtClean="0"/>
              <a:t> تعلم    </a:t>
            </a:r>
            <a:r>
              <a:rPr lang="ar-KW" sz="2400" b="1" dirty="0" smtClean="0"/>
              <a:t>  </a:t>
            </a:r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ar-IQ" sz="2400" b="1" dirty="0" smtClean="0"/>
              <a:t> تعلم   </a:t>
            </a:r>
            <a:r>
              <a:rPr lang="ar-KW" sz="2400" b="1" dirty="0" smtClean="0"/>
              <a:t>   </a:t>
            </a:r>
            <a:r>
              <a:rPr lang="ar-IQ" sz="2400" b="1" dirty="0" smtClean="0"/>
              <a:t>ربط بين (</a:t>
            </a:r>
            <a:r>
              <a:rPr lang="ar-IQ" sz="2400" b="1" dirty="0" smtClean="0">
                <a:solidFill>
                  <a:schemeClr val="bg2">
                    <a:lumMod val="50000"/>
                  </a:schemeClr>
                </a:solidFill>
              </a:rPr>
              <a:t>1-2-3-4</a:t>
            </a:r>
            <a:r>
              <a:rPr lang="ar-IQ" sz="2400" b="1" dirty="0" smtClean="0"/>
              <a:t>)تعلم بشكل كامل</a:t>
            </a:r>
            <a:endParaRPr lang="ar-KW" sz="2400" b="1" dirty="0" smtClean="0"/>
          </a:p>
        </p:txBody>
      </p:sp>
      <p:sp>
        <p:nvSpPr>
          <p:cNvPr id="8" name="مستطيل ذو زاويتين مستديرتين في نفس الجانب 7"/>
          <p:cNvSpPr/>
          <p:nvPr/>
        </p:nvSpPr>
        <p:spPr>
          <a:xfrm>
            <a:off x="457200" y="1295400"/>
            <a:ext cx="1447800" cy="3048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 smtClean="0"/>
              <a:t>مثال </a:t>
            </a:r>
            <a:r>
              <a:rPr lang="ar-KW" dirty="0" smtClean="0">
                <a:hlinkClick r:id="rId2" action="ppaction://hlinkfile"/>
              </a:rPr>
              <a:t>على</a:t>
            </a:r>
            <a:r>
              <a:rPr lang="ar-KW" dirty="0" smtClean="0"/>
              <a:t> ذلك</a:t>
            </a:r>
            <a:endParaRPr lang="ar-IQ" dirty="0"/>
          </a:p>
        </p:txBody>
      </p:sp>
      <p:sp>
        <p:nvSpPr>
          <p:cNvPr id="7" name="شكل بيضاوي 6"/>
          <p:cNvSpPr/>
          <p:nvPr/>
        </p:nvSpPr>
        <p:spPr>
          <a:xfrm>
            <a:off x="533400" y="2362200"/>
            <a:ext cx="914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 smtClean="0">
                <a:hlinkClick r:id="rId3" action="ppaction://hlinkfile"/>
              </a:rPr>
              <a:t>مثال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 lnSpcReduction="10000"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5-</a:t>
            </a:r>
            <a:r>
              <a:rPr lang="ar-IQ" b="1" dirty="0" err="1" smtClean="0">
                <a:solidFill>
                  <a:srgbClr val="FF0000"/>
                </a:solidFill>
              </a:rPr>
              <a:t>الاسلوب</a:t>
            </a:r>
            <a:r>
              <a:rPr lang="ar-IQ" b="1" dirty="0" smtClean="0">
                <a:solidFill>
                  <a:srgbClr val="FF0000"/>
                </a:solidFill>
              </a:rPr>
              <a:t> العكسي</a:t>
            </a:r>
            <a:r>
              <a:rPr lang="ar-KW" b="1" dirty="0" smtClean="0">
                <a:solidFill>
                  <a:srgbClr val="FF0000"/>
                </a:solidFill>
              </a:rPr>
              <a:t>:</a:t>
            </a:r>
            <a:r>
              <a:rPr lang="ar-IQ" b="1" dirty="0" smtClean="0">
                <a:solidFill>
                  <a:schemeClr val="accent4">
                    <a:lumMod val="50000"/>
                  </a:schemeClr>
                </a:solidFill>
              </a:rPr>
              <a:t>تكون بطريقتين </a:t>
            </a:r>
            <a:r>
              <a:rPr lang="ar-KW" b="1" dirty="0" smtClean="0">
                <a:solidFill>
                  <a:schemeClr val="accent4">
                    <a:lumMod val="50000"/>
                  </a:schemeClr>
                </a:solidFill>
              </a:rPr>
              <a:t>:.</a:t>
            </a:r>
          </a:p>
          <a:p>
            <a:endParaRPr lang="en-US" dirty="0" smtClean="0"/>
          </a:p>
          <a:p>
            <a:endParaRPr lang="ar-KW" dirty="0" smtClean="0"/>
          </a:p>
          <a:p>
            <a:endParaRPr lang="ar-KW" dirty="0" smtClean="0"/>
          </a:p>
          <a:p>
            <a:r>
              <a:rPr lang="ar-IQ" b="1" dirty="0" smtClean="0">
                <a:solidFill>
                  <a:srgbClr val="FF0000"/>
                </a:solidFill>
              </a:rPr>
              <a:t>6-</a:t>
            </a:r>
            <a:r>
              <a:rPr lang="ar-IQ" b="1" dirty="0" err="1" smtClean="0">
                <a:solidFill>
                  <a:srgbClr val="FF0000"/>
                </a:solidFill>
              </a:rPr>
              <a:t>الاسلوب</a:t>
            </a:r>
            <a:r>
              <a:rPr lang="ar-IQ" b="1" dirty="0" smtClean="0">
                <a:solidFill>
                  <a:srgbClr val="FF0000"/>
                </a:solidFill>
              </a:rPr>
              <a:t> الموحد</a:t>
            </a:r>
            <a:r>
              <a:rPr lang="ar-KW" b="1" dirty="0" smtClean="0">
                <a:solidFill>
                  <a:srgbClr val="FF0000"/>
                </a:solidFill>
              </a:rPr>
              <a:t>:</a:t>
            </a:r>
            <a:r>
              <a:rPr lang="ar-IQ" b="1" dirty="0" smtClean="0">
                <a:solidFill>
                  <a:schemeClr val="accent4">
                    <a:lumMod val="50000"/>
                  </a:schemeClr>
                </a:solidFill>
              </a:rPr>
              <a:t>تكون بطريقتين</a:t>
            </a:r>
            <a:r>
              <a:rPr lang="ar-KW" b="1" dirty="0" smtClean="0">
                <a:solidFill>
                  <a:schemeClr val="accent4">
                    <a:lumMod val="50000"/>
                  </a:schemeClr>
                </a:solidFill>
              </a:rPr>
              <a:t>:.</a:t>
            </a:r>
          </a:p>
          <a:p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ar-KW" dirty="0" smtClean="0"/>
              <a:t>واجب : اكتب تمرين حسب احد </a:t>
            </a:r>
            <a:r>
              <a:rPr lang="ar-KW" dirty="0" err="1" smtClean="0"/>
              <a:t>الاساليب</a:t>
            </a:r>
            <a:r>
              <a:rPr lang="ar-KW" dirty="0" smtClean="0"/>
              <a:t> الطريقة الجزئية وعليها درجتان ؟</a:t>
            </a:r>
            <a:endParaRPr lang="ar-IQ" dirty="0"/>
          </a:p>
        </p:txBody>
      </p:sp>
      <p:sp>
        <p:nvSpPr>
          <p:cNvPr id="4" name="مستطيل ذو زاويتين مستديرتين في نفس الجانب 3"/>
          <p:cNvSpPr/>
          <p:nvPr/>
        </p:nvSpPr>
        <p:spPr>
          <a:xfrm>
            <a:off x="685800" y="838200"/>
            <a:ext cx="7848600" cy="6858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FF0000"/>
                </a:solidFill>
              </a:rPr>
              <a:t>أ-</a:t>
            </a:r>
            <a:r>
              <a:rPr lang="ar-KW" sz="2400" b="1" dirty="0" err="1" smtClean="0">
                <a:solidFill>
                  <a:srgbClr val="FF0000"/>
                </a:solidFill>
              </a:rPr>
              <a:t>ال</a:t>
            </a:r>
            <a:r>
              <a:rPr lang="ar-IQ" sz="2400" b="1" dirty="0" smtClean="0">
                <a:solidFill>
                  <a:srgbClr val="FF0000"/>
                </a:solidFill>
              </a:rPr>
              <a:t>بسيط:</a:t>
            </a:r>
            <a:r>
              <a:rPr lang="ar-KW" sz="2400" b="1" dirty="0" smtClean="0">
                <a:solidFill>
                  <a:srgbClr val="FF0000"/>
                </a:solidFill>
              </a:rPr>
              <a:t>  </a:t>
            </a:r>
            <a:r>
              <a:rPr lang="ar-KW" sz="2000" b="1" dirty="0" smtClean="0"/>
              <a:t>4</a:t>
            </a:r>
            <a:r>
              <a:rPr lang="ar-IQ" sz="2000" b="1" dirty="0" smtClean="0"/>
              <a:t> تعلم         3 تعلم         2 تعلم         1 تعلم     </a:t>
            </a:r>
            <a:r>
              <a:rPr lang="ar-KW" sz="2000" b="1" dirty="0" smtClean="0"/>
              <a:t>  </a:t>
            </a:r>
            <a:r>
              <a:rPr lang="ar-IQ" sz="2000" b="1" dirty="0" smtClean="0"/>
              <a:t>ربط بين (1-2-3-4)تعلم بشكل كامل </a:t>
            </a:r>
            <a:endParaRPr lang="en-US" sz="2000" b="1" dirty="0" smtClean="0"/>
          </a:p>
        </p:txBody>
      </p:sp>
      <p:sp>
        <p:nvSpPr>
          <p:cNvPr id="5" name="وسيلة شرح مع سهم إلى الأسفل 4"/>
          <p:cNvSpPr/>
          <p:nvPr/>
        </p:nvSpPr>
        <p:spPr>
          <a:xfrm>
            <a:off x="685800" y="1600200"/>
            <a:ext cx="7848600" cy="1066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000" b="1" dirty="0" smtClean="0">
                <a:solidFill>
                  <a:srgbClr val="FF0000"/>
                </a:solidFill>
              </a:rPr>
              <a:t>ب-المتطور:</a:t>
            </a:r>
            <a:r>
              <a:rPr lang="ar-IQ" sz="2000" b="1" dirty="0" smtClean="0"/>
              <a:t>4 تعلم        </a:t>
            </a:r>
            <a:r>
              <a:rPr lang="ar-KW" sz="2000" b="1" dirty="0" smtClean="0"/>
              <a:t>  </a:t>
            </a:r>
            <a:r>
              <a:rPr lang="ar-IQ" sz="2000" b="1" dirty="0" smtClean="0"/>
              <a:t>3 تعلم         (4-3)تعلم       </a:t>
            </a:r>
            <a:r>
              <a:rPr lang="ar-KW" sz="2000" b="1" dirty="0" smtClean="0"/>
              <a:t>   </a:t>
            </a:r>
            <a:r>
              <a:rPr lang="ar-IQ" sz="2000" b="1" dirty="0" smtClean="0"/>
              <a:t>  2 تعلم      </a:t>
            </a:r>
            <a:r>
              <a:rPr lang="ar-KW" sz="2000" b="1" dirty="0" smtClean="0"/>
              <a:t>       </a:t>
            </a:r>
            <a:r>
              <a:rPr lang="ar-IQ" sz="2000" b="1" dirty="0" smtClean="0"/>
              <a:t> (4-3-2)تعلم       1تعلم </a:t>
            </a:r>
            <a:endParaRPr lang="en-US" sz="2000" b="1" dirty="0" smtClean="0"/>
          </a:p>
          <a:p>
            <a:r>
              <a:rPr lang="ar-IQ" sz="2000" b="1" dirty="0" smtClean="0"/>
              <a:t>         </a:t>
            </a:r>
            <a:r>
              <a:rPr lang="ar-KW" sz="2000" b="1" dirty="0" smtClean="0"/>
              <a:t>                                           </a:t>
            </a:r>
            <a:r>
              <a:rPr lang="ar-IQ" sz="2000" b="1" dirty="0" smtClean="0"/>
              <a:t> (1-2-3-4)تعلم بشكل كامل </a:t>
            </a:r>
            <a:endParaRPr lang="ar-KW" sz="2000" b="1" dirty="0" smtClean="0"/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685800" y="3124200"/>
            <a:ext cx="78486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/>
              <a:t>4 تعلم      1تعلم      2 تعلم         3 تعلم      ربط بين (1-2-3-4)تعلم بشكل كامل </a:t>
            </a:r>
            <a:endParaRPr lang="en-US" sz="2400" b="1" dirty="0" smtClean="0"/>
          </a:p>
        </p:txBody>
      </p:sp>
      <p:sp>
        <p:nvSpPr>
          <p:cNvPr id="7" name="وسيلة شرح مع سهم إلى الأعلى 6"/>
          <p:cNvSpPr/>
          <p:nvPr/>
        </p:nvSpPr>
        <p:spPr>
          <a:xfrm>
            <a:off x="685800" y="3657600"/>
            <a:ext cx="7848600" cy="1143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/>
              <a:t>4 تعلم         3تعلم     1تعلم       </a:t>
            </a:r>
            <a:r>
              <a:rPr lang="ar-KW" sz="2400" b="1" dirty="0" smtClean="0"/>
              <a:t>  </a:t>
            </a:r>
            <a:r>
              <a:rPr lang="ar-IQ" sz="2400" b="1" dirty="0" smtClean="0"/>
              <a:t>2تعلم    </a:t>
            </a:r>
            <a:r>
              <a:rPr lang="ar-KW" sz="2400" b="1" dirty="0" smtClean="0"/>
              <a:t>  </a:t>
            </a:r>
            <a:r>
              <a:rPr lang="ar-IQ" sz="2400" b="1" dirty="0" smtClean="0"/>
              <a:t> ربط بين (1-2-3-4)تعلم بشكل كامل   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</TotalTime>
  <Words>334</Words>
  <Application>Microsoft Office PowerPoint</Application>
  <PresentationFormat>عرض على الشاشة (3:4)‏</PresentationFormat>
  <Paragraphs>55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الشريحة 1</vt:lpstr>
      <vt:lpstr>الشريحة 2</vt:lpstr>
      <vt:lpstr>أشكالها و أساليبها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الطريقة الجزئية اشكالها واساليبها</dc:title>
  <dc:creator>badran</dc:creator>
  <cp:lastModifiedBy>badran</cp:lastModifiedBy>
  <cp:revision>40</cp:revision>
  <dcterms:created xsi:type="dcterms:W3CDTF">2013-09-29T20:36:34Z</dcterms:created>
  <dcterms:modified xsi:type="dcterms:W3CDTF">2019-03-17T14:07:46Z</dcterms:modified>
</cp:coreProperties>
</file>