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1"/>
  </p:notesMasterIdLst>
  <p:sldIdLst>
    <p:sldId id="256" r:id="rId2"/>
    <p:sldId id="287" r:id="rId3"/>
    <p:sldId id="281" r:id="rId4"/>
    <p:sldId id="305" r:id="rId5"/>
    <p:sldId id="306" r:id="rId6"/>
    <p:sldId id="307" r:id="rId7"/>
    <p:sldId id="308" r:id="rId8"/>
    <p:sldId id="309" r:id="rId9"/>
    <p:sldId id="310" r:id="rId10"/>
    <p:sldId id="312" r:id="rId11"/>
    <p:sldId id="313" r:id="rId12"/>
    <p:sldId id="315" r:id="rId13"/>
    <p:sldId id="317" r:id="rId14"/>
    <p:sldId id="316" r:id="rId15"/>
    <p:sldId id="314" r:id="rId16"/>
    <p:sldId id="311" r:id="rId17"/>
    <p:sldId id="283" r:id="rId18"/>
    <p:sldId id="285" r:id="rId19"/>
    <p:sldId id="280" r:id="rId20"/>
    <p:sldId id="257" r:id="rId21"/>
    <p:sldId id="258" r:id="rId22"/>
    <p:sldId id="259" r:id="rId23"/>
    <p:sldId id="260" r:id="rId24"/>
    <p:sldId id="261" r:id="rId25"/>
    <p:sldId id="262" r:id="rId26"/>
    <p:sldId id="267" r:id="rId27"/>
    <p:sldId id="268" r:id="rId28"/>
    <p:sldId id="269" r:id="rId29"/>
    <p:sldId id="270" r:id="rId30"/>
    <p:sldId id="271" r:id="rId31"/>
    <p:sldId id="272" r:id="rId32"/>
    <p:sldId id="273"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25" r:id="rId49"/>
    <p:sldId id="304" r:id="rId50"/>
    <p:sldId id="277" r:id="rId51"/>
    <p:sldId id="278" r:id="rId52"/>
    <p:sldId id="279" r:id="rId53"/>
    <p:sldId id="318" r:id="rId54"/>
    <p:sldId id="319" r:id="rId55"/>
    <p:sldId id="320" r:id="rId56"/>
    <p:sldId id="321" r:id="rId57"/>
    <p:sldId id="322" r:id="rId58"/>
    <p:sldId id="323" r:id="rId59"/>
    <p:sldId id="324" r:id="rId6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41" d="100"/>
          <a:sy n="41" d="100"/>
        </p:scale>
        <p:origin x="-38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F0C3BC4-4B26-4D6A-8A30-ABAC51B88F61}" type="datetimeFigureOut">
              <a:rPr lang="ar-IQ" smtClean="0"/>
              <a:t>20/06/1444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90B6902-0001-48C6-A053-A3617235614C}" type="slidenum">
              <a:rPr lang="ar-IQ" smtClean="0"/>
              <a:t>‹#›</a:t>
            </a:fld>
            <a:endParaRPr lang="ar-IQ"/>
          </a:p>
        </p:txBody>
      </p:sp>
    </p:spTree>
    <p:extLst>
      <p:ext uri="{BB962C8B-B14F-4D97-AF65-F5344CB8AC3E}">
        <p14:creationId xmlns:p14="http://schemas.microsoft.com/office/powerpoint/2010/main" val="924625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90B6902-0001-48C6-A053-A3617235614C}" type="slidenum">
              <a:rPr lang="ar-IQ" smtClean="0"/>
              <a:t>1</a:t>
            </a:fld>
            <a:endParaRPr lang="ar-IQ"/>
          </a:p>
        </p:txBody>
      </p:sp>
    </p:spTree>
    <p:extLst>
      <p:ext uri="{BB962C8B-B14F-4D97-AF65-F5344CB8AC3E}">
        <p14:creationId xmlns:p14="http://schemas.microsoft.com/office/powerpoint/2010/main" val="318770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D771207-2E75-4A21-A904-D905D0A4916D}" type="datetimeFigureOut">
              <a:rPr lang="ar-IQ" smtClean="0"/>
              <a:t>20/06/1444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168885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771207-2E75-4A21-A904-D905D0A4916D}" type="datetimeFigureOut">
              <a:rPr lang="ar-IQ" smtClean="0"/>
              <a:t>20/06/1444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230261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771207-2E75-4A21-A904-D905D0A4916D}" type="datetimeFigureOut">
              <a:rPr lang="ar-IQ" smtClean="0"/>
              <a:t>20/06/1444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138831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771207-2E75-4A21-A904-D905D0A4916D}" type="datetimeFigureOut">
              <a:rPr lang="ar-IQ" smtClean="0"/>
              <a:t>20/06/1444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169786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D771207-2E75-4A21-A904-D905D0A4916D}" type="datetimeFigureOut">
              <a:rPr lang="ar-IQ" smtClean="0"/>
              <a:t>20/06/1444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1275721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D771207-2E75-4A21-A904-D905D0A4916D}" type="datetimeFigureOut">
              <a:rPr lang="ar-IQ" smtClean="0"/>
              <a:t>20/06/1444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328531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D771207-2E75-4A21-A904-D905D0A4916D}" type="datetimeFigureOut">
              <a:rPr lang="ar-IQ" smtClean="0"/>
              <a:t>20/06/1444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412604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D771207-2E75-4A21-A904-D905D0A4916D}" type="datetimeFigureOut">
              <a:rPr lang="ar-IQ" smtClean="0"/>
              <a:t>20/06/1444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209986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D771207-2E75-4A21-A904-D905D0A4916D}" type="datetimeFigureOut">
              <a:rPr lang="ar-IQ" smtClean="0"/>
              <a:t>20/06/1444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313673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D771207-2E75-4A21-A904-D905D0A4916D}" type="datetimeFigureOut">
              <a:rPr lang="ar-IQ" smtClean="0"/>
              <a:t>20/06/1444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140946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D771207-2E75-4A21-A904-D905D0A4916D}" type="datetimeFigureOut">
              <a:rPr lang="ar-IQ" smtClean="0"/>
              <a:t>20/06/1444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3A3019-ED08-4212-8D29-1048A35B1996}" type="slidenum">
              <a:rPr lang="ar-IQ" smtClean="0"/>
              <a:t>‹#›</a:t>
            </a:fld>
            <a:endParaRPr lang="ar-IQ"/>
          </a:p>
        </p:txBody>
      </p:sp>
    </p:spTree>
    <p:extLst>
      <p:ext uri="{BB962C8B-B14F-4D97-AF65-F5344CB8AC3E}">
        <p14:creationId xmlns:p14="http://schemas.microsoft.com/office/powerpoint/2010/main" val="385801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D771207-2E75-4A21-A904-D905D0A4916D}" type="datetimeFigureOut">
              <a:rPr lang="ar-IQ" smtClean="0"/>
              <a:t>20/06/1444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3A3019-ED08-4212-8D29-1048A35B1996}" type="slidenum">
              <a:rPr lang="ar-IQ" smtClean="0"/>
              <a:t>‹#›</a:t>
            </a:fld>
            <a:endParaRPr lang="ar-IQ"/>
          </a:p>
        </p:txBody>
      </p:sp>
    </p:spTree>
    <p:extLst>
      <p:ext uri="{BB962C8B-B14F-4D97-AF65-F5344CB8AC3E}">
        <p14:creationId xmlns:p14="http://schemas.microsoft.com/office/powerpoint/2010/main" val="1586214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692696"/>
            <a:ext cx="8136904" cy="5760640"/>
          </a:xfrm>
        </p:spPr>
        <p:txBody>
          <a:bodyPr>
            <a:normAutofit/>
          </a:bodyPr>
          <a:lstStyle/>
          <a:p>
            <a:pPr algn="just">
              <a:lnSpc>
                <a:spcPct val="115000"/>
              </a:lnSpc>
              <a:spcAft>
                <a:spcPts val="1000"/>
              </a:spcAft>
            </a:pPr>
            <a:r>
              <a:rPr lang="ar-IQ" b="1" u="sng" dirty="0" smtClean="0">
                <a:solidFill>
                  <a:srgbClr val="C00000"/>
                </a:solidFill>
                <a:ea typeface="Calibri"/>
                <a:cs typeface="Simplified Arabic"/>
              </a:rPr>
              <a:t>تعريف النظم الاقتصادية المعاصرة :</a:t>
            </a:r>
          </a:p>
          <a:p>
            <a:pPr algn="just">
              <a:lnSpc>
                <a:spcPct val="115000"/>
              </a:lnSpc>
              <a:spcAft>
                <a:spcPts val="1000"/>
              </a:spcAft>
            </a:pPr>
            <a:r>
              <a:rPr lang="ar-IQ" sz="2400" b="1" dirty="0" smtClean="0">
                <a:solidFill>
                  <a:schemeClr val="tx1"/>
                </a:solidFill>
                <a:ea typeface="Calibri"/>
                <a:cs typeface="Simplified Arabic"/>
              </a:rPr>
              <a:t>     يمكن </a:t>
            </a:r>
            <a:r>
              <a:rPr lang="ar-IQ" sz="2400" b="1" dirty="0">
                <a:solidFill>
                  <a:schemeClr val="tx1"/>
                </a:solidFill>
                <a:ea typeface="Calibri"/>
                <a:cs typeface="Simplified Arabic"/>
              </a:rPr>
              <a:t>ان نضع تعريفاً شاملاً للنظم الاقتصادية بأنها مجموعة من القوانين والقواعد التي ابتدعها الانسان او احياناً نفرض علية فرضاً لغرض تنظيم </a:t>
            </a:r>
            <a:r>
              <a:rPr lang="ar-IQ" sz="2400" b="1" dirty="0" smtClean="0">
                <a:solidFill>
                  <a:schemeClr val="tx1"/>
                </a:solidFill>
                <a:ea typeface="Calibri"/>
                <a:cs typeface="Simplified Arabic"/>
              </a:rPr>
              <a:t>نشاطه </a:t>
            </a:r>
            <a:r>
              <a:rPr lang="ar-IQ" sz="2400" b="1" dirty="0">
                <a:solidFill>
                  <a:schemeClr val="tx1"/>
                </a:solidFill>
                <a:ea typeface="Calibri"/>
                <a:cs typeface="Simplified Arabic"/>
              </a:rPr>
              <a:t>الاقتصادي والشكل الذي </a:t>
            </a:r>
            <a:r>
              <a:rPr lang="ar-IQ" sz="2400" b="1" dirty="0" smtClean="0">
                <a:solidFill>
                  <a:schemeClr val="tx1"/>
                </a:solidFill>
                <a:ea typeface="Calibri"/>
                <a:cs typeface="Simplified Arabic"/>
              </a:rPr>
              <a:t>يتلاءم وتقاليده وعاداته وبيئته.</a:t>
            </a:r>
            <a:endParaRPr lang="en-US" sz="2400" b="1" dirty="0">
              <a:solidFill>
                <a:schemeClr val="tx1"/>
              </a:solidFill>
              <a:ea typeface="Calibri"/>
              <a:cs typeface="Arial"/>
            </a:endParaRPr>
          </a:p>
          <a:p>
            <a:pPr marL="457200" algn="just">
              <a:lnSpc>
                <a:spcPct val="115000"/>
              </a:lnSpc>
              <a:spcAft>
                <a:spcPts val="1000"/>
              </a:spcAft>
            </a:pPr>
            <a:r>
              <a:rPr lang="ar-IQ" sz="2400" b="1" dirty="0">
                <a:solidFill>
                  <a:schemeClr val="tx1"/>
                </a:solidFill>
                <a:ea typeface="Calibri"/>
                <a:cs typeface="Simplified Arabic"/>
              </a:rPr>
              <a:t>ان الهدف الاساسي لجميع النظم الاقتصادية في العالم هو تحقيق التنمية والتقدم والرفاه الاجتماعي للفرد والمجتمع وذلك بتأمين </a:t>
            </a:r>
            <a:r>
              <a:rPr lang="ar-IQ" sz="2400" b="1" dirty="0" smtClean="0">
                <a:solidFill>
                  <a:schemeClr val="tx1"/>
                </a:solidFill>
                <a:ea typeface="Calibri"/>
                <a:cs typeface="Simplified Arabic"/>
              </a:rPr>
              <a:t>حاجته </a:t>
            </a:r>
            <a:r>
              <a:rPr lang="ar-IQ" sz="2400" b="1" dirty="0">
                <a:solidFill>
                  <a:schemeClr val="tx1"/>
                </a:solidFill>
                <a:ea typeface="Calibri"/>
                <a:cs typeface="Simplified Arabic"/>
              </a:rPr>
              <a:t>الاساسية في المأكل والملبس والمسكن.</a:t>
            </a:r>
            <a:endParaRPr lang="en-US" sz="2400" b="1" dirty="0">
              <a:solidFill>
                <a:schemeClr val="tx1"/>
              </a:solidFill>
              <a:ea typeface="Calibri"/>
              <a:cs typeface="Arial"/>
            </a:endParaRPr>
          </a:p>
          <a:p>
            <a:pPr marL="342900" lvl="0" indent="-342900" algn="just">
              <a:lnSpc>
                <a:spcPct val="115000"/>
              </a:lnSpc>
              <a:spcAft>
                <a:spcPts val="1000"/>
              </a:spcAft>
              <a:buFont typeface="Simplified Arabic"/>
              <a:buChar char="-"/>
            </a:pPr>
            <a:endParaRPr lang="en-US" sz="2400" b="1" dirty="0">
              <a:ea typeface="Calibri"/>
              <a:cs typeface="Arial"/>
            </a:endParaRPr>
          </a:p>
          <a:p>
            <a:endParaRPr lang="ar-IQ" dirty="0"/>
          </a:p>
        </p:txBody>
      </p:sp>
    </p:spTree>
    <p:extLst>
      <p:ext uri="{BB962C8B-B14F-4D97-AF65-F5344CB8AC3E}">
        <p14:creationId xmlns:p14="http://schemas.microsoft.com/office/powerpoint/2010/main" val="334763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435280" cy="5433467"/>
          </a:xfrm>
        </p:spPr>
        <p:txBody>
          <a:bodyPr>
            <a:normAutofit fontScale="92500" lnSpcReduction="10000"/>
          </a:bodyPr>
          <a:lstStyle/>
          <a:p>
            <a:pPr algn="just"/>
            <a:r>
              <a:rPr lang="ar-IQ" b="1" dirty="0"/>
              <a:t>ويعتمد منحنى إمكانيات الإنتاج على الافتراضات التالية:</a:t>
            </a:r>
          </a:p>
          <a:p>
            <a:pPr algn="just"/>
            <a:r>
              <a:rPr lang="ar-IQ" b="1" dirty="0"/>
              <a:t>١- الاقتصاد يعمل عند مستوى التوظف الكامل : ويعنى هذا</a:t>
            </a:r>
          </a:p>
          <a:p>
            <a:pPr algn="just"/>
            <a:r>
              <a:rPr lang="ar-IQ" b="1" dirty="0"/>
              <a:t>الافتراض أن جميع عناصر الإنتاج المتوفرة مستخدمة استخداماً</a:t>
            </a:r>
          </a:p>
          <a:p>
            <a:pPr algn="just"/>
            <a:r>
              <a:rPr lang="ar-IQ" b="1" dirty="0"/>
              <a:t>أمثلاً، ولا توجد هناك أي عناصر إنتاجية معطلة.</a:t>
            </a:r>
          </a:p>
          <a:p>
            <a:pPr algn="just"/>
            <a:r>
              <a:rPr lang="ar-IQ" b="1" dirty="0"/>
              <a:t>٢- ثبات كمية عناصر الإنتاج في الاقتصاد: بحيث لا يمكن زيادة</a:t>
            </a:r>
          </a:p>
          <a:p>
            <a:pPr algn="just"/>
            <a:r>
              <a:rPr lang="ar-IQ" b="1" dirty="0" smtClean="0"/>
              <a:t>أو </a:t>
            </a:r>
            <a:r>
              <a:rPr lang="ar-IQ" b="1" dirty="0"/>
              <a:t>حجم أو كميات عناصر الإنتاج المتوفرة في الاقتصاد.</a:t>
            </a:r>
          </a:p>
          <a:p>
            <a:pPr algn="just"/>
            <a:r>
              <a:rPr lang="ar-IQ" b="1" dirty="0" smtClean="0"/>
              <a:t>٣- </a:t>
            </a:r>
            <a:r>
              <a:rPr lang="ar-IQ" b="1" dirty="0"/>
              <a:t>ثبات الفن التكنولوجي المستخدم. </a:t>
            </a:r>
            <a:endParaRPr lang="ar-IQ" b="1" dirty="0" smtClean="0"/>
          </a:p>
          <a:p>
            <a:pPr algn="just"/>
            <a:r>
              <a:rPr lang="ar-IQ" b="1" dirty="0" smtClean="0"/>
              <a:t>4- سلعتين </a:t>
            </a:r>
            <a:r>
              <a:rPr lang="ar-IQ" b="1" dirty="0"/>
              <a:t>: حيث نفترض أن الاقتصاد يقوم بإنتاج </a:t>
            </a:r>
            <a:r>
              <a:rPr lang="ar-IQ" b="1" dirty="0" smtClean="0"/>
              <a:t>سلعتين </a:t>
            </a:r>
            <a:r>
              <a:rPr lang="ar-IQ" b="1" dirty="0"/>
              <a:t>فقط تتمثل الأولى في سلعة استهلاكية مباشرة، بينما تمثل السلعة الأخرى سلعة رأسمالية، والتى تستخدم في عملية إنتاج </a:t>
            </a:r>
            <a:r>
              <a:rPr lang="ar-IQ" b="1" dirty="0" smtClean="0"/>
              <a:t>سلع وخدمات اخرى (كجهاز انتاجي معين او الة انتاجية معينة).</a:t>
            </a:r>
            <a:endParaRPr lang="ar-IQ" b="1" dirty="0"/>
          </a:p>
          <a:p>
            <a:endParaRPr lang="en-US" dirty="0"/>
          </a:p>
        </p:txBody>
      </p:sp>
    </p:spTree>
    <p:extLst>
      <p:ext uri="{BB962C8B-B14F-4D97-AF65-F5344CB8AC3E}">
        <p14:creationId xmlns:p14="http://schemas.microsoft.com/office/powerpoint/2010/main" val="191518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en-US" dirty="0"/>
          </a:p>
        </p:txBody>
      </p:sp>
      <p:cxnSp>
        <p:nvCxnSpPr>
          <p:cNvPr id="5" name="Straight Arrow Connector 4"/>
          <p:cNvCxnSpPr/>
          <p:nvPr/>
        </p:nvCxnSpPr>
        <p:spPr>
          <a:xfrm>
            <a:off x="1979712" y="1205136"/>
            <a:ext cx="0" cy="4320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979712" y="5525616"/>
            <a:ext cx="55446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526392">
            <a:off x="-29510" y="799190"/>
            <a:ext cx="6664963" cy="7980317"/>
          </a:xfrm>
          <a:prstGeom prst="arc">
            <a:avLst>
              <a:gd name="adj1" fmla="val 14327582"/>
              <a:gd name="adj2" fmla="val 2361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46534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800" b="1" dirty="0" smtClean="0">
                <a:solidFill>
                  <a:srgbClr val="FF0000"/>
                </a:solidFill>
                <a:ea typeface="Calibri"/>
                <a:cs typeface="Simplified Arabic"/>
              </a:rPr>
              <a:t/>
            </a:r>
            <a:br>
              <a:rPr lang="ar-IQ" sz="2800" b="1" dirty="0" smtClean="0">
                <a:solidFill>
                  <a:srgbClr val="FF0000"/>
                </a:solidFill>
                <a:ea typeface="Calibri"/>
                <a:cs typeface="Simplified Arabic"/>
              </a:rPr>
            </a:br>
            <a:r>
              <a:rPr lang="ar-IQ" sz="2800" b="1" dirty="0" smtClean="0">
                <a:solidFill>
                  <a:srgbClr val="FF0000"/>
                </a:solidFill>
                <a:ea typeface="Calibri"/>
                <a:cs typeface="Simplified Arabic"/>
              </a:rPr>
              <a:t>وظائف </a:t>
            </a:r>
            <a:r>
              <a:rPr lang="ar-IQ" sz="2800" b="1" dirty="0">
                <a:solidFill>
                  <a:srgbClr val="FF0000"/>
                </a:solidFill>
                <a:ea typeface="Calibri"/>
                <a:cs typeface="Simplified Arabic"/>
              </a:rPr>
              <a:t>النظام </a:t>
            </a:r>
            <a:r>
              <a:rPr lang="ar-IQ" sz="2800" b="1" dirty="0" smtClean="0">
                <a:solidFill>
                  <a:srgbClr val="FF0000"/>
                </a:solidFill>
                <a:ea typeface="Calibri"/>
                <a:cs typeface="Simplified Arabic"/>
              </a:rPr>
              <a:t>الاقتصادي</a:t>
            </a:r>
            <a:endParaRPr lang="ar-IQ" dirty="0">
              <a:solidFill>
                <a:srgbClr val="FF0000"/>
              </a:solidFill>
            </a:endParaRPr>
          </a:p>
        </p:txBody>
      </p:sp>
      <p:sp>
        <p:nvSpPr>
          <p:cNvPr id="4" name="عنصر نائب للمحتوى 3"/>
          <p:cNvSpPr>
            <a:spLocks noGrp="1"/>
          </p:cNvSpPr>
          <p:nvPr>
            <p:ph sz="half" idx="2"/>
          </p:nvPr>
        </p:nvSpPr>
        <p:spPr>
          <a:xfrm>
            <a:off x="1331640" y="1600200"/>
            <a:ext cx="7355160" cy="4525963"/>
          </a:xfrm>
        </p:spPr>
        <p:txBody>
          <a:bodyPr>
            <a:normAutofit/>
          </a:bodyPr>
          <a:lstStyle/>
          <a:p>
            <a:pPr algn="just">
              <a:lnSpc>
                <a:spcPct val="115000"/>
              </a:lnSpc>
              <a:spcAft>
                <a:spcPts val="1000"/>
              </a:spcAft>
            </a:pPr>
            <a:r>
              <a:rPr lang="ar-IQ" b="1" dirty="0">
                <a:solidFill>
                  <a:schemeClr val="tx2">
                    <a:lumMod val="60000"/>
                    <a:lumOff val="40000"/>
                  </a:schemeClr>
                </a:solidFill>
                <a:ea typeface="Calibri"/>
                <a:cs typeface="Simplified Arabic"/>
              </a:rPr>
              <a:t>اولاً : </a:t>
            </a:r>
            <a:r>
              <a:rPr lang="ar-IQ" b="1" dirty="0" smtClean="0">
                <a:solidFill>
                  <a:schemeClr val="tx2">
                    <a:lumMod val="60000"/>
                    <a:lumOff val="40000"/>
                  </a:schemeClr>
                </a:solidFill>
                <a:ea typeface="Calibri"/>
                <a:cs typeface="Simplified Arabic"/>
              </a:rPr>
              <a:t>ماذا </a:t>
            </a:r>
            <a:r>
              <a:rPr lang="ar-IQ" b="1" dirty="0">
                <a:solidFill>
                  <a:schemeClr val="tx2">
                    <a:lumMod val="60000"/>
                    <a:lumOff val="40000"/>
                  </a:schemeClr>
                </a:solidFill>
                <a:ea typeface="Calibri"/>
                <a:cs typeface="Simplified Arabic"/>
              </a:rPr>
              <a:t>ننتج وكم ننتج ؟</a:t>
            </a:r>
            <a:endParaRPr lang="en-US" sz="1800" b="1" dirty="0">
              <a:solidFill>
                <a:schemeClr val="tx2">
                  <a:lumMod val="60000"/>
                  <a:lumOff val="40000"/>
                </a:schemeClr>
              </a:solidFill>
              <a:ea typeface="Calibri"/>
              <a:cs typeface="Arial"/>
            </a:endParaRPr>
          </a:p>
          <a:p>
            <a:pPr marL="742950" indent="-457200" algn="just">
              <a:lnSpc>
                <a:spcPct val="115000"/>
              </a:lnSpc>
              <a:spcAft>
                <a:spcPts val="1000"/>
              </a:spcAft>
            </a:pPr>
            <a:r>
              <a:rPr lang="ar-IQ" b="1" dirty="0">
                <a:ea typeface="Calibri"/>
                <a:cs typeface="Simplified Arabic"/>
              </a:rPr>
              <a:t>ومعناها تحديد السلع والخدمات التي يتم انتاجها وبالقدر المطلوب ويتصل هذا الامر بتخصيص الموارد الاقتصادية للاستخدام في المجالات الانتاجية وبالقدر المطلوب ويعتبر هذا الانتاج اساس للنشاطات الاقتصادية الاخرى كالتوزيع والتبادل وصولاً الى المستهلك النهائي.</a:t>
            </a:r>
            <a:endParaRPr lang="en-US" sz="1800" b="1" dirty="0">
              <a:ea typeface="Calibri"/>
              <a:cs typeface="Arial"/>
            </a:endParaRPr>
          </a:p>
          <a:p>
            <a:pPr algn="just">
              <a:lnSpc>
                <a:spcPct val="115000"/>
              </a:lnSpc>
              <a:spcAft>
                <a:spcPts val="1000"/>
              </a:spcAft>
            </a:pPr>
            <a:endParaRPr lang="ar-IQ" dirty="0"/>
          </a:p>
        </p:txBody>
      </p:sp>
    </p:spTree>
    <p:extLst>
      <p:ext uri="{BB962C8B-B14F-4D97-AF65-F5344CB8AC3E}">
        <p14:creationId xmlns:p14="http://schemas.microsoft.com/office/powerpoint/2010/main" val="331970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20688"/>
            <a:ext cx="8147248" cy="5505475"/>
          </a:xfrm>
        </p:spPr>
        <p:txBody>
          <a:bodyPr/>
          <a:lstStyle/>
          <a:p>
            <a:pPr lvl="0" algn="just">
              <a:lnSpc>
                <a:spcPct val="115000"/>
              </a:lnSpc>
              <a:spcAft>
                <a:spcPts val="1000"/>
              </a:spcAft>
            </a:pPr>
            <a:r>
              <a:rPr lang="ar-IQ" b="1" dirty="0">
                <a:solidFill>
                  <a:schemeClr val="tx2">
                    <a:lumMod val="60000"/>
                    <a:lumOff val="40000"/>
                  </a:schemeClr>
                </a:solidFill>
                <a:ea typeface="Calibri"/>
                <a:cs typeface="Simplified Arabic"/>
              </a:rPr>
              <a:t>ثانياً : </a:t>
            </a:r>
            <a:r>
              <a:rPr lang="ar-IQ" b="1" dirty="0" smtClean="0">
                <a:solidFill>
                  <a:schemeClr val="tx2">
                    <a:lumMod val="60000"/>
                    <a:lumOff val="40000"/>
                  </a:schemeClr>
                </a:solidFill>
                <a:ea typeface="Calibri"/>
                <a:cs typeface="Simplified Arabic"/>
              </a:rPr>
              <a:t>كيف </a:t>
            </a:r>
            <a:r>
              <a:rPr lang="ar-IQ" b="1" dirty="0">
                <a:solidFill>
                  <a:schemeClr val="tx2">
                    <a:lumMod val="60000"/>
                    <a:lumOff val="40000"/>
                  </a:schemeClr>
                </a:solidFill>
                <a:ea typeface="Calibri"/>
                <a:cs typeface="Simplified Arabic"/>
              </a:rPr>
              <a:t>ننتج ؟</a:t>
            </a:r>
            <a:endParaRPr lang="ar-IQ" sz="1800" b="1" dirty="0">
              <a:solidFill>
                <a:schemeClr val="tx2">
                  <a:lumMod val="60000"/>
                  <a:lumOff val="40000"/>
                </a:schemeClr>
              </a:solidFill>
              <a:ea typeface="Calibri"/>
            </a:endParaRPr>
          </a:p>
          <a:p>
            <a:pPr algn="just">
              <a:lnSpc>
                <a:spcPct val="115000"/>
              </a:lnSpc>
              <a:spcAft>
                <a:spcPts val="1000"/>
              </a:spcAft>
            </a:pPr>
            <a:r>
              <a:rPr lang="ar-IQ" sz="2600" b="1" dirty="0">
                <a:ea typeface="Calibri"/>
              </a:rPr>
              <a:t>اي </a:t>
            </a:r>
            <a:r>
              <a:rPr lang="ar-IQ" b="1" dirty="0">
                <a:solidFill>
                  <a:prstClr val="black"/>
                </a:solidFill>
                <a:ea typeface="Calibri"/>
                <a:cs typeface="Simplified Arabic"/>
              </a:rPr>
              <a:t>اختيار اسلوب او طريقة الانتاج والتي تتم من خلال المزج الجيد لعناصر الانتاج بالشكل الذي يفترض ان تتحقق معه اعلى كفاءة ممكنة بهدف تحقيق اعلى عائد او مردود اقتصادي باقل التكاليف وهذا يتطلب الاستخدام الرشيد العقلاني للموارد النادرة وذلك بتحقيق الكفاءة في الاستخدام والعمل على استخدام الموارد الوفيرة قياساً بالموارد النادرة .</a:t>
            </a:r>
            <a:endParaRPr lang="ar-IQ" b="1" dirty="0">
              <a:solidFill>
                <a:prstClr val="black"/>
              </a:solidFill>
            </a:endParaRPr>
          </a:p>
          <a:p>
            <a:endParaRPr lang="en-US" b="1" dirty="0"/>
          </a:p>
        </p:txBody>
      </p:sp>
    </p:spTree>
    <p:extLst>
      <p:ext uri="{BB962C8B-B14F-4D97-AF65-F5344CB8AC3E}">
        <p14:creationId xmlns:p14="http://schemas.microsoft.com/office/powerpoint/2010/main" val="240007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611560" y="1196752"/>
            <a:ext cx="8075240" cy="4929411"/>
          </a:xfrm>
        </p:spPr>
        <p:txBody>
          <a:bodyPr>
            <a:normAutofit/>
          </a:bodyPr>
          <a:lstStyle/>
          <a:p>
            <a:pPr lvl="0" algn="just">
              <a:lnSpc>
                <a:spcPct val="115000"/>
              </a:lnSpc>
              <a:spcAft>
                <a:spcPts val="1000"/>
              </a:spcAft>
            </a:pPr>
            <a:r>
              <a:rPr lang="ar-IQ" b="1" dirty="0">
                <a:solidFill>
                  <a:schemeClr val="tx2">
                    <a:lumMod val="60000"/>
                    <a:lumOff val="40000"/>
                  </a:schemeClr>
                </a:solidFill>
                <a:ea typeface="Calibri"/>
                <a:cs typeface="Simplified Arabic"/>
              </a:rPr>
              <a:t>ثالثا: </a:t>
            </a:r>
            <a:r>
              <a:rPr lang="ar-IQ" b="1" dirty="0" smtClean="0">
                <a:solidFill>
                  <a:schemeClr val="tx2">
                    <a:lumMod val="60000"/>
                    <a:lumOff val="40000"/>
                  </a:schemeClr>
                </a:solidFill>
                <a:ea typeface="Calibri"/>
                <a:cs typeface="Simplified Arabic"/>
              </a:rPr>
              <a:t>لمن </a:t>
            </a:r>
            <a:r>
              <a:rPr lang="ar-IQ" b="1" dirty="0">
                <a:solidFill>
                  <a:schemeClr val="tx2">
                    <a:lumMod val="60000"/>
                    <a:lumOff val="40000"/>
                  </a:schemeClr>
                </a:solidFill>
                <a:ea typeface="Calibri"/>
                <a:cs typeface="Simplified Arabic"/>
              </a:rPr>
              <a:t>ننتج؟</a:t>
            </a:r>
            <a:endParaRPr lang="en-US" b="1" dirty="0">
              <a:solidFill>
                <a:schemeClr val="tx2">
                  <a:lumMod val="60000"/>
                  <a:lumOff val="40000"/>
                </a:schemeClr>
              </a:solidFill>
              <a:ea typeface="Calibri"/>
              <a:cs typeface="Arial"/>
            </a:endParaRPr>
          </a:p>
          <a:p>
            <a:pPr lvl="0"/>
            <a:r>
              <a:rPr lang="ar-IQ" b="1" dirty="0">
                <a:solidFill>
                  <a:prstClr val="black"/>
                </a:solidFill>
                <a:ea typeface="Calibri"/>
                <a:cs typeface="Simplified Arabic"/>
              </a:rPr>
              <a:t>اي تحديد الجهات التي يلبي الانتاج احتياجاتها واشباع رغباتها وهو الامر الذي يتحدد بالكيفية التي يتبعها النظام الاقتصادي في توزيعه للسلع والخدمات وهل يتم التوزيع حسب مساهمة العناصر التي اسهمت في هذه النشاطات ويتم هذا حسب طبيعة وفلسفة النظم الاقتصادية المختلفة </a:t>
            </a:r>
            <a:r>
              <a:rPr lang="ar-IQ" b="1" dirty="0" smtClean="0">
                <a:solidFill>
                  <a:prstClr val="black"/>
                </a:solidFill>
                <a:ea typeface="Calibri"/>
                <a:cs typeface="Simplified Arabic"/>
              </a:rPr>
              <a:t>.</a:t>
            </a:r>
            <a:endParaRPr lang="ar-IQ" b="1" dirty="0">
              <a:solidFill>
                <a:prstClr val="black"/>
              </a:solidFill>
            </a:endParaRPr>
          </a:p>
          <a:p>
            <a:pPr lvl="0"/>
            <a:endParaRPr lang="ar-IQ" sz="3200" dirty="0">
              <a:solidFill>
                <a:prstClr val="black"/>
              </a:solidFill>
            </a:endParaRPr>
          </a:p>
          <a:p>
            <a:endParaRPr lang="ar-IQ" dirty="0"/>
          </a:p>
        </p:txBody>
      </p:sp>
    </p:spTree>
    <p:extLst>
      <p:ext uri="{BB962C8B-B14F-4D97-AF65-F5344CB8AC3E}">
        <p14:creationId xmlns:p14="http://schemas.microsoft.com/office/powerpoint/2010/main" val="877895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endParaRPr lang="en-US" dirty="0"/>
          </a:p>
        </p:txBody>
      </p:sp>
      <p:sp>
        <p:nvSpPr>
          <p:cNvPr id="4" name="عنصر نائب للمحتوى 2"/>
          <p:cNvSpPr txBox="1">
            <a:spLocks/>
          </p:cNvSpPr>
          <p:nvPr/>
        </p:nvSpPr>
        <p:spPr>
          <a:xfrm>
            <a:off x="323528" y="620688"/>
            <a:ext cx="8352928" cy="583264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ar-IQ" b="1" dirty="0" smtClean="0">
                <a:solidFill>
                  <a:schemeClr val="tx2">
                    <a:lumMod val="60000"/>
                    <a:lumOff val="40000"/>
                  </a:schemeClr>
                </a:solidFill>
                <a:ea typeface="Calibri"/>
                <a:cs typeface="Simplified Arabic"/>
              </a:rPr>
              <a:t>رابعاً: ضرورة ايجاد التوازن بين الموارد التي تتجه نحو الاستهلاك والموارد التي تتجه نحو الاستثمار؟ </a:t>
            </a:r>
          </a:p>
          <a:p>
            <a:pPr algn="just">
              <a:lnSpc>
                <a:spcPct val="115000"/>
              </a:lnSpc>
              <a:spcAft>
                <a:spcPts val="1000"/>
              </a:spcAft>
            </a:pPr>
            <a:r>
              <a:rPr lang="ar-IQ" b="1" dirty="0" smtClean="0">
                <a:ea typeface="Calibri"/>
                <a:cs typeface="Simplified Arabic"/>
              </a:rPr>
              <a:t>اذ ان زيادة الموارد الموجهة نحو الاستهلاك وانخفاض ما يوجه منها نحو الاستهلاك من موارد وزيادة ما يوجه منها نحو الاستثمار يوفر امكانية اكبر للتنمية والتطور.</a:t>
            </a:r>
            <a:endParaRPr lang="en-US" b="1" dirty="0" smtClean="0">
              <a:ea typeface="Calibri"/>
              <a:cs typeface="Arial"/>
            </a:endParaRPr>
          </a:p>
          <a:p>
            <a:endParaRPr lang="ar-IQ" dirty="0"/>
          </a:p>
        </p:txBody>
      </p:sp>
    </p:spTree>
    <p:extLst>
      <p:ext uri="{BB962C8B-B14F-4D97-AF65-F5344CB8AC3E}">
        <p14:creationId xmlns:p14="http://schemas.microsoft.com/office/powerpoint/2010/main" val="2497861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620688"/>
            <a:ext cx="8280920" cy="5693866"/>
          </a:xfrm>
          <a:prstGeom prst="rect">
            <a:avLst/>
          </a:prstGeom>
        </p:spPr>
        <p:txBody>
          <a:bodyPr wrap="square">
            <a:spAutoFit/>
          </a:bodyPr>
          <a:lstStyle/>
          <a:p>
            <a:r>
              <a:rPr lang="ar-IQ" sz="2800" b="1" dirty="0">
                <a:solidFill>
                  <a:srgbClr val="FF0000"/>
                </a:solidFill>
              </a:rPr>
              <a:t>العوامل المكونة للنظام الاقتصادي وضع المفكر الاقتصاديّ </a:t>
            </a:r>
            <a:r>
              <a:rPr lang="ar-IQ" sz="2800" b="1" dirty="0"/>
              <a:t>والاجتماعي ويرنر صومبارت ثلاثة عوامل مكوّنة للنظام الاقتصادي، وهي: </a:t>
            </a:r>
            <a:endParaRPr lang="en-US" sz="2800" b="1" dirty="0"/>
          </a:p>
          <a:p>
            <a:r>
              <a:rPr lang="ar-IQ" sz="2800" b="1" dirty="0">
                <a:solidFill>
                  <a:schemeClr val="accent6">
                    <a:lumMod val="75000"/>
                  </a:schemeClr>
                </a:solidFill>
              </a:rPr>
              <a:t>المحفّزات:</a:t>
            </a:r>
            <a:r>
              <a:rPr lang="ar-IQ" sz="2800" b="1" dirty="0"/>
              <a:t> هي مجموعة الدوافع التي تؤثر على النظام الاقتصاديّ، مثل: الانتعاش، أو الركود الاقتصاديّ، أو وقوع الحروب. </a:t>
            </a:r>
            <a:endParaRPr lang="en-US" sz="2800" b="1" dirty="0"/>
          </a:p>
          <a:p>
            <a:r>
              <a:rPr lang="ar-IQ" sz="2800" b="1" dirty="0">
                <a:solidFill>
                  <a:schemeClr val="accent6">
                    <a:lumMod val="75000"/>
                  </a:schemeClr>
                </a:solidFill>
              </a:rPr>
              <a:t>الشكل: </a:t>
            </a:r>
            <a:r>
              <a:rPr lang="ar-IQ" sz="2800" b="1" dirty="0"/>
              <a:t>هو كافة العوامل المجتمعيّة، والتي يعد النظام الاقتصادي جزءاً منها، مثل: العمل، والإنتاج الصناعيّ، وغيرها. </a:t>
            </a:r>
            <a:endParaRPr lang="en-US" sz="2800" b="1" dirty="0"/>
          </a:p>
          <a:p>
            <a:r>
              <a:rPr lang="ar-IQ" sz="2800" b="1" dirty="0">
                <a:solidFill>
                  <a:schemeClr val="accent6">
                    <a:lumMod val="75000"/>
                  </a:schemeClr>
                </a:solidFill>
              </a:rPr>
              <a:t>الطبيعة: </a:t>
            </a:r>
            <a:r>
              <a:rPr lang="ar-IQ" sz="2800" b="1" dirty="0"/>
              <a:t>هي الطرق، والوسائل التي تحوّل المكوّنات الأولية لمادة ما لعناصر مفيدة، باستخدام الآلات، والمعدات، والأجهزة الإلكترونيّة. </a:t>
            </a:r>
            <a:r>
              <a:rPr lang="ar-IQ" sz="2800" b="1" dirty="0">
                <a:solidFill>
                  <a:srgbClr val="FF0000"/>
                </a:solidFill>
              </a:rPr>
              <a:t>مراحل تطوّر النظام الاقتصادي توجد مجموعة من المراحل التي مر فيها النظام الاقتصاديّ، </a:t>
            </a:r>
            <a:r>
              <a:rPr lang="ar-IQ" sz="2800" b="1" dirty="0"/>
              <a:t>وساهمت في تطوره وارتبطت بظهور النظم الاقتصادية العالميّة، وتقسم هذه المراحل إلى القسمين وهمت: مرحلة الاقتصاديات القديمة هي النظم الاقتصاديّة التي عرفها الناس، قبل ظهور الثورة الصناعيّة في أوروبا في بدايات القرن العشرين،</a:t>
            </a:r>
            <a:endParaRPr lang="en-US" sz="2800" b="1" dirty="0"/>
          </a:p>
        </p:txBody>
      </p:sp>
    </p:spTree>
    <p:extLst>
      <p:ext uri="{BB962C8B-B14F-4D97-AF65-F5344CB8AC3E}">
        <p14:creationId xmlns:p14="http://schemas.microsoft.com/office/powerpoint/2010/main" val="1693326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6192688"/>
          </a:xfrm>
        </p:spPr>
        <p:txBody>
          <a:bodyPr>
            <a:noAutofit/>
          </a:bodyPr>
          <a:lstStyle/>
          <a:p>
            <a:pPr algn="just"/>
            <a:r>
              <a:rPr lang="ar-IQ" sz="2800" b="1" dirty="0" smtClean="0">
                <a:solidFill>
                  <a:srgbClr val="FF0000"/>
                </a:solidFill>
              </a:rPr>
              <a:t>ومنها</a:t>
            </a:r>
            <a:r>
              <a:rPr lang="ar-IQ" sz="2800" b="1" dirty="0">
                <a:solidFill>
                  <a:srgbClr val="FF0000"/>
                </a:solidFill>
              </a:rPr>
              <a:t>: الاقتصاد البدائيّ: </a:t>
            </a:r>
            <a:endParaRPr lang="ar-IQ" sz="2800" b="1" dirty="0" smtClean="0">
              <a:solidFill>
                <a:srgbClr val="FF0000"/>
              </a:solidFill>
            </a:endParaRPr>
          </a:p>
          <a:p>
            <a:pPr algn="just"/>
            <a:r>
              <a:rPr lang="ar-IQ" sz="2800" b="1" dirty="0" smtClean="0"/>
              <a:t>هو </a:t>
            </a:r>
            <a:r>
              <a:rPr lang="ar-IQ" sz="2800" b="1" dirty="0"/>
              <a:t>أول نظام اقتصاديّ عرفه الناس في التاريخ البشري، واعتمد على أساليب الإنتاج البدائيّة، فلم تكن المعارف والأفكار الموجودة معتمدة على مصادر علميّة، أو دراسات، وأبحاث، بل اعتمدت على العادات التي اكتسبها الناس بالتوارث، لذلك ارتبط الاقتصاد البدائيّ مع الطبيعة بشكل مباشر، فكان الاعتماد الأول على المصادر الطبيعيّة، في توفير الحاجات الأساسيّة من طعام، وماء، وكانت مصطلحات، مثل: النقود، أو التجارة غير معروفة، وكان الإنسان في تلك المراحل يكتشف العناصر المحيطة به، من: معادن، وتراب، وطرق الزراعة، وغيرها. </a:t>
            </a:r>
            <a:endParaRPr lang="ar-IQ" sz="2800" b="1" dirty="0" smtClean="0"/>
          </a:p>
          <a:p>
            <a:pPr algn="just"/>
            <a:r>
              <a:rPr lang="ar-IQ" sz="2800" b="1" dirty="0">
                <a:solidFill>
                  <a:srgbClr val="FF0000"/>
                </a:solidFill>
              </a:rPr>
              <a:t>الاقتصاد الإقطاعي: </a:t>
            </a:r>
            <a:r>
              <a:rPr lang="ar-IQ" sz="2800" b="1" dirty="0"/>
              <a:t>ويُعرف أيضاً باسم: (الاقتصاد المغلق)، هو: الاقتصاد الذي اعتمد على وضع الفوارق الاجتماعيّة بين الأفراد، وانتشر في أوروبا في العصور الوسطى، وخصوصاً عند انقسام الإمبراطوريّات القائمة، مثل: الرومانية، </a:t>
            </a:r>
            <a:endParaRPr lang="en-US" sz="2800" b="1" dirty="0"/>
          </a:p>
        </p:txBody>
      </p:sp>
    </p:spTree>
    <p:extLst>
      <p:ext uri="{BB962C8B-B14F-4D97-AF65-F5344CB8AC3E}">
        <p14:creationId xmlns:p14="http://schemas.microsoft.com/office/powerpoint/2010/main" val="252258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ar-IQ" b="1" dirty="0"/>
              <a:t>وتحولها إلى مجموعة من الدول المستقلّة، والتي اعتمدت كلٌّ منها على نظام اقتصادي خاص بها، ولكن انتشر الفكر الإقطاعيّ، وهو: نظام اقتصادي، واجتماعي يسمح للأغنياء أصحاب الأراضي، والذين يعرفون باسم الإقطاعيين، بالتحكّم بالفقراء، واستغلالهم للعمل عندهم، مقابل تأمين </a:t>
            </a:r>
            <a:r>
              <a:rPr lang="ar-IQ" b="1" dirty="0" smtClean="0"/>
              <a:t>الحمايةلهم</a:t>
            </a:r>
            <a:r>
              <a:rPr lang="ar-IQ" b="1" dirty="0"/>
              <a:t>.</a:t>
            </a:r>
            <a:br>
              <a:rPr lang="ar-IQ" b="1" dirty="0"/>
            </a:br>
            <a:endParaRPr lang="en-US" b="1" dirty="0"/>
          </a:p>
          <a:p>
            <a:endParaRPr lang="en-US" dirty="0"/>
          </a:p>
        </p:txBody>
      </p:sp>
    </p:spTree>
    <p:extLst>
      <p:ext uri="{BB962C8B-B14F-4D97-AF65-F5344CB8AC3E}">
        <p14:creationId xmlns:p14="http://schemas.microsoft.com/office/powerpoint/2010/main" val="3128112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2400" cy="1512167"/>
          </a:xfrm>
        </p:spPr>
        <p:txBody>
          <a:bodyPr/>
          <a:lstStyle/>
          <a:p>
            <a:r>
              <a:rPr lang="ar-IQ" sz="3200" b="1" dirty="0">
                <a:solidFill>
                  <a:srgbClr val="FF0000"/>
                </a:solidFill>
                <a:ea typeface="Malgun Gothic"/>
                <a:cs typeface="Arial"/>
              </a:rPr>
              <a:t>الخصائص الهيكلية للنظم الاقتصادية المعاصرة </a:t>
            </a:r>
            <a:endParaRPr lang="ar-IQ" b="1" dirty="0"/>
          </a:p>
        </p:txBody>
      </p:sp>
      <p:sp>
        <p:nvSpPr>
          <p:cNvPr id="3" name="عنوان فرعي 2"/>
          <p:cNvSpPr>
            <a:spLocks noGrp="1"/>
          </p:cNvSpPr>
          <p:nvPr>
            <p:ph type="subTitle" idx="1"/>
          </p:nvPr>
        </p:nvSpPr>
        <p:spPr>
          <a:xfrm>
            <a:off x="539552" y="1844824"/>
            <a:ext cx="7704856" cy="4464496"/>
          </a:xfrm>
        </p:spPr>
        <p:txBody>
          <a:bodyPr>
            <a:normAutofit fontScale="92500" lnSpcReduction="10000"/>
          </a:bodyPr>
          <a:lstStyle/>
          <a:p>
            <a:pPr algn="r">
              <a:lnSpc>
                <a:spcPct val="115000"/>
              </a:lnSpc>
              <a:spcAft>
                <a:spcPts val="1000"/>
              </a:spcAft>
            </a:pPr>
            <a:r>
              <a:rPr lang="ar-IQ" dirty="0" smtClean="0"/>
              <a:t> </a:t>
            </a:r>
            <a:r>
              <a:rPr lang="ar-IQ" sz="3400" dirty="0" smtClean="0">
                <a:ea typeface="Malgun Gothic"/>
              </a:rPr>
              <a:t>  </a:t>
            </a:r>
            <a:r>
              <a:rPr lang="ar-IQ" sz="3400" b="1" dirty="0" smtClean="0">
                <a:solidFill>
                  <a:schemeClr val="tx1"/>
                </a:solidFill>
                <a:ea typeface="Malgun Gothic"/>
              </a:rPr>
              <a:t>تقسم </a:t>
            </a:r>
            <a:r>
              <a:rPr lang="ar-IQ" sz="3400" b="1" dirty="0">
                <a:solidFill>
                  <a:schemeClr val="tx1"/>
                </a:solidFill>
                <a:ea typeface="Malgun Gothic"/>
              </a:rPr>
              <a:t>الموارد الاقتصادية التقليدية الى ثلاث اقسام هي :</a:t>
            </a:r>
            <a:endParaRPr lang="en-US" sz="2600" b="1" dirty="0">
              <a:solidFill>
                <a:schemeClr val="tx1"/>
              </a:solidFill>
              <a:ea typeface="Malgun Gothic"/>
              <a:cs typeface="Arial"/>
            </a:endParaRPr>
          </a:p>
          <a:p>
            <a:pPr marL="457200" indent="-457200" algn="r">
              <a:lnSpc>
                <a:spcPct val="115000"/>
              </a:lnSpc>
              <a:spcAft>
                <a:spcPts val="1000"/>
              </a:spcAft>
              <a:buFont typeface="Arial" pitchFamily="34" charset="0"/>
              <a:buChar char="•"/>
            </a:pPr>
            <a:r>
              <a:rPr lang="ar-IQ" sz="3400" b="1" dirty="0" smtClean="0">
                <a:solidFill>
                  <a:schemeClr val="tx1"/>
                </a:solidFill>
                <a:ea typeface="Malgun Gothic"/>
              </a:rPr>
              <a:t>الموارد </a:t>
            </a:r>
            <a:r>
              <a:rPr lang="ar-IQ" sz="3400" b="1" dirty="0">
                <a:solidFill>
                  <a:schemeClr val="tx1"/>
                </a:solidFill>
                <a:ea typeface="Malgun Gothic"/>
              </a:rPr>
              <a:t>البشرية : وتشمل العمل والتنظيم .</a:t>
            </a:r>
            <a:endParaRPr lang="en-US" sz="2600" b="1" dirty="0">
              <a:solidFill>
                <a:schemeClr val="tx1"/>
              </a:solidFill>
              <a:ea typeface="Malgun Gothic"/>
              <a:cs typeface="Arial"/>
            </a:endParaRPr>
          </a:p>
          <a:p>
            <a:pPr marL="457200" indent="-457200" algn="r">
              <a:lnSpc>
                <a:spcPct val="115000"/>
              </a:lnSpc>
              <a:spcAft>
                <a:spcPts val="1000"/>
              </a:spcAft>
              <a:buFont typeface="Arial" pitchFamily="34" charset="0"/>
              <a:buChar char="•"/>
            </a:pPr>
            <a:r>
              <a:rPr lang="ar-IQ" sz="3400" b="1" dirty="0" smtClean="0">
                <a:solidFill>
                  <a:schemeClr val="tx1"/>
                </a:solidFill>
                <a:ea typeface="Malgun Gothic"/>
              </a:rPr>
              <a:t>الموارد </a:t>
            </a:r>
            <a:r>
              <a:rPr lang="ar-IQ" sz="3400" b="1" dirty="0">
                <a:solidFill>
                  <a:schemeClr val="tx1"/>
                </a:solidFill>
                <a:ea typeface="Malgun Gothic"/>
              </a:rPr>
              <a:t>الطبيعية : وتشمل الارض والمعادن في باطن الارض والمياه الغابات والظروف المناخية . </a:t>
            </a:r>
            <a:endParaRPr lang="en-US" sz="2600" b="1" dirty="0">
              <a:solidFill>
                <a:schemeClr val="tx1"/>
              </a:solidFill>
              <a:ea typeface="Malgun Gothic"/>
              <a:cs typeface="Arial"/>
            </a:endParaRPr>
          </a:p>
          <a:p>
            <a:pPr marL="457200" indent="-457200" algn="r">
              <a:lnSpc>
                <a:spcPct val="115000"/>
              </a:lnSpc>
              <a:spcAft>
                <a:spcPts val="1000"/>
              </a:spcAft>
              <a:buFont typeface="Arial" pitchFamily="34" charset="0"/>
              <a:buChar char="•"/>
            </a:pPr>
            <a:r>
              <a:rPr lang="ar-IQ" sz="3400" b="1" dirty="0" smtClean="0">
                <a:solidFill>
                  <a:schemeClr val="tx1"/>
                </a:solidFill>
                <a:ea typeface="Malgun Gothic"/>
              </a:rPr>
              <a:t>الموارد </a:t>
            </a:r>
            <a:r>
              <a:rPr lang="ar-IQ" sz="3400" b="1" dirty="0">
                <a:solidFill>
                  <a:schemeClr val="tx1"/>
                </a:solidFill>
                <a:ea typeface="Malgun Gothic"/>
              </a:rPr>
              <a:t>الرأسمالية : وتشمل رأس المال والسلع الرأسمالية كمكائن توليد الطاقة والابنية والسدود والجسور . </a:t>
            </a:r>
            <a:endParaRPr lang="en-US" sz="2600" b="1" dirty="0">
              <a:solidFill>
                <a:schemeClr val="tx1"/>
              </a:solidFill>
              <a:ea typeface="Malgun Gothic"/>
              <a:cs typeface="Arial"/>
            </a:endParaRPr>
          </a:p>
          <a:p>
            <a:pPr algn="r">
              <a:lnSpc>
                <a:spcPct val="115000"/>
              </a:lnSpc>
              <a:spcAft>
                <a:spcPts val="1000"/>
              </a:spcAft>
            </a:pPr>
            <a:endParaRPr lang="en-US" sz="2400" dirty="0">
              <a:solidFill>
                <a:schemeClr val="accent1"/>
              </a:solidFill>
              <a:ea typeface="Malgun Gothic"/>
              <a:cs typeface="Arial"/>
            </a:endParaRPr>
          </a:p>
          <a:p>
            <a:endParaRPr lang="ar-IQ" dirty="0"/>
          </a:p>
        </p:txBody>
      </p:sp>
    </p:spTree>
    <p:extLst>
      <p:ext uri="{BB962C8B-B14F-4D97-AF65-F5344CB8AC3E}">
        <p14:creationId xmlns:p14="http://schemas.microsoft.com/office/powerpoint/2010/main" val="357568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363272" cy="5760640"/>
          </a:xfrm>
        </p:spPr>
        <p:txBody>
          <a:bodyPr>
            <a:normAutofit fontScale="92500" lnSpcReduction="20000"/>
          </a:bodyPr>
          <a:lstStyle/>
          <a:p>
            <a:pPr algn="just"/>
            <a:r>
              <a:rPr lang="ar-IQ" sz="3300" b="1" dirty="0" smtClean="0"/>
              <a:t>و يعرف </a:t>
            </a:r>
            <a:r>
              <a:rPr lang="ar-IQ" sz="3300" b="1" dirty="0"/>
              <a:t>النظام الاقتصادي على أنّه مجموعةٌ من العلاقات الاقتصادية والقانونية التي تحكم وتدير وتُنظّم حياة مجتمعٍ ما اقتصادياً في زمن مُعين، حيث يؤثّر هذا النظام في طبيعة العلاقات المتبادلة بين البشر ومختلف الموارد وعلى رأسها الموارد الطبيعيّة. خضعت النظم الاقتصادية للدراسة، والتطوير، وقد باتت واحدةً من أهمّ المجالات التي يبحث فيها المختصون، نظراً لارتباطاتها المتشعّبة بالعديد من المجالات، والقطاعات الأخرى، ولملامستها المباشرة لحياة الناس العامة، والخاصة، هذا وتهدف النظم الاقتصاديّة على اختلاف أنواعها وخصائصها إلى تلبية الاحتياجات الفردية المختلفة، من خلال استثمار الموارد المتاحة، إلى جانب حلّ المشاكل المتعلّقة بقلة الموارد، وتنوّع الاحتياجات الإنسانية، ومن هنا فقد ظَهرت العديد من النظم الاقتصادية</a:t>
            </a:r>
            <a:br>
              <a:rPr lang="ar-IQ" sz="3300" b="1" dirty="0"/>
            </a:br>
            <a:r>
              <a:rPr lang="ar-IQ" dirty="0"/>
              <a:t/>
            </a:r>
            <a:br>
              <a:rPr lang="ar-IQ" dirty="0"/>
            </a:br>
            <a:endParaRPr lang="en-US" dirty="0"/>
          </a:p>
        </p:txBody>
      </p:sp>
    </p:spTree>
    <p:extLst>
      <p:ext uri="{BB962C8B-B14F-4D97-AF65-F5344CB8AC3E}">
        <p14:creationId xmlns:p14="http://schemas.microsoft.com/office/powerpoint/2010/main" val="2533707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15000"/>
              </a:lnSpc>
              <a:spcAft>
                <a:spcPts val="1000"/>
              </a:spcAft>
            </a:pPr>
            <a:r>
              <a:rPr lang="ar-IQ" sz="4000" b="1" dirty="0" smtClean="0">
                <a:solidFill>
                  <a:srgbClr val="FF0000"/>
                </a:solidFill>
                <a:ea typeface="Calibri"/>
                <a:cs typeface="Simplified Arabic"/>
              </a:rPr>
              <a:t>مظاهر </a:t>
            </a:r>
            <a:r>
              <a:rPr lang="ar-IQ" sz="4000" b="1" dirty="0">
                <a:solidFill>
                  <a:srgbClr val="FF0000"/>
                </a:solidFill>
                <a:ea typeface="Calibri"/>
                <a:cs typeface="Simplified Arabic"/>
              </a:rPr>
              <a:t>النظم </a:t>
            </a:r>
            <a:r>
              <a:rPr lang="ar-IQ" sz="4000" b="1" dirty="0" smtClean="0">
                <a:solidFill>
                  <a:srgbClr val="FF0000"/>
                </a:solidFill>
                <a:ea typeface="Calibri"/>
                <a:cs typeface="Simplified Arabic"/>
              </a:rPr>
              <a:t>الاقتصادية</a:t>
            </a:r>
            <a:r>
              <a:rPr lang="en-US" sz="3200" dirty="0">
                <a:ea typeface="Calibri"/>
                <a:cs typeface="Arial"/>
              </a:rPr>
              <a:t/>
            </a:r>
            <a:br>
              <a:rPr lang="en-US" sz="3200" dirty="0">
                <a:ea typeface="Calibri"/>
                <a:cs typeface="Arial"/>
              </a:rPr>
            </a:b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767133786"/>
              </p:ext>
            </p:extLst>
          </p:nvPr>
        </p:nvGraphicFramePr>
        <p:xfrm>
          <a:off x="899592" y="908721"/>
          <a:ext cx="7632848" cy="4856600"/>
        </p:xfrm>
        <a:graphic>
          <a:graphicData uri="http://schemas.openxmlformats.org/drawingml/2006/table">
            <a:tbl>
              <a:tblPr rtl="1" firstRow="1" firstCol="1" bandRow="1"/>
              <a:tblGrid>
                <a:gridCol w="3816424"/>
                <a:gridCol w="3816424"/>
              </a:tblGrid>
              <a:tr h="1301403">
                <a:tc>
                  <a:txBody>
                    <a:bodyPr/>
                    <a:lstStyle/>
                    <a:p>
                      <a:pPr algn="ctr" rtl="1">
                        <a:lnSpc>
                          <a:spcPct val="115000"/>
                        </a:lnSpc>
                        <a:spcAft>
                          <a:spcPts val="0"/>
                        </a:spcAft>
                      </a:pPr>
                      <a:r>
                        <a:rPr lang="ar-IQ" sz="2800" b="1" dirty="0">
                          <a:effectLst/>
                          <a:latin typeface="Calibri"/>
                          <a:ea typeface="Calibri"/>
                          <a:cs typeface="Simplified Arabic"/>
                        </a:rPr>
                        <a:t>تنظيم اتخاذ القرار الاقتصادي</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800" b="1" dirty="0" smtClean="0">
                          <a:effectLst/>
                          <a:latin typeface="Calibri"/>
                          <a:ea typeface="Calibri"/>
                          <a:cs typeface="Simplified Arabic"/>
                        </a:rPr>
                        <a:t>- مركزي               </a:t>
                      </a:r>
                      <a:r>
                        <a:rPr lang="ar-IQ" sz="2800" b="1" dirty="0">
                          <a:effectLst/>
                          <a:latin typeface="Calibri"/>
                          <a:ea typeface="Calibri"/>
                          <a:cs typeface="Simplified Arabic"/>
                        </a:rPr>
                        <a:t>مزيج</a:t>
                      </a:r>
                      <a:endParaRPr lang="en-US" sz="1800" b="1" dirty="0">
                        <a:effectLst/>
                        <a:latin typeface="Calibri"/>
                        <a:ea typeface="Calibri"/>
                        <a:cs typeface="Arial"/>
                      </a:endParaRPr>
                    </a:p>
                    <a:p>
                      <a:pPr algn="just" rtl="1">
                        <a:lnSpc>
                          <a:spcPct val="115000"/>
                        </a:lnSpc>
                        <a:spcAft>
                          <a:spcPts val="0"/>
                        </a:spcAft>
                      </a:pPr>
                      <a:r>
                        <a:rPr lang="ar-IQ" sz="2800" b="1" dirty="0" smtClean="0">
                          <a:effectLst/>
                          <a:latin typeface="Calibri"/>
                          <a:ea typeface="Calibri"/>
                          <a:cs typeface="Simplified Arabic"/>
                        </a:rPr>
                        <a:t>-لا </a:t>
                      </a:r>
                      <a:r>
                        <a:rPr lang="ar-IQ" sz="2800" b="1" dirty="0">
                          <a:effectLst/>
                          <a:latin typeface="Calibri"/>
                          <a:ea typeface="Calibri"/>
                          <a:cs typeface="Simplified Arabic"/>
                        </a:rPr>
                        <a:t>مركزي</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371">
                <a:tc>
                  <a:txBody>
                    <a:bodyPr/>
                    <a:lstStyle/>
                    <a:p>
                      <a:pPr algn="ctr" rtl="1">
                        <a:lnSpc>
                          <a:spcPct val="115000"/>
                        </a:lnSpc>
                        <a:spcAft>
                          <a:spcPts val="0"/>
                        </a:spcAft>
                      </a:pPr>
                      <a:r>
                        <a:rPr lang="ar-IQ" sz="2800" b="1" dirty="0">
                          <a:effectLst/>
                          <a:latin typeface="Calibri"/>
                          <a:ea typeface="Calibri"/>
                          <a:cs typeface="Simplified Arabic"/>
                        </a:rPr>
                        <a:t>الية توفير المعلومات والتنسيق</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800" b="1" dirty="0" smtClean="0">
                          <a:effectLst/>
                          <a:latin typeface="Calibri"/>
                          <a:ea typeface="Calibri"/>
                          <a:cs typeface="Simplified Arabic"/>
                        </a:rPr>
                        <a:t>- السوق               </a:t>
                      </a:r>
                      <a:r>
                        <a:rPr lang="ar-IQ" sz="2800" b="1" dirty="0">
                          <a:effectLst/>
                          <a:latin typeface="Calibri"/>
                          <a:ea typeface="Calibri"/>
                          <a:cs typeface="Simplified Arabic"/>
                        </a:rPr>
                        <a:t>مزيج</a:t>
                      </a:r>
                      <a:endParaRPr lang="en-US" sz="1800" b="1" dirty="0">
                        <a:effectLst/>
                        <a:latin typeface="Calibri"/>
                        <a:ea typeface="Calibri"/>
                        <a:cs typeface="Arial"/>
                      </a:endParaRPr>
                    </a:p>
                    <a:p>
                      <a:pPr algn="just" rtl="1">
                        <a:lnSpc>
                          <a:spcPct val="115000"/>
                        </a:lnSpc>
                        <a:spcAft>
                          <a:spcPts val="0"/>
                        </a:spcAft>
                      </a:pPr>
                      <a:r>
                        <a:rPr lang="ar-IQ" sz="2800" b="1" dirty="0" smtClean="0">
                          <a:effectLst/>
                          <a:latin typeface="Calibri"/>
                          <a:ea typeface="Calibri"/>
                          <a:cs typeface="Simplified Arabic"/>
                        </a:rPr>
                        <a:t>- الخطة</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8455">
                <a:tc>
                  <a:txBody>
                    <a:bodyPr/>
                    <a:lstStyle/>
                    <a:p>
                      <a:pPr algn="ctr" rtl="1">
                        <a:lnSpc>
                          <a:spcPct val="115000"/>
                        </a:lnSpc>
                        <a:spcAft>
                          <a:spcPts val="0"/>
                        </a:spcAft>
                      </a:pPr>
                      <a:r>
                        <a:rPr lang="ar-IQ" sz="2800" b="1" dirty="0">
                          <a:effectLst/>
                          <a:latin typeface="Calibri"/>
                          <a:ea typeface="Calibri"/>
                          <a:cs typeface="Simplified Arabic"/>
                        </a:rPr>
                        <a:t>حقوق الملكية</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800" b="1" dirty="0" smtClean="0">
                          <a:effectLst/>
                          <a:latin typeface="Calibri"/>
                          <a:ea typeface="Calibri"/>
                          <a:cs typeface="Simplified Arabic"/>
                        </a:rPr>
                        <a:t>- خاصة </a:t>
                      </a:r>
                      <a:endParaRPr lang="en-US" sz="1800" b="1" dirty="0">
                        <a:effectLst/>
                        <a:latin typeface="Calibri"/>
                        <a:ea typeface="Calibri"/>
                        <a:cs typeface="Arial"/>
                      </a:endParaRPr>
                    </a:p>
                    <a:p>
                      <a:pPr algn="just" rtl="1">
                        <a:lnSpc>
                          <a:spcPct val="115000"/>
                        </a:lnSpc>
                        <a:spcAft>
                          <a:spcPts val="0"/>
                        </a:spcAft>
                      </a:pPr>
                      <a:r>
                        <a:rPr lang="ar-IQ" sz="2800" b="1" dirty="0" smtClean="0">
                          <a:effectLst/>
                          <a:latin typeface="Calibri"/>
                          <a:ea typeface="Calibri"/>
                          <a:cs typeface="Simplified Arabic"/>
                        </a:rPr>
                        <a:t>- عامة                </a:t>
                      </a:r>
                      <a:r>
                        <a:rPr lang="ar-IQ" sz="2800" b="1" dirty="0">
                          <a:effectLst/>
                          <a:latin typeface="Calibri"/>
                          <a:ea typeface="Calibri"/>
                          <a:cs typeface="Simplified Arabic"/>
                        </a:rPr>
                        <a:t>مزيج</a:t>
                      </a:r>
                      <a:endParaRPr lang="en-US" sz="1800" b="1" dirty="0">
                        <a:effectLst/>
                        <a:latin typeface="Calibri"/>
                        <a:ea typeface="Calibri"/>
                        <a:cs typeface="Arial"/>
                      </a:endParaRPr>
                    </a:p>
                    <a:p>
                      <a:pPr algn="just" rtl="1">
                        <a:lnSpc>
                          <a:spcPct val="115000"/>
                        </a:lnSpc>
                        <a:spcAft>
                          <a:spcPts val="0"/>
                        </a:spcAft>
                      </a:pPr>
                      <a:r>
                        <a:rPr lang="ar-IQ" sz="2800" b="1" dirty="0" smtClean="0">
                          <a:effectLst/>
                          <a:latin typeface="Calibri"/>
                          <a:ea typeface="Calibri"/>
                          <a:cs typeface="Simplified Arabic"/>
                        </a:rPr>
                        <a:t>- تعاونية</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371">
                <a:tc>
                  <a:txBody>
                    <a:bodyPr/>
                    <a:lstStyle/>
                    <a:p>
                      <a:pPr algn="ctr" rtl="1">
                        <a:lnSpc>
                          <a:spcPct val="115000"/>
                        </a:lnSpc>
                        <a:spcAft>
                          <a:spcPts val="0"/>
                        </a:spcAft>
                      </a:pPr>
                      <a:r>
                        <a:rPr lang="ar-IQ" sz="2800" b="1">
                          <a:effectLst/>
                          <a:latin typeface="Calibri"/>
                          <a:ea typeface="Calibri"/>
                          <a:cs typeface="Simplified Arabic"/>
                        </a:rPr>
                        <a:t>نظام الحوافز</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800" b="1" dirty="0" smtClean="0">
                          <a:effectLst/>
                          <a:latin typeface="Calibri"/>
                          <a:ea typeface="Calibri"/>
                          <a:cs typeface="Simplified Arabic"/>
                        </a:rPr>
                        <a:t>- مادية               </a:t>
                      </a:r>
                      <a:r>
                        <a:rPr lang="ar-IQ" sz="2800" b="1" dirty="0">
                          <a:effectLst/>
                          <a:latin typeface="Calibri"/>
                          <a:ea typeface="Calibri"/>
                          <a:cs typeface="Simplified Arabic"/>
                        </a:rPr>
                        <a:t>مزيج</a:t>
                      </a:r>
                      <a:endParaRPr lang="en-US" sz="1800" b="1" dirty="0">
                        <a:effectLst/>
                        <a:latin typeface="Calibri"/>
                        <a:ea typeface="Calibri"/>
                        <a:cs typeface="Arial"/>
                      </a:endParaRPr>
                    </a:p>
                    <a:p>
                      <a:pPr algn="just" rtl="1">
                        <a:lnSpc>
                          <a:spcPct val="115000"/>
                        </a:lnSpc>
                        <a:spcAft>
                          <a:spcPts val="0"/>
                        </a:spcAft>
                      </a:pPr>
                      <a:r>
                        <a:rPr lang="ar-IQ" sz="2800" b="1" dirty="0" smtClean="0">
                          <a:effectLst/>
                          <a:latin typeface="Calibri"/>
                          <a:ea typeface="Calibri"/>
                          <a:cs typeface="Simplified Arabic"/>
                        </a:rPr>
                        <a:t>- معنوية</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4010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lnSpc>
                <a:spcPct val="115000"/>
              </a:lnSpc>
              <a:spcAft>
                <a:spcPts val="1000"/>
              </a:spcAft>
            </a:pPr>
            <a:r>
              <a:rPr lang="ar-IQ" b="1" dirty="0" smtClean="0">
                <a:ea typeface="Calibri"/>
                <a:cs typeface="Simplified Arabic"/>
              </a:rPr>
              <a:t>والنظم </a:t>
            </a:r>
            <a:r>
              <a:rPr lang="ar-IQ" b="1" dirty="0">
                <a:ea typeface="Calibri"/>
                <a:cs typeface="Simplified Arabic"/>
              </a:rPr>
              <a:t>الاقتصادية هي:</a:t>
            </a:r>
            <a:endParaRPr lang="en-US" sz="2000" b="1" dirty="0">
              <a:ea typeface="Calibri"/>
              <a:cs typeface="Arial"/>
            </a:endParaRPr>
          </a:p>
          <a:p>
            <a:pPr lvl="0" algn="just">
              <a:lnSpc>
                <a:spcPct val="115000"/>
              </a:lnSpc>
              <a:spcAft>
                <a:spcPts val="1000"/>
              </a:spcAft>
              <a:buFont typeface="+mj-lt"/>
              <a:buAutoNum type="arabicPeriod"/>
            </a:pPr>
            <a:r>
              <a:rPr lang="ar-IQ" b="1" dirty="0">
                <a:ea typeface="Calibri"/>
                <a:cs typeface="Simplified Arabic"/>
              </a:rPr>
              <a:t>النظام الاقتصادي </a:t>
            </a:r>
            <a:r>
              <a:rPr lang="ar-IQ" b="1" dirty="0" smtClean="0">
                <a:ea typeface="Calibri"/>
                <a:cs typeface="Simplified Arabic"/>
              </a:rPr>
              <a:t>الرأسمالي.</a:t>
            </a:r>
            <a:endParaRPr lang="en-US" sz="2000" b="1" dirty="0">
              <a:ea typeface="Calibri"/>
              <a:cs typeface="Arial"/>
            </a:endParaRPr>
          </a:p>
          <a:p>
            <a:pPr lvl="0" algn="just">
              <a:lnSpc>
                <a:spcPct val="115000"/>
              </a:lnSpc>
              <a:spcAft>
                <a:spcPts val="1000"/>
              </a:spcAft>
              <a:buFont typeface="+mj-lt"/>
              <a:buAutoNum type="arabicPeriod"/>
            </a:pPr>
            <a:r>
              <a:rPr lang="ar-IQ" b="1" dirty="0">
                <a:ea typeface="Calibri"/>
                <a:cs typeface="Simplified Arabic"/>
              </a:rPr>
              <a:t>نظام اشتراكية السوق.</a:t>
            </a:r>
            <a:endParaRPr lang="en-US" sz="2000" b="1" dirty="0">
              <a:ea typeface="Calibri"/>
              <a:cs typeface="Arial"/>
            </a:endParaRPr>
          </a:p>
          <a:p>
            <a:pPr lvl="0" algn="just">
              <a:lnSpc>
                <a:spcPct val="115000"/>
              </a:lnSpc>
              <a:spcAft>
                <a:spcPts val="1000"/>
              </a:spcAft>
              <a:buFont typeface="+mj-lt"/>
              <a:buAutoNum type="arabicPeriod"/>
            </a:pPr>
            <a:r>
              <a:rPr lang="ar-IQ" b="1" dirty="0">
                <a:ea typeface="Calibri"/>
                <a:cs typeface="Simplified Arabic"/>
              </a:rPr>
              <a:t>نظام الاشتراكية المركزية.</a:t>
            </a:r>
            <a:endParaRPr lang="en-US" sz="2000" b="1" dirty="0">
              <a:ea typeface="Calibri"/>
              <a:cs typeface="Arial"/>
            </a:endParaRPr>
          </a:p>
          <a:p>
            <a:endParaRPr lang="ar-IQ" b="1" dirty="0"/>
          </a:p>
        </p:txBody>
      </p:sp>
    </p:spTree>
    <p:extLst>
      <p:ext uri="{BB962C8B-B14F-4D97-AF65-F5344CB8AC3E}">
        <p14:creationId xmlns:p14="http://schemas.microsoft.com/office/powerpoint/2010/main" val="604390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Autofit/>
          </a:bodyPr>
          <a:lstStyle/>
          <a:p>
            <a:pPr lvl="0" algn="just">
              <a:lnSpc>
                <a:spcPct val="115000"/>
              </a:lnSpc>
              <a:spcAft>
                <a:spcPts val="1000"/>
              </a:spcAft>
              <a:buFont typeface="+mj-lt"/>
              <a:buAutoNum type="arabicPeriod"/>
            </a:pPr>
            <a:r>
              <a:rPr lang="ar-IQ" sz="2800" b="1" dirty="0" smtClean="0">
                <a:solidFill>
                  <a:srgbClr val="C00000"/>
                </a:solidFill>
                <a:ea typeface="Calibri"/>
                <a:cs typeface="Simplified Arabic"/>
              </a:rPr>
              <a:t>النظام </a:t>
            </a:r>
            <a:r>
              <a:rPr lang="ar-IQ" sz="2800" b="1" dirty="0">
                <a:solidFill>
                  <a:srgbClr val="C00000"/>
                </a:solidFill>
                <a:ea typeface="Calibri"/>
                <a:cs typeface="Simplified Arabic"/>
              </a:rPr>
              <a:t>الاقتصادي </a:t>
            </a:r>
            <a:r>
              <a:rPr lang="ar-IQ" sz="2800" b="1" dirty="0" smtClean="0">
                <a:solidFill>
                  <a:srgbClr val="C00000"/>
                </a:solidFill>
                <a:ea typeface="Calibri"/>
                <a:cs typeface="Simplified Arabic"/>
              </a:rPr>
              <a:t>الرأسمالي: </a:t>
            </a:r>
            <a:r>
              <a:rPr lang="ar-IQ" sz="2800" b="1" dirty="0" smtClean="0">
                <a:ea typeface="Calibri"/>
                <a:cs typeface="Simplified Arabic"/>
              </a:rPr>
              <a:t>هو </a:t>
            </a:r>
            <a:r>
              <a:rPr lang="ar-IQ" sz="2800" b="1" dirty="0">
                <a:ea typeface="Calibri"/>
                <a:cs typeface="Simplified Arabic"/>
              </a:rPr>
              <a:t>نظام اقتصادي يتميز بالملكية الخاصة لوسائل الانتاج وتكون صناعة القرارات غير مركزية ويعتمد الحوافز المادية لتحفيز المشتركين في العملية الانتاجية.</a:t>
            </a:r>
            <a:endParaRPr lang="en-US" sz="2800" b="1" dirty="0">
              <a:ea typeface="Calibri"/>
              <a:cs typeface="Arial"/>
            </a:endParaRPr>
          </a:p>
          <a:p>
            <a:pPr lvl="0" algn="just">
              <a:lnSpc>
                <a:spcPct val="115000"/>
              </a:lnSpc>
              <a:spcAft>
                <a:spcPts val="1000"/>
              </a:spcAft>
              <a:buFont typeface="+mj-lt"/>
              <a:buAutoNum type="arabicPeriod"/>
            </a:pPr>
            <a:r>
              <a:rPr lang="ar-IQ" sz="2800" b="1" dirty="0">
                <a:solidFill>
                  <a:srgbClr val="C00000"/>
                </a:solidFill>
                <a:ea typeface="Calibri"/>
                <a:cs typeface="Simplified Arabic"/>
              </a:rPr>
              <a:t>اشتراكية </a:t>
            </a:r>
            <a:r>
              <a:rPr lang="ar-IQ" sz="2800" b="1" dirty="0" smtClean="0">
                <a:solidFill>
                  <a:srgbClr val="C00000"/>
                </a:solidFill>
                <a:ea typeface="Calibri"/>
                <a:cs typeface="Simplified Arabic"/>
              </a:rPr>
              <a:t>السوق:</a:t>
            </a:r>
            <a:r>
              <a:rPr lang="ar-IQ" sz="2800" b="1" dirty="0" smtClean="0">
                <a:ea typeface="Calibri"/>
                <a:cs typeface="Simplified Arabic"/>
              </a:rPr>
              <a:t> هي </a:t>
            </a:r>
            <a:r>
              <a:rPr lang="ar-IQ" sz="2800" b="1" dirty="0">
                <a:ea typeface="Calibri"/>
                <a:cs typeface="Simplified Arabic"/>
              </a:rPr>
              <a:t>نظام اقتصادي يتميز بالملكية العامة لوسائل الانتاج (</a:t>
            </a:r>
            <a:r>
              <a:rPr lang="ar-IQ" sz="2800" b="1" dirty="0" smtClean="0">
                <a:ea typeface="Calibri"/>
                <a:cs typeface="Simplified Arabic"/>
              </a:rPr>
              <a:t>دولة + جماعية</a:t>
            </a:r>
            <a:r>
              <a:rPr lang="ar-IQ" sz="2800" b="1" dirty="0">
                <a:ea typeface="Calibri"/>
                <a:cs typeface="Simplified Arabic"/>
              </a:rPr>
              <a:t>) اما صنع القرار فهو غير مركزي ويتم تنسيقة عن طريق الية السوق ويعتمد الحوافز المادية والمعنوية.</a:t>
            </a:r>
            <a:endParaRPr lang="en-US" sz="2800" b="1" dirty="0">
              <a:ea typeface="Calibri"/>
              <a:cs typeface="Arial"/>
            </a:endParaRPr>
          </a:p>
          <a:p>
            <a:pPr lvl="0" algn="just">
              <a:lnSpc>
                <a:spcPct val="115000"/>
              </a:lnSpc>
              <a:spcAft>
                <a:spcPts val="1000"/>
              </a:spcAft>
              <a:buFont typeface="+mj-lt"/>
              <a:buAutoNum type="arabicPeriod"/>
            </a:pPr>
            <a:r>
              <a:rPr lang="ar-IQ" sz="2800" b="1" dirty="0">
                <a:solidFill>
                  <a:srgbClr val="C00000"/>
                </a:solidFill>
                <a:ea typeface="Calibri"/>
                <a:cs typeface="Simplified Arabic"/>
              </a:rPr>
              <a:t>الاشتراكية </a:t>
            </a:r>
            <a:r>
              <a:rPr lang="ar-IQ" sz="2800" b="1" dirty="0" smtClean="0">
                <a:solidFill>
                  <a:srgbClr val="C00000"/>
                </a:solidFill>
                <a:ea typeface="Calibri"/>
                <a:cs typeface="Simplified Arabic"/>
              </a:rPr>
              <a:t>المخططة : </a:t>
            </a:r>
            <a:r>
              <a:rPr lang="ar-IQ" sz="2800" b="1" dirty="0" smtClean="0">
                <a:ea typeface="Calibri"/>
                <a:cs typeface="Simplified Arabic"/>
              </a:rPr>
              <a:t>هي </a:t>
            </a:r>
            <a:r>
              <a:rPr lang="ar-IQ" sz="2800" b="1" dirty="0">
                <a:ea typeface="Calibri"/>
                <a:cs typeface="Simplified Arabic"/>
              </a:rPr>
              <a:t>نظام اقتصادي يتميز بالملكية العامة لوسائل الانتاج ويكون اتخاذ القرار مركزيا ويتم تنسيقة عن طريق الخطة المركزية ويستخدم كل من الحوافز المادية والمعنوية لتحفيز المشتركين في العملية الانتاجية.</a:t>
            </a:r>
            <a:endParaRPr lang="en-US" sz="2800" b="1" dirty="0">
              <a:ea typeface="Calibri"/>
              <a:cs typeface="Arial"/>
            </a:endParaRPr>
          </a:p>
          <a:p>
            <a:pPr marL="0" indent="0">
              <a:buNone/>
            </a:pPr>
            <a:endParaRPr lang="ar-IQ" sz="2800" b="1" dirty="0"/>
          </a:p>
        </p:txBody>
      </p:sp>
    </p:spTree>
    <p:extLst>
      <p:ext uri="{BB962C8B-B14F-4D97-AF65-F5344CB8AC3E}">
        <p14:creationId xmlns:p14="http://schemas.microsoft.com/office/powerpoint/2010/main" val="2085919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749"/>
            <a:ext cx="7787208" cy="940966"/>
          </a:xfrm>
        </p:spPr>
        <p:txBody>
          <a:bodyPr>
            <a:normAutofit/>
          </a:bodyPr>
          <a:lstStyle/>
          <a:p>
            <a:r>
              <a:rPr lang="ar-IQ" sz="4000" dirty="0" smtClean="0">
                <a:solidFill>
                  <a:srgbClr val="FF0000"/>
                </a:solidFill>
              </a:rPr>
              <a:t>مميزات النظم الاقتصادية المعاصرة </a:t>
            </a:r>
            <a:endParaRPr lang="ar-IQ" sz="40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89928241"/>
              </p:ext>
            </p:extLst>
          </p:nvPr>
        </p:nvGraphicFramePr>
        <p:xfrm>
          <a:off x="251520" y="908721"/>
          <a:ext cx="8496944" cy="5907521"/>
        </p:xfrm>
        <a:graphic>
          <a:graphicData uri="http://schemas.openxmlformats.org/drawingml/2006/table">
            <a:tbl>
              <a:tblPr rtl="1" firstRow="1" firstCol="1" bandRow="1"/>
              <a:tblGrid>
                <a:gridCol w="2123780"/>
                <a:gridCol w="2123780"/>
                <a:gridCol w="2124692"/>
                <a:gridCol w="2124692"/>
              </a:tblGrid>
              <a:tr h="720079">
                <a:tc>
                  <a:txBody>
                    <a:bodyPr/>
                    <a:lstStyle/>
                    <a:p>
                      <a:pPr marL="457200" algn="ctr" rtl="1">
                        <a:lnSpc>
                          <a:spcPct val="115000"/>
                        </a:lnSpc>
                        <a:spcAft>
                          <a:spcPts val="0"/>
                        </a:spcAft>
                      </a:pPr>
                      <a:r>
                        <a:rPr lang="ar-IQ" sz="2400" b="1" dirty="0">
                          <a:effectLst/>
                          <a:latin typeface="Calibri"/>
                          <a:ea typeface="Calibri"/>
                          <a:cs typeface="Simplified Arabic"/>
                        </a:rPr>
                        <a:t>المميزات</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رأسمالية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اشتراكية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a:effectLst/>
                          <a:latin typeface="Calibri"/>
                          <a:ea typeface="Calibri"/>
                          <a:cs typeface="Simplified Arabic"/>
                        </a:rPr>
                        <a:t>اشتراكية الخطة</a:t>
                      </a:r>
                      <a:endParaRPr lang="en-US" sz="24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4987">
                <a:tc>
                  <a:txBody>
                    <a:bodyPr/>
                    <a:lstStyle/>
                    <a:p>
                      <a:pPr marL="457200" algn="ctr" rtl="1">
                        <a:lnSpc>
                          <a:spcPct val="115000"/>
                        </a:lnSpc>
                        <a:spcAft>
                          <a:spcPts val="0"/>
                        </a:spcAft>
                      </a:pPr>
                      <a:r>
                        <a:rPr lang="ar-IQ" sz="2400" b="1" dirty="0" smtClean="0">
                          <a:effectLst/>
                          <a:latin typeface="Calibri"/>
                          <a:ea typeface="Calibri"/>
                          <a:cs typeface="Simplified Arabic"/>
                        </a:rPr>
                        <a:t>تنظيم اتخاذ القرار الاقتصادي</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يكون القرار الاقتصادي اجمالاُ لامركزي</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يكون القرار الاقتصادي مزيج بين المركزية وللامركزية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يكون القرار الاقتصادي اجمالاُ مركزي</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307">
                <a:tc>
                  <a:txBody>
                    <a:bodyPr/>
                    <a:lstStyle/>
                    <a:p>
                      <a:pPr marL="457200" algn="ctr" rtl="1">
                        <a:lnSpc>
                          <a:spcPct val="115000"/>
                        </a:lnSpc>
                        <a:spcAft>
                          <a:spcPts val="0"/>
                        </a:spcAft>
                      </a:pPr>
                      <a:r>
                        <a:rPr lang="ar-IQ" sz="2400" b="1">
                          <a:effectLst/>
                          <a:latin typeface="Calibri"/>
                          <a:ea typeface="Calibri"/>
                          <a:cs typeface="Simplified Arabic"/>
                        </a:rPr>
                        <a:t>اليات توفير المعلومات والتنسيق</a:t>
                      </a:r>
                      <a:endParaRPr lang="en-US" sz="24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السوق</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السوق</a:t>
                      </a:r>
                      <a:endParaRPr lang="en-US" sz="2400" b="1" dirty="0">
                        <a:effectLst/>
                        <a:latin typeface="Calibri"/>
                        <a:ea typeface="Calibri"/>
                        <a:cs typeface="Arial"/>
                      </a:endParaRPr>
                    </a:p>
                    <a:p>
                      <a:pPr marL="457200" algn="ctr" rtl="1">
                        <a:lnSpc>
                          <a:spcPct val="115000"/>
                        </a:lnSpc>
                        <a:spcAft>
                          <a:spcPts val="0"/>
                        </a:spcAft>
                      </a:pPr>
                      <a:r>
                        <a:rPr lang="ar-IQ" sz="2400" b="1" dirty="0">
                          <a:effectLst/>
                          <a:latin typeface="Calibri"/>
                          <a:ea typeface="Calibri"/>
                          <a:cs typeface="Simplified Arabic"/>
                        </a:rPr>
                        <a:t>الخطة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اجمالاُ الخطة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468">
                <a:tc>
                  <a:txBody>
                    <a:bodyPr/>
                    <a:lstStyle/>
                    <a:p>
                      <a:pPr marL="457200" algn="ctr" rtl="1">
                        <a:lnSpc>
                          <a:spcPct val="115000"/>
                        </a:lnSpc>
                        <a:spcAft>
                          <a:spcPts val="0"/>
                        </a:spcAft>
                      </a:pPr>
                      <a:r>
                        <a:rPr lang="ar-IQ" sz="2400" b="1">
                          <a:effectLst/>
                          <a:latin typeface="Calibri"/>
                          <a:ea typeface="Calibri"/>
                          <a:cs typeface="Simplified Arabic"/>
                        </a:rPr>
                        <a:t>حقوق الملكية</a:t>
                      </a:r>
                      <a:endParaRPr lang="en-US" sz="24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اجمالاُ ملكية خاصة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خاص</a:t>
                      </a:r>
                      <a:endParaRPr lang="en-US" sz="2400" b="1" dirty="0">
                        <a:effectLst/>
                        <a:latin typeface="Calibri"/>
                        <a:ea typeface="Calibri"/>
                        <a:cs typeface="Arial"/>
                      </a:endParaRPr>
                    </a:p>
                    <a:p>
                      <a:pPr marL="457200" algn="ctr" rtl="1">
                        <a:lnSpc>
                          <a:spcPct val="115000"/>
                        </a:lnSpc>
                        <a:spcAft>
                          <a:spcPts val="0"/>
                        </a:spcAft>
                      </a:pPr>
                      <a:r>
                        <a:rPr lang="ar-IQ" sz="2400" b="1" dirty="0" smtClean="0">
                          <a:effectLst/>
                          <a:latin typeface="Calibri"/>
                          <a:ea typeface="Calibri"/>
                          <a:cs typeface="Simplified Arabic"/>
                        </a:rPr>
                        <a:t>دولة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اجمالاُ ملكية دولة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1680">
                <a:tc>
                  <a:txBody>
                    <a:bodyPr/>
                    <a:lstStyle/>
                    <a:p>
                      <a:pPr marL="457200" algn="ctr" rtl="1">
                        <a:lnSpc>
                          <a:spcPct val="115000"/>
                        </a:lnSpc>
                        <a:spcAft>
                          <a:spcPts val="0"/>
                        </a:spcAft>
                      </a:pPr>
                      <a:r>
                        <a:rPr lang="ar-IQ" sz="2400" b="1">
                          <a:effectLst/>
                          <a:latin typeface="Calibri"/>
                          <a:ea typeface="Calibri"/>
                          <a:cs typeface="Simplified Arabic"/>
                        </a:rPr>
                        <a:t>الحوافز</a:t>
                      </a:r>
                      <a:endParaRPr lang="en-US" sz="24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اجمالاً حوافز مادية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0" algn="ctr" defTabSz="914400" rtl="1" eaLnBrk="1" fontAlgn="auto" latinLnBrk="0" hangingPunct="1">
                        <a:lnSpc>
                          <a:spcPct val="115000"/>
                        </a:lnSpc>
                        <a:spcBef>
                          <a:spcPts val="0"/>
                        </a:spcBef>
                        <a:spcAft>
                          <a:spcPts val="0"/>
                        </a:spcAft>
                        <a:buClrTx/>
                        <a:buSzTx/>
                        <a:buFontTx/>
                        <a:buNone/>
                        <a:tabLst/>
                        <a:defRPr/>
                      </a:pPr>
                      <a:r>
                        <a:rPr lang="ar-IQ" sz="2400" b="1" dirty="0" smtClean="0">
                          <a:effectLst/>
                          <a:latin typeface="Calibri"/>
                          <a:ea typeface="Calibri"/>
                          <a:cs typeface="Simplified Arabic"/>
                        </a:rPr>
                        <a:t>مادية </a:t>
                      </a:r>
                      <a:r>
                        <a:rPr lang="ar-IQ" sz="2400" b="1" dirty="0" smtClean="0">
                          <a:effectLst/>
                          <a:latin typeface="+mn-lt"/>
                          <a:ea typeface="Calibri"/>
                          <a:cs typeface="Simplified Arabic"/>
                        </a:rPr>
                        <a:t>معنوية</a:t>
                      </a:r>
                      <a:endParaRPr lang="en-US" sz="2400" b="1" dirty="0" smtClean="0">
                        <a:effectLst/>
                        <a:latin typeface="+mn-lt"/>
                        <a:ea typeface="Calibri"/>
                        <a:cs typeface="Arial"/>
                      </a:endParaRPr>
                    </a:p>
                    <a:p>
                      <a:pPr marL="457200" algn="ctr" rtl="1">
                        <a:lnSpc>
                          <a:spcPct val="115000"/>
                        </a:lnSpc>
                        <a:spcAft>
                          <a:spcPts val="0"/>
                        </a:spcAft>
                      </a:pPr>
                      <a:endParaRPr lang="ar-IQ" sz="2400" b="1" dirty="0" smtClean="0">
                        <a:effectLst/>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ar-IQ" sz="2400" b="1" dirty="0">
                          <a:effectLst/>
                          <a:latin typeface="Calibri"/>
                          <a:ea typeface="Calibri"/>
                          <a:cs typeface="Simplified Arabic"/>
                        </a:rPr>
                        <a:t>معنوية</a:t>
                      </a:r>
                      <a:endParaRPr lang="en-US" sz="24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318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457200" algn="just">
              <a:lnSpc>
                <a:spcPct val="115000"/>
              </a:lnSpc>
              <a:spcAft>
                <a:spcPts val="1000"/>
              </a:spcAft>
            </a:pPr>
            <a:r>
              <a:rPr lang="ar-IQ" dirty="0" smtClean="0">
                <a:solidFill>
                  <a:srgbClr val="FF0000"/>
                </a:solidFill>
              </a:rPr>
              <a:t>الخصائص العامة للنظم الاقتصادية المعاصرة</a:t>
            </a:r>
            <a:endParaRPr lang="ar-IQ" dirty="0">
              <a:solidFill>
                <a:srgbClr val="FF0000"/>
              </a:solidFill>
            </a:endParaRPr>
          </a:p>
        </p:txBody>
      </p:sp>
      <p:sp>
        <p:nvSpPr>
          <p:cNvPr id="3" name="عنصر نائب للمحتوى 2"/>
          <p:cNvSpPr>
            <a:spLocks noGrp="1"/>
          </p:cNvSpPr>
          <p:nvPr>
            <p:ph idx="1"/>
          </p:nvPr>
        </p:nvSpPr>
        <p:spPr>
          <a:xfrm>
            <a:off x="457200" y="1196752"/>
            <a:ext cx="8291264" cy="5256584"/>
          </a:xfrm>
        </p:spPr>
        <p:txBody>
          <a:bodyPr>
            <a:normAutofit/>
          </a:bodyPr>
          <a:lstStyle/>
          <a:p>
            <a:pPr lvl="0" algn="just">
              <a:lnSpc>
                <a:spcPct val="115000"/>
              </a:lnSpc>
              <a:spcAft>
                <a:spcPts val="1000"/>
              </a:spcAft>
              <a:buFont typeface="+mj-lt"/>
              <a:buAutoNum type="arabicPeriod"/>
            </a:pPr>
            <a:r>
              <a:rPr lang="ar-IQ" sz="2400" b="1" dirty="0">
                <a:ea typeface="Calibri"/>
                <a:cs typeface="Simplified Arabic"/>
              </a:rPr>
              <a:t>انها من صنع الانسان اي انها ليست عقيدة ثابتة </a:t>
            </a:r>
            <a:r>
              <a:rPr lang="ar-IQ" sz="2400" b="1" dirty="0" smtClean="0">
                <a:ea typeface="Calibri"/>
                <a:cs typeface="Simplified Arabic"/>
              </a:rPr>
              <a:t>ولا تصل </a:t>
            </a:r>
            <a:r>
              <a:rPr lang="ar-IQ" sz="2400" b="1" dirty="0">
                <a:ea typeface="Calibri"/>
                <a:cs typeface="Simplified Arabic"/>
              </a:rPr>
              <a:t>الى مصاف العقائد الثابتة وانما الانسان هو الذي يبتدعها بما تنسجم </a:t>
            </a:r>
            <a:r>
              <a:rPr lang="ar-IQ" sz="2400" b="1" dirty="0" smtClean="0">
                <a:ea typeface="Calibri"/>
                <a:cs typeface="Simplified Arabic"/>
              </a:rPr>
              <a:t>وتقاليده وعاداته </a:t>
            </a:r>
            <a:r>
              <a:rPr lang="ar-IQ" sz="2400" b="1" dirty="0">
                <a:ea typeface="Calibri"/>
                <a:cs typeface="Simplified Arabic"/>
              </a:rPr>
              <a:t>وبيئة التي تحيط </a:t>
            </a:r>
            <a:r>
              <a:rPr lang="ar-IQ" sz="2400" b="1" dirty="0" smtClean="0">
                <a:ea typeface="Calibri"/>
                <a:cs typeface="Simplified Arabic"/>
              </a:rPr>
              <a:t>به .</a:t>
            </a:r>
            <a:endParaRPr lang="en-US" sz="2400" b="1" dirty="0">
              <a:ea typeface="Calibri"/>
              <a:cs typeface="Arial"/>
            </a:endParaRPr>
          </a:p>
          <a:p>
            <a:pPr lvl="0" algn="just">
              <a:lnSpc>
                <a:spcPct val="115000"/>
              </a:lnSpc>
              <a:spcAft>
                <a:spcPts val="1000"/>
              </a:spcAft>
              <a:buFont typeface="+mj-lt"/>
              <a:buAutoNum type="arabicPeriod"/>
            </a:pPr>
            <a:r>
              <a:rPr lang="ar-IQ" sz="2400" b="1" dirty="0">
                <a:ea typeface="Calibri"/>
                <a:cs typeface="Simplified Arabic"/>
              </a:rPr>
              <a:t>انها مرنة قابلة للتغير والتطوير طالما ان الانسان هو الذي اوجدها وهو كائن حي متطور يمكن ان يكفيها حسب </a:t>
            </a:r>
            <a:r>
              <a:rPr lang="ar-IQ" sz="2400" b="1" dirty="0" smtClean="0">
                <a:ea typeface="Calibri"/>
                <a:cs typeface="Simplified Arabic"/>
              </a:rPr>
              <a:t>ظروفه المكانية </a:t>
            </a:r>
            <a:r>
              <a:rPr lang="ar-IQ" sz="2400" b="1" dirty="0">
                <a:ea typeface="Calibri"/>
                <a:cs typeface="Simplified Arabic"/>
              </a:rPr>
              <a:t>والزمانية لتنظيم </a:t>
            </a:r>
            <a:r>
              <a:rPr lang="ar-IQ" sz="2400" b="1" dirty="0" smtClean="0">
                <a:ea typeface="Calibri"/>
                <a:cs typeface="Simplified Arabic"/>
              </a:rPr>
              <a:t>نشاطه </a:t>
            </a:r>
            <a:r>
              <a:rPr lang="ar-IQ" sz="2400" b="1" dirty="0">
                <a:ea typeface="Calibri"/>
                <a:cs typeface="Simplified Arabic"/>
              </a:rPr>
              <a:t>الاقتصادي.</a:t>
            </a:r>
            <a:endParaRPr lang="en-US" sz="2400" b="1" dirty="0">
              <a:ea typeface="Calibri"/>
              <a:cs typeface="Arial"/>
            </a:endParaRPr>
          </a:p>
          <a:p>
            <a:pPr lvl="0" algn="just">
              <a:lnSpc>
                <a:spcPct val="115000"/>
              </a:lnSpc>
              <a:spcAft>
                <a:spcPts val="1000"/>
              </a:spcAft>
              <a:buFont typeface="+mj-lt"/>
              <a:buAutoNum type="arabicPeriod"/>
            </a:pPr>
            <a:r>
              <a:rPr lang="ar-IQ" sz="2400" b="1" dirty="0">
                <a:ea typeface="Calibri"/>
                <a:cs typeface="Simplified Arabic"/>
              </a:rPr>
              <a:t>ان جميع النظم الاقتصادية المعاصرة تعالج مشكلة الندرة اي ندرة الموارد الاقتصادية قياساً بتعدد </a:t>
            </a:r>
            <a:r>
              <a:rPr lang="ar-IQ" sz="2400" b="1" dirty="0" smtClean="0">
                <a:ea typeface="Calibri"/>
                <a:cs typeface="Simplified Arabic"/>
              </a:rPr>
              <a:t>حاجات </a:t>
            </a:r>
            <a:r>
              <a:rPr lang="ar-IQ" sz="2400" b="1" dirty="0">
                <a:ea typeface="Calibri"/>
                <a:cs typeface="Simplified Arabic"/>
              </a:rPr>
              <a:t>المجتمع فالندرة النسبية هي صفة عالمية في جميع انحاء العالم </a:t>
            </a:r>
            <a:r>
              <a:rPr lang="ar-IQ" sz="2400" b="1" dirty="0" smtClean="0">
                <a:ea typeface="Calibri"/>
                <a:cs typeface="Simplified Arabic"/>
              </a:rPr>
              <a:t>وتواجهها </a:t>
            </a:r>
            <a:r>
              <a:rPr lang="ar-IQ" sz="2400" b="1" dirty="0">
                <a:ea typeface="Calibri"/>
                <a:cs typeface="Simplified Arabic"/>
              </a:rPr>
              <a:t>جميع النظم الاقتصادية المعاصرة سواء كان النظام الاقتصادي </a:t>
            </a:r>
            <a:r>
              <a:rPr lang="ar-IQ" sz="2400" b="1" dirty="0" smtClean="0">
                <a:ea typeface="Calibri"/>
                <a:cs typeface="Simplified Arabic"/>
              </a:rPr>
              <a:t>رأسماليا </a:t>
            </a:r>
            <a:r>
              <a:rPr lang="ar-IQ" sz="2400" b="1" dirty="0">
                <a:ea typeface="Calibri"/>
                <a:cs typeface="Simplified Arabic"/>
              </a:rPr>
              <a:t>او اشتراكياً فكل نظام اقتصادي يحاول ايجاد الحلول المناسبة لهذه المشكلة بالطريقة والوسيلة التي تحقق </a:t>
            </a:r>
            <a:r>
              <a:rPr lang="ar-IQ" sz="2400" b="1" dirty="0" smtClean="0">
                <a:ea typeface="Calibri"/>
                <a:cs typeface="Simplified Arabic"/>
              </a:rPr>
              <a:t>اهدافه </a:t>
            </a:r>
            <a:r>
              <a:rPr lang="ar-IQ" sz="2400" b="1" dirty="0">
                <a:ea typeface="Calibri"/>
                <a:cs typeface="Simplified Arabic"/>
              </a:rPr>
              <a:t>باقل التكاليف.</a:t>
            </a:r>
            <a:endParaRPr lang="en-US" sz="2400" b="1" dirty="0">
              <a:ea typeface="Calibri"/>
              <a:cs typeface="Arial"/>
            </a:endParaRPr>
          </a:p>
          <a:p>
            <a:endParaRPr lang="ar-IQ" sz="2400" b="1" dirty="0"/>
          </a:p>
        </p:txBody>
      </p:sp>
    </p:spTree>
    <p:extLst>
      <p:ext uri="{BB962C8B-B14F-4D97-AF65-F5344CB8AC3E}">
        <p14:creationId xmlns:p14="http://schemas.microsoft.com/office/powerpoint/2010/main" val="147289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dirty="0" smtClean="0">
                <a:solidFill>
                  <a:srgbClr val="FF0000"/>
                </a:solidFill>
              </a:rPr>
              <a:t>القوى التي تتحكم في ايجاد النظم الاقتصادية المعاصرة </a:t>
            </a:r>
            <a:endParaRPr lang="ar-IQ" sz="3600" dirty="0">
              <a:solidFill>
                <a:srgbClr val="FF0000"/>
              </a:solidFill>
            </a:endParaRPr>
          </a:p>
        </p:txBody>
      </p:sp>
      <p:sp>
        <p:nvSpPr>
          <p:cNvPr id="3" name="عنصر نائب للمحتوى 2"/>
          <p:cNvSpPr>
            <a:spLocks noGrp="1"/>
          </p:cNvSpPr>
          <p:nvPr>
            <p:ph idx="1"/>
          </p:nvPr>
        </p:nvSpPr>
        <p:spPr>
          <a:xfrm>
            <a:off x="457200" y="1196752"/>
            <a:ext cx="8363272" cy="5328592"/>
          </a:xfrm>
        </p:spPr>
        <p:txBody>
          <a:bodyPr>
            <a:normAutofit fontScale="25000" lnSpcReduction="20000"/>
          </a:bodyPr>
          <a:lstStyle/>
          <a:p>
            <a:pPr lvl="0" algn="just">
              <a:lnSpc>
                <a:spcPct val="115000"/>
              </a:lnSpc>
              <a:spcAft>
                <a:spcPts val="1000"/>
              </a:spcAft>
              <a:buFont typeface="+mj-lt"/>
              <a:buAutoNum type="arabicPeriod"/>
            </a:pPr>
            <a:r>
              <a:rPr lang="ar-IQ" sz="8000" b="1" dirty="0">
                <a:ea typeface="Calibri"/>
                <a:cs typeface="Simplified Arabic"/>
              </a:rPr>
              <a:t>القوى </a:t>
            </a:r>
            <a:r>
              <a:rPr lang="ar-IQ" sz="8000" b="1" dirty="0" smtClean="0">
                <a:ea typeface="Calibri"/>
                <a:cs typeface="Simplified Arabic"/>
              </a:rPr>
              <a:t>التاريخية، وتمثل </a:t>
            </a:r>
            <a:r>
              <a:rPr lang="ar-IQ" sz="8000" b="1" dirty="0">
                <a:ea typeface="Calibri"/>
                <a:cs typeface="Simplified Arabic"/>
              </a:rPr>
              <a:t>الينابيع التي يستمد منها النظام الاقتصادي </a:t>
            </a:r>
            <a:r>
              <a:rPr lang="ar-IQ" sz="8000" b="1" dirty="0" smtClean="0">
                <a:ea typeface="Calibri"/>
                <a:cs typeface="Simplified Arabic"/>
              </a:rPr>
              <a:t>اصوله وقيمه </a:t>
            </a:r>
            <a:r>
              <a:rPr lang="ar-IQ" sz="8000" b="1" dirty="0">
                <a:ea typeface="Calibri"/>
                <a:cs typeface="Simplified Arabic"/>
              </a:rPr>
              <a:t>ومثلة العليا.</a:t>
            </a:r>
            <a:endParaRPr lang="en-US" sz="8000" b="1" dirty="0">
              <a:ea typeface="Calibri"/>
              <a:cs typeface="Arial"/>
            </a:endParaRPr>
          </a:p>
          <a:p>
            <a:pPr lvl="0" algn="just">
              <a:lnSpc>
                <a:spcPct val="115000"/>
              </a:lnSpc>
              <a:spcAft>
                <a:spcPts val="1000"/>
              </a:spcAft>
              <a:buFont typeface="+mj-lt"/>
              <a:buAutoNum type="arabicPeriod"/>
            </a:pPr>
            <a:r>
              <a:rPr lang="ar-IQ" sz="8000" b="1" dirty="0">
                <a:ea typeface="Calibri"/>
                <a:cs typeface="Simplified Arabic"/>
              </a:rPr>
              <a:t>الظروف البيئية والمناخية هي الاخرى تساعد في ايجاد النظم الاقتصادية وتضم الموارد الطبيعية </a:t>
            </a:r>
            <a:r>
              <a:rPr lang="ar-IQ" sz="8000" b="1" dirty="0" smtClean="0">
                <a:ea typeface="Calibri"/>
                <a:cs typeface="Simplified Arabic"/>
              </a:rPr>
              <a:t>كالأرض </a:t>
            </a:r>
            <a:r>
              <a:rPr lang="ar-IQ" sz="8000" b="1" dirty="0">
                <a:ea typeface="Calibri"/>
                <a:cs typeface="Simplified Arabic"/>
              </a:rPr>
              <a:t>الزراعية والغابات والمراعي والثروات المعدنية كالنفط والفحم والحديد والبوتاس والكبريت والذهب وغيرها من الثروات المعدنية </a:t>
            </a:r>
            <a:r>
              <a:rPr lang="ar-IQ" sz="8000" b="1" dirty="0" smtClean="0">
                <a:ea typeface="Calibri"/>
                <a:cs typeface="Simplified Arabic"/>
              </a:rPr>
              <a:t>فضلا عن الظروف </a:t>
            </a:r>
            <a:r>
              <a:rPr lang="ar-IQ" sz="8000" b="1" dirty="0">
                <a:ea typeface="Calibri"/>
                <a:cs typeface="Simplified Arabic"/>
              </a:rPr>
              <a:t>المناخية كالحرارة والرطوبة والظروف الجوية الاخرى فان هذه الظروف تتحكم في ايجاد النظم الاقتصادية في العالم.</a:t>
            </a:r>
            <a:endParaRPr lang="en-US" sz="8000" b="1" dirty="0">
              <a:ea typeface="Calibri"/>
              <a:cs typeface="Arial"/>
            </a:endParaRPr>
          </a:p>
          <a:p>
            <a:pPr lvl="0" algn="just">
              <a:lnSpc>
                <a:spcPct val="115000"/>
              </a:lnSpc>
              <a:spcAft>
                <a:spcPts val="1000"/>
              </a:spcAft>
              <a:buFont typeface="+mj-lt"/>
              <a:buAutoNum type="arabicPeriod"/>
            </a:pPr>
            <a:r>
              <a:rPr lang="ar-IQ" sz="8000" b="1" dirty="0">
                <a:ea typeface="Calibri"/>
                <a:cs typeface="Simplified Arabic"/>
              </a:rPr>
              <a:t>الفلسفة الدينية والفكرية </a:t>
            </a:r>
            <a:r>
              <a:rPr lang="ar-IQ" sz="8000" b="1" dirty="0" smtClean="0">
                <a:ea typeface="Calibri"/>
                <a:cs typeface="Simplified Arabic"/>
              </a:rPr>
              <a:t>والثقافية التي </a:t>
            </a:r>
            <a:r>
              <a:rPr lang="ar-IQ" sz="8000" b="1" dirty="0">
                <a:ea typeface="Calibri"/>
                <a:cs typeface="Simplified Arabic"/>
              </a:rPr>
              <a:t>تدين بها الشعوب وفق عقائدها الخاصة بها وتلعب هذه القيم الروحية دوراُ كبيراُ في تحديد النظم الاقتصادية المختلفة للمجتمعات كما ان هذه القيم لها تأثير مباشر على تطور المجتمعات الانسانية في خلق نظمها الاقتصادية وتحقيق نشاطها الاقتصادي.</a:t>
            </a:r>
            <a:endParaRPr lang="en-US" sz="8000" b="1" dirty="0">
              <a:ea typeface="Calibri"/>
              <a:cs typeface="Arial"/>
            </a:endParaRPr>
          </a:p>
          <a:p>
            <a:pPr lvl="0" algn="just">
              <a:lnSpc>
                <a:spcPct val="115000"/>
              </a:lnSpc>
              <a:spcAft>
                <a:spcPts val="1000"/>
              </a:spcAft>
              <a:buFont typeface="+mj-lt"/>
              <a:buAutoNum type="arabicPeriod"/>
            </a:pPr>
            <a:r>
              <a:rPr lang="ar-IQ" sz="8000" b="1" dirty="0">
                <a:ea typeface="Calibri"/>
                <a:cs typeface="Simplified Arabic"/>
              </a:rPr>
              <a:t>التجارب التي مرت بها الشعوب هي الاخرى تتحكم في بناء النظم الاقتصادية المعاصرة من خلال الافادة من التجارب الناجحة التي مرت بها الشعوب عبر مسيرتها في بناء نظامها السياسي والاقتصادي والاجتماعي فالشعوب الحية التي تختزن ارث حضاري كبيرة سيكون بالتأكيد لها القدرة في اعادة ترتيب نظامها السياسي والاقتصادي بما ينسجم وتحقيق اهدافها المنشودة.</a:t>
            </a:r>
            <a:endParaRPr lang="en-US" sz="8000" b="1" dirty="0">
              <a:ea typeface="Calibri"/>
              <a:cs typeface="Arial"/>
            </a:endParaRPr>
          </a:p>
          <a:p>
            <a:endParaRPr lang="ar-IQ" b="1" dirty="0"/>
          </a:p>
        </p:txBody>
      </p:sp>
    </p:spTree>
    <p:extLst>
      <p:ext uri="{BB962C8B-B14F-4D97-AF65-F5344CB8AC3E}">
        <p14:creationId xmlns:p14="http://schemas.microsoft.com/office/powerpoint/2010/main" val="393968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ea typeface="Malgun Gothic"/>
                <a:cs typeface="Arial"/>
              </a:rPr>
              <a:t>اهداف </a:t>
            </a:r>
            <a:r>
              <a:rPr lang="ar-IQ" b="1" dirty="0">
                <a:solidFill>
                  <a:srgbClr val="FF0000"/>
                </a:solidFill>
                <a:ea typeface="Malgun Gothic"/>
                <a:cs typeface="Arial"/>
              </a:rPr>
              <a:t>النظام الاقتصادي:</a:t>
            </a:r>
            <a:endParaRPr lang="ar-IQ" dirty="0"/>
          </a:p>
        </p:txBody>
      </p:sp>
      <p:sp>
        <p:nvSpPr>
          <p:cNvPr id="3" name="عنصر نائب للمحتوى 2"/>
          <p:cNvSpPr>
            <a:spLocks noGrp="1"/>
          </p:cNvSpPr>
          <p:nvPr>
            <p:ph idx="1"/>
          </p:nvPr>
        </p:nvSpPr>
        <p:spPr/>
        <p:txBody>
          <a:bodyPr/>
          <a:lstStyle/>
          <a:p>
            <a:pPr marL="0" lvl="0" indent="0">
              <a:lnSpc>
                <a:spcPct val="115000"/>
              </a:lnSpc>
              <a:spcAft>
                <a:spcPts val="1000"/>
              </a:spcAft>
              <a:buNone/>
            </a:pPr>
            <a:r>
              <a:rPr lang="ar-IQ" sz="2700" b="1" dirty="0">
                <a:solidFill>
                  <a:prstClr val="black">
                    <a:tint val="75000"/>
                  </a:prstClr>
                </a:solidFill>
                <a:ea typeface="Malgun Gothic"/>
              </a:rPr>
              <a:t>1</a:t>
            </a:r>
            <a:r>
              <a:rPr lang="ar-IQ" sz="2700" b="1" dirty="0">
                <a:solidFill>
                  <a:srgbClr val="4F81BD"/>
                </a:solidFill>
                <a:ea typeface="Malgun Gothic"/>
              </a:rPr>
              <a:t> . النمو  الاقتصادي : </a:t>
            </a:r>
            <a:endParaRPr lang="en-US" sz="2000" b="1" dirty="0">
              <a:solidFill>
                <a:srgbClr val="4F81BD"/>
              </a:solidFill>
              <a:ea typeface="Malgun Gothic"/>
              <a:cs typeface="Arial"/>
            </a:endParaRPr>
          </a:p>
          <a:p>
            <a:pPr marL="0" lvl="0" indent="0" algn="just">
              <a:buNone/>
            </a:pPr>
            <a:r>
              <a:rPr lang="ar-IQ" sz="2700" b="1" dirty="0">
                <a:ea typeface="Malgun Gothic"/>
              </a:rPr>
              <a:t>      يمكن تعريف النمو الاقتصادي بأنه الزيادة الكمية في مستوى الانتاج الكلي من السلع والخدمات . او زيادة حصة الفرد من الناتج الحقيقي عبر الزمن , ويعبر النمو الاقتصادي (رغم محدودية دلالته كمؤشر اقتصادي ) من الاهداف الاقتصادية المهمة لجميع النظم الاقتصادية المعاصرة , مع الفارق ان الاقتصادات المخططة تستخدم الانتاج المادي الصافي.. أي الانتاج الكلي للسلع </a:t>
            </a:r>
            <a:r>
              <a:rPr lang="ar-IQ" sz="2700" b="1" dirty="0" smtClean="0">
                <a:ea typeface="Malgun Gothic"/>
              </a:rPr>
              <a:t>فقط</a:t>
            </a:r>
            <a:r>
              <a:rPr lang="ar-IQ" sz="2700" b="1" dirty="0">
                <a:ea typeface="Malgun Gothic"/>
              </a:rPr>
              <a:t> ( دون الخدمات ) كمؤشر اقتصادي . </a:t>
            </a:r>
            <a:endParaRPr lang="ar-IQ" sz="2700" b="1" dirty="0"/>
          </a:p>
          <a:p>
            <a:endParaRPr lang="ar-IQ" sz="2800" b="1" dirty="0"/>
          </a:p>
          <a:p>
            <a:pPr marL="0" lvl="0" indent="0" algn="ctr">
              <a:buNone/>
            </a:pPr>
            <a:endParaRPr lang="ar-IQ" sz="2700" b="1" dirty="0">
              <a:solidFill>
                <a:prstClr val="black">
                  <a:tint val="75000"/>
                </a:prstClr>
              </a:solidFill>
              <a:ea typeface="Malgun Gothic"/>
            </a:endParaRPr>
          </a:p>
        </p:txBody>
      </p:sp>
    </p:spTree>
    <p:extLst>
      <p:ext uri="{BB962C8B-B14F-4D97-AF65-F5344CB8AC3E}">
        <p14:creationId xmlns:p14="http://schemas.microsoft.com/office/powerpoint/2010/main" val="585693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ea typeface="Malgun Gothic"/>
                <a:cs typeface="Arial"/>
              </a:rPr>
              <a:t>عوامل تسهم في تحقيق النمو الاقتصادي </a:t>
            </a:r>
            <a:endParaRPr lang="ar-IQ" dirty="0"/>
          </a:p>
        </p:txBody>
      </p:sp>
      <p:sp>
        <p:nvSpPr>
          <p:cNvPr id="3" name="عنصر نائب للمحتوى 2"/>
          <p:cNvSpPr>
            <a:spLocks noGrp="1"/>
          </p:cNvSpPr>
          <p:nvPr>
            <p:ph idx="1"/>
          </p:nvPr>
        </p:nvSpPr>
        <p:spPr/>
        <p:txBody>
          <a:bodyPr/>
          <a:lstStyle/>
          <a:p>
            <a:pPr lvl="0">
              <a:lnSpc>
                <a:spcPct val="115000"/>
              </a:lnSpc>
              <a:spcAft>
                <a:spcPts val="1000"/>
              </a:spcAft>
            </a:pPr>
            <a:r>
              <a:rPr lang="ar-IQ" b="1" dirty="0">
                <a:solidFill>
                  <a:prstClr val="black"/>
                </a:solidFill>
                <a:ea typeface="Malgun Gothic"/>
              </a:rPr>
              <a:t>يرتكز النمو الاقتصادي على زيادة كمية وتطوير نوعية الموارد الاقتصادية للمجتمع .</a:t>
            </a:r>
            <a:endParaRPr lang="en-US" sz="2400" b="1" dirty="0">
              <a:solidFill>
                <a:prstClr val="black"/>
              </a:solidFill>
              <a:ea typeface="Malgun Gothic"/>
              <a:cs typeface="Arial"/>
            </a:endParaRPr>
          </a:p>
          <a:p>
            <a:pPr lvl="0">
              <a:lnSpc>
                <a:spcPct val="115000"/>
              </a:lnSpc>
              <a:spcAft>
                <a:spcPts val="1000"/>
              </a:spcAft>
            </a:pPr>
            <a:r>
              <a:rPr lang="ar-IQ" b="1" dirty="0">
                <a:solidFill>
                  <a:prstClr val="black"/>
                </a:solidFill>
                <a:ea typeface="Malgun Gothic"/>
              </a:rPr>
              <a:t>ان من اهم اسباب النمو الاقتصادي هي ادخال تحسينات نوعية في مختلف المجالات . </a:t>
            </a:r>
            <a:endParaRPr lang="en-US" sz="2400" b="1" dirty="0">
              <a:solidFill>
                <a:prstClr val="black"/>
              </a:solidFill>
              <a:ea typeface="Malgun Gothic"/>
              <a:cs typeface="Arial"/>
            </a:endParaRPr>
          </a:p>
          <a:p>
            <a:pPr lvl="0">
              <a:lnSpc>
                <a:spcPct val="115000"/>
              </a:lnSpc>
              <a:spcAft>
                <a:spcPts val="1000"/>
              </a:spcAft>
            </a:pPr>
            <a:r>
              <a:rPr lang="ar-IQ" b="1" dirty="0">
                <a:solidFill>
                  <a:prstClr val="black"/>
                </a:solidFill>
                <a:ea typeface="Malgun Gothic"/>
              </a:rPr>
              <a:t>ان لكل نظام اقتصادي فلسفة خاصة بالنسبة للنمو الاقتصادي كهدف من اهداف الساسة الاقتصادية .</a:t>
            </a:r>
            <a:endParaRPr lang="en-US" sz="2400" b="1" dirty="0">
              <a:solidFill>
                <a:prstClr val="black"/>
              </a:solidFill>
              <a:ea typeface="Malgun Gothic"/>
              <a:cs typeface="Arial"/>
            </a:endParaRPr>
          </a:p>
          <a:p>
            <a:endParaRPr lang="ar-IQ" b="1" dirty="0"/>
          </a:p>
        </p:txBody>
      </p:sp>
    </p:spTree>
    <p:extLst>
      <p:ext uri="{BB962C8B-B14F-4D97-AF65-F5344CB8AC3E}">
        <p14:creationId xmlns:p14="http://schemas.microsoft.com/office/powerpoint/2010/main" val="2360333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solidFill>
                  <a:srgbClr val="FF0000"/>
                </a:solidFill>
                <a:ea typeface="Malgun Gothic"/>
                <a:cs typeface="Arial"/>
              </a:rPr>
              <a:t>شروط تحقيق النمو الاقتصادي </a:t>
            </a:r>
            <a:endParaRPr lang="ar-IQ" dirty="0"/>
          </a:p>
        </p:txBody>
      </p:sp>
      <p:sp>
        <p:nvSpPr>
          <p:cNvPr id="3" name="عنصر نائب للمحتوى 2"/>
          <p:cNvSpPr>
            <a:spLocks noGrp="1"/>
          </p:cNvSpPr>
          <p:nvPr>
            <p:ph idx="1"/>
          </p:nvPr>
        </p:nvSpPr>
        <p:spPr/>
        <p:txBody>
          <a:bodyPr>
            <a:normAutofit lnSpcReduction="10000"/>
          </a:bodyPr>
          <a:lstStyle/>
          <a:p>
            <a:pPr lvl="0">
              <a:lnSpc>
                <a:spcPct val="115000"/>
              </a:lnSpc>
              <a:spcAft>
                <a:spcPts val="1000"/>
              </a:spcAft>
            </a:pPr>
            <a:r>
              <a:rPr lang="ar-IQ" b="1" dirty="0">
                <a:solidFill>
                  <a:prstClr val="black"/>
                </a:solidFill>
                <a:ea typeface="Malgun Gothic"/>
              </a:rPr>
              <a:t>وفرة واستغلال الموارد الاقتصادية البشرية والطبيعية .</a:t>
            </a:r>
            <a:endParaRPr lang="en-US" sz="2400" b="1" dirty="0">
              <a:solidFill>
                <a:prstClr val="black"/>
              </a:solidFill>
              <a:ea typeface="Malgun Gothic"/>
              <a:cs typeface="Arial"/>
            </a:endParaRPr>
          </a:p>
          <a:p>
            <a:pPr lvl="0">
              <a:lnSpc>
                <a:spcPct val="115000"/>
              </a:lnSpc>
              <a:spcAft>
                <a:spcPts val="1000"/>
              </a:spcAft>
            </a:pPr>
            <a:r>
              <a:rPr lang="ar-IQ" b="1" dirty="0">
                <a:solidFill>
                  <a:prstClr val="black"/>
                </a:solidFill>
                <a:ea typeface="Malgun Gothic"/>
              </a:rPr>
              <a:t> درجة التقدم التقني واستخدام اقتصاد المعرفة لتحقيق هذا النمو ز</a:t>
            </a:r>
            <a:endParaRPr lang="en-US" sz="2400" b="1" dirty="0">
              <a:solidFill>
                <a:prstClr val="black"/>
              </a:solidFill>
              <a:ea typeface="Malgun Gothic"/>
              <a:cs typeface="Arial"/>
            </a:endParaRPr>
          </a:p>
          <a:p>
            <a:pPr lvl="0">
              <a:lnSpc>
                <a:spcPct val="115000"/>
              </a:lnSpc>
              <a:spcAft>
                <a:spcPts val="1000"/>
              </a:spcAft>
            </a:pPr>
            <a:r>
              <a:rPr lang="ar-IQ" b="1" dirty="0">
                <a:solidFill>
                  <a:prstClr val="black"/>
                </a:solidFill>
                <a:ea typeface="Malgun Gothic"/>
              </a:rPr>
              <a:t> دور المؤسسات الاجتماعية وفاعلية تنظيم النشاط الانساني .</a:t>
            </a:r>
            <a:endParaRPr lang="en-US" sz="2400" b="1" dirty="0">
              <a:solidFill>
                <a:prstClr val="black"/>
              </a:solidFill>
              <a:ea typeface="Malgun Gothic"/>
              <a:cs typeface="Arial"/>
            </a:endParaRPr>
          </a:p>
          <a:p>
            <a:pPr lvl="0">
              <a:lnSpc>
                <a:spcPct val="115000"/>
              </a:lnSpc>
              <a:spcAft>
                <a:spcPts val="1000"/>
              </a:spcAft>
            </a:pPr>
            <a:r>
              <a:rPr lang="ar-IQ" b="1" dirty="0">
                <a:solidFill>
                  <a:prstClr val="black"/>
                </a:solidFill>
                <a:ea typeface="Malgun Gothic"/>
              </a:rPr>
              <a:t> دور الحوافز الاقتصادية المادية والمعنوية في تحقيق النمو الاقتصادي .   </a:t>
            </a:r>
            <a:endParaRPr lang="en-US" sz="2400" b="1" dirty="0">
              <a:solidFill>
                <a:prstClr val="black"/>
              </a:solidFill>
              <a:ea typeface="Malgun Gothic"/>
              <a:cs typeface="Arial"/>
            </a:endParaRPr>
          </a:p>
          <a:p>
            <a:endParaRPr lang="ar-IQ" b="1" dirty="0"/>
          </a:p>
        </p:txBody>
      </p:sp>
    </p:spTree>
    <p:extLst>
      <p:ext uri="{BB962C8B-B14F-4D97-AF65-F5344CB8AC3E}">
        <p14:creationId xmlns:p14="http://schemas.microsoft.com/office/powerpoint/2010/main" val="1938177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2700" b="1" dirty="0" smtClean="0">
                <a:solidFill>
                  <a:srgbClr val="1F497D">
                    <a:lumMod val="60000"/>
                    <a:lumOff val="40000"/>
                  </a:srgbClr>
                </a:solidFill>
                <a:ea typeface="Malgun Gothic"/>
                <a:cs typeface="Arial"/>
              </a:rPr>
              <a:t>2- </a:t>
            </a:r>
            <a:r>
              <a:rPr lang="ar-IQ" sz="2700" b="1" dirty="0">
                <a:solidFill>
                  <a:srgbClr val="1F497D">
                    <a:lumMod val="60000"/>
                    <a:lumOff val="40000"/>
                  </a:srgbClr>
                </a:solidFill>
                <a:ea typeface="Malgun Gothic"/>
                <a:cs typeface="Arial"/>
              </a:rPr>
              <a:t>الاستقرار الاقتصادي</a:t>
            </a:r>
            <a:endParaRPr lang="ar-IQ" dirty="0"/>
          </a:p>
        </p:txBody>
      </p:sp>
      <p:sp>
        <p:nvSpPr>
          <p:cNvPr id="3" name="عنصر نائب للمحتوى 2"/>
          <p:cNvSpPr>
            <a:spLocks noGrp="1"/>
          </p:cNvSpPr>
          <p:nvPr>
            <p:ph idx="1"/>
          </p:nvPr>
        </p:nvSpPr>
        <p:spPr/>
        <p:txBody>
          <a:bodyPr/>
          <a:lstStyle/>
          <a:p>
            <a:pPr marL="0" lvl="0" indent="0">
              <a:lnSpc>
                <a:spcPct val="115000"/>
              </a:lnSpc>
              <a:spcAft>
                <a:spcPts val="1000"/>
              </a:spcAft>
              <a:buNone/>
            </a:pPr>
            <a:r>
              <a:rPr lang="ar-IQ" b="1" dirty="0">
                <a:solidFill>
                  <a:srgbClr val="C00000"/>
                </a:solidFill>
                <a:ea typeface="Malgun Gothic"/>
              </a:rPr>
              <a:t>تعريف الاستقرار الاقتصادي : </a:t>
            </a:r>
            <a:r>
              <a:rPr lang="ar-IQ" b="1" dirty="0">
                <a:solidFill>
                  <a:prstClr val="black"/>
                </a:solidFill>
                <a:ea typeface="Malgun Gothic"/>
              </a:rPr>
              <a:t>هو ثبات المستوى العام للأسعار اي عدم حدوث التضخم النقدي , وهو هدف يسعى كل نظام اقتصادي الى تحقيقه ويتمثل في منع او تقليل فعل الدورات التجارية والتي تمثل اربعة مراحل هي : ( مرحلة الكساد , مرحلة الانتعاش , مرحلة الرفاهية , مرحلة الركود ) . </a:t>
            </a:r>
            <a:endParaRPr lang="en-US" sz="2400" b="1" dirty="0">
              <a:solidFill>
                <a:prstClr val="black"/>
              </a:solidFill>
              <a:ea typeface="Malgun Gothic"/>
              <a:cs typeface="Arial"/>
            </a:endParaRPr>
          </a:p>
          <a:p>
            <a:pPr marL="0" indent="0">
              <a:buNone/>
            </a:pPr>
            <a:endParaRPr lang="ar-IQ" b="1" dirty="0"/>
          </a:p>
        </p:txBody>
      </p:sp>
    </p:spTree>
    <p:extLst>
      <p:ext uri="{BB962C8B-B14F-4D97-AF65-F5344CB8AC3E}">
        <p14:creationId xmlns:p14="http://schemas.microsoft.com/office/powerpoint/2010/main" val="427502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496944" cy="5904656"/>
          </a:xfrm>
        </p:spPr>
        <p:txBody>
          <a:bodyPr>
            <a:normAutofit/>
          </a:bodyPr>
          <a:lstStyle/>
          <a:p>
            <a:pPr algn="just"/>
            <a:r>
              <a:rPr lang="ar-IQ" b="1" dirty="0"/>
              <a:t>وباللغة الإنجليزية: </a:t>
            </a:r>
            <a:r>
              <a:rPr lang="en-US" b="1" dirty="0" smtClean="0">
                <a:solidFill>
                  <a:schemeClr val="accent6">
                    <a:lumMod val="75000"/>
                  </a:schemeClr>
                </a:solidFill>
              </a:rPr>
              <a:t>Economic </a:t>
            </a:r>
            <a:r>
              <a:rPr lang="en-US" b="1" dirty="0">
                <a:solidFill>
                  <a:schemeClr val="accent6">
                    <a:lumMod val="75000"/>
                  </a:schemeClr>
                </a:solidFill>
              </a:rPr>
              <a:t>System</a:t>
            </a:r>
            <a:r>
              <a:rPr lang="en-US" b="1" dirty="0" smtClean="0">
                <a:solidFill>
                  <a:schemeClr val="accent6">
                    <a:lumMod val="75000"/>
                  </a:schemeClr>
                </a:solidFill>
              </a:rPr>
              <a:t>)، </a:t>
            </a:r>
            <a:r>
              <a:rPr lang="en-US" b="1" dirty="0">
                <a:solidFill>
                  <a:schemeClr val="accent6">
                    <a:lumMod val="75000"/>
                  </a:schemeClr>
                </a:solidFill>
              </a:rPr>
              <a:t>(</a:t>
            </a:r>
            <a:r>
              <a:rPr lang="ar-IQ" b="1" dirty="0" smtClean="0"/>
              <a:t>ويُعرف </a:t>
            </a:r>
            <a:r>
              <a:rPr lang="ar-IQ" b="1" dirty="0"/>
              <a:t>بأنه: مجموعة القواعد الاقتصاديّة، التي تعتمد على أحكام قانونيّة، وتنظّم البيئة الاقتصادية في المجتمع، لذلك يهتم النظام الاقتصادي بالتأثيرات الخاصة بسلوك المستهلكين، في استهلاك الموارد المتاحة، وكيفيّة توفيرها لهم بالطرق التي تتناسب مع أوضاعهم الاقتصاديّة، ويُعرف أيضاً، بأنه: توفير كافة الوسائل التي تساعد الأفراد على التفاعل مع البيئة الاستهلاكيّة، وتساهم في جعلهم يستفيدون من المصادر الطبيعيّة، والصناعية، والمالية المحيطة بهم. </a:t>
            </a:r>
            <a:endParaRPr lang="en-US" b="1" dirty="0"/>
          </a:p>
        </p:txBody>
      </p:sp>
    </p:spTree>
    <p:extLst>
      <p:ext uri="{BB962C8B-B14F-4D97-AF65-F5344CB8AC3E}">
        <p14:creationId xmlns:p14="http://schemas.microsoft.com/office/powerpoint/2010/main" val="594182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3200" b="1" dirty="0">
                <a:solidFill>
                  <a:srgbClr val="FF0000"/>
                </a:solidFill>
              </a:rPr>
              <a:t>تحقيق الاستقرار الاقتصادي في النظام الرأسمالي </a:t>
            </a:r>
            <a:endParaRPr lang="ar-IQ" b="1" dirty="0"/>
          </a:p>
        </p:txBody>
      </p:sp>
      <p:sp>
        <p:nvSpPr>
          <p:cNvPr id="3" name="عنصر نائب للمحتوى 2"/>
          <p:cNvSpPr>
            <a:spLocks noGrp="1"/>
          </p:cNvSpPr>
          <p:nvPr>
            <p:ph idx="1"/>
          </p:nvPr>
        </p:nvSpPr>
        <p:spPr/>
        <p:txBody>
          <a:bodyPr/>
          <a:lstStyle/>
          <a:p>
            <a:pPr lvl="0">
              <a:lnSpc>
                <a:spcPct val="115000"/>
              </a:lnSpc>
              <a:spcAft>
                <a:spcPts val="1000"/>
              </a:spcAft>
            </a:pPr>
            <a:r>
              <a:rPr lang="ar-IQ" sz="3000" b="1" dirty="0">
                <a:solidFill>
                  <a:prstClr val="black"/>
                </a:solidFill>
                <a:ea typeface="Malgun Gothic"/>
              </a:rPr>
              <a:t>الاستقرار الاقتصادي يتحقق بفعل آلية السوق اي تفاعل قوى العرض والطلب , في حين يتحقق الاستقرار الاقتصادي في النظم الاشتراكية المخططة في ظل التخطيط المركزي . </a:t>
            </a:r>
            <a:endParaRPr lang="en-US" sz="2200" b="1" dirty="0">
              <a:solidFill>
                <a:prstClr val="black"/>
              </a:solidFill>
              <a:ea typeface="Malgun Gothic"/>
              <a:cs typeface="Arial"/>
            </a:endParaRPr>
          </a:p>
          <a:p>
            <a:pPr lvl="0">
              <a:lnSpc>
                <a:spcPct val="115000"/>
              </a:lnSpc>
              <a:spcAft>
                <a:spcPts val="1000"/>
              </a:spcAft>
            </a:pPr>
            <a:r>
              <a:rPr lang="ar-IQ" sz="3000" b="1" dirty="0">
                <a:solidFill>
                  <a:prstClr val="black"/>
                </a:solidFill>
                <a:ea typeface="Malgun Gothic"/>
              </a:rPr>
              <a:t>   وتعد التقلبات الاقتصادية ( الدورات التجارية ) من السمات الملازمة للنظام الاقتصادي الرأسمالي بسبب الاختلاف الهيكلي بين العرض الكلي والطلب الكلي على السلع والخدمات , ومن مظاهرها هو حدوث التضخم النقدي والبطالة .</a:t>
            </a:r>
            <a:endParaRPr lang="en-US" sz="2200" b="1" dirty="0">
              <a:solidFill>
                <a:prstClr val="black"/>
              </a:solidFill>
              <a:ea typeface="Malgun Gothic"/>
              <a:cs typeface="Arial"/>
            </a:endParaRPr>
          </a:p>
          <a:p>
            <a:pPr marL="0" lvl="0" indent="0">
              <a:buNone/>
            </a:pPr>
            <a:endParaRPr lang="ar-IQ" sz="3000" b="1" dirty="0">
              <a:solidFill>
                <a:prstClr val="black"/>
              </a:solidFill>
            </a:endParaRPr>
          </a:p>
          <a:p>
            <a:endParaRPr lang="ar-IQ" b="1" dirty="0"/>
          </a:p>
        </p:txBody>
      </p:sp>
    </p:spTree>
    <p:extLst>
      <p:ext uri="{BB962C8B-B14F-4D97-AF65-F5344CB8AC3E}">
        <p14:creationId xmlns:p14="http://schemas.microsoft.com/office/powerpoint/2010/main" val="3869988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3200" b="1" dirty="0">
                <a:solidFill>
                  <a:srgbClr val="FF0000"/>
                </a:solidFill>
              </a:rPr>
              <a:t>تحقيق الاستقرار الاقتصادي في النظام الاقتصادي الاشتراكي </a:t>
            </a:r>
            <a:endParaRPr lang="ar-IQ" b="1" dirty="0"/>
          </a:p>
        </p:txBody>
      </p:sp>
      <p:sp>
        <p:nvSpPr>
          <p:cNvPr id="3" name="عنصر نائب للمحتوى 2"/>
          <p:cNvSpPr>
            <a:spLocks noGrp="1"/>
          </p:cNvSpPr>
          <p:nvPr>
            <p:ph idx="1"/>
          </p:nvPr>
        </p:nvSpPr>
        <p:spPr/>
        <p:txBody>
          <a:bodyPr/>
          <a:lstStyle/>
          <a:p>
            <a:pPr marL="0" lvl="0" indent="0" algn="just">
              <a:lnSpc>
                <a:spcPct val="115000"/>
              </a:lnSpc>
              <a:spcAft>
                <a:spcPts val="1000"/>
              </a:spcAft>
              <a:buNone/>
            </a:pPr>
            <a:r>
              <a:rPr lang="ar-IQ" b="1" dirty="0">
                <a:solidFill>
                  <a:prstClr val="black"/>
                </a:solidFill>
                <a:ea typeface="Malgun Gothic"/>
              </a:rPr>
              <a:t>ان التخطيط المركزي يحول دون حدوث تقلبات اقتصادية جادة ، إذ يستطيع مجلس التخطيط المركزي اتخاذ الاجراءات السريعة لتخصيص الموارد الاقتصادية بهدف تحقيق التوازن , ومن مظاهر التقلبات الاقتصادية في النظم الاشتراكية هو وجود الطوابير الطويلة من البشر امام محال بيع السلع وخاصة الضرورية منها ويستخدم هذا المؤشر كمعيار للمقارنة بين النظم الاقتصادية المختلفة . </a:t>
            </a:r>
            <a:endParaRPr lang="en-US" sz="2400" b="1" dirty="0">
              <a:solidFill>
                <a:prstClr val="black"/>
              </a:solidFill>
              <a:ea typeface="Malgun Gothic"/>
              <a:cs typeface="Arial"/>
            </a:endParaRPr>
          </a:p>
          <a:p>
            <a:pPr marL="0" indent="0">
              <a:buNone/>
            </a:pPr>
            <a:endParaRPr lang="ar-IQ" b="1" dirty="0"/>
          </a:p>
        </p:txBody>
      </p:sp>
    </p:spTree>
    <p:extLst>
      <p:ext uri="{BB962C8B-B14F-4D97-AF65-F5344CB8AC3E}">
        <p14:creationId xmlns:p14="http://schemas.microsoft.com/office/powerpoint/2010/main" val="2402158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4000" b="1" dirty="0">
                <a:solidFill>
                  <a:schemeClr val="tx2">
                    <a:lumMod val="60000"/>
                    <a:lumOff val="40000"/>
                  </a:schemeClr>
                </a:solidFill>
                <a:ea typeface="Malgun Gothic"/>
                <a:cs typeface="Arial"/>
              </a:rPr>
              <a:t>3</a:t>
            </a:r>
            <a:r>
              <a:rPr lang="ar-IQ" sz="3200" b="1" dirty="0">
                <a:solidFill>
                  <a:schemeClr val="tx2">
                    <a:lumMod val="60000"/>
                    <a:lumOff val="40000"/>
                  </a:schemeClr>
                </a:solidFill>
                <a:ea typeface="Malgun Gothic"/>
                <a:cs typeface="Arial"/>
              </a:rPr>
              <a:t>- تخصيص الموارد الاقتصادية </a:t>
            </a:r>
            <a:endParaRPr lang="ar-IQ" dirty="0">
              <a:solidFill>
                <a:schemeClr val="tx2">
                  <a:lumMod val="60000"/>
                  <a:lumOff val="40000"/>
                </a:schemeClr>
              </a:solidFill>
            </a:endParaRPr>
          </a:p>
        </p:txBody>
      </p:sp>
      <p:sp>
        <p:nvSpPr>
          <p:cNvPr id="3" name="عنصر نائب للمحتوى 2"/>
          <p:cNvSpPr>
            <a:spLocks noGrp="1"/>
          </p:cNvSpPr>
          <p:nvPr>
            <p:ph idx="1"/>
          </p:nvPr>
        </p:nvSpPr>
        <p:spPr/>
        <p:txBody>
          <a:bodyPr>
            <a:normAutofit lnSpcReduction="10000"/>
          </a:bodyPr>
          <a:lstStyle/>
          <a:p>
            <a:pPr marL="0" lvl="0" indent="0">
              <a:lnSpc>
                <a:spcPct val="115000"/>
              </a:lnSpc>
              <a:spcAft>
                <a:spcPts val="1000"/>
              </a:spcAft>
              <a:buNone/>
            </a:pPr>
            <a:r>
              <a:rPr lang="ar-IQ" sz="3000" b="1" dirty="0">
                <a:solidFill>
                  <a:srgbClr val="4F81BD"/>
                </a:solidFill>
                <a:ea typeface="Malgun Gothic"/>
              </a:rPr>
              <a:t>يتطلب من النظم </a:t>
            </a:r>
            <a:r>
              <a:rPr lang="ar-IQ" sz="3000" b="1" dirty="0">
                <a:solidFill>
                  <a:srgbClr val="1F497D">
                    <a:lumMod val="60000"/>
                    <a:lumOff val="40000"/>
                  </a:srgbClr>
                </a:solidFill>
                <a:ea typeface="Malgun Gothic"/>
              </a:rPr>
              <a:t>الاقتصادية</a:t>
            </a:r>
            <a:r>
              <a:rPr lang="ar-IQ" sz="3000" b="1" dirty="0">
                <a:solidFill>
                  <a:srgbClr val="4F81BD"/>
                </a:solidFill>
                <a:ea typeface="Malgun Gothic"/>
              </a:rPr>
              <a:t> وضع الاهداف وفق سلم الاوليات التي تتضمن : </a:t>
            </a:r>
            <a:endParaRPr lang="en-US" sz="2200" b="1" dirty="0">
              <a:solidFill>
                <a:srgbClr val="4F81BD"/>
              </a:solidFill>
              <a:ea typeface="Malgun Gothic"/>
              <a:cs typeface="Arial"/>
            </a:endParaRPr>
          </a:p>
          <a:p>
            <a:pPr lvl="0">
              <a:lnSpc>
                <a:spcPct val="115000"/>
              </a:lnSpc>
              <a:spcAft>
                <a:spcPts val="1000"/>
              </a:spcAft>
            </a:pPr>
            <a:r>
              <a:rPr lang="ar-IQ" sz="3000" b="1" dirty="0">
                <a:solidFill>
                  <a:prstClr val="black"/>
                </a:solidFill>
                <a:ea typeface="Malgun Gothic"/>
              </a:rPr>
              <a:t> اختيار الطرق والاساليب التي تساعد في استغلال الموارد الاقتصادية استغلالاً امثل وفق حاجات الفرد والمجتمع .</a:t>
            </a:r>
            <a:endParaRPr lang="en-US" sz="2200" b="1" dirty="0">
              <a:solidFill>
                <a:prstClr val="black"/>
              </a:solidFill>
              <a:ea typeface="Malgun Gothic"/>
              <a:cs typeface="Arial"/>
            </a:endParaRPr>
          </a:p>
          <a:p>
            <a:pPr lvl="0">
              <a:lnSpc>
                <a:spcPct val="115000"/>
              </a:lnSpc>
              <a:spcAft>
                <a:spcPts val="1000"/>
              </a:spcAft>
            </a:pPr>
            <a:r>
              <a:rPr lang="ar-IQ" sz="3000" b="1" dirty="0">
                <a:solidFill>
                  <a:prstClr val="black"/>
                </a:solidFill>
                <a:ea typeface="Malgun Gothic"/>
              </a:rPr>
              <a:t> ادارة الموارد الاقتصادية ادارة فعالة بشكل يخدم تحقيق اهداف الفرد والمجتمع , وتخصيص الموارد الاقتصادية يتطلب تحقيق اقصى كفاية ممكنة مع الاخذ بنظر الاعتبار اتخاذ قرار يدعو الى ( الاقتصاد ) في استعمال هذا المورد النادر . </a:t>
            </a:r>
            <a:endParaRPr lang="en-US" sz="2200" b="1" dirty="0">
              <a:solidFill>
                <a:prstClr val="black"/>
              </a:solidFill>
              <a:ea typeface="Malgun Gothic"/>
              <a:cs typeface="Arial"/>
            </a:endParaRPr>
          </a:p>
          <a:p>
            <a:pPr marL="0" indent="0">
              <a:buNone/>
            </a:pPr>
            <a:endParaRPr lang="ar-IQ" b="1" dirty="0"/>
          </a:p>
        </p:txBody>
      </p:sp>
    </p:spTree>
    <p:extLst>
      <p:ext uri="{BB962C8B-B14F-4D97-AF65-F5344CB8AC3E}">
        <p14:creationId xmlns:p14="http://schemas.microsoft.com/office/powerpoint/2010/main" val="4280073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marL="0" indent="0">
              <a:buNone/>
            </a:pPr>
            <a:endParaRPr lang="ar-IQ" dirty="0" smtClean="0">
              <a:ea typeface="Malgun Gothic"/>
            </a:endParaRPr>
          </a:p>
          <a:p>
            <a:pPr marL="0" indent="0" algn="just">
              <a:buNone/>
            </a:pPr>
            <a:r>
              <a:rPr lang="ar-IQ" dirty="0">
                <a:ea typeface="Malgun Gothic"/>
              </a:rPr>
              <a:t> </a:t>
            </a:r>
            <a:r>
              <a:rPr lang="ar-IQ" dirty="0" smtClean="0">
                <a:ea typeface="Malgun Gothic"/>
              </a:rPr>
              <a:t>      </a:t>
            </a:r>
            <a:r>
              <a:rPr lang="ar-IQ" b="1" dirty="0" smtClean="0">
                <a:ea typeface="Malgun Gothic"/>
              </a:rPr>
              <a:t>وتختلف </a:t>
            </a:r>
            <a:r>
              <a:rPr lang="ar-IQ" b="1" dirty="0">
                <a:ea typeface="Malgun Gothic"/>
              </a:rPr>
              <a:t>النظم الاقتصادية في درجة اعتمادها على الموارد الاقتصادية من عوامل الانتاج الثلاثة ( العمل – الارض – رأس المال ) , فمثلاً تصنف معظم الدول النامية على اعتبار انها غير متطورة بحكم اعتمادها على العنصرين الاساسيين ( العمل والارض ) , في حين تصنف اقتصاديات البلدان الصناعية كالولايات المتحدة الامريكية واليابان </a:t>
            </a:r>
            <a:r>
              <a:rPr lang="ar-IQ" b="1" dirty="0" smtClean="0">
                <a:ea typeface="Malgun Gothic"/>
              </a:rPr>
              <a:t>باعتبارها </a:t>
            </a:r>
            <a:r>
              <a:rPr lang="ar-IQ" b="1" dirty="0">
                <a:ea typeface="Malgun Gothic"/>
              </a:rPr>
              <a:t>بلدان متطورة على اساس اعتمادها على عنصر رأس المال بالدرجة الاساس </a:t>
            </a:r>
            <a:r>
              <a:rPr lang="ar-IQ" dirty="0">
                <a:ea typeface="Malgun Gothic"/>
              </a:rPr>
              <a:t>. </a:t>
            </a:r>
            <a:endParaRPr lang="ar-IQ" dirty="0"/>
          </a:p>
        </p:txBody>
      </p:sp>
    </p:spTree>
    <p:extLst>
      <p:ext uri="{BB962C8B-B14F-4D97-AF65-F5344CB8AC3E}">
        <p14:creationId xmlns:p14="http://schemas.microsoft.com/office/powerpoint/2010/main" val="3310927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pPr>
            <a:r>
              <a:rPr lang="ar-IQ" sz="3100" b="1" dirty="0" smtClean="0">
                <a:solidFill>
                  <a:schemeClr val="accent1"/>
                </a:solidFill>
                <a:ea typeface="Malgun Gothic"/>
                <a:cs typeface="Arial"/>
              </a:rPr>
              <a:t/>
            </a:r>
            <a:br>
              <a:rPr lang="ar-IQ" sz="3100" b="1" dirty="0" smtClean="0">
                <a:solidFill>
                  <a:schemeClr val="accent1"/>
                </a:solidFill>
                <a:ea typeface="Malgun Gothic"/>
                <a:cs typeface="Arial"/>
              </a:rPr>
            </a:br>
            <a:r>
              <a:rPr lang="ar-IQ" sz="3100" b="1" dirty="0" smtClean="0">
                <a:solidFill>
                  <a:schemeClr val="accent1"/>
                </a:solidFill>
                <a:ea typeface="Malgun Gothic"/>
                <a:cs typeface="Arial"/>
              </a:rPr>
              <a:t>3- </a:t>
            </a:r>
            <a:r>
              <a:rPr lang="ar-IQ" sz="3100" b="1" dirty="0">
                <a:solidFill>
                  <a:schemeClr val="accent1"/>
                </a:solidFill>
                <a:ea typeface="Malgun Gothic"/>
                <a:cs typeface="Arial"/>
              </a:rPr>
              <a:t>الملكية والسيطرة على وسائل الانتاج :</a:t>
            </a:r>
            <a:r>
              <a:rPr lang="ar-IQ" b="1" dirty="0">
                <a:solidFill>
                  <a:schemeClr val="accent1"/>
                </a:solidFill>
                <a:ea typeface="Malgun Gothic"/>
                <a:cs typeface="Arial"/>
              </a:rPr>
              <a:t> </a:t>
            </a:r>
            <a:r>
              <a:rPr lang="en-US" sz="3600" b="1" dirty="0">
                <a:ea typeface="Malgun Gothic"/>
                <a:cs typeface="Arial"/>
              </a:rPr>
              <a:t/>
            </a:r>
            <a:br>
              <a:rPr lang="en-US" sz="3600" b="1" dirty="0">
                <a:ea typeface="Malgun Gothic"/>
                <a:cs typeface="Arial"/>
              </a:rPr>
            </a:br>
            <a:endParaRPr lang="ar-IQ" b="1" dirty="0"/>
          </a:p>
        </p:txBody>
      </p:sp>
      <p:sp>
        <p:nvSpPr>
          <p:cNvPr id="3" name="عنصر نائب للمحتوى 2"/>
          <p:cNvSpPr>
            <a:spLocks noGrp="1"/>
          </p:cNvSpPr>
          <p:nvPr>
            <p:ph idx="1"/>
          </p:nvPr>
        </p:nvSpPr>
        <p:spPr/>
        <p:txBody>
          <a:bodyPr>
            <a:normAutofit lnSpcReduction="10000"/>
          </a:bodyPr>
          <a:lstStyle/>
          <a:p>
            <a:pPr marL="0" indent="0">
              <a:lnSpc>
                <a:spcPct val="115000"/>
              </a:lnSpc>
              <a:spcAft>
                <a:spcPts val="1000"/>
              </a:spcAft>
              <a:buNone/>
            </a:pPr>
            <a:r>
              <a:rPr lang="ar-IQ" b="1" dirty="0" smtClean="0">
                <a:ea typeface="Malgun Gothic"/>
              </a:rPr>
              <a:t>      </a:t>
            </a:r>
            <a:r>
              <a:rPr lang="ar-IQ" b="1" dirty="0">
                <a:ea typeface="Malgun Gothic"/>
              </a:rPr>
              <a:t>تختلف النظم الاقتصادية المعاصرة من حيث نظرتها للملكية وسيطرتها على الموارد الاقتصادية الطبيعية منها والبشرية وعموماً فأن هنالك ثلاث انواع للملكية :</a:t>
            </a:r>
            <a:endParaRPr lang="en-US" sz="2400" b="1" dirty="0">
              <a:ea typeface="Malgun Gothic"/>
              <a:cs typeface="Arial"/>
            </a:endParaRPr>
          </a:p>
          <a:p>
            <a:pPr marL="0" indent="0">
              <a:lnSpc>
                <a:spcPct val="115000"/>
              </a:lnSpc>
              <a:spcAft>
                <a:spcPts val="1000"/>
              </a:spcAft>
              <a:buNone/>
            </a:pPr>
            <a:r>
              <a:rPr lang="ar-IQ" b="1" dirty="0">
                <a:ea typeface="Malgun Gothic"/>
              </a:rPr>
              <a:t>أ- ملكية خاصة .. وتكون اما ملكية افراد او شركات .</a:t>
            </a:r>
            <a:endParaRPr lang="en-US" sz="2400" b="1" dirty="0">
              <a:ea typeface="Malgun Gothic"/>
              <a:cs typeface="Arial"/>
            </a:endParaRPr>
          </a:p>
          <a:p>
            <a:pPr marL="0" indent="0">
              <a:lnSpc>
                <a:spcPct val="115000"/>
              </a:lnSpc>
              <a:spcAft>
                <a:spcPts val="1000"/>
              </a:spcAft>
              <a:buNone/>
            </a:pPr>
            <a:r>
              <a:rPr lang="ar-IQ" b="1" dirty="0">
                <a:ea typeface="Malgun Gothic"/>
              </a:rPr>
              <a:t>ب- ملكية عامة .. وتكون ام ملكية دولة او ملكية اشتراكية جماعية للناس . </a:t>
            </a:r>
            <a:endParaRPr lang="en-US" sz="2400" b="1" dirty="0">
              <a:ea typeface="Malgun Gothic"/>
              <a:cs typeface="Arial"/>
            </a:endParaRPr>
          </a:p>
          <a:p>
            <a:pPr marL="0" indent="0">
              <a:lnSpc>
                <a:spcPct val="115000"/>
              </a:lnSpc>
              <a:spcAft>
                <a:spcPts val="1000"/>
              </a:spcAft>
              <a:buNone/>
            </a:pPr>
            <a:r>
              <a:rPr lang="ar-IQ" b="1" dirty="0">
                <a:ea typeface="Malgun Gothic"/>
              </a:rPr>
              <a:t>ج- ملكية تعاونية .. تنظم بقانون الجمعيات التعاونية الخاص </a:t>
            </a:r>
            <a:r>
              <a:rPr lang="ar-IQ" b="1" dirty="0" smtClean="0">
                <a:ea typeface="Malgun Gothic"/>
              </a:rPr>
              <a:t>.</a:t>
            </a:r>
            <a:endParaRPr lang="en-US" sz="2400" b="1" dirty="0">
              <a:ea typeface="Malgun Gothic"/>
              <a:cs typeface="Arial"/>
            </a:endParaRPr>
          </a:p>
        </p:txBody>
      </p:sp>
    </p:spTree>
    <p:extLst>
      <p:ext uri="{BB962C8B-B14F-4D97-AF65-F5344CB8AC3E}">
        <p14:creationId xmlns:p14="http://schemas.microsoft.com/office/powerpoint/2010/main" val="1971554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sz="3600" b="1" dirty="0" smtClean="0">
                <a:solidFill>
                  <a:schemeClr val="accent1"/>
                </a:solidFill>
                <a:ea typeface="Malgun Gothic"/>
              </a:rPr>
              <a:t/>
            </a:r>
            <a:br>
              <a:rPr lang="ar-IQ" sz="3600" b="1" dirty="0" smtClean="0">
                <a:solidFill>
                  <a:schemeClr val="accent1"/>
                </a:solidFill>
                <a:ea typeface="Malgun Gothic"/>
              </a:rPr>
            </a:br>
            <a:r>
              <a:rPr lang="ar-IQ" sz="3600" b="1" dirty="0" smtClean="0">
                <a:solidFill>
                  <a:schemeClr val="accent1"/>
                </a:solidFill>
                <a:ea typeface="Malgun Gothic"/>
              </a:rPr>
              <a:t>4- مركز القوة الاقتصادية : </a:t>
            </a:r>
            <a:r>
              <a:rPr lang="en-US" sz="2700" b="1" dirty="0" smtClean="0">
                <a:ea typeface="Malgun Gothic"/>
                <a:cs typeface="Arial"/>
              </a:rPr>
              <a:t/>
            </a:r>
            <a:br>
              <a:rPr lang="en-US" sz="2700" b="1" dirty="0" smtClean="0">
                <a:ea typeface="Malgun Gothic"/>
                <a:cs typeface="Arial"/>
              </a:rPr>
            </a:br>
            <a:endParaRPr lang="ar-IQ" b="1" dirty="0"/>
          </a:p>
        </p:txBody>
      </p:sp>
      <p:sp>
        <p:nvSpPr>
          <p:cNvPr id="3" name="عنصر نائب للمحتوى 2"/>
          <p:cNvSpPr>
            <a:spLocks noGrp="1"/>
          </p:cNvSpPr>
          <p:nvPr>
            <p:ph idx="1"/>
          </p:nvPr>
        </p:nvSpPr>
        <p:spPr/>
        <p:txBody>
          <a:bodyPr>
            <a:normAutofit lnSpcReduction="10000"/>
          </a:bodyPr>
          <a:lstStyle/>
          <a:p>
            <a:pPr marL="0" indent="0" algn="just">
              <a:lnSpc>
                <a:spcPct val="115000"/>
              </a:lnSpc>
              <a:spcAft>
                <a:spcPts val="1000"/>
              </a:spcAft>
              <a:buNone/>
            </a:pPr>
            <a:r>
              <a:rPr lang="ar-IQ" b="1" dirty="0" smtClean="0">
                <a:ea typeface="Malgun Gothic"/>
              </a:rPr>
              <a:t>       وتعني </a:t>
            </a:r>
            <a:r>
              <a:rPr lang="ar-IQ" b="1" dirty="0">
                <a:ea typeface="Malgun Gothic"/>
              </a:rPr>
              <a:t>هذه الخاصة من يتخذ القرار الاقتصادي ؟ او اين يصنع القرار الاقتصادي ؟  وتختلف النظم الاقتصادية في كيفية اتخاذها للقرارات الاقتصادية بموجب هذه الخاصية </a:t>
            </a:r>
            <a:r>
              <a:rPr lang="ar-IQ" b="1" dirty="0" smtClean="0">
                <a:ea typeface="Malgun Gothic"/>
              </a:rPr>
              <a:t>، </a:t>
            </a:r>
            <a:r>
              <a:rPr lang="ar-IQ" b="1" dirty="0">
                <a:ea typeface="Malgun Gothic"/>
              </a:rPr>
              <a:t>وهنا يمكن التمييز بين الاقتصاد الفردي ( الخاص ) حيث تتوزع عملية اتخاذ القرارات الاقتصادية بين عدد كبير من الافراد . بينما تتركز القوة الاقتصادية في النظم الاشتراكية ( الجماعية ) بيد الحكومة المركزية التي تقوم بتخطيط وتنفيذ البرامج الاقتصادية على المستوى الاقتصاد الكلي .</a:t>
            </a:r>
            <a:endParaRPr lang="en-US" sz="2400" b="1" dirty="0">
              <a:ea typeface="Malgun Gothic"/>
              <a:cs typeface="Arial"/>
            </a:endParaRPr>
          </a:p>
          <a:p>
            <a:endParaRPr lang="ar-IQ" b="1" dirty="0"/>
          </a:p>
        </p:txBody>
      </p:sp>
    </p:spTree>
    <p:extLst>
      <p:ext uri="{BB962C8B-B14F-4D97-AF65-F5344CB8AC3E}">
        <p14:creationId xmlns:p14="http://schemas.microsoft.com/office/powerpoint/2010/main" val="1884953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sz="3600" b="1" dirty="0" smtClean="0">
                <a:solidFill>
                  <a:schemeClr val="accent1"/>
                </a:solidFill>
                <a:ea typeface="Malgun Gothic"/>
              </a:rPr>
              <a:t/>
            </a:r>
            <a:br>
              <a:rPr lang="ar-IQ" sz="3600" b="1" dirty="0" smtClean="0">
                <a:solidFill>
                  <a:schemeClr val="accent1"/>
                </a:solidFill>
                <a:ea typeface="Malgun Gothic"/>
              </a:rPr>
            </a:br>
            <a:r>
              <a:rPr lang="ar-IQ" sz="3600" b="1" dirty="0" smtClean="0">
                <a:solidFill>
                  <a:schemeClr val="accent1"/>
                </a:solidFill>
                <a:ea typeface="Malgun Gothic"/>
              </a:rPr>
              <a:t>5- تنظيم القوى الاقتصادية :</a:t>
            </a:r>
            <a:r>
              <a:rPr lang="en-US" sz="3600" dirty="0" smtClean="0">
                <a:ea typeface="Malgun Gothic"/>
                <a:cs typeface="Arial"/>
              </a:rPr>
              <a:t/>
            </a:r>
            <a:br>
              <a:rPr lang="en-US" sz="3600" dirty="0" smtClean="0">
                <a:ea typeface="Malgun Gothic"/>
                <a:cs typeface="Arial"/>
              </a:rPr>
            </a:br>
            <a:endParaRPr lang="ar-IQ" dirty="0"/>
          </a:p>
        </p:txBody>
      </p:sp>
      <p:sp>
        <p:nvSpPr>
          <p:cNvPr id="3" name="عنصر نائب للمحتوى 2"/>
          <p:cNvSpPr>
            <a:spLocks noGrp="1"/>
          </p:cNvSpPr>
          <p:nvPr>
            <p:ph idx="1"/>
          </p:nvPr>
        </p:nvSpPr>
        <p:spPr/>
        <p:txBody>
          <a:bodyPr/>
          <a:lstStyle/>
          <a:p>
            <a:pPr marL="0" indent="0" algn="just">
              <a:lnSpc>
                <a:spcPct val="115000"/>
              </a:lnSpc>
              <a:spcAft>
                <a:spcPts val="1000"/>
              </a:spcAft>
              <a:buNone/>
            </a:pPr>
            <a:r>
              <a:rPr lang="ar-IQ" b="1" dirty="0" smtClean="0">
                <a:ea typeface="Malgun Gothic"/>
              </a:rPr>
              <a:t>      وتقارن </a:t>
            </a:r>
            <a:r>
              <a:rPr lang="ar-IQ" b="1" dirty="0">
                <a:ea typeface="Malgun Gothic"/>
              </a:rPr>
              <a:t>هذه الخاصية بين تنظيم المركزية واللامركزية في اتخاذ القرارات . فالنموذج النظري للرأسمالية يفترض درجة كبيرة من اللامركزية في عملية اتخاذ القرارات الاقتصادية , في حين يفترض النموذج النظري </a:t>
            </a:r>
            <a:r>
              <a:rPr lang="ar-IQ" b="1" dirty="0" smtClean="0">
                <a:ea typeface="Malgun Gothic"/>
              </a:rPr>
              <a:t>للاشتراكية </a:t>
            </a:r>
            <a:r>
              <a:rPr lang="ar-IQ" b="1" dirty="0">
                <a:ea typeface="Malgun Gothic"/>
              </a:rPr>
              <a:t>درجة كبيرة من التركيز في القوة الاقتصادية </a:t>
            </a:r>
            <a:r>
              <a:rPr lang="ar-IQ" b="1" dirty="0" smtClean="0">
                <a:ea typeface="Malgun Gothic"/>
              </a:rPr>
              <a:t>لاتخاذ </a:t>
            </a:r>
            <a:r>
              <a:rPr lang="ar-IQ" b="1" dirty="0">
                <a:ea typeface="Malgun Gothic"/>
              </a:rPr>
              <a:t>قرارات مركزية على مستوى الاقتصاد الكلي .</a:t>
            </a:r>
            <a:endParaRPr lang="en-US" sz="2400" b="1" dirty="0">
              <a:ea typeface="Malgun Gothic"/>
              <a:cs typeface="Arial"/>
            </a:endParaRPr>
          </a:p>
          <a:p>
            <a:endParaRPr lang="ar-IQ" b="1" dirty="0"/>
          </a:p>
        </p:txBody>
      </p:sp>
    </p:spTree>
    <p:extLst>
      <p:ext uri="{BB962C8B-B14F-4D97-AF65-F5344CB8AC3E}">
        <p14:creationId xmlns:p14="http://schemas.microsoft.com/office/powerpoint/2010/main" val="3332263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sz="3600" b="1" dirty="0" smtClean="0">
                <a:solidFill>
                  <a:schemeClr val="accent1"/>
                </a:solidFill>
                <a:ea typeface="Malgun Gothic"/>
              </a:rPr>
              <a:t/>
            </a:r>
            <a:br>
              <a:rPr lang="ar-IQ" sz="3600" b="1" dirty="0" smtClean="0">
                <a:solidFill>
                  <a:schemeClr val="accent1"/>
                </a:solidFill>
                <a:ea typeface="Malgun Gothic"/>
              </a:rPr>
            </a:br>
            <a:r>
              <a:rPr lang="ar-IQ" sz="3600" b="1" dirty="0" smtClean="0">
                <a:solidFill>
                  <a:schemeClr val="accent1"/>
                </a:solidFill>
                <a:ea typeface="Malgun Gothic"/>
              </a:rPr>
              <a:t>6- الحوافز الاقتصادية :</a:t>
            </a:r>
            <a:r>
              <a:rPr lang="en-US" sz="2700" dirty="0" smtClean="0">
                <a:solidFill>
                  <a:schemeClr val="accent1"/>
                </a:solidFill>
                <a:ea typeface="Malgun Gothic"/>
                <a:cs typeface="Arial"/>
              </a:rPr>
              <a:t/>
            </a:r>
            <a:br>
              <a:rPr lang="en-US" sz="2700" dirty="0" smtClean="0">
                <a:solidFill>
                  <a:schemeClr val="accent1"/>
                </a:solidFill>
                <a:ea typeface="Malgun Gothic"/>
                <a:cs typeface="Arial"/>
              </a:rPr>
            </a:br>
            <a:endParaRPr lang="ar-IQ" dirty="0">
              <a:solidFill>
                <a:schemeClr val="accent1"/>
              </a:solidFill>
            </a:endParaRPr>
          </a:p>
        </p:txBody>
      </p:sp>
      <p:sp>
        <p:nvSpPr>
          <p:cNvPr id="3" name="عنصر نائب للمحتوى 2"/>
          <p:cNvSpPr>
            <a:spLocks noGrp="1"/>
          </p:cNvSpPr>
          <p:nvPr>
            <p:ph idx="1"/>
          </p:nvPr>
        </p:nvSpPr>
        <p:spPr/>
        <p:txBody>
          <a:bodyPr>
            <a:normAutofit/>
          </a:bodyPr>
          <a:lstStyle/>
          <a:p>
            <a:pPr marL="0" indent="0" algn="just">
              <a:lnSpc>
                <a:spcPct val="115000"/>
              </a:lnSpc>
              <a:spcAft>
                <a:spcPts val="1000"/>
              </a:spcAft>
              <a:buNone/>
            </a:pPr>
            <a:r>
              <a:rPr lang="ar-IQ" b="1" dirty="0" smtClean="0">
                <a:ea typeface="Malgun Gothic"/>
              </a:rPr>
              <a:t>        يمكن </a:t>
            </a:r>
            <a:r>
              <a:rPr lang="ar-IQ" b="1" dirty="0">
                <a:ea typeface="Malgun Gothic"/>
              </a:rPr>
              <a:t>مقارنة النظم الاقتصادية المعاصرة عن طرق الحوافز الاقتصادية التي تؤثر على المشتركين في العملية الانتاجية ايجابياً لتحقيق اهداف النظام الاقتصادي </a:t>
            </a:r>
            <a:r>
              <a:rPr lang="ar-IQ" b="1" dirty="0" smtClean="0">
                <a:ea typeface="Malgun Gothic"/>
              </a:rPr>
              <a:t>، </a:t>
            </a:r>
            <a:r>
              <a:rPr lang="ar-IQ" b="1" dirty="0">
                <a:ea typeface="Malgun Gothic"/>
              </a:rPr>
              <a:t>وقد اشار فريدريك براير ان الحوافز الاقتصادية تمثل حلقة اساسية في مفهوم تحويل حقوق الملكية ومدخلات المعلومات الى اعمال فعالة , وتعمل آلية الحوافز على تشجيع المشتركين في المستويات الدنيا على تنفيذ ارشادات المستويات العليا . </a:t>
            </a:r>
            <a:endParaRPr lang="ar-IQ" b="1" dirty="0"/>
          </a:p>
        </p:txBody>
      </p:sp>
    </p:spTree>
    <p:extLst>
      <p:ext uri="{BB962C8B-B14F-4D97-AF65-F5344CB8AC3E}">
        <p14:creationId xmlns:p14="http://schemas.microsoft.com/office/powerpoint/2010/main" val="846839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571500" indent="-571500" algn="r">
              <a:buFont typeface="Wingdings" pitchFamily="2" charset="2"/>
              <a:buChar char="v"/>
            </a:pPr>
            <a:r>
              <a:rPr lang="ar-IQ" sz="3600" dirty="0" smtClean="0">
                <a:solidFill>
                  <a:srgbClr val="FF0000"/>
                </a:solidFill>
                <a:ea typeface="Malgun Gothic"/>
              </a:rPr>
              <a:t>شروط الحوافز الاقتصادية الفعالة </a:t>
            </a:r>
            <a:endParaRPr lang="ar-IQ" sz="3600"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nSpc>
                <a:spcPct val="115000"/>
              </a:lnSpc>
              <a:spcAft>
                <a:spcPts val="1000"/>
              </a:spcAft>
              <a:buNone/>
            </a:pPr>
            <a:r>
              <a:rPr lang="ar-IQ" b="1" dirty="0">
                <a:ea typeface="Malgun Gothic"/>
              </a:rPr>
              <a:t>أ- يجب ان يكون الافراد الذين يحصلون على المكافأة قادرين على التأثير على النتائج التي تمنح المكافأة من اجلها .</a:t>
            </a:r>
            <a:endParaRPr lang="en-US" sz="2400" b="1" dirty="0">
              <a:ea typeface="Malgun Gothic"/>
              <a:cs typeface="Arial"/>
            </a:endParaRPr>
          </a:p>
          <a:p>
            <a:pPr marL="0" indent="0">
              <a:lnSpc>
                <a:spcPct val="115000"/>
              </a:lnSpc>
              <a:spcAft>
                <a:spcPts val="1000"/>
              </a:spcAft>
              <a:buNone/>
            </a:pPr>
            <a:r>
              <a:rPr lang="ar-IQ" b="1" dirty="0">
                <a:ea typeface="Malgun Gothic"/>
              </a:rPr>
              <a:t>ب- يجب ان يكون المشتركين في المستويات العليا قادرين على محاسبة المشتركين في المستويات الدنيا في حالة عدم تنفيذ الواجبات .</a:t>
            </a:r>
            <a:endParaRPr lang="en-US" sz="2400" b="1" dirty="0">
              <a:ea typeface="Malgun Gothic"/>
              <a:cs typeface="Arial"/>
            </a:endParaRPr>
          </a:p>
          <a:p>
            <a:pPr marL="0" indent="0">
              <a:lnSpc>
                <a:spcPct val="115000"/>
              </a:lnSpc>
              <a:spcAft>
                <a:spcPts val="1000"/>
              </a:spcAft>
              <a:buNone/>
            </a:pPr>
            <a:r>
              <a:rPr lang="ar-IQ" b="1" dirty="0">
                <a:ea typeface="Malgun Gothic"/>
              </a:rPr>
              <a:t>ج- يجب ان تكون المكافآت موضع اهتمام المشتركين في المستويات الدنيا .</a:t>
            </a:r>
            <a:endParaRPr lang="en-US" sz="2400" b="1" dirty="0">
              <a:ea typeface="Malgun Gothic"/>
              <a:cs typeface="Arial"/>
            </a:endParaRPr>
          </a:p>
          <a:p>
            <a:endParaRPr lang="ar-IQ" b="1" dirty="0"/>
          </a:p>
        </p:txBody>
      </p:sp>
    </p:spTree>
    <p:extLst>
      <p:ext uri="{BB962C8B-B14F-4D97-AF65-F5344CB8AC3E}">
        <p14:creationId xmlns:p14="http://schemas.microsoft.com/office/powerpoint/2010/main" val="2982865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a:solidFill>
                  <a:schemeClr val="accent1"/>
                </a:solidFill>
                <a:ea typeface="Malgun Gothic"/>
                <a:cs typeface="Arial"/>
              </a:rPr>
              <a:t>الحوافز المادية</a:t>
            </a:r>
            <a:endParaRPr lang="ar-IQ" b="1" dirty="0">
              <a:solidFill>
                <a:schemeClr val="accent1"/>
              </a:solidFill>
            </a:endParaRPr>
          </a:p>
        </p:txBody>
      </p:sp>
      <p:sp>
        <p:nvSpPr>
          <p:cNvPr id="3" name="عنصر نائب للمحتوى 2"/>
          <p:cNvSpPr>
            <a:spLocks noGrp="1"/>
          </p:cNvSpPr>
          <p:nvPr>
            <p:ph idx="1"/>
          </p:nvPr>
        </p:nvSpPr>
        <p:spPr/>
        <p:txBody>
          <a:bodyPr/>
          <a:lstStyle/>
          <a:p>
            <a:pPr marL="0" indent="0">
              <a:lnSpc>
                <a:spcPct val="115000"/>
              </a:lnSpc>
              <a:spcAft>
                <a:spcPts val="1000"/>
              </a:spcAft>
              <a:buNone/>
            </a:pPr>
            <a:endParaRPr lang="ar-IQ" b="1" dirty="0" smtClean="0">
              <a:ea typeface="Malgun Gothic"/>
            </a:endParaRPr>
          </a:p>
          <a:p>
            <a:pPr marL="0" indent="0" algn="just">
              <a:lnSpc>
                <a:spcPct val="115000"/>
              </a:lnSpc>
              <a:spcAft>
                <a:spcPts val="1000"/>
              </a:spcAft>
              <a:buNone/>
            </a:pPr>
            <a:r>
              <a:rPr lang="ar-IQ" b="1" dirty="0">
                <a:ea typeface="Malgun Gothic"/>
              </a:rPr>
              <a:t> </a:t>
            </a:r>
            <a:r>
              <a:rPr lang="ar-IQ" b="1" dirty="0" smtClean="0">
                <a:ea typeface="Malgun Gothic"/>
              </a:rPr>
              <a:t>    تعرف </a:t>
            </a:r>
            <a:r>
              <a:rPr lang="ar-IQ" b="1" dirty="0">
                <a:ea typeface="Malgun Gothic"/>
              </a:rPr>
              <a:t>الحوافز المادية : على انها نظام </a:t>
            </a:r>
            <a:r>
              <a:rPr lang="ar-IQ" b="1" dirty="0" smtClean="0">
                <a:ea typeface="Malgun Gothic"/>
              </a:rPr>
              <a:t>مكافآت </a:t>
            </a:r>
            <a:r>
              <a:rPr lang="ar-IQ" b="1" dirty="0">
                <a:ea typeface="Malgun Gothic"/>
              </a:rPr>
              <a:t>يشجع سلوك مرغوب فيه عن طريق منح الحائز حق اكبر من السلع عن الفرد الذي يقل اداءه .</a:t>
            </a:r>
            <a:endParaRPr lang="en-US" sz="2400" b="1" dirty="0">
              <a:ea typeface="Malgun Gothic"/>
              <a:cs typeface="Arial"/>
            </a:endParaRPr>
          </a:p>
          <a:p>
            <a:endParaRPr lang="ar-IQ" b="1" dirty="0"/>
          </a:p>
        </p:txBody>
      </p:sp>
    </p:spTree>
    <p:extLst>
      <p:ext uri="{BB962C8B-B14F-4D97-AF65-F5344CB8AC3E}">
        <p14:creationId xmlns:p14="http://schemas.microsoft.com/office/powerpoint/2010/main" val="337152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32500" lnSpcReduction="20000"/>
          </a:bodyPr>
          <a:lstStyle/>
          <a:p>
            <a:r>
              <a:rPr lang="en-US" dirty="0" smtClean="0"/>
              <a:t>7</a:t>
            </a:r>
            <a:endParaRPr lang="ar-IQ" sz="8600" dirty="0"/>
          </a:p>
          <a:p>
            <a:pPr algn="just"/>
            <a:r>
              <a:rPr lang="ar-IQ" sz="8600" b="1" dirty="0" smtClean="0"/>
              <a:t> </a:t>
            </a:r>
            <a:r>
              <a:rPr lang="ar-IQ" sz="8600" b="1" dirty="0" smtClean="0">
                <a:solidFill>
                  <a:schemeClr val="tx2">
                    <a:lumMod val="60000"/>
                    <a:lumOff val="40000"/>
                  </a:schemeClr>
                </a:solidFill>
              </a:rPr>
              <a:t>المشكلة الاقتصادية:</a:t>
            </a:r>
          </a:p>
          <a:p>
            <a:pPr algn="just"/>
            <a:r>
              <a:rPr lang="ar-IQ" sz="8600" b="1" dirty="0" smtClean="0"/>
              <a:t>تكمن </a:t>
            </a:r>
            <a:r>
              <a:rPr lang="ar-IQ" sz="8600" b="1" dirty="0"/>
              <a:t>المشكلة </a:t>
            </a:r>
            <a:r>
              <a:rPr lang="ar-IQ" sz="8600" b="1" dirty="0" smtClean="0"/>
              <a:t>الاقتصـادية </a:t>
            </a:r>
            <a:r>
              <a:rPr lang="ar-IQ" sz="8600" b="1" dirty="0"/>
              <a:t>في تزايد وتجـدد حاجـات </a:t>
            </a:r>
            <a:r>
              <a:rPr lang="ar-IQ" sz="8600" b="1" dirty="0" smtClean="0"/>
              <a:t>الإنسان ومحدودية </a:t>
            </a:r>
            <a:r>
              <a:rPr lang="ar-IQ" sz="8600" b="1" dirty="0"/>
              <a:t>الموارد </a:t>
            </a:r>
            <a:r>
              <a:rPr lang="ar-IQ" sz="8600" b="1" dirty="0" smtClean="0"/>
              <a:t>الاقـتصادية </a:t>
            </a:r>
            <a:r>
              <a:rPr lang="ar-IQ" sz="8600" b="1" dirty="0"/>
              <a:t>المتوفرة. فالإنسان دائما تدفعه </a:t>
            </a:r>
            <a:r>
              <a:rPr lang="ar-IQ" sz="8600" b="1" dirty="0" smtClean="0"/>
              <a:t>غريزة أساسية </a:t>
            </a:r>
            <a:r>
              <a:rPr lang="ar-IQ" sz="8600" b="1" dirty="0"/>
              <a:t>ألا وهي الرغبة في الحصول على المزيد وتلبية الحاجات </a:t>
            </a:r>
            <a:r>
              <a:rPr lang="ar-IQ" sz="8600" b="1" dirty="0" smtClean="0"/>
              <a:t>|المتجددة</a:t>
            </a:r>
            <a:r>
              <a:rPr lang="ar-IQ" sz="8600" b="1" dirty="0"/>
              <a:t>. </a:t>
            </a:r>
            <a:r>
              <a:rPr lang="ar-IQ" sz="8600" b="1" dirty="0" smtClean="0"/>
              <a:t>لذلك نری أنه </a:t>
            </a:r>
            <a:r>
              <a:rPr lang="ar-IQ" sz="8600" b="1" dirty="0"/>
              <a:t>كلما توصل الإنسان إلى شيء محدد أشبع </a:t>
            </a:r>
            <a:r>
              <a:rPr lang="ar-IQ" sz="8600" b="1" dirty="0" smtClean="0"/>
              <a:t>من خلاله </a:t>
            </a:r>
            <a:r>
              <a:rPr lang="ar-IQ" sz="8600" b="1" dirty="0"/>
              <a:t>حاجاته ورغباته ما يلبث أن يبدأ مرة أخرى للبحث على </a:t>
            </a:r>
            <a:r>
              <a:rPr lang="ar-IQ" sz="8600" b="1" dirty="0" smtClean="0"/>
              <a:t>إشباع آخر </a:t>
            </a:r>
            <a:r>
              <a:rPr lang="ar-IQ" sz="8600" b="1" dirty="0"/>
              <a:t>لحاجاته ورغباته. ولكن بسبب أن الموارد لا تكفي دائماً إلى </a:t>
            </a:r>
            <a:r>
              <a:rPr lang="ar-IQ" sz="8600" b="1" dirty="0" smtClean="0"/>
              <a:t>إشباع هذه </a:t>
            </a:r>
            <a:r>
              <a:rPr lang="ar-IQ" sz="8600" b="1" dirty="0"/>
              <a:t>الحاجات فإنه لابد من الاختيار لبعض الحاجات والاستغناء </a:t>
            </a:r>
            <a:r>
              <a:rPr lang="ar-IQ" sz="8600" b="1" dirty="0" smtClean="0"/>
              <a:t>عن حاجات </a:t>
            </a:r>
            <a:r>
              <a:rPr lang="ar-IQ" sz="8600" b="1" dirty="0"/>
              <a:t>أخرى أي أنه يمكن القول أن الندرة في الموارد والاختيار </a:t>
            </a:r>
            <a:r>
              <a:rPr lang="ar-IQ" sz="8600" b="1" dirty="0" smtClean="0"/>
              <a:t>بينها تمثلان </a:t>
            </a:r>
            <a:r>
              <a:rPr lang="ar-IQ" sz="8600" b="1" dirty="0"/>
              <a:t>وجها المشكلة الاقتصادية.</a:t>
            </a:r>
          </a:p>
          <a:p>
            <a:pPr algn="just"/>
            <a:endParaRPr lang="ar-IQ" sz="8600" b="1" dirty="0"/>
          </a:p>
          <a:p>
            <a:pPr algn="just"/>
            <a:r>
              <a:rPr lang="ar-IQ" sz="8600" b="1" dirty="0"/>
              <a:t>وتنشأ المشكلة الاقتصادية عندما لا نستطيع إشباع جميع حاجاتنا المتعددة والمتنوعة والمتداخلة من مواردنا المحدودة</a:t>
            </a:r>
          </a:p>
          <a:p>
            <a:endParaRPr lang="ar-IQ" sz="8600" dirty="0"/>
          </a:p>
        </p:txBody>
      </p:sp>
    </p:spTree>
    <p:extLst>
      <p:ext uri="{BB962C8B-B14F-4D97-AF65-F5344CB8AC3E}">
        <p14:creationId xmlns:p14="http://schemas.microsoft.com/office/powerpoint/2010/main" val="2244093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dirty="0">
                <a:solidFill>
                  <a:schemeClr val="accent1"/>
                </a:solidFill>
                <a:ea typeface="Malgun Gothic"/>
                <a:cs typeface="Arial"/>
              </a:rPr>
              <a:t>الحوافز المعنوية</a:t>
            </a:r>
            <a:endParaRPr lang="ar-IQ" sz="4800" dirty="0">
              <a:solidFill>
                <a:schemeClr val="accent1"/>
              </a:solidFill>
            </a:endParaRPr>
          </a:p>
        </p:txBody>
      </p:sp>
      <p:sp>
        <p:nvSpPr>
          <p:cNvPr id="3" name="عنصر نائب للمحتوى 2"/>
          <p:cNvSpPr>
            <a:spLocks noGrp="1"/>
          </p:cNvSpPr>
          <p:nvPr>
            <p:ph idx="1"/>
          </p:nvPr>
        </p:nvSpPr>
        <p:spPr/>
        <p:txBody>
          <a:bodyPr>
            <a:normAutofit fontScale="92500"/>
          </a:bodyPr>
          <a:lstStyle/>
          <a:p>
            <a:pPr marL="0" indent="0">
              <a:lnSpc>
                <a:spcPct val="115000"/>
              </a:lnSpc>
              <a:spcAft>
                <a:spcPts val="1000"/>
              </a:spcAft>
              <a:buNone/>
            </a:pPr>
            <a:endParaRPr lang="ar-IQ" b="1" dirty="0" smtClean="0">
              <a:ea typeface="Malgun Gothic"/>
            </a:endParaRPr>
          </a:p>
          <a:p>
            <a:pPr marL="0" indent="0" algn="just">
              <a:lnSpc>
                <a:spcPct val="115000"/>
              </a:lnSpc>
              <a:spcAft>
                <a:spcPts val="1000"/>
              </a:spcAft>
              <a:buNone/>
            </a:pPr>
            <a:r>
              <a:rPr lang="ar-IQ" b="1" dirty="0" smtClean="0">
                <a:ea typeface="Malgun Gothic"/>
              </a:rPr>
              <a:t>     الحوافز </a:t>
            </a:r>
            <a:r>
              <a:rPr lang="ar-IQ" b="1" dirty="0">
                <a:ea typeface="Malgun Gothic"/>
              </a:rPr>
              <a:t>المعنوية : </a:t>
            </a:r>
            <a:r>
              <a:rPr lang="ar-IQ" b="1" dirty="0" smtClean="0">
                <a:ea typeface="Malgun Gothic"/>
              </a:rPr>
              <a:t>هي </a:t>
            </a:r>
            <a:r>
              <a:rPr lang="ar-IQ" b="1" dirty="0" err="1" smtClean="0">
                <a:ea typeface="Malgun Gothic"/>
              </a:rPr>
              <a:t>تكافىء</a:t>
            </a:r>
            <a:r>
              <a:rPr lang="ar-IQ" b="1" dirty="0" smtClean="0">
                <a:ea typeface="Malgun Gothic"/>
              </a:rPr>
              <a:t> </a:t>
            </a:r>
            <a:r>
              <a:rPr lang="ar-IQ" b="1" dirty="0">
                <a:ea typeface="Malgun Gothic"/>
              </a:rPr>
              <a:t>السلوك المرغوب فيه عن طريق التطلع لمسؤولية المشترك الاجتماعية .. </a:t>
            </a:r>
            <a:r>
              <a:rPr lang="ar-IQ" b="1" dirty="0" smtClean="0">
                <a:ea typeface="Malgun Gothic"/>
              </a:rPr>
              <a:t>وبناءً </a:t>
            </a:r>
            <a:r>
              <a:rPr lang="ar-IQ" b="1" dirty="0">
                <a:ea typeface="Malgun Gothic"/>
              </a:rPr>
              <a:t>على رفع مكانة المشترك الاجتماعية داخل المجتمع . ولا تعطي الحوافز المعنوية حق للمشترك اكبر من السلع المادية التي يستحقها فعلياً .</a:t>
            </a:r>
            <a:endParaRPr lang="en-US" sz="2400" b="1" dirty="0">
              <a:ea typeface="Malgun Gothic"/>
              <a:cs typeface="Arial"/>
            </a:endParaRPr>
          </a:p>
          <a:p>
            <a:pPr marL="0" indent="0" algn="just">
              <a:lnSpc>
                <a:spcPct val="115000"/>
              </a:lnSpc>
              <a:spcAft>
                <a:spcPts val="1000"/>
              </a:spcAft>
              <a:buNone/>
            </a:pPr>
            <a:r>
              <a:rPr lang="ar-IQ" b="1" dirty="0" smtClean="0">
                <a:ea typeface="Malgun Gothic"/>
              </a:rPr>
              <a:t>  </a:t>
            </a:r>
            <a:r>
              <a:rPr lang="ar-IQ" b="1" dirty="0">
                <a:ea typeface="Malgun Gothic"/>
              </a:rPr>
              <a:t>وبكلمة اخرى ان الفرق بين الحوافز المادية والمعنوية حق للمشترك اكبر من السلع المادية التي يستحقها فعلياً .     </a:t>
            </a:r>
            <a:endParaRPr lang="ar-IQ" b="1" dirty="0"/>
          </a:p>
        </p:txBody>
      </p:sp>
    </p:spTree>
    <p:extLst>
      <p:ext uri="{BB962C8B-B14F-4D97-AF65-F5344CB8AC3E}">
        <p14:creationId xmlns:p14="http://schemas.microsoft.com/office/powerpoint/2010/main" val="42297864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lnSpc>
                <a:spcPct val="115000"/>
              </a:lnSpc>
              <a:spcAft>
                <a:spcPts val="1000"/>
              </a:spcAft>
            </a:pPr>
            <a:r>
              <a:rPr lang="ar-IQ" sz="3200" b="1" dirty="0">
                <a:solidFill>
                  <a:schemeClr val="accent1"/>
                </a:solidFill>
                <a:ea typeface="Malgun Gothic"/>
                <a:cs typeface="Arial"/>
              </a:rPr>
              <a:t>7- الطرق الاجتماعية للتنسيق الاقتصادي : </a:t>
            </a:r>
            <a:r>
              <a:rPr lang="en-US" sz="2400" dirty="0">
                <a:solidFill>
                  <a:schemeClr val="accent1"/>
                </a:solidFill>
                <a:ea typeface="Malgun Gothic"/>
                <a:cs typeface="Arial"/>
              </a:rPr>
              <a:t/>
            </a:r>
            <a:br>
              <a:rPr lang="en-US" sz="2400" dirty="0">
                <a:solidFill>
                  <a:schemeClr val="accent1"/>
                </a:solidFill>
                <a:ea typeface="Malgun Gothic"/>
                <a:cs typeface="Arial"/>
              </a:rPr>
            </a:br>
            <a:endParaRPr lang="ar-IQ" sz="3200" dirty="0">
              <a:solidFill>
                <a:schemeClr val="accent1"/>
              </a:solidFill>
            </a:endParaRPr>
          </a:p>
        </p:txBody>
      </p:sp>
      <p:sp>
        <p:nvSpPr>
          <p:cNvPr id="3" name="عنصر نائب للمحتوى 2"/>
          <p:cNvSpPr>
            <a:spLocks noGrp="1"/>
          </p:cNvSpPr>
          <p:nvPr>
            <p:ph idx="1"/>
          </p:nvPr>
        </p:nvSpPr>
        <p:spPr>
          <a:xfrm>
            <a:off x="457200" y="1268760"/>
            <a:ext cx="8229600" cy="4857403"/>
          </a:xfrm>
        </p:spPr>
        <p:txBody>
          <a:bodyPr/>
          <a:lstStyle/>
          <a:p>
            <a:pPr marL="0" indent="0">
              <a:lnSpc>
                <a:spcPct val="115000"/>
              </a:lnSpc>
              <a:spcAft>
                <a:spcPts val="1000"/>
              </a:spcAft>
              <a:buNone/>
            </a:pPr>
            <a:r>
              <a:rPr lang="ar-IQ" b="1" dirty="0" smtClean="0">
                <a:ea typeface="Malgun Gothic"/>
              </a:rPr>
              <a:t>     ويتميز </a:t>
            </a:r>
            <a:r>
              <a:rPr lang="ar-IQ" b="1" dirty="0">
                <a:ea typeface="Malgun Gothic"/>
              </a:rPr>
              <a:t>بعض الاقتصاديين اربعة انظمة او طرق رئيسية لتنسيق النشاطات الاقتصادية وهي : </a:t>
            </a:r>
            <a:endParaRPr lang="en-US" sz="2400" b="1" dirty="0">
              <a:ea typeface="Malgun Gothic"/>
              <a:cs typeface="Arial"/>
            </a:endParaRPr>
          </a:p>
          <a:p>
            <a:pPr>
              <a:lnSpc>
                <a:spcPct val="115000"/>
              </a:lnSpc>
              <a:spcAft>
                <a:spcPts val="1000"/>
              </a:spcAft>
            </a:pPr>
            <a:r>
              <a:rPr lang="ar-IQ" b="1" dirty="0" smtClean="0">
                <a:ea typeface="Malgun Gothic"/>
              </a:rPr>
              <a:t> </a:t>
            </a:r>
            <a:r>
              <a:rPr lang="ar-IQ" b="1" dirty="0">
                <a:ea typeface="Malgun Gothic"/>
              </a:rPr>
              <a:t>نظام الاسعار او نظام السوق .</a:t>
            </a:r>
            <a:endParaRPr lang="en-US" sz="2400" b="1" dirty="0">
              <a:ea typeface="Malgun Gothic"/>
              <a:cs typeface="Arial"/>
            </a:endParaRPr>
          </a:p>
          <a:p>
            <a:pPr>
              <a:lnSpc>
                <a:spcPct val="115000"/>
              </a:lnSpc>
              <a:spcAft>
                <a:spcPts val="1000"/>
              </a:spcAft>
            </a:pPr>
            <a:r>
              <a:rPr lang="ar-IQ" b="1" dirty="0" smtClean="0">
                <a:ea typeface="Malgun Gothic"/>
              </a:rPr>
              <a:t> </a:t>
            </a:r>
            <a:r>
              <a:rPr lang="ar-IQ" b="1" dirty="0">
                <a:ea typeface="Malgun Gothic"/>
              </a:rPr>
              <a:t>البيروقراطية .</a:t>
            </a:r>
            <a:endParaRPr lang="en-US" sz="2400" b="1" dirty="0">
              <a:ea typeface="Malgun Gothic"/>
              <a:cs typeface="Arial"/>
            </a:endParaRPr>
          </a:p>
          <a:p>
            <a:pPr>
              <a:lnSpc>
                <a:spcPct val="115000"/>
              </a:lnSpc>
              <a:spcAft>
                <a:spcPts val="1000"/>
              </a:spcAft>
            </a:pPr>
            <a:r>
              <a:rPr lang="ar-IQ" b="1" dirty="0" smtClean="0">
                <a:ea typeface="Malgun Gothic"/>
              </a:rPr>
              <a:t>الديمقراطية </a:t>
            </a:r>
            <a:r>
              <a:rPr lang="ar-IQ" b="1" dirty="0">
                <a:ea typeface="Malgun Gothic"/>
              </a:rPr>
              <a:t>.</a:t>
            </a:r>
            <a:endParaRPr lang="en-US" sz="2400" b="1" dirty="0">
              <a:ea typeface="Malgun Gothic"/>
              <a:cs typeface="Arial"/>
            </a:endParaRPr>
          </a:p>
          <a:p>
            <a:pPr>
              <a:lnSpc>
                <a:spcPct val="115000"/>
              </a:lnSpc>
              <a:spcAft>
                <a:spcPts val="1000"/>
              </a:spcAft>
            </a:pPr>
            <a:r>
              <a:rPr lang="ar-IQ" b="1" dirty="0" smtClean="0">
                <a:ea typeface="Malgun Gothic"/>
              </a:rPr>
              <a:t> </a:t>
            </a:r>
            <a:r>
              <a:rPr lang="ar-IQ" b="1" dirty="0">
                <a:ea typeface="Malgun Gothic"/>
              </a:rPr>
              <a:t>نظام المساومة . </a:t>
            </a:r>
            <a:endParaRPr lang="en-US" sz="2400" b="1" dirty="0">
              <a:ea typeface="Malgun Gothic"/>
              <a:cs typeface="Arial"/>
            </a:endParaRPr>
          </a:p>
          <a:p>
            <a:endParaRPr lang="ar-IQ" b="1" dirty="0"/>
          </a:p>
        </p:txBody>
      </p:sp>
    </p:spTree>
    <p:extLst>
      <p:ext uri="{BB962C8B-B14F-4D97-AF65-F5344CB8AC3E}">
        <p14:creationId xmlns:p14="http://schemas.microsoft.com/office/powerpoint/2010/main" val="2451210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solidFill>
                  <a:srgbClr val="FF0000"/>
                </a:solidFill>
                <a:ea typeface="Malgun Gothic"/>
              </a:rPr>
              <a:t>نظام السوق </a:t>
            </a:r>
            <a:endParaRPr lang="ar-IQ" sz="4000" dirty="0">
              <a:solidFill>
                <a:srgbClr val="FF0000"/>
              </a:solidFill>
            </a:endParaRPr>
          </a:p>
        </p:txBody>
      </p:sp>
      <p:sp>
        <p:nvSpPr>
          <p:cNvPr id="3" name="عنصر نائب للمحتوى 2"/>
          <p:cNvSpPr>
            <a:spLocks noGrp="1"/>
          </p:cNvSpPr>
          <p:nvPr>
            <p:ph idx="1"/>
          </p:nvPr>
        </p:nvSpPr>
        <p:spPr/>
        <p:txBody>
          <a:bodyPr/>
          <a:lstStyle/>
          <a:p>
            <a:pPr marL="0" indent="0">
              <a:buNone/>
            </a:pPr>
            <a:endParaRPr lang="ar-IQ" b="1" dirty="0" smtClean="0">
              <a:solidFill>
                <a:prstClr val="black"/>
              </a:solidFill>
              <a:ea typeface="Malgun Gothic"/>
              <a:cs typeface="Times New Roman"/>
            </a:endParaRPr>
          </a:p>
          <a:p>
            <a:pPr marL="0" indent="0" algn="just">
              <a:buNone/>
            </a:pPr>
            <a:r>
              <a:rPr lang="ar-IQ" b="1" dirty="0">
                <a:solidFill>
                  <a:prstClr val="black"/>
                </a:solidFill>
                <a:ea typeface="Malgun Gothic"/>
                <a:cs typeface="Times New Roman"/>
              </a:rPr>
              <a:t> </a:t>
            </a:r>
            <a:r>
              <a:rPr lang="ar-IQ" b="1" dirty="0" smtClean="0">
                <a:solidFill>
                  <a:prstClr val="black"/>
                </a:solidFill>
                <a:ea typeface="Malgun Gothic"/>
                <a:cs typeface="Times New Roman"/>
              </a:rPr>
              <a:t>     نظام </a:t>
            </a:r>
            <a:r>
              <a:rPr lang="ar-IQ" b="1" dirty="0">
                <a:solidFill>
                  <a:prstClr val="black"/>
                </a:solidFill>
                <a:ea typeface="Malgun Gothic"/>
                <a:cs typeface="Times New Roman"/>
              </a:rPr>
              <a:t>السوق </a:t>
            </a:r>
            <a:r>
              <a:rPr lang="ar-IQ" b="1" dirty="0" smtClean="0">
                <a:ea typeface="Malgun Gothic"/>
              </a:rPr>
              <a:t>هو </a:t>
            </a:r>
            <a:r>
              <a:rPr lang="ar-IQ" b="1" dirty="0">
                <a:ea typeface="Malgun Gothic"/>
              </a:rPr>
              <a:t>الذي يحدد العلاقة بين الاسعار والكميات من السلع والخدمات المعروضة والمطلوبة في وقت معين بالنسبة </a:t>
            </a:r>
            <a:r>
              <a:rPr lang="ar-IQ" b="1" dirty="0" smtClean="0">
                <a:ea typeface="Malgun Gothic"/>
              </a:rPr>
              <a:t>للاقتصاد </a:t>
            </a:r>
            <a:r>
              <a:rPr lang="ar-IQ" b="1" dirty="0">
                <a:ea typeface="Malgun Gothic"/>
              </a:rPr>
              <a:t>الكلي , ويقوم نظام السوق بوظيفة اجتماعية هي توجيه وتنسيق النشاطات الاقتصادية وتحقيق التوازن </a:t>
            </a:r>
            <a:r>
              <a:rPr lang="ar-IQ" b="1" dirty="0" smtClean="0">
                <a:ea typeface="Malgun Gothic"/>
              </a:rPr>
              <a:t>، وعادة </a:t>
            </a:r>
            <a:r>
              <a:rPr lang="ar-IQ" b="1" dirty="0">
                <a:ea typeface="Malgun Gothic"/>
              </a:rPr>
              <a:t>ما تقوم الاسعار في نظام السوق بتوجيه الخطط الاقتصادية وليس العكس .</a:t>
            </a:r>
            <a:endParaRPr lang="ar-IQ" b="1" dirty="0"/>
          </a:p>
        </p:txBody>
      </p:sp>
    </p:spTree>
    <p:extLst>
      <p:ext uri="{BB962C8B-B14F-4D97-AF65-F5344CB8AC3E}">
        <p14:creationId xmlns:p14="http://schemas.microsoft.com/office/powerpoint/2010/main" val="2158677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dirty="0" smtClean="0">
                <a:solidFill>
                  <a:srgbClr val="FF0000"/>
                </a:solidFill>
                <a:ea typeface="Malgun Gothic"/>
                <a:cs typeface="Arial"/>
              </a:rPr>
              <a:t>النظام </a:t>
            </a:r>
            <a:r>
              <a:rPr lang="ar-IQ" sz="3600" dirty="0">
                <a:solidFill>
                  <a:srgbClr val="FF0000"/>
                </a:solidFill>
                <a:ea typeface="Malgun Gothic"/>
                <a:cs typeface="Arial"/>
              </a:rPr>
              <a:t>البيروقراطي</a:t>
            </a:r>
            <a:endParaRPr lang="ar-IQ" sz="4800"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nSpc>
                <a:spcPct val="115000"/>
              </a:lnSpc>
              <a:spcAft>
                <a:spcPts val="1000"/>
              </a:spcAft>
              <a:buNone/>
            </a:pPr>
            <a:endParaRPr lang="ar-IQ" b="1" dirty="0" smtClean="0">
              <a:ea typeface="Malgun Gothic"/>
            </a:endParaRPr>
          </a:p>
          <a:p>
            <a:pPr marL="0" indent="0" algn="just">
              <a:lnSpc>
                <a:spcPct val="115000"/>
              </a:lnSpc>
              <a:spcAft>
                <a:spcPts val="1000"/>
              </a:spcAft>
              <a:buNone/>
            </a:pPr>
            <a:r>
              <a:rPr lang="ar-IQ" b="1" dirty="0">
                <a:ea typeface="Malgun Gothic"/>
              </a:rPr>
              <a:t> </a:t>
            </a:r>
            <a:r>
              <a:rPr lang="ar-IQ" b="1" dirty="0" smtClean="0">
                <a:ea typeface="Malgun Gothic"/>
              </a:rPr>
              <a:t>       اما </a:t>
            </a:r>
            <a:r>
              <a:rPr lang="ar-IQ" b="1" dirty="0">
                <a:ea typeface="Malgun Gothic"/>
              </a:rPr>
              <a:t>بالنسبة للنظام البيروقراطي .. فتتخذ القرارات الاقتصادية حسب الموازنة المالية وليس حسب نظام السوق , ويتميز النظام البيروقراطي بالتدرج في السلطة والمسؤوليات من الاعلى الى الاسفل , وتتخذ قرارات الانتاج في ضوء مؤشرات الميزانية العامة من الجهات العليا ويتم تنفيذها من قبل الجهات الدنيا </a:t>
            </a:r>
            <a:r>
              <a:rPr lang="ar-IQ" b="1" dirty="0" smtClean="0">
                <a:ea typeface="Malgun Gothic"/>
              </a:rPr>
              <a:t>، </a:t>
            </a:r>
            <a:r>
              <a:rPr lang="ar-IQ" sz="2400" b="1" dirty="0" smtClean="0">
                <a:ea typeface="Malgun Gothic"/>
              </a:rPr>
              <a:t>ويعمل النظام البيروقراطي الى تحديد الاسعار والاجور من قبل الحكومة والسلطات المختصة .</a:t>
            </a:r>
            <a:endParaRPr lang="en-US" sz="2400" b="1" dirty="0">
              <a:ea typeface="Malgun Gothic"/>
              <a:cs typeface="Arial"/>
            </a:endParaRPr>
          </a:p>
          <a:p>
            <a:pPr marL="0" indent="0">
              <a:lnSpc>
                <a:spcPct val="115000"/>
              </a:lnSpc>
              <a:spcAft>
                <a:spcPts val="1000"/>
              </a:spcAft>
              <a:buNone/>
            </a:pPr>
            <a:endParaRPr lang="ar-IQ" b="1" dirty="0"/>
          </a:p>
        </p:txBody>
      </p:sp>
    </p:spTree>
    <p:extLst>
      <p:ext uri="{BB962C8B-B14F-4D97-AF65-F5344CB8AC3E}">
        <p14:creationId xmlns:p14="http://schemas.microsoft.com/office/powerpoint/2010/main" val="850665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600" dirty="0" smtClean="0">
                <a:solidFill>
                  <a:srgbClr val="FF0000"/>
                </a:solidFill>
                <a:ea typeface="Malgun Gothic"/>
                <a:cs typeface="Arial"/>
              </a:rPr>
              <a:t>الديمقراطية</a:t>
            </a:r>
            <a:endParaRPr lang="ar-IQ" sz="6600" dirty="0">
              <a:solidFill>
                <a:srgbClr val="FF0000"/>
              </a:solidFill>
            </a:endParaRPr>
          </a:p>
        </p:txBody>
      </p:sp>
      <p:sp>
        <p:nvSpPr>
          <p:cNvPr id="3" name="عنصر نائب للمحتوى 2"/>
          <p:cNvSpPr>
            <a:spLocks noGrp="1"/>
          </p:cNvSpPr>
          <p:nvPr>
            <p:ph idx="1"/>
          </p:nvPr>
        </p:nvSpPr>
        <p:spPr>
          <a:xfrm>
            <a:off x="457200" y="908720"/>
            <a:ext cx="8229600" cy="5472608"/>
          </a:xfrm>
        </p:spPr>
        <p:txBody>
          <a:bodyPr>
            <a:normAutofit fontScale="40000" lnSpcReduction="20000"/>
          </a:bodyPr>
          <a:lstStyle/>
          <a:p>
            <a:pPr marL="0" indent="0">
              <a:lnSpc>
                <a:spcPct val="115000"/>
              </a:lnSpc>
              <a:spcAft>
                <a:spcPts val="1000"/>
              </a:spcAft>
              <a:buNone/>
            </a:pPr>
            <a:endParaRPr lang="ar-IQ" b="1" dirty="0" smtClean="0">
              <a:ea typeface="Malgun Gothic"/>
            </a:endParaRPr>
          </a:p>
          <a:p>
            <a:pPr marL="0" indent="0" algn="just">
              <a:lnSpc>
                <a:spcPct val="115000"/>
              </a:lnSpc>
              <a:spcAft>
                <a:spcPts val="1000"/>
              </a:spcAft>
              <a:buNone/>
            </a:pPr>
            <a:r>
              <a:rPr lang="ar-IQ" sz="6000" b="1" dirty="0" smtClean="0">
                <a:ea typeface="Malgun Gothic"/>
              </a:rPr>
              <a:t>الديمقراطية </a:t>
            </a:r>
            <a:r>
              <a:rPr lang="ar-IQ" sz="6000" b="1" dirty="0">
                <a:ea typeface="Malgun Gothic"/>
              </a:rPr>
              <a:t>.. </a:t>
            </a:r>
            <a:r>
              <a:rPr lang="ar-IQ" sz="6000" b="1" dirty="0" smtClean="0">
                <a:ea typeface="Malgun Gothic"/>
              </a:rPr>
              <a:t>هي </a:t>
            </a:r>
            <a:r>
              <a:rPr lang="ar-IQ" sz="6000" b="1" dirty="0">
                <a:ea typeface="Malgun Gothic"/>
              </a:rPr>
              <a:t>وسيلة اجتماعية يمكن بواسطتها المشاركة الجماهيرية الواسعة في اتخاذ القرارات الاقتصادية من خلال تفعيل مبدأ ( سيادة المستهلك ) كما هو الحال في اقتصاد السوق . </a:t>
            </a:r>
            <a:r>
              <a:rPr lang="ar-IQ" sz="6000" b="1" dirty="0" smtClean="0">
                <a:ea typeface="Malgun Gothic"/>
              </a:rPr>
              <a:t>     </a:t>
            </a:r>
            <a:r>
              <a:rPr lang="ar-IQ" sz="6000" b="1" dirty="0">
                <a:ea typeface="Malgun Gothic"/>
              </a:rPr>
              <a:t>ومن جانب اخر لا نستبعد امكانية التخطيط الاقتصادي حيث يمكن ان يوفر هذا النظام للمواطنين الوسائل والظروف اللازمة لتعبر عن آراءهم واهدافهم لمخططي السياسة العامة </a:t>
            </a:r>
            <a:r>
              <a:rPr lang="ar-IQ" sz="6000" b="1" dirty="0" smtClean="0">
                <a:ea typeface="Malgun Gothic"/>
              </a:rPr>
              <a:t>، ويمكن </a:t>
            </a:r>
            <a:r>
              <a:rPr lang="ar-IQ" sz="6000" b="1" dirty="0">
                <a:ea typeface="Malgun Gothic"/>
              </a:rPr>
              <a:t>التصور مدى علاقة الديمقراطية بالتنسيق الاقتصادي في النواحي التالية : </a:t>
            </a:r>
            <a:endParaRPr lang="en-US" sz="4000" b="1" dirty="0">
              <a:ea typeface="Malgun Gothic"/>
              <a:cs typeface="Arial"/>
            </a:endParaRPr>
          </a:p>
          <a:p>
            <a:pPr algn="just">
              <a:lnSpc>
                <a:spcPct val="115000"/>
              </a:lnSpc>
              <a:spcAft>
                <a:spcPts val="1000"/>
              </a:spcAft>
            </a:pPr>
            <a:r>
              <a:rPr lang="ar-IQ" sz="6000" b="1" dirty="0" smtClean="0">
                <a:ea typeface="Malgun Gothic"/>
              </a:rPr>
              <a:t>ان </a:t>
            </a:r>
            <a:r>
              <a:rPr lang="ar-IQ" sz="6000" b="1" dirty="0">
                <a:ea typeface="Malgun Gothic"/>
              </a:rPr>
              <a:t>الديمقراطية هي طريقة تستلزم ضرورة الاقتصاد في النفقات وتحقيق الكفاية الاقتصادية . </a:t>
            </a:r>
            <a:endParaRPr lang="en-US" sz="4000" b="1" dirty="0">
              <a:ea typeface="Malgun Gothic"/>
              <a:cs typeface="Arial"/>
            </a:endParaRPr>
          </a:p>
          <a:p>
            <a:pPr algn="just">
              <a:lnSpc>
                <a:spcPct val="115000"/>
              </a:lnSpc>
              <a:spcAft>
                <a:spcPts val="1000"/>
              </a:spcAft>
            </a:pPr>
            <a:r>
              <a:rPr lang="ar-IQ" sz="6000" b="1" dirty="0" smtClean="0">
                <a:ea typeface="Malgun Gothic"/>
              </a:rPr>
              <a:t>تعتبر </a:t>
            </a:r>
            <a:r>
              <a:rPr lang="ar-IQ" sz="6000" b="1" dirty="0">
                <a:ea typeface="Malgun Gothic"/>
              </a:rPr>
              <a:t>الديمقراطية من ابرز الوسائل لتغيير كيان المجتمع .. فالانتقال مثلاً من اقتصاد السوق الى الاقتصاد الموجه في كثير من البلدان يتم عن طريق الاساليب الديمقراطية .. فهي رغبة جماهيرية </a:t>
            </a:r>
            <a:endParaRPr lang="ar-IQ" sz="6000" b="1" dirty="0" smtClean="0">
              <a:ea typeface="Malgun Gothic"/>
            </a:endParaRPr>
          </a:p>
          <a:p>
            <a:pPr algn="just">
              <a:lnSpc>
                <a:spcPct val="115000"/>
              </a:lnSpc>
              <a:spcAft>
                <a:spcPts val="1000"/>
              </a:spcAft>
            </a:pPr>
            <a:r>
              <a:rPr lang="ar-IQ" sz="6000" b="1" dirty="0" smtClean="0">
                <a:ea typeface="Malgun Gothic"/>
              </a:rPr>
              <a:t>تعد </a:t>
            </a:r>
            <a:r>
              <a:rPr lang="ar-IQ" sz="6000" b="1" dirty="0">
                <a:ea typeface="Malgun Gothic"/>
              </a:rPr>
              <a:t>الديمقراطية وسيلة لضبط البيروقراطية .</a:t>
            </a:r>
            <a:endParaRPr lang="ar-IQ" sz="6000" b="1" dirty="0"/>
          </a:p>
        </p:txBody>
      </p:sp>
    </p:spTree>
    <p:extLst>
      <p:ext uri="{BB962C8B-B14F-4D97-AF65-F5344CB8AC3E}">
        <p14:creationId xmlns:p14="http://schemas.microsoft.com/office/powerpoint/2010/main" val="1516702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IQ" sz="3200" b="1" dirty="0">
                <a:solidFill>
                  <a:srgbClr val="FF0000"/>
                </a:solidFill>
                <a:ea typeface="Malgun Gothic"/>
                <a:cs typeface="Arial"/>
              </a:rPr>
              <a:t>نظام المساومة</a:t>
            </a:r>
            <a:endParaRPr lang="ar-IQ" sz="5400" b="1" dirty="0">
              <a:solidFill>
                <a:srgbClr val="FF0000"/>
              </a:solidFill>
            </a:endParaRPr>
          </a:p>
        </p:txBody>
      </p:sp>
      <p:sp>
        <p:nvSpPr>
          <p:cNvPr id="3" name="عنصر نائب للمحتوى 2"/>
          <p:cNvSpPr>
            <a:spLocks noGrp="1"/>
          </p:cNvSpPr>
          <p:nvPr>
            <p:ph idx="1"/>
          </p:nvPr>
        </p:nvSpPr>
        <p:spPr>
          <a:xfrm>
            <a:off x="457200" y="1124744"/>
            <a:ext cx="8229600" cy="5001419"/>
          </a:xfrm>
        </p:spPr>
        <p:txBody>
          <a:bodyPr>
            <a:normAutofit fontScale="85000" lnSpcReduction="20000"/>
          </a:bodyPr>
          <a:lstStyle/>
          <a:p>
            <a:pPr marL="0" indent="0" algn="just">
              <a:lnSpc>
                <a:spcPct val="115000"/>
              </a:lnSpc>
              <a:spcAft>
                <a:spcPts val="1000"/>
              </a:spcAft>
              <a:buNone/>
            </a:pPr>
            <a:r>
              <a:rPr lang="ar-IQ" b="1" dirty="0" smtClean="0">
                <a:ea typeface="Malgun Gothic"/>
              </a:rPr>
              <a:t>     نظام </a:t>
            </a:r>
            <a:r>
              <a:rPr lang="ar-IQ" b="1" dirty="0">
                <a:ea typeface="Malgun Gothic"/>
              </a:rPr>
              <a:t>المساومة .. تعني ان قادة المؤسسات والمنظمات البيروقراطية الكبيرة يمكنهم التأثير في السياسة الاقتصادية الى حد كبير , وازاء هذا السلوك يشير الاقتصادي الامريكي جون كينت كلبرت هي ان تركز القوة الاقتصادية في جانب معين من السوق يؤدي الى رد فعل وتكوين قوة اقتصادية مجابهة للقوة الاصلية . </a:t>
            </a:r>
            <a:endParaRPr lang="en-US" b="1" dirty="0">
              <a:ea typeface="Malgun Gothic"/>
              <a:cs typeface="Arial"/>
            </a:endParaRPr>
          </a:p>
          <a:p>
            <a:pPr marL="0" indent="0" algn="just">
              <a:lnSpc>
                <a:spcPct val="115000"/>
              </a:lnSpc>
              <a:spcAft>
                <a:spcPts val="1000"/>
              </a:spcAft>
              <a:buNone/>
            </a:pPr>
            <a:r>
              <a:rPr lang="ar-IQ" b="1" dirty="0" smtClean="0">
                <a:ea typeface="Malgun Gothic"/>
              </a:rPr>
              <a:t>       </a:t>
            </a:r>
            <a:r>
              <a:rPr lang="ar-IQ" b="1" dirty="0">
                <a:ea typeface="Malgun Gothic"/>
              </a:rPr>
              <a:t>وقد اطلق (كلبرت) على هذه العلاقة بنظرية ( القوة المجابهة ) , ويمكن تعريف المساومة بأنها ظهور قوة مجابهة للقوة التي تخلقها المؤسسات والمنظمات البيروقراطية والاحتكارات الكبيرة التي يكون لها تأثير كبير في السياسة الاقتصادية في السوق , أي لكل فعل رد فعل وقد اشار الى ذلك الاقتصادي الامريكي (كلبرت ) صاحب نظرية ( قوة المجابهة ) . </a:t>
            </a:r>
            <a:endParaRPr lang="en-US" b="1" dirty="0">
              <a:ea typeface="Malgun Gothic"/>
              <a:cs typeface="Arial"/>
            </a:endParaRPr>
          </a:p>
          <a:p>
            <a:pPr marL="0" indent="0">
              <a:lnSpc>
                <a:spcPct val="115000"/>
              </a:lnSpc>
              <a:spcAft>
                <a:spcPts val="1000"/>
              </a:spcAft>
              <a:buNone/>
            </a:pPr>
            <a:endParaRPr lang="ar-IQ" b="1" dirty="0"/>
          </a:p>
        </p:txBody>
      </p:sp>
    </p:spTree>
    <p:extLst>
      <p:ext uri="{BB962C8B-B14F-4D97-AF65-F5344CB8AC3E}">
        <p14:creationId xmlns:p14="http://schemas.microsoft.com/office/powerpoint/2010/main" val="1079817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lnSpc>
                <a:spcPct val="115000"/>
              </a:lnSpc>
              <a:spcAft>
                <a:spcPts val="1000"/>
              </a:spcAft>
            </a:pPr>
            <a:r>
              <a:rPr lang="ar-IQ" sz="3600" dirty="0">
                <a:solidFill>
                  <a:schemeClr val="accent1"/>
                </a:solidFill>
                <a:ea typeface="Malgun Gothic"/>
                <a:cs typeface="Arial"/>
              </a:rPr>
              <a:t>8- العدالة في توزيع الدخل والثروة :</a:t>
            </a:r>
            <a:r>
              <a:rPr lang="en-US" sz="2800" dirty="0">
                <a:solidFill>
                  <a:schemeClr val="accent1"/>
                </a:solidFill>
                <a:ea typeface="Malgun Gothic"/>
                <a:cs typeface="Arial"/>
              </a:rPr>
              <a:t/>
            </a:r>
            <a:br>
              <a:rPr lang="en-US" sz="2800" dirty="0">
                <a:solidFill>
                  <a:schemeClr val="accent1"/>
                </a:solidFill>
                <a:ea typeface="Malgun Gothic"/>
                <a:cs typeface="Arial"/>
              </a:rPr>
            </a:br>
            <a:endParaRPr lang="ar-IQ" sz="3600" dirty="0">
              <a:solidFill>
                <a:schemeClr val="accent1"/>
              </a:solidFill>
            </a:endParaRPr>
          </a:p>
        </p:txBody>
      </p:sp>
      <p:sp>
        <p:nvSpPr>
          <p:cNvPr id="3" name="عنصر نائب للمحتوى 2"/>
          <p:cNvSpPr>
            <a:spLocks noGrp="1"/>
          </p:cNvSpPr>
          <p:nvPr>
            <p:ph idx="1"/>
          </p:nvPr>
        </p:nvSpPr>
        <p:spPr>
          <a:xfrm>
            <a:off x="395536" y="980728"/>
            <a:ext cx="8291264" cy="5145435"/>
          </a:xfrm>
        </p:spPr>
        <p:txBody>
          <a:bodyPr>
            <a:normAutofit fontScale="85000" lnSpcReduction="20000"/>
          </a:bodyPr>
          <a:lstStyle/>
          <a:p>
            <a:pPr marL="0" indent="0" algn="just">
              <a:lnSpc>
                <a:spcPct val="115000"/>
              </a:lnSpc>
              <a:spcAft>
                <a:spcPts val="1000"/>
              </a:spcAft>
              <a:buNone/>
            </a:pPr>
            <a:r>
              <a:rPr lang="ar-IQ" b="1" dirty="0" smtClean="0">
                <a:ea typeface="Malgun Gothic"/>
              </a:rPr>
              <a:t>      يمكن </a:t>
            </a:r>
            <a:r>
              <a:rPr lang="ar-IQ" b="1" dirty="0">
                <a:ea typeface="Malgun Gothic"/>
              </a:rPr>
              <a:t>ملاحظة ان العدالة في توزيع الدخل لا يعني المساواة التامة وانما العمل على تقليل التفاوت الكبير في الدخل الى ادنى حد ممكن .</a:t>
            </a:r>
            <a:endParaRPr lang="en-US" sz="2400" b="1" dirty="0">
              <a:ea typeface="Malgun Gothic"/>
              <a:cs typeface="Arial"/>
            </a:endParaRPr>
          </a:p>
          <a:p>
            <a:pPr marL="0" indent="0" algn="just">
              <a:lnSpc>
                <a:spcPct val="115000"/>
              </a:lnSpc>
              <a:spcAft>
                <a:spcPts val="1000"/>
              </a:spcAft>
              <a:buNone/>
            </a:pPr>
            <a:r>
              <a:rPr lang="ar-IQ" b="1" dirty="0" smtClean="0">
                <a:ea typeface="Malgun Gothic"/>
              </a:rPr>
              <a:t>       ان </a:t>
            </a:r>
            <a:r>
              <a:rPr lang="ar-IQ" b="1" dirty="0">
                <a:ea typeface="Malgun Gothic"/>
              </a:rPr>
              <a:t>السبب الاساس لعدم العدالة في توزيع الدخل في المجتمعات الرأسمالية الصناعية يعزى الى الملكية الخاصة لوسائل الانتاج وضمان حق </a:t>
            </a:r>
            <a:r>
              <a:rPr lang="ar-IQ" b="1" dirty="0" smtClean="0">
                <a:ea typeface="Malgun Gothic"/>
              </a:rPr>
              <a:t>الإرث </a:t>
            </a:r>
            <a:r>
              <a:rPr lang="ar-IQ" b="1" dirty="0">
                <a:ea typeface="Malgun Gothic"/>
              </a:rPr>
              <a:t>للأفراد </a:t>
            </a:r>
            <a:r>
              <a:rPr lang="ar-IQ" b="1" dirty="0" smtClean="0">
                <a:ea typeface="Malgun Gothic"/>
              </a:rPr>
              <a:t>، </a:t>
            </a:r>
            <a:r>
              <a:rPr lang="ar-IQ" b="1" dirty="0">
                <a:ea typeface="Malgun Gothic"/>
              </a:rPr>
              <a:t>ومن جراء ذلك فأنها لا تتميز بالمساواة في الفرص الاقتصادية . </a:t>
            </a:r>
            <a:endParaRPr lang="ar-IQ" b="1" dirty="0" smtClean="0">
              <a:ea typeface="Malgun Gothic"/>
            </a:endParaRPr>
          </a:p>
          <a:p>
            <a:pPr marL="0" lvl="0" indent="0">
              <a:lnSpc>
                <a:spcPct val="115000"/>
              </a:lnSpc>
              <a:spcAft>
                <a:spcPts val="1000"/>
              </a:spcAft>
              <a:buNone/>
            </a:pPr>
            <a:r>
              <a:rPr lang="ar-IQ" b="1" dirty="0">
                <a:ea typeface="Malgun Gothic"/>
              </a:rPr>
              <a:t>الدخل : هو مجموع ما يحصل علية الفرد (يكسبه ) نقداً خلال فترة زمنية غالباً ما تكون سنة وهو تدفق نقدي . </a:t>
            </a:r>
            <a:endParaRPr lang="en-US" b="1" dirty="0">
              <a:ea typeface="Malgun Gothic"/>
            </a:endParaRPr>
          </a:p>
          <a:p>
            <a:pPr marL="0" indent="0">
              <a:buNone/>
            </a:pPr>
            <a:r>
              <a:rPr lang="ar-IQ" b="1" dirty="0">
                <a:ea typeface="Malgun Gothic"/>
              </a:rPr>
              <a:t>وهنالك مجالين لتوزيع الدخل القومي هما : </a:t>
            </a:r>
            <a:r>
              <a:rPr lang="en-US" b="1" dirty="0">
                <a:ea typeface="Malgun Gothic"/>
              </a:rPr>
              <a:t/>
            </a:r>
            <a:br>
              <a:rPr lang="en-US" b="1" dirty="0">
                <a:ea typeface="Malgun Gothic"/>
              </a:rPr>
            </a:br>
            <a:r>
              <a:rPr lang="ar-IQ" b="1" dirty="0">
                <a:ea typeface="Malgun Gothic"/>
              </a:rPr>
              <a:t>1- التوزيع الوظيفي للدخل القومي . </a:t>
            </a:r>
            <a:r>
              <a:rPr lang="en-US" b="1" dirty="0">
                <a:ea typeface="Malgun Gothic"/>
              </a:rPr>
              <a:t/>
            </a:r>
            <a:br>
              <a:rPr lang="en-US" b="1" dirty="0">
                <a:ea typeface="Malgun Gothic"/>
              </a:rPr>
            </a:br>
            <a:r>
              <a:rPr lang="ar-IQ" b="1" dirty="0">
                <a:ea typeface="Malgun Gothic"/>
              </a:rPr>
              <a:t>2- التوزيع الفردي للدخل .</a:t>
            </a:r>
          </a:p>
          <a:p>
            <a:pPr marL="0" indent="0" algn="just">
              <a:lnSpc>
                <a:spcPct val="115000"/>
              </a:lnSpc>
              <a:spcAft>
                <a:spcPts val="1000"/>
              </a:spcAft>
              <a:buNone/>
            </a:pPr>
            <a:endParaRPr lang="en-US" sz="2400" b="1" dirty="0">
              <a:ea typeface="Malgun Gothic"/>
              <a:cs typeface="Arial"/>
            </a:endParaRPr>
          </a:p>
          <a:p>
            <a:endParaRPr lang="ar-IQ" b="1" dirty="0"/>
          </a:p>
        </p:txBody>
      </p:sp>
    </p:spTree>
    <p:extLst>
      <p:ext uri="{BB962C8B-B14F-4D97-AF65-F5344CB8AC3E}">
        <p14:creationId xmlns:p14="http://schemas.microsoft.com/office/powerpoint/2010/main" val="1643289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solidFill>
                  <a:srgbClr val="FF0000"/>
                </a:solidFill>
              </a:rPr>
              <a:t>العدالة في توزيع الدخل في النظام الرأسمالي</a:t>
            </a:r>
            <a:endParaRPr lang="ar-IQ" sz="4000"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marL="0" indent="0">
              <a:lnSpc>
                <a:spcPct val="115000"/>
              </a:lnSpc>
              <a:spcAft>
                <a:spcPts val="1000"/>
              </a:spcAft>
              <a:buNone/>
            </a:pPr>
            <a:r>
              <a:rPr lang="ar-IQ" b="1" dirty="0" smtClean="0">
                <a:ea typeface="Malgun Gothic"/>
              </a:rPr>
              <a:t>     ولتحقيق </a:t>
            </a:r>
            <a:r>
              <a:rPr lang="ar-IQ" b="1" dirty="0">
                <a:ea typeface="Malgun Gothic"/>
              </a:rPr>
              <a:t>العدالة في توزيع الدخل والثروة في النظام الاقتصادي الرأسمالي على وجه التحديد يظهر اهمية دور الدولة في اتباع سياسة تدخلية </a:t>
            </a:r>
            <a:r>
              <a:rPr lang="ar-IQ" b="1" dirty="0" smtClean="0">
                <a:ea typeface="Malgun Gothic"/>
              </a:rPr>
              <a:t>لإعادة </a:t>
            </a:r>
            <a:r>
              <a:rPr lang="ar-IQ" b="1" dirty="0">
                <a:ea typeface="Malgun Gothic"/>
              </a:rPr>
              <a:t>توزيع الدخل ويتم ذلك من خلال توفير السلع الجماعية كأنشاء الحدائق والمنتزهات والطرق والجسور فضلاً عن التأمين الصحي والاجتماعي لبعض فئات المجتمع . </a:t>
            </a:r>
            <a:endParaRPr lang="en-US" sz="2400" b="1" dirty="0">
              <a:ea typeface="Malgun Gothic"/>
              <a:cs typeface="Arial"/>
            </a:endParaRPr>
          </a:p>
          <a:p>
            <a:pPr marL="0" indent="0">
              <a:lnSpc>
                <a:spcPct val="115000"/>
              </a:lnSpc>
              <a:spcAft>
                <a:spcPts val="1000"/>
              </a:spcAft>
              <a:buNone/>
            </a:pPr>
            <a:r>
              <a:rPr lang="ar-IQ" b="1" dirty="0" smtClean="0">
                <a:ea typeface="Malgun Gothic"/>
              </a:rPr>
              <a:t>        واتخاذ </a:t>
            </a:r>
            <a:r>
              <a:rPr lang="ar-IQ" b="1" dirty="0">
                <a:ea typeface="Malgun Gothic"/>
              </a:rPr>
              <a:t>العديد من الاجراءات والسياسات لتنظيم وتوجيه الاقتصاد القومي ومنها على سبيل المثال حماية الصناعات المحلية من المنافسة الاجنبية , وفرض الرسوم والضرائب التي تحد من ذلك , وتعد السياسات المالية والنقدية من اهم السياسات الاقتصادية الحكومية الرامية الى تحقيق الاستقرار الاقتصادي فتعمل على فرض الضرائب التصاعدية على الدخول والارباح والتركات . وتقديم الاعانات الى الاسر الفقيرة , وتدعيم برامج الضمان الاجتماعي وتفعيل شبكة الحماية الاجتماعية . </a:t>
            </a:r>
            <a:endParaRPr lang="ar-IQ" b="1" dirty="0"/>
          </a:p>
        </p:txBody>
      </p:sp>
    </p:spTree>
    <p:extLst>
      <p:ext uri="{BB962C8B-B14F-4D97-AF65-F5344CB8AC3E}">
        <p14:creationId xmlns:p14="http://schemas.microsoft.com/office/powerpoint/2010/main" val="3510249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lvl="0" indent="0" algn="just">
              <a:lnSpc>
                <a:spcPct val="115000"/>
              </a:lnSpc>
              <a:spcAft>
                <a:spcPts val="1000"/>
              </a:spcAft>
              <a:buNone/>
            </a:pPr>
            <a:r>
              <a:rPr lang="ar-IQ" b="1" dirty="0" smtClean="0">
                <a:solidFill>
                  <a:prstClr val="black"/>
                </a:solidFill>
                <a:ea typeface="Malgun Gothic"/>
              </a:rPr>
              <a:t> توزيع الدخل في </a:t>
            </a:r>
            <a:r>
              <a:rPr lang="ar-IQ" b="1" dirty="0">
                <a:solidFill>
                  <a:prstClr val="black"/>
                </a:solidFill>
                <a:ea typeface="Malgun Gothic"/>
              </a:rPr>
              <a:t>النظام الاقتصادي الرأسمالي وبما ان عناصر الانتاج تكون مملوكة للأفراد والشراكات لذا فأن توزيع الدخل القومي يوزع الياً على الافراد حسب ملكيتهم لهذه العناصر , وحسب هذه الطريقة فأن الافراد يحصلون على عوائد عناصر الانتاج التي تساهم في العملية الانتاجية (الريع والاجر والفائدة والربح ) . </a:t>
            </a:r>
          </a:p>
          <a:p>
            <a:pPr marL="0" lvl="0" indent="0" algn="just">
              <a:buNone/>
            </a:pPr>
            <a:r>
              <a:rPr lang="ar-IQ" b="1" dirty="0">
                <a:solidFill>
                  <a:prstClr val="black"/>
                </a:solidFill>
                <a:ea typeface="Malgun Gothic"/>
              </a:rPr>
              <a:t>ان من ابرز نتائج هذه العملية هي ظاهرة سوء توزيع الدخل بحكم تركز المسؤولية بيد قليل من السكان .</a:t>
            </a:r>
            <a:endParaRPr lang="ar-IQ" b="1" dirty="0">
              <a:solidFill>
                <a:prstClr val="black"/>
              </a:solidFill>
            </a:endParaRPr>
          </a:p>
          <a:p>
            <a:endParaRPr lang="en-US" dirty="0"/>
          </a:p>
        </p:txBody>
      </p:sp>
    </p:spTree>
    <p:extLst>
      <p:ext uri="{BB962C8B-B14F-4D97-AF65-F5344CB8AC3E}">
        <p14:creationId xmlns:p14="http://schemas.microsoft.com/office/powerpoint/2010/main" val="3005369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a:solidFill>
                  <a:srgbClr val="FF0000"/>
                </a:solidFill>
              </a:rPr>
              <a:t>العدالة في توزيع الدخل في النظام </a:t>
            </a:r>
            <a:r>
              <a:rPr lang="ar-IQ" sz="4000" dirty="0" smtClean="0">
                <a:solidFill>
                  <a:srgbClr val="FF0000"/>
                </a:solidFill>
              </a:rPr>
              <a:t>الاشتراكي</a:t>
            </a:r>
            <a:endParaRPr lang="ar-IQ" dirty="0"/>
          </a:p>
        </p:txBody>
      </p:sp>
      <p:sp>
        <p:nvSpPr>
          <p:cNvPr id="3" name="عنصر نائب للمحتوى 2"/>
          <p:cNvSpPr>
            <a:spLocks noGrp="1"/>
          </p:cNvSpPr>
          <p:nvPr>
            <p:ph idx="1"/>
          </p:nvPr>
        </p:nvSpPr>
        <p:spPr>
          <a:xfrm>
            <a:off x="457200" y="1600200"/>
            <a:ext cx="8291264" cy="4781128"/>
          </a:xfrm>
        </p:spPr>
        <p:txBody>
          <a:bodyPr>
            <a:normAutofit fontScale="55000" lnSpcReduction="20000"/>
          </a:bodyPr>
          <a:lstStyle/>
          <a:p>
            <a:pPr marL="0" indent="0">
              <a:lnSpc>
                <a:spcPct val="115000"/>
              </a:lnSpc>
              <a:spcAft>
                <a:spcPts val="1000"/>
              </a:spcAft>
              <a:buNone/>
            </a:pPr>
            <a:r>
              <a:rPr lang="ar-IQ" b="1" dirty="0" smtClean="0">
                <a:ea typeface="Malgun Gothic"/>
              </a:rPr>
              <a:t>   </a:t>
            </a:r>
          </a:p>
          <a:p>
            <a:pPr marL="0" indent="0" algn="just">
              <a:lnSpc>
                <a:spcPct val="115000"/>
              </a:lnSpc>
              <a:spcAft>
                <a:spcPts val="1000"/>
              </a:spcAft>
              <a:buNone/>
            </a:pPr>
            <a:r>
              <a:rPr lang="ar-IQ" b="1" dirty="0">
                <a:ea typeface="Malgun Gothic"/>
              </a:rPr>
              <a:t> </a:t>
            </a:r>
            <a:r>
              <a:rPr lang="ar-IQ" b="1" dirty="0" smtClean="0">
                <a:ea typeface="Malgun Gothic"/>
              </a:rPr>
              <a:t>    </a:t>
            </a:r>
            <a:r>
              <a:rPr lang="ar-IQ" sz="4400" b="1" dirty="0" smtClean="0">
                <a:ea typeface="Malgun Gothic"/>
              </a:rPr>
              <a:t>اما </a:t>
            </a:r>
            <a:r>
              <a:rPr lang="ar-IQ" sz="4400" b="1" dirty="0">
                <a:ea typeface="Malgun Gothic"/>
              </a:rPr>
              <a:t>في القطاع الاشتراكي وبسبب عدم وجود ملكية خاصة لوسائل الانتاج وتقويض نظام </a:t>
            </a:r>
            <a:r>
              <a:rPr lang="ar-IQ" sz="4400" b="1" dirty="0" smtClean="0">
                <a:ea typeface="Malgun Gothic"/>
              </a:rPr>
              <a:t>الإرث </a:t>
            </a:r>
            <a:r>
              <a:rPr lang="ar-IQ" sz="4400" b="1" dirty="0">
                <a:ea typeface="Malgun Gothic"/>
              </a:rPr>
              <a:t>فأنه يتم توزيع الدخل حسب العمل كماً ونوعاً . وقد تظهر فروقات غير جوهرية في توزيع الدخل في النظام الاشتراكي المخطط ولكن يتم معالجتها من قبل الدولة الاشتراكية وذلك من خلال توفير الخدمات المجانية الى المواطنين كمجانية التعليم والرعاية الصحية وغيرها من الخدمات المدعومة من قبل الدولة </a:t>
            </a:r>
            <a:r>
              <a:rPr lang="ar-IQ" sz="4400" b="1" dirty="0" smtClean="0">
                <a:ea typeface="Malgun Gothic"/>
              </a:rPr>
              <a:t>.</a:t>
            </a:r>
            <a:endParaRPr lang="ar-IQ" sz="4400" b="1" dirty="0" smtClean="0">
              <a:ea typeface="Malgun Gothic"/>
              <a:cs typeface="Arial"/>
            </a:endParaRPr>
          </a:p>
          <a:p>
            <a:pPr marL="0" indent="0">
              <a:lnSpc>
                <a:spcPct val="115000"/>
              </a:lnSpc>
              <a:spcAft>
                <a:spcPts val="1000"/>
              </a:spcAft>
              <a:buNone/>
            </a:pPr>
            <a:r>
              <a:rPr lang="ar-IQ" sz="4400" b="1" dirty="0">
                <a:ea typeface="Malgun Gothic"/>
                <a:cs typeface="Arial"/>
              </a:rPr>
              <a:t> </a:t>
            </a:r>
            <a:r>
              <a:rPr lang="ar-IQ" sz="4400" b="1" dirty="0" smtClean="0">
                <a:ea typeface="Malgun Gothic"/>
                <a:cs typeface="Arial"/>
              </a:rPr>
              <a:t>    </a:t>
            </a:r>
            <a:r>
              <a:rPr lang="ar-IQ" sz="4400" b="1" dirty="0" smtClean="0">
                <a:ea typeface="Malgun Gothic"/>
              </a:rPr>
              <a:t>ان </a:t>
            </a:r>
            <a:r>
              <a:rPr lang="ar-IQ" sz="4400" b="1" dirty="0">
                <a:ea typeface="Malgun Gothic"/>
              </a:rPr>
              <a:t>توزيع الدخل في النظام الاقتصادي الاشتراكي يتم وفق مبدأين اساسين هما : </a:t>
            </a:r>
            <a:endParaRPr lang="en-US" sz="4400" b="1" dirty="0">
              <a:ea typeface="Malgun Gothic"/>
              <a:cs typeface="Arial"/>
            </a:endParaRPr>
          </a:p>
          <a:p>
            <a:pPr>
              <a:lnSpc>
                <a:spcPct val="115000"/>
              </a:lnSpc>
              <a:spcAft>
                <a:spcPts val="1000"/>
              </a:spcAft>
            </a:pPr>
            <a:r>
              <a:rPr lang="ar-IQ" sz="4400" b="1" dirty="0" smtClean="0">
                <a:ea typeface="Malgun Gothic"/>
              </a:rPr>
              <a:t> </a:t>
            </a:r>
            <a:r>
              <a:rPr lang="ar-IQ" sz="4400" b="1" dirty="0">
                <a:ea typeface="Malgun Gothic"/>
              </a:rPr>
              <a:t>توفير فرص العمل لكل فرد من افراد المجتمع فليس هنالك بطالة مكشوفة  .</a:t>
            </a:r>
            <a:endParaRPr lang="en-US" sz="4400" b="1" dirty="0">
              <a:ea typeface="Malgun Gothic"/>
              <a:cs typeface="Arial"/>
            </a:endParaRPr>
          </a:p>
          <a:p>
            <a:r>
              <a:rPr lang="ar-IQ" sz="4400" b="1" dirty="0" smtClean="0">
                <a:ea typeface="Malgun Gothic"/>
              </a:rPr>
              <a:t>اعتماد </a:t>
            </a:r>
            <a:r>
              <a:rPr lang="ar-IQ" sz="4400" b="1" dirty="0">
                <a:ea typeface="Malgun Gothic"/>
              </a:rPr>
              <a:t>مبدأ الحوافز الهادفة الى تشجيع الافراد على اكتساب المهارات اللازمة </a:t>
            </a:r>
            <a:endParaRPr lang="ar-IQ" sz="4400" b="1" dirty="0"/>
          </a:p>
        </p:txBody>
      </p:sp>
    </p:spTree>
    <p:extLst>
      <p:ext uri="{BB962C8B-B14F-4D97-AF65-F5344CB8AC3E}">
        <p14:creationId xmlns:p14="http://schemas.microsoft.com/office/powerpoint/2010/main" val="49906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832648"/>
          </a:xfrm>
        </p:spPr>
        <p:txBody>
          <a:bodyPr>
            <a:noAutofit/>
          </a:bodyPr>
          <a:lstStyle/>
          <a:p>
            <a:r>
              <a:rPr lang="ar-IQ" sz="2800" b="1" dirty="0" smtClean="0"/>
              <a:t>اركان المشكلة الاقتصادية:</a:t>
            </a:r>
          </a:p>
          <a:p>
            <a:r>
              <a:rPr lang="ar-IQ" sz="2400" b="1" dirty="0" smtClean="0"/>
              <a:t>(</a:t>
            </a:r>
            <a:r>
              <a:rPr lang="ar-IQ" sz="2400" b="1" dirty="0">
                <a:solidFill>
                  <a:schemeClr val="accent6">
                    <a:lumMod val="75000"/>
                  </a:schemeClr>
                </a:solidFill>
              </a:rPr>
              <a:t>۱) تعدد الحاجات :</a:t>
            </a:r>
          </a:p>
          <a:p>
            <a:r>
              <a:rPr lang="ar-IQ" sz="2400" b="1" dirty="0" smtClean="0"/>
              <a:t>إن </a:t>
            </a:r>
            <a:r>
              <a:rPr lang="ar-IQ" sz="2400" b="1" dirty="0"/>
              <a:t>حاجات الأفراد هي متطلباتهم المختلفـة مـن طعام </a:t>
            </a:r>
            <a:r>
              <a:rPr lang="ar-IQ" sz="2400" b="1" dirty="0" smtClean="0"/>
              <a:t>وشراب وملابس </a:t>
            </a:r>
            <a:r>
              <a:rPr lang="ar-IQ" sz="2400" b="1" dirty="0"/>
              <a:t>وتعليم وصحة وأمن وانتقال ، ... الخ. ويلاحظ أن هذه الحاجات متعددة ومتنوعة وتتناول كل جوانب حياة الإنسان. </a:t>
            </a:r>
            <a:r>
              <a:rPr lang="ar-IQ" sz="2400" b="1" dirty="0" smtClean="0"/>
              <a:t>يمكن  التميز </a:t>
            </a:r>
            <a:r>
              <a:rPr lang="ar-IQ" sz="2400" b="1" dirty="0"/>
              <a:t>بين نوعين من </a:t>
            </a:r>
            <a:r>
              <a:rPr lang="ar-IQ" sz="2400" b="1" dirty="0" smtClean="0"/>
              <a:t>الحاجات</a:t>
            </a:r>
          </a:p>
          <a:p>
            <a:r>
              <a:rPr lang="ar-IQ" sz="2400" b="1" dirty="0" smtClean="0"/>
              <a:t> </a:t>
            </a:r>
            <a:r>
              <a:rPr lang="ar-IQ" sz="2400" b="1" dirty="0"/>
              <a:t>أ - الحاجات الأساسية "الأولية" .</a:t>
            </a:r>
          </a:p>
          <a:p>
            <a:r>
              <a:rPr lang="ar-IQ" sz="2400" b="1" dirty="0" smtClean="0"/>
              <a:t>ب </a:t>
            </a:r>
            <a:r>
              <a:rPr lang="ar-IQ" sz="2400" b="1" dirty="0"/>
              <a:t>- الحاجات الكمالية "الثانوية".</a:t>
            </a:r>
          </a:p>
          <a:p>
            <a:r>
              <a:rPr lang="ar-IQ" sz="2400" b="1" dirty="0" smtClean="0"/>
              <a:t>أ- </a:t>
            </a:r>
            <a:r>
              <a:rPr lang="ar-IQ" sz="2400" b="1" dirty="0"/>
              <a:t>الحاجات الأساسية "الأولية" : هى الحاجات التي لا يستطيع أفراد المجتمع الحياة دون قضائها والتى أعتاد أفراد المجتمع على تلبيتها</a:t>
            </a:r>
          </a:p>
          <a:p>
            <a:r>
              <a:rPr lang="ar-IQ" sz="2400" b="1" dirty="0" smtClean="0"/>
              <a:t>، </a:t>
            </a:r>
            <a:r>
              <a:rPr lang="ar-IQ" sz="2400" b="1" dirty="0"/>
              <a:t>مثال ذلك الغذاء والماء والمسكن.</a:t>
            </a:r>
          </a:p>
          <a:p>
            <a:r>
              <a:rPr lang="ar-IQ" sz="2400" b="1" dirty="0" smtClean="0"/>
              <a:t>ب </a:t>
            </a:r>
            <a:r>
              <a:rPr lang="ar-IQ" sz="2400" b="1" dirty="0"/>
              <a:t>- الحاجات الكمالية "الثانوية" : فهي التي لا يشعر الأفراد بضرورتها إلا عندما يصبح مستوى الدخل في المجتمع مرتفعاً نسبياً، ويمكن أن نطلق على هذه الحاجات اسم حاجات الرفاهية. مثال ذلك الحاجة إلى السيارات الخاصة والغسالات والمساكن الفاخرة ... الخ .</a:t>
            </a:r>
          </a:p>
          <a:p>
            <a:endParaRPr lang="ar-IQ" sz="2400" b="1" dirty="0"/>
          </a:p>
          <a:p>
            <a:endParaRPr lang="en-US" sz="2400" b="1" dirty="0"/>
          </a:p>
        </p:txBody>
      </p:sp>
    </p:spTree>
    <p:extLst>
      <p:ext uri="{BB962C8B-B14F-4D97-AF65-F5344CB8AC3E}">
        <p14:creationId xmlns:p14="http://schemas.microsoft.com/office/powerpoint/2010/main" val="3694066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sz="3200" b="1" dirty="0">
                <a:solidFill>
                  <a:srgbClr val="FF0000"/>
                </a:solidFill>
              </a:rPr>
              <a:t>توزيع الدخل في النظام الاشتراكي </a:t>
            </a:r>
            <a:endParaRPr lang="ar-IQ" b="1" dirty="0"/>
          </a:p>
        </p:txBody>
      </p:sp>
      <p:sp>
        <p:nvSpPr>
          <p:cNvPr id="3" name="عنصر نائب للمحتوى 2"/>
          <p:cNvSpPr>
            <a:spLocks noGrp="1"/>
          </p:cNvSpPr>
          <p:nvPr>
            <p:ph idx="1"/>
          </p:nvPr>
        </p:nvSpPr>
        <p:spPr/>
        <p:txBody>
          <a:bodyPr/>
          <a:lstStyle/>
          <a:p>
            <a:pPr marL="0" lvl="0" indent="0" algn="just">
              <a:lnSpc>
                <a:spcPct val="115000"/>
              </a:lnSpc>
              <a:spcAft>
                <a:spcPts val="1000"/>
              </a:spcAft>
              <a:buNone/>
            </a:pPr>
            <a:r>
              <a:rPr lang="ar-IQ" b="1" dirty="0">
                <a:solidFill>
                  <a:prstClr val="black"/>
                </a:solidFill>
                <a:ea typeface="Malgun Gothic"/>
              </a:rPr>
              <a:t>تكون الدولة هي المالكة لعناصر الانتاج فأن توزيع دخول الافراد يعتمد اساساً على ما ينجزه الفرد من عمل , بمعنى ان توزيع الدخل يتم حسب العمل , ويرجع سبب الفروقات في الدخول الفردية في النظام الاشتراكي المخطط بحكم وجود فروقات في ندرة بعض انواع الاعمال . </a:t>
            </a:r>
            <a:endParaRPr lang="en-US" sz="2400" b="1" dirty="0">
              <a:solidFill>
                <a:prstClr val="black"/>
              </a:solidFill>
              <a:ea typeface="Malgun Gothic"/>
              <a:cs typeface="Arial"/>
            </a:endParaRPr>
          </a:p>
          <a:p>
            <a:pPr marL="0" indent="0">
              <a:buNone/>
            </a:pPr>
            <a:endParaRPr lang="ar-IQ" b="1" dirty="0"/>
          </a:p>
        </p:txBody>
      </p:sp>
    </p:spTree>
    <p:extLst>
      <p:ext uri="{BB962C8B-B14F-4D97-AF65-F5344CB8AC3E}">
        <p14:creationId xmlns:p14="http://schemas.microsoft.com/office/powerpoint/2010/main" val="117643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2800" b="1" dirty="0">
                <a:solidFill>
                  <a:srgbClr val="FF0000"/>
                </a:solidFill>
                <a:ea typeface="Malgun Gothic"/>
                <a:cs typeface="Arial"/>
              </a:rPr>
              <a:t>اسباب تفاوت دخل العمل ( الاجر ) حسب النظم الاقتصادية المعاصرة</a:t>
            </a:r>
            <a:endParaRPr lang="ar-IQ" b="1" dirty="0"/>
          </a:p>
        </p:txBody>
      </p:sp>
      <p:sp>
        <p:nvSpPr>
          <p:cNvPr id="3" name="عنصر نائب للمحتوى 2"/>
          <p:cNvSpPr>
            <a:spLocks noGrp="1"/>
          </p:cNvSpPr>
          <p:nvPr>
            <p:ph idx="1"/>
          </p:nvPr>
        </p:nvSpPr>
        <p:spPr/>
        <p:txBody>
          <a:bodyPr/>
          <a:lstStyle/>
          <a:p>
            <a:pPr lvl="0">
              <a:lnSpc>
                <a:spcPct val="115000"/>
              </a:lnSpc>
              <a:spcAft>
                <a:spcPts val="1000"/>
              </a:spcAft>
            </a:pPr>
            <a:r>
              <a:rPr lang="ar-IQ" sz="2600" b="1" dirty="0">
                <a:solidFill>
                  <a:prstClr val="black"/>
                </a:solidFill>
                <a:ea typeface="Malgun Gothic"/>
              </a:rPr>
              <a:t>يتفاوت اجر العمل حسب الانتاجية الحدية للعمل ومن ثم الارباح .</a:t>
            </a:r>
            <a:endParaRPr lang="en-US" sz="2300" b="1" dirty="0">
              <a:solidFill>
                <a:prstClr val="black"/>
              </a:solidFill>
              <a:ea typeface="Malgun Gothic"/>
              <a:cs typeface="Arial"/>
            </a:endParaRPr>
          </a:p>
          <a:p>
            <a:pPr lvl="0">
              <a:lnSpc>
                <a:spcPct val="115000"/>
              </a:lnSpc>
              <a:spcAft>
                <a:spcPts val="1000"/>
              </a:spcAft>
            </a:pPr>
            <a:r>
              <a:rPr lang="ar-IQ" sz="2600" b="1" dirty="0">
                <a:solidFill>
                  <a:prstClr val="black"/>
                </a:solidFill>
                <a:ea typeface="Malgun Gothic"/>
              </a:rPr>
              <a:t> يتفاوت الاجر بسبب المهارة ومستوى التعليم ودرجة المخاطرة ونوعية العمل وساعات العمل والامكانيات البدنية .</a:t>
            </a:r>
            <a:endParaRPr lang="en-US" sz="2300" b="1" dirty="0">
              <a:solidFill>
                <a:prstClr val="black"/>
              </a:solidFill>
              <a:ea typeface="Malgun Gothic"/>
              <a:cs typeface="Arial"/>
            </a:endParaRPr>
          </a:p>
          <a:p>
            <a:pPr lvl="0">
              <a:lnSpc>
                <a:spcPct val="115000"/>
              </a:lnSpc>
              <a:spcAft>
                <a:spcPts val="1000"/>
              </a:spcAft>
            </a:pPr>
            <a:r>
              <a:rPr lang="ar-IQ" sz="2600" b="1" dirty="0">
                <a:solidFill>
                  <a:prstClr val="black"/>
                </a:solidFill>
                <a:ea typeface="Malgun Gothic"/>
              </a:rPr>
              <a:t>الندرة النسبية لبعض الاعمال .</a:t>
            </a:r>
            <a:endParaRPr lang="en-US" sz="2300" b="1" dirty="0">
              <a:solidFill>
                <a:prstClr val="black"/>
              </a:solidFill>
              <a:ea typeface="Malgun Gothic"/>
              <a:cs typeface="Arial"/>
            </a:endParaRPr>
          </a:p>
          <a:p>
            <a:pPr lvl="0">
              <a:lnSpc>
                <a:spcPct val="115000"/>
              </a:lnSpc>
              <a:spcAft>
                <a:spcPts val="1000"/>
              </a:spcAft>
            </a:pPr>
            <a:r>
              <a:rPr lang="ar-IQ" sz="2600" b="1" dirty="0">
                <a:solidFill>
                  <a:prstClr val="black"/>
                </a:solidFill>
                <a:ea typeface="Malgun Gothic"/>
              </a:rPr>
              <a:t>التقلبات الدورية في النشاط الاقتصادي يؤدي الى التفاوت في الاجور .</a:t>
            </a:r>
            <a:endParaRPr lang="en-US" sz="2300" b="1" dirty="0">
              <a:solidFill>
                <a:prstClr val="black"/>
              </a:solidFill>
              <a:ea typeface="Malgun Gothic"/>
              <a:cs typeface="Arial"/>
            </a:endParaRPr>
          </a:p>
          <a:p>
            <a:pPr lvl="0">
              <a:lnSpc>
                <a:spcPct val="115000"/>
              </a:lnSpc>
              <a:spcAft>
                <a:spcPts val="1000"/>
              </a:spcAft>
            </a:pPr>
            <a:r>
              <a:rPr lang="ar-IQ" sz="2600" b="1" dirty="0">
                <a:solidFill>
                  <a:prstClr val="black"/>
                </a:solidFill>
                <a:ea typeface="Malgun Gothic"/>
              </a:rPr>
              <a:t>العمل في المراحل الاولى للتنمية يرفع الاجر عكس المراحل الاخيرة للتنمية .  </a:t>
            </a:r>
            <a:endParaRPr lang="en-US" sz="2300" b="1" dirty="0">
              <a:solidFill>
                <a:prstClr val="black"/>
              </a:solidFill>
              <a:ea typeface="Malgun Gothic"/>
              <a:cs typeface="Arial"/>
            </a:endParaRPr>
          </a:p>
          <a:p>
            <a:pPr lvl="0"/>
            <a:endParaRPr lang="ar-IQ" sz="1500" b="1" dirty="0">
              <a:solidFill>
                <a:prstClr val="black"/>
              </a:solidFill>
            </a:endParaRPr>
          </a:p>
          <a:p>
            <a:pPr marL="0" indent="0">
              <a:buNone/>
            </a:pPr>
            <a:endParaRPr lang="ar-IQ" b="1" dirty="0"/>
          </a:p>
        </p:txBody>
      </p:sp>
    </p:spTree>
    <p:extLst>
      <p:ext uri="{BB962C8B-B14F-4D97-AF65-F5344CB8AC3E}">
        <p14:creationId xmlns:p14="http://schemas.microsoft.com/office/powerpoint/2010/main" val="5452166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fontScale="90000"/>
          </a:bodyPr>
          <a:lstStyle/>
          <a:p>
            <a:r>
              <a:rPr lang="ar-IQ" sz="2500" b="1" dirty="0" smtClean="0">
                <a:solidFill>
                  <a:srgbClr val="FF0000"/>
                </a:solidFill>
                <a:ea typeface="Malgun Gothic"/>
                <a:cs typeface="Arial"/>
              </a:rPr>
              <a:t/>
            </a:r>
            <a:br>
              <a:rPr lang="ar-IQ" sz="2500" b="1" dirty="0" smtClean="0">
                <a:solidFill>
                  <a:srgbClr val="FF0000"/>
                </a:solidFill>
                <a:ea typeface="Malgun Gothic"/>
                <a:cs typeface="Arial"/>
              </a:rPr>
            </a:br>
            <a:r>
              <a:rPr lang="ar-IQ" sz="3100" b="1" dirty="0" smtClean="0">
                <a:solidFill>
                  <a:srgbClr val="FF0000"/>
                </a:solidFill>
                <a:ea typeface="Malgun Gothic"/>
                <a:cs typeface="Arial"/>
              </a:rPr>
              <a:t>اسباب </a:t>
            </a:r>
            <a:r>
              <a:rPr lang="ar-IQ" sz="3100" b="1" dirty="0">
                <a:solidFill>
                  <a:srgbClr val="FF0000"/>
                </a:solidFill>
                <a:ea typeface="Malgun Gothic"/>
                <a:cs typeface="Arial"/>
              </a:rPr>
              <a:t>تفاوت دخل العمل ( الاجر ) حسب النظم الاقتصادية </a:t>
            </a:r>
            <a:r>
              <a:rPr lang="ar-IQ" sz="3100" b="1" dirty="0" smtClean="0">
                <a:solidFill>
                  <a:srgbClr val="FF0000"/>
                </a:solidFill>
                <a:ea typeface="Malgun Gothic"/>
                <a:cs typeface="Arial"/>
              </a:rPr>
              <a:t>المعاصرة</a:t>
            </a:r>
            <a:r>
              <a:rPr lang="en-US" sz="3600" b="1" dirty="0">
                <a:solidFill>
                  <a:srgbClr val="FF0000"/>
                </a:solidFill>
                <a:ea typeface="Malgun Gothic"/>
                <a:cs typeface="Arial"/>
              </a:rPr>
              <a:t/>
            </a:r>
            <a:br>
              <a:rPr lang="en-US" sz="3600" b="1" dirty="0">
                <a:solidFill>
                  <a:srgbClr val="FF0000"/>
                </a:solidFill>
                <a:ea typeface="Malgun Gothic"/>
                <a:cs typeface="Arial"/>
              </a:rPr>
            </a:br>
            <a:endParaRPr lang="ar-IQ" b="1" dirty="0"/>
          </a:p>
        </p:txBody>
      </p:sp>
      <p:sp>
        <p:nvSpPr>
          <p:cNvPr id="3" name="عنصر نائب للمحتوى 2"/>
          <p:cNvSpPr>
            <a:spLocks noGrp="1"/>
          </p:cNvSpPr>
          <p:nvPr>
            <p:ph idx="1"/>
          </p:nvPr>
        </p:nvSpPr>
        <p:spPr/>
        <p:txBody>
          <a:bodyPr/>
          <a:lstStyle/>
          <a:p>
            <a:pPr lvl="0" algn="just">
              <a:lnSpc>
                <a:spcPct val="115000"/>
              </a:lnSpc>
              <a:spcAft>
                <a:spcPts val="1000"/>
              </a:spcAft>
            </a:pPr>
            <a:r>
              <a:rPr lang="ar-IQ" sz="2400" b="1" dirty="0">
                <a:solidFill>
                  <a:prstClr val="black"/>
                </a:solidFill>
                <a:ea typeface="Malgun Gothic"/>
              </a:rPr>
              <a:t>دور النقابات الحكومية والعمالية والقطاع الخاص في تحديد الاجور .</a:t>
            </a:r>
            <a:endParaRPr lang="en-US" sz="2000" b="1" dirty="0">
              <a:solidFill>
                <a:prstClr val="black"/>
              </a:solidFill>
              <a:ea typeface="Malgun Gothic"/>
              <a:cs typeface="Arial"/>
            </a:endParaRPr>
          </a:p>
          <a:p>
            <a:pPr lvl="0" algn="just">
              <a:lnSpc>
                <a:spcPct val="115000"/>
              </a:lnSpc>
              <a:spcAft>
                <a:spcPts val="1000"/>
              </a:spcAft>
            </a:pPr>
            <a:r>
              <a:rPr lang="ar-IQ" sz="2400" b="1" dirty="0">
                <a:solidFill>
                  <a:prstClr val="black"/>
                </a:solidFill>
                <a:ea typeface="Malgun Gothic"/>
              </a:rPr>
              <a:t>زيادة كمية العمل المعروض عن الطلب عليه يخفض الاجر والعكس صحيح . </a:t>
            </a:r>
            <a:endParaRPr lang="en-US" sz="2000" b="1" dirty="0">
              <a:solidFill>
                <a:prstClr val="black"/>
              </a:solidFill>
              <a:ea typeface="Malgun Gothic"/>
              <a:cs typeface="Arial"/>
            </a:endParaRPr>
          </a:p>
          <a:p>
            <a:pPr lvl="0" algn="just">
              <a:lnSpc>
                <a:spcPct val="115000"/>
              </a:lnSpc>
              <a:spcAft>
                <a:spcPts val="1000"/>
              </a:spcAft>
            </a:pPr>
            <a:r>
              <a:rPr lang="ar-IQ" sz="2400" b="1" dirty="0">
                <a:solidFill>
                  <a:prstClr val="black"/>
                </a:solidFill>
                <a:ea typeface="Malgun Gothic"/>
              </a:rPr>
              <a:t>مدى قدرة انتقال الايدي العاملة من المناطق ذات الاجر المنخفض الى المناطق ذات الاجر المرتفع .</a:t>
            </a:r>
            <a:endParaRPr lang="en-US" sz="2000" b="1" dirty="0">
              <a:solidFill>
                <a:prstClr val="black"/>
              </a:solidFill>
              <a:ea typeface="Malgun Gothic"/>
              <a:cs typeface="Arial"/>
            </a:endParaRPr>
          </a:p>
          <a:p>
            <a:pPr lvl="0" algn="just">
              <a:lnSpc>
                <a:spcPct val="115000"/>
              </a:lnSpc>
              <a:spcAft>
                <a:spcPts val="1000"/>
              </a:spcAft>
            </a:pPr>
            <a:r>
              <a:rPr lang="ar-IQ" sz="2400" b="1" dirty="0">
                <a:solidFill>
                  <a:prstClr val="black"/>
                </a:solidFill>
                <a:ea typeface="Malgun Gothic"/>
              </a:rPr>
              <a:t> التشريعات والقوانين ونوعية النظام الاقتصادي المتبع . </a:t>
            </a:r>
            <a:endParaRPr lang="en-US" sz="2000" b="1" dirty="0">
              <a:solidFill>
                <a:prstClr val="black"/>
              </a:solidFill>
              <a:ea typeface="Malgun Gothic"/>
              <a:cs typeface="Arial"/>
            </a:endParaRPr>
          </a:p>
          <a:p>
            <a:pPr lvl="0" algn="just">
              <a:lnSpc>
                <a:spcPct val="115000"/>
              </a:lnSpc>
              <a:spcAft>
                <a:spcPts val="1000"/>
              </a:spcAft>
            </a:pPr>
            <a:r>
              <a:rPr lang="ar-IQ" sz="2400" b="1" dirty="0">
                <a:solidFill>
                  <a:prstClr val="black"/>
                </a:solidFill>
                <a:ea typeface="Malgun Gothic"/>
              </a:rPr>
              <a:t>نوع السوق المستخدم للعمالة ( سوق منافسة تامة , سوق احتكار , سوق احتكار قلة , سوق منافسة احتكارية ) . </a:t>
            </a:r>
            <a:endParaRPr lang="en-US" sz="2000" b="1" dirty="0">
              <a:solidFill>
                <a:prstClr val="black"/>
              </a:solidFill>
              <a:ea typeface="Malgun Gothic"/>
              <a:cs typeface="Arial"/>
            </a:endParaRPr>
          </a:p>
          <a:p>
            <a:pPr marL="0" indent="0">
              <a:buNone/>
            </a:pPr>
            <a:endParaRPr lang="ar-IQ" b="1" dirty="0"/>
          </a:p>
        </p:txBody>
      </p:sp>
    </p:spTree>
    <p:extLst>
      <p:ext uri="{BB962C8B-B14F-4D97-AF65-F5344CB8AC3E}">
        <p14:creationId xmlns:p14="http://schemas.microsoft.com/office/powerpoint/2010/main" val="2955587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b="1" dirty="0" smtClean="0"/>
              <a:t>مفهوم النظام الراسمالي</a:t>
            </a:r>
          </a:p>
          <a:p>
            <a:r>
              <a:rPr lang="ar-IQ" b="1" dirty="0" smtClean="0"/>
              <a:t>خصائص النظام الراسمالي</a:t>
            </a:r>
          </a:p>
          <a:p>
            <a:r>
              <a:rPr lang="ar-IQ" b="1" dirty="0" smtClean="0"/>
              <a:t>انتقادات النظام الراسمالي</a:t>
            </a:r>
          </a:p>
          <a:p>
            <a:r>
              <a:rPr lang="ar-IQ" b="1" dirty="0" smtClean="0"/>
              <a:t>حل المشكلة الاقتصادية النظام الراسمالي</a:t>
            </a:r>
            <a:endParaRPr lang="en-US" b="1" dirty="0"/>
          </a:p>
        </p:txBody>
      </p:sp>
    </p:spTree>
    <p:extLst>
      <p:ext uri="{BB962C8B-B14F-4D97-AF65-F5344CB8AC3E}">
        <p14:creationId xmlns:p14="http://schemas.microsoft.com/office/powerpoint/2010/main" val="18633638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60640"/>
          </a:xfrm>
        </p:spPr>
        <p:txBody>
          <a:bodyPr>
            <a:normAutofit fontScale="77500" lnSpcReduction="20000"/>
          </a:bodyPr>
          <a:lstStyle/>
          <a:p>
            <a:pPr algn="just"/>
            <a:endParaRPr lang="ar-IQ" dirty="0"/>
          </a:p>
          <a:p>
            <a:pPr algn="just"/>
            <a:r>
              <a:rPr lang="ar-IQ" b="1" dirty="0"/>
              <a:t>يعرف النظام الاقتصادي الرأسمالي بأنه النظام الذي يقوم فيه الأفراد بجمع عوامل الإنتاج المملوكة لهم يستأجرونها في شكل مشروع</a:t>
            </a:r>
          </a:p>
          <a:p>
            <a:pPr algn="just"/>
            <a:r>
              <a:rPr lang="ar-IQ" b="1" dirty="0" smtClean="0"/>
              <a:t>صناعي </a:t>
            </a:r>
            <a:r>
              <a:rPr lang="ar-IQ" b="1" dirty="0"/>
              <a:t>يستخدم الآلات بهدف تراكم الثروة والحصول على ربح.</a:t>
            </a:r>
          </a:p>
          <a:p>
            <a:pPr algn="just"/>
            <a:r>
              <a:rPr lang="ar-IQ" b="1" dirty="0" smtClean="0"/>
              <a:t>يهدف </a:t>
            </a:r>
            <a:r>
              <a:rPr lang="ar-IQ" b="1" dirty="0"/>
              <a:t>هذا النظام إلى تنمية الثروة وزيادة تراكم رأس المال من خلال سيطرة عدد محدود من الأفراد أو المؤسسات الرأسمالية </a:t>
            </a:r>
            <a:r>
              <a:rPr lang="ar-IQ" b="1" dirty="0" smtClean="0"/>
              <a:t>التي تشترى </a:t>
            </a:r>
            <a:r>
              <a:rPr lang="ar-IQ" b="1" dirty="0"/>
              <a:t>المواد الأولية وقوة العمل، مكونة شكل مشروع صناعي.</a:t>
            </a:r>
          </a:p>
          <a:p>
            <a:pPr algn="just"/>
            <a:r>
              <a:rPr lang="ar-IQ" b="1" dirty="0" smtClean="0"/>
              <a:t>ثانيا </a:t>
            </a:r>
            <a:r>
              <a:rPr lang="ar-IQ" b="1" dirty="0"/>
              <a:t>: العوامل التى ساهمت في نشأة النظام الرأسمالي: </a:t>
            </a:r>
            <a:endParaRPr lang="ar-IQ" b="1" dirty="0" smtClean="0"/>
          </a:p>
          <a:p>
            <a:pPr algn="just"/>
            <a:r>
              <a:rPr lang="ar-IQ" b="1" dirty="0" smtClean="0"/>
              <a:t>١</a:t>
            </a:r>
            <a:r>
              <a:rPr lang="ar-IQ" b="1" dirty="0" smtClean="0">
                <a:solidFill>
                  <a:schemeClr val="accent5">
                    <a:lumMod val="75000"/>
                  </a:schemeClr>
                </a:solidFill>
              </a:rPr>
              <a:t> </a:t>
            </a:r>
            <a:r>
              <a:rPr lang="ar-IQ" b="1" dirty="0">
                <a:solidFill>
                  <a:schemeClr val="accent5">
                    <a:lumMod val="75000"/>
                  </a:schemeClr>
                </a:solidFill>
              </a:rPr>
              <a:t>- تراكم رأس المال </a:t>
            </a:r>
            <a:r>
              <a:rPr lang="ar-IQ" b="1" dirty="0" smtClean="0"/>
              <a:t>:</a:t>
            </a:r>
          </a:p>
          <a:p>
            <a:pPr algn="just"/>
            <a:r>
              <a:rPr lang="ar-IQ" b="1" dirty="0" smtClean="0"/>
              <a:t>تجميع </a:t>
            </a:r>
            <a:r>
              <a:rPr lang="ar-IQ" b="1" dirty="0"/>
              <a:t>رؤوس الأموال في يد عدد من الأفراد أو طبقة من الطبقات، ورأس المال المقصود هنا هو المال السائل اللازم للمشروع بالإضافة إلى الأدوات ووسائل الإنتاج المادي، والأراضي والمباني المتعددة، فضلا عن القيم والحقوق المترتبة على ذلك، ويتفرع رأس المال هنا إلى ثلاثة مصادر، أولها رأس المال التجاري الناجم عن </a:t>
            </a:r>
            <a:r>
              <a:rPr lang="ar-IQ" b="1" dirty="0" smtClean="0"/>
              <a:t>أرباح العمليات التجارية والناجمة اساسا عن الاكتشافات البحرية الكبرى في القرنين 15-16.</a:t>
            </a:r>
            <a:endParaRPr lang="ar-IQ" b="1" dirty="0"/>
          </a:p>
          <a:p>
            <a:pPr algn="just"/>
            <a:endParaRPr lang="ar-IQ" b="1" dirty="0"/>
          </a:p>
        </p:txBody>
      </p:sp>
    </p:spTree>
    <p:extLst>
      <p:ext uri="{BB962C8B-B14F-4D97-AF65-F5344CB8AC3E}">
        <p14:creationId xmlns:p14="http://schemas.microsoft.com/office/powerpoint/2010/main" val="4289768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marL="0" indent="0">
              <a:buNone/>
            </a:pPr>
            <a:r>
              <a:rPr lang="ar-IQ" b="1" dirty="0" smtClean="0">
                <a:solidFill>
                  <a:schemeClr val="accent5">
                    <a:lumMod val="75000"/>
                  </a:schemeClr>
                </a:solidFill>
              </a:rPr>
              <a:t>2-الاختراعات الفنية والعلمية</a:t>
            </a:r>
          </a:p>
          <a:p>
            <a:pPr marL="0" indent="0">
              <a:buNone/>
            </a:pPr>
            <a:r>
              <a:rPr lang="ar-IQ" b="1" dirty="0" smtClean="0">
                <a:solidFill>
                  <a:schemeClr val="accent5">
                    <a:lumMod val="75000"/>
                  </a:schemeClr>
                </a:solidFill>
              </a:rPr>
              <a:t>3-التحرر السياسي والديني</a:t>
            </a:r>
          </a:p>
          <a:p>
            <a:pPr marL="0" indent="0">
              <a:buNone/>
            </a:pPr>
            <a:r>
              <a:rPr lang="ar-IQ" b="1" dirty="0" smtClean="0">
                <a:solidFill>
                  <a:schemeClr val="accent5">
                    <a:lumMod val="75000"/>
                  </a:schemeClr>
                </a:solidFill>
              </a:rPr>
              <a:t>خصائص النظام الراسمالي</a:t>
            </a:r>
          </a:p>
          <a:p>
            <a:pPr marL="0" indent="0">
              <a:buNone/>
            </a:pPr>
            <a:r>
              <a:rPr lang="ar-IQ" b="1" dirty="0" smtClean="0">
                <a:solidFill>
                  <a:schemeClr val="accent5">
                    <a:lumMod val="75000"/>
                  </a:schemeClr>
                </a:solidFill>
              </a:rPr>
              <a:t>-الملكية الخاصة</a:t>
            </a:r>
            <a:r>
              <a:rPr lang="ar-IQ" b="1" dirty="0">
                <a:solidFill>
                  <a:schemeClr val="accent5">
                    <a:lumMod val="75000"/>
                  </a:schemeClr>
                </a:solidFill>
              </a:rPr>
              <a:t>(الملكية الفردية)</a:t>
            </a:r>
          </a:p>
          <a:p>
            <a:pPr marL="0" indent="0">
              <a:buNone/>
            </a:pPr>
            <a:r>
              <a:rPr lang="ar-IQ" b="1" dirty="0" smtClean="0">
                <a:solidFill>
                  <a:schemeClr val="accent5">
                    <a:lumMod val="75000"/>
                  </a:schemeClr>
                </a:solidFill>
              </a:rPr>
              <a:t>-الحرية الاقتصادية(حرية المشروع)</a:t>
            </a:r>
          </a:p>
          <a:p>
            <a:pPr marL="0" indent="0">
              <a:buNone/>
            </a:pPr>
            <a:r>
              <a:rPr lang="ar-IQ" b="1" dirty="0" smtClean="0">
                <a:solidFill>
                  <a:schemeClr val="accent5">
                    <a:lumMod val="75000"/>
                  </a:schemeClr>
                </a:solidFill>
              </a:rPr>
              <a:t>-حافز الربح</a:t>
            </a:r>
          </a:p>
          <a:p>
            <a:pPr marL="0" indent="0">
              <a:buNone/>
            </a:pPr>
            <a:r>
              <a:rPr lang="ar-IQ" b="1" dirty="0" smtClean="0">
                <a:solidFill>
                  <a:schemeClr val="accent5">
                    <a:lumMod val="75000"/>
                  </a:schemeClr>
                </a:solidFill>
              </a:rPr>
              <a:t>المنافسة</a:t>
            </a:r>
          </a:p>
          <a:p>
            <a:pPr marL="0" indent="0">
              <a:buNone/>
            </a:pPr>
            <a:r>
              <a:rPr lang="ar-IQ" b="1" dirty="0" smtClean="0">
                <a:solidFill>
                  <a:schemeClr val="accent5">
                    <a:lumMod val="75000"/>
                  </a:schemeClr>
                </a:solidFill>
              </a:rPr>
              <a:t>-جهاز الثمن</a:t>
            </a:r>
          </a:p>
          <a:p>
            <a:pPr marL="0" indent="0">
              <a:buNone/>
            </a:pPr>
            <a:r>
              <a:rPr lang="ar-IQ" b="1" dirty="0" smtClean="0">
                <a:solidFill>
                  <a:schemeClr val="accent5">
                    <a:lumMod val="75000"/>
                  </a:schemeClr>
                </a:solidFill>
              </a:rPr>
              <a:t>انتقادات النظام الراسمالي</a:t>
            </a:r>
            <a:endParaRPr lang="en-US" b="1" dirty="0">
              <a:solidFill>
                <a:schemeClr val="accent5">
                  <a:lumMod val="75000"/>
                </a:schemeClr>
              </a:solidFill>
            </a:endParaRPr>
          </a:p>
        </p:txBody>
      </p:sp>
    </p:spTree>
    <p:extLst>
      <p:ext uri="{BB962C8B-B14F-4D97-AF65-F5344CB8AC3E}">
        <p14:creationId xmlns:p14="http://schemas.microsoft.com/office/powerpoint/2010/main" val="8849227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ar-IQ" b="1" dirty="0" smtClean="0">
                <a:solidFill>
                  <a:schemeClr val="accent5">
                    <a:lumMod val="75000"/>
                  </a:schemeClr>
                </a:solidFill>
              </a:rPr>
              <a:t>حل المشكلة الاقتصادية في النظام الراسمالي:</a:t>
            </a:r>
          </a:p>
          <a:p>
            <a:r>
              <a:rPr lang="ar-IQ" b="1" dirty="0" smtClean="0"/>
              <a:t>العنصر الاول:يتم تحديد الاحتياجات البشرية من السلع والخدمات وفقا لتفضيلات المستهلكين</a:t>
            </a:r>
          </a:p>
          <a:p>
            <a:r>
              <a:rPr lang="ar-IQ" b="1" dirty="0" smtClean="0"/>
              <a:t>العنصر الثاني:تنظيم الانتاج</a:t>
            </a:r>
          </a:p>
          <a:p>
            <a:r>
              <a:rPr lang="ar-IQ" b="1" dirty="0" smtClean="0"/>
              <a:t>العنصر الثالث:توزيع الانتاج</a:t>
            </a:r>
          </a:p>
          <a:p>
            <a:r>
              <a:rPr lang="ar-IQ" b="1" dirty="0" smtClean="0"/>
              <a:t>العنصر الرابع:تحقيق النمو الاقتصادي</a:t>
            </a:r>
            <a:endParaRPr lang="en-US" b="1" dirty="0"/>
          </a:p>
        </p:txBody>
      </p:sp>
    </p:spTree>
    <p:extLst>
      <p:ext uri="{BB962C8B-B14F-4D97-AF65-F5344CB8AC3E}">
        <p14:creationId xmlns:p14="http://schemas.microsoft.com/office/powerpoint/2010/main" val="39147902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ar-IQ" b="1" dirty="0" smtClean="0"/>
              <a:t>نشاة النظام الاشتراكي</a:t>
            </a:r>
          </a:p>
          <a:p>
            <a:r>
              <a:rPr lang="ar-IQ" b="1" dirty="0" smtClean="0">
                <a:solidFill>
                  <a:schemeClr val="accent5">
                    <a:lumMod val="75000"/>
                  </a:schemeClr>
                </a:solidFill>
              </a:rPr>
              <a:t>الاسس الرئيسية للاقتصاد الاشتراكي:</a:t>
            </a:r>
          </a:p>
          <a:p>
            <a:r>
              <a:rPr lang="ar-IQ" b="1" dirty="0" smtClean="0"/>
              <a:t>-تدخل الدولة</a:t>
            </a:r>
          </a:p>
          <a:p>
            <a:r>
              <a:rPr lang="ar-IQ" b="1" dirty="0" smtClean="0"/>
              <a:t>-الملكية العامة</a:t>
            </a:r>
          </a:p>
          <a:p>
            <a:r>
              <a:rPr lang="ar-IQ" b="1" dirty="0" smtClean="0"/>
              <a:t>-التخطيط المركزي</a:t>
            </a:r>
          </a:p>
          <a:p>
            <a:r>
              <a:rPr lang="ar-IQ" b="1" dirty="0" smtClean="0"/>
              <a:t>-المصلحة العامة</a:t>
            </a:r>
          </a:p>
          <a:p>
            <a:r>
              <a:rPr lang="ar-IQ" b="1" dirty="0" smtClean="0"/>
              <a:t>عيوب النظام الاشتراكي</a:t>
            </a:r>
          </a:p>
        </p:txBody>
      </p:sp>
    </p:spTree>
    <p:extLst>
      <p:ext uri="{BB962C8B-B14F-4D97-AF65-F5344CB8AC3E}">
        <p14:creationId xmlns:p14="http://schemas.microsoft.com/office/powerpoint/2010/main" val="28792637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ar-IQ" b="1" dirty="0"/>
              <a:t>حل المشكلة الاقتصادية في نظام الاشتراكي:</a:t>
            </a:r>
          </a:p>
          <a:p>
            <a:r>
              <a:rPr lang="ar-IQ" b="1" dirty="0"/>
              <a:t>-العنصر الاول:يتم تحديد الاحتياجات البشرية من السلع والخدمات وفقا لتفضيلات المخططين</a:t>
            </a:r>
            <a:r>
              <a:rPr lang="ar-IQ" b="1" dirty="0" smtClean="0"/>
              <a:t>.</a:t>
            </a:r>
          </a:p>
          <a:p>
            <a:r>
              <a:rPr lang="ar-IQ" b="1" dirty="0" smtClean="0"/>
              <a:t>- العنصر الثاني :تنظيم الانتاج</a:t>
            </a:r>
          </a:p>
          <a:p>
            <a:r>
              <a:rPr lang="ar-IQ" b="1" dirty="0" smtClean="0"/>
              <a:t>- العنصر الثالث:توزيع الانتاج</a:t>
            </a:r>
          </a:p>
          <a:p>
            <a:r>
              <a:rPr lang="ar-IQ" b="1" dirty="0" smtClean="0"/>
              <a:t>-العنصر الرابع: تحقيق النمو الاقتصادي</a:t>
            </a:r>
            <a:endParaRPr lang="ar-IQ" b="1" dirty="0"/>
          </a:p>
          <a:p>
            <a:r>
              <a:rPr lang="ar-IQ" b="1" dirty="0"/>
              <a:t>النظام المختلط وحل المشكلة الاقتصادية في النظام المختلط</a:t>
            </a:r>
            <a:endParaRPr lang="en-US" b="1" dirty="0"/>
          </a:p>
          <a:p>
            <a:endParaRPr lang="en-US" dirty="0"/>
          </a:p>
        </p:txBody>
      </p:sp>
    </p:spTree>
    <p:extLst>
      <p:ext uri="{BB962C8B-B14F-4D97-AF65-F5344CB8AC3E}">
        <p14:creationId xmlns:p14="http://schemas.microsoft.com/office/powerpoint/2010/main" val="1922440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ar-IQ" b="1" dirty="0"/>
              <a:t>النظام المختلط وحل المشكلة الاقتصادية في النظام المختلط</a:t>
            </a:r>
            <a:endParaRPr lang="en-US" b="1" dirty="0"/>
          </a:p>
          <a:p>
            <a:r>
              <a:rPr lang="ar-IQ" b="1" dirty="0" smtClean="0"/>
              <a:t>-العنصر الاول: يتم تحديد الاحتياجات البشرية من السلع والخدمات وفقا لتفضيلات المستهلكين.</a:t>
            </a:r>
          </a:p>
          <a:p>
            <a:r>
              <a:rPr lang="ar-IQ" b="1" dirty="0" smtClean="0"/>
              <a:t>-العنصر الثاني: تنظيم الانتاج</a:t>
            </a:r>
          </a:p>
          <a:p>
            <a:r>
              <a:rPr lang="ar-IQ" b="1" dirty="0" smtClean="0"/>
              <a:t>العنصر الثالث:توزيع الانتاج</a:t>
            </a:r>
          </a:p>
          <a:p>
            <a:r>
              <a:rPr lang="ar-IQ" b="1" dirty="0" smtClean="0"/>
              <a:t>العنصر الرابع:تحقيق النمو الاقتصادي</a:t>
            </a:r>
            <a:endParaRPr lang="en-US" b="1" dirty="0"/>
          </a:p>
        </p:txBody>
      </p:sp>
    </p:spTree>
    <p:extLst>
      <p:ext uri="{BB962C8B-B14F-4D97-AF65-F5344CB8AC3E}">
        <p14:creationId xmlns:p14="http://schemas.microsoft.com/office/powerpoint/2010/main" val="236618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35280" cy="6408712"/>
          </a:xfrm>
        </p:spPr>
        <p:txBody>
          <a:bodyPr>
            <a:noAutofit/>
          </a:bodyPr>
          <a:lstStyle/>
          <a:p>
            <a:r>
              <a:rPr lang="ar-IQ" sz="2800" b="1" dirty="0">
                <a:solidFill>
                  <a:schemeClr val="accent6">
                    <a:lumMod val="75000"/>
                  </a:schemeClr>
                </a:solidFill>
              </a:rPr>
              <a:t>(۲) ندرة الموارد :</a:t>
            </a:r>
          </a:p>
          <a:p>
            <a:pPr algn="just"/>
            <a:r>
              <a:rPr lang="ar-IQ" sz="2800" b="1" dirty="0" smtClean="0"/>
              <a:t>الموارد </a:t>
            </a:r>
            <a:r>
              <a:rPr lang="ar-IQ" sz="2800" b="1" dirty="0"/>
              <a:t>هي مجموعة الوسائل التي تستخدم في عمليات الإنتاج صنع المنتجات التي تلبي حاجات الأفراد. ويميز بين نوعين </a:t>
            </a:r>
            <a:r>
              <a:rPr lang="ar-IQ" sz="2800" b="1" dirty="0" smtClean="0"/>
              <a:t>من الموارد</a:t>
            </a:r>
            <a:r>
              <a:rPr lang="ar-IQ" sz="2800" b="1" dirty="0"/>
              <a:t>، موارد اقتصادية مثل العمال والآلات والتجهيزات الصناعية والأراضى الزراعية، وموارد غير اقتصادية مثل الهواء وأشعة الشمس .</a:t>
            </a:r>
          </a:p>
          <a:p>
            <a:pPr algn="just"/>
            <a:r>
              <a:rPr lang="ar-IQ" sz="2800" b="1" dirty="0" smtClean="0"/>
              <a:t>وتكون </a:t>
            </a:r>
            <a:r>
              <a:rPr lang="ar-IQ" sz="2800" b="1" dirty="0"/>
              <a:t>الموارد الاقتصادية نادرة نسبياً، أي متوفرة بكميات محدودة، أما الموارد غير الاقتصادية فهي متوفرة بكميات كبيرة.</a:t>
            </a:r>
          </a:p>
          <a:p>
            <a:pPr algn="just"/>
            <a:r>
              <a:rPr lang="ar-IQ" sz="2800" b="1" dirty="0" smtClean="0"/>
              <a:t>الندرة </a:t>
            </a:r>
            <a:r>
              <a:rPr lang="ar-IQ" sz="2800" b="1" dirty="0"/>
              <a:t>المقصودة هنا الندرة النسبية وليست الندرة المطلقة ويقصد</a:t>
            </a:r>
          </a:p>
          <a:p>
            <a:pPr algn="just"/>
            <a:r>
              <a:rPr lang="ar-IQ" sz="2800" b="1" dirty="0" smtClean="0"/>
              <a:t>بالندرة </a:t>
            </a:r>
            <a:r>
              <a:rPr lang="ar-IQ" sz="2800" b="1" dirty="0"/>
              <a:t>النسبية أن الموارد موجودة ولكن بنسبة أقل من الموارد المطلوبة بينما الندرة المطلقة أن الموارد غير موجودة في المجتمع وهى ندرة </a:t>
            </a:r>
            <a:r>
              <a:rPr lang="ar-IQ" sz="2800" b="1" dirty="0" smtClean="0"/>
              <a:t>لا يهتم </a:t>
            </a:r>
            <a:r>
              <a:rPr lang="ar-IQ" sz="2800" b="1" dirty="0"/>
              <a:t>بها الاقتصاد</a:t>
            </a:r>
            <a:r>
              <a:rPr lang="ar-IQ" sz="2800" b="1" dirty="0" smtClean="0"/>
              <a:t>. وتقسم </a:t>
            </a:r>
            <a:r>
              <a:rPr lang="ar-IQ" sz="2800" b="1" dirty="0"/>
              <a:t>الموارد الاقتصادية إلى أربعة أنواع، نطلق عليها </a:t>
            </a:r>
            <a:r>
              <a:rPr lang="ar-IQ" sz="2800" b="1" dirty="0" smtClean="0"/>
              <a:t>اسم عوامل </a:t>
            </a:r>
            <a:r>
              <a:rPr lang="ar-IQ" sz="2800" b="1" dirty="0"/>
              <a:t>الإنتاج أو عناصر الإنتاج وهي:</a:t>
            </a:r>
          </a:p>
          <a:p>
            <a:endParaRPr lang="ar-IQ" sz="2800" b="1" dirty="0"/>
          </a:p>
        </p:txBody>
      </p:sp>
    </p:spTree>
    <p:extLst>
      <p:ext uri="{BB962C8B-B14F-4D97-AF65-F5344CB8AC3E}">
        <p14:creationId xmlns:p14="http://schemas.microsoft.com/office/powerpoint/2010/main" val="3563384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pPr algn="just"/>
            <a:r>
              <a:rPr lang="ar-IQ" b="1" dirty="0" smtClean="0">
                <a:solidFill>
                  <a:schemeClr val="tx2">
                    <a:lumMod val="60000"/>
                    <a:lumOff val="40000"/>
                  </a:schemeClr>
                </a:solidFill>
              </a:rPr>
              <a:t>-العمل/ </a:t>
            </a:r>
            <a:r>
              <a:rPr lang="ar-IQ" b="1" dirty="0" smtClean="0"/>
              <a:t>يمثل الجهد العضلي او الفكري الذي يبذله الافراد في المنشات الانتاجية بهدف صنع السلع والخدمات.</a:t>
            </a:r>
          </a:p>
          <a:p>
            <a:pPr algn="just"/>
            <a:r>
              <a:rPr lang="ar-IQ" b="1" dirty="0" smtClean="0"/>
              <a:t>-</a:t>
            </a:r>
            <a:r>
              <a:rPr lang="ar-IQ" b="1" dirty="0">
                <a:solidFill>
                  <a:schemeClr val="tx2">
                    <a:lumMod val="60000"/>
                    <a:lumOff val="40000"/>
                  </a:schemeClr>
                </a:solidFill>
              </a:rPr>
              <a:t>راس </a:t>
            </a:r>
            <a:r>
              <a:rPr lang="ar-IQ" b="1" dirty="0" smtClean="0">
                <a:solidFill>
                  <a:schemeClr val="tx2">
                    <a:lumMod val="60000"/>
                    <a:lumOff val="40000"/>
                  </a:schemeClr>
                </a:solidFill>
              </a:rPr>
              <a:t>المال/ </a:t>
            </a:r>
            <a:r>
              <a:rPr lang="ar-IQ" b="1" dirty="0" smtClean="0"/>
              <a:t>يمثل مجموعة الالات والمعدات والتجهيزات الصناعية المختلفة والمباني والمواد الاولية التي تستخدم في المنشات الانتاجية لصنع المنتجات.</a:t>
            </a:r>
            <a:endParaRPr lang="ar-IQ" b="1" dirty="0">
              <a:solidFill>
                <a:schemeClr val="tx2">
                  <a:lumMod val="60000"/>
                  <a:lumOff val="40000"/>
                </a:schemeClr>
              </a:solidFill>
            </a:endParaRPr>
          </a:p>
          <a:p>
            <a:pPr algn="just"/>
            <a:r>
              <a:rPr lang="ar-IQ" b="1" dirty="0">
                <a:solidFill>
                  <a:schemeClr val="tx2">
                    <a:lumMod val="60000"/>
                    <a:lumOff val="40000"/>
                  </a:schemeClr>
                </a:solidFill>
              </a:rPr>
              <a:t>-</a:t>
            </a:r>
            <a:r>
              <a:rPr lang="ar-IQ" b="1" dirty="0" smtClean="0">
                <a:solidFill>
                  <a:schemeClr val="tx2">
                    <a:lumMod val="60000"/>
                    <a:lumOff val="40000"/>
                  </a:schemeClr>
                </a:solidFill>
              </a:rPr>
              <a:t>الارض/ </a:t>
            </a:r>
            <a:r>
              <a:rPr lang="ar-IQ" b="1" dirty="0" smtClean="0"/>
              <a:t>كافة الموارد  الطبيعية كالاراضي الزراعية والمياه السطحية والمياه الجوفية ومناجم الحديد  والفوسفات والنفط.</a:t>
            </a:r>
            <a:endParaRPr lang="ar-IQ" b="1" dirty="0"/>
          </a:p>
          <a:p>
            <a:pPr algn="just"/>
            <a:r>
              <a:rPr lang="ar-IQ" b="1" dirty="0">
                <a:solidFill>
                  <a:schemeClr val="tx2">
                    <a:lumMod val="60000"/>
                    <a:lumOff val="40000"/>
                  </a:schemeClr>
                </a:solidFill>
              </a:rPr>
              <a:t>-</a:t>
            </a:r>
            <a:r>
              <a:rPr lang="ar-IQ" b="1" dirty="0" smtClean="0">
                <a:solidFill>
                  <a:schemeClr val="tx2">
                    <a:lumMod val="60000"/>
                    <a:lumOff val="40000"/>
                  </a:schemeClr>
                </a:solidFill>
              </a:rPr>
              <a:t>التنظيم/ </a:t>
            </a:r>
            <a:r>
              <a:rPr lang="ar-IQ" b="1" dirty="0" smtClean="0"/>
              <a:t>هو الجهد الذي يقوم به من لديهم خبرات ومهارات ادارية عالية والتنظيم يتمثل في التخطيط لعمليات الانتاج واقامة المنشات الانتاجية وادارتها.</a:t>
            </a:r>
            <a:endParaRPr lang="ar-IQ" b="1" dirty="0"/>
          </a:p>
          <a:p>
            <a:endParaRPr lang="en-US" b="1" dirty="0"/>
          </a:p>
        </p:txBody>
      </p:sp>
    </p:spTree>
    <p:extLst>
      <p:ext uri="{BB962C8B-B14F-4D97-AF65-F5344CB8AC3E}">
        <p14:creationId xmlns:p14="http://schemas.microsoft.com/office/powerpoint/2010/main" val="138836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363272" cy="5976664"/>
          </a:xfrm>
        </p:spPr>
        <p:txBody>
          <a:bodyPr>
            <a:normAutofit fontScale="70000" lnSpcReduction="20000"/>
          </a:bodyPr>
          <a:lstStyle/>
          <a:p>
            <a:r>
              <a:rPr lang="ar-IQ" sz="4000" b="1" dirty="0">
                <a:solidFill>
                  <a:schemeClr val="accent6">
                    <a:lumMod val="75000"/>
                  </a:schemeClr>
                </a:solidFill>
              </a:rPr>
              <a:t>3- الموارد غير المتخصصة</a:t>
            </a:r>
            <a:r>
              <a:rPr lang="ar-IQ" sz="4000" b="1" dirty="0" smtClean="0">
                <a:solidFill>
                  <a:schemeClr val="accent6">
                    <a:lumMod val="75000"/>
                  </a:schemeClr>
                </a:solidFill>
              </a:rPr>
              <a:t>:</a:t>
            </a:r>
          </a:p>
          <a:p>
            <a:pPr algn="just"/>
            <a:r>
              <a:rPr lang="ar-IQ" sz="4500" b="1" dirty="0"/>
              <a:t>وهي الموارد المتاحة التي تصلح لأكثر من استخدام واحد.</a:t>
            </a:r>
          </a:p>
          <a:p>
            <a:pPr algn="just"/>
            <a:r>
              <a:rPr lang="ar-IQ" sz="4500" b="1" dirty="0" smtClean="0"/>
              <a:t>فالأرض </a:t>
            </a:r>
            <a:r>
              <a:rPr lang="ar-IQ" sz="4500" b="1" dirty="0"/>
              <a:t>مثلاً تصلح للبناء والزراعة وبالتالي إذا أخترنا البناء نضحى بالزراعة والعكس، وأيضاً الماء يستخدم للشرب وغسيل الأواني وبالتالي يترتب على كل اختيار تضحية وهو ما يعرف باسم تكلفة الفرصة البديلة أي استخدام المورد المحدود أو الدخل المحدود في الحصول على سلعة أو خدمة لإشباع حاجته، وعندما يتم اتخاذ قرار بالمبادلة فلابد أن يتضمن ذلك حساباً لجملة ما سوف يتخلى عنه الإنسان من عوائد كان يمكن أن يحصل عليها، ولكنه سيفضل أن يحصل على السلعة محل التبادل ويتخلى عن العوائد الأخرى المحتملة في الإنفاق.</a:t>
            </a:r>
          </a:p>
          <a:p>
            <a:pPr algn="just"/>
            <a:r>
              <a:rPr lang="ar-IQ" sz="4500" b="1" dirty="0" smtClean="0"/>
              <a:t>ونعبر </a:t>
            </a:r>
            <a:r>
              <a:rPr lang="ar-IQ" sz="4500" b="1" dirty="0"/>
              <a:t>عن المشكلة الاقتصادية من خلال ما يعرف باسم منحنى إمكانيات الإنتاج وهو منحنى يبين كل الطرق الممكنة لاستخدام </a:t>
            </a:r>
            <a:r>
              <a:rPr lang="ar-IQ" sz="4500" b="1" dirty="0" smtClean="0"/>
              <a:t>موارد  المجتمع </a:t>
            </a:r>
            <a:r>
              <a:rPr lang="ar-IQ" sz="4500" b="1" dirty="0"/>
              <a:t>المتاحة.</a:t>
            </a:r>
          </a:p>
          <a:p>
            <a:endParaRPr lang="ar-IQ" b="1" dirty="0">
              <a:solidFill>
                <a:schemeClr val="accent6">
                  <a:lumMod val="75000"/>
                </a:schemeClr>
              </a:solidFill>
            </a:endParaRPr>
          </a:p>
        </p:txBody>
      </p:sp>
    </p:spTree>
    <p:extLst>
      <p:ext uri="{BB962C8B-B14F-4D97-AF65-F5344CB8AC3E}">
        <p14:creationId xmlns:p14="http://schemas.microsoft.com/office/powerpoint/2010/main" val="132341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778098"/>
          </a:xfrm>
        </p:spPr>
        <p:txBody>
          <a:bodyPr>
            <a:normAutofit/>
          </a:bodyPr>
          <a:lstStyle/>
          <a:p>
            <a:r>
              <a:rPr lang="ar-IQ" sz="3200" b="1" dirty="0" smtClean="0"/>
              <a:t>منحنى امكانيات الانتاج</a:t>
            </a:r>
            <a:endParaRPr lang="en-US" sz="3200" b="1" dirty="0"/>
          </a:p>
        </p:txBody>
      </p:sp>
      <p:sp>
        <p:nvSpPr>
          <p:cNvPr id="3" name="Content Placeholder 2"/>
          <p:cNvSpPr>
            <a:spLocks noGrp="1"/>
          </p:cNvSpPr>
          <p:nvPr>
            <p:ph idx="1"/>
          </p:nvPr>
        </p:nvSpPr>
        <p:spPr>
          <a:xfrm>
            <a:off x="323528" y="1196752"/>
            <a:ext cx="8496944" cy="5040560"/>
          </a:xfrm>
        </p:spPr>
        <p:txBody>
          <a:bodyPr>
            <a:normAutofit fontScale="25000" lnSpcReduction="20000"/>
          </a:bodyPr>
          <a:lstStyle/>
          <a:p>
            <a:pPr algn="just"/>
            <a:r>
              <a:rPr lang="ar-IQ" sz="11200" b="1" dirty="0" smtClean="0"/>
              <a:t>ان مشكلة الندرة تتطلب منا العمل نحو استخدام الموارد الاقتصادية النادرة استخداما اكثر كفاءة، وذلك من اجل اشباع اكبر قدر ممكن من الحاجات والرغبات.</a:t>
            </a:r>
          </a:p>
          <a:p>
            <a:pPr algn="just"/>
            <a:r>
              <a:rPr lang="ar-IQ" sz="11200" b="1" dirty="0" smtClean="0"/>
              <a:t>وبالتالي التوصل الى مستوى التوظف الكامل في الانتاج وتحقيق الكفاءة الانتاجية، الا ان الاقتصاد لا يستطيع ان يستمر في انتاج </a:t>
            </a:r>
            <a:r>
              <a:rPr lang="en-US" sz="11200" b="1" dirty="0"/>
              <a:t>+</a:t>
            </a:r>
          </a:p>
          <a:p>
            <a:pPr algn="just"/>
            <a:r>
              <a:rPr lang="ar-IQ" sz="11200" b="1" dirty="0" smtClean="0"/>
              <a:t>كميات </a:t>
            </a:r>
            <a:r>
              <a:rPr lang="ar-IQ" sz="11200" b="1" dirty="0"/>
              <a:t>متزايدة من السلع والخدمات المختلفة إلى ما لا نهاية. وهذا بالطبع يعنى أن الاقتصاد يعتمد على الموارد الإنتاجية المستخدمة والمتوفرة لديه، ولا يستطيع تجاوز الطاقة الإنتاجية القصوى المتاحة له. ويمكن شرح هذه الفكرة بإستخدام ما يسمى بـ "منحى إمكانيات الإنتاج والذي يوضح أقصى كمية يمكن إنتاجها من السلع والخدمات المختلفة في الاقتصاد، وذلك باستخدام الموارد الإنتاجية المتوفرة وباستخدام التقنية المتوفرة. </a:t>
            </a:r>
            <a:endParaRPr lang="ar-IQ" sz="11200" dirty="0"/>
          </a:p>
          <a:p>
            <a:pPr algn="just"/>
            <a:r>
              <a:rPr lang="ar-IQ" dirty="0"/>
              <a:t>7:59 </a:t>
            </a:r>
            <a:r>
              <a:rPr lang="en-US" dirty="0"/>
              <a:t>PM 1/11/2023</a:t>
            </a:r>
          </a:p>
          <a:p>
            <a:pPr algn="just"/>
            <a:endParaRPr lang="en-US" dirty="0"/>
          </a:p>
          <a:p>
            <a:pPr algn="just"/>
            <a:r>
              <a:rPr lang="en-US" dirty="0"/>
              <a:t>47°F Partly cloudy</a:t>
            </a:r>
          </a:p>
          <a:p>
            <a:pPr algn="just"/>
            <a:endParaRPr lang="en-US" dirty="0"/>
          </a:p>
          <a:p>
            <a:pPr algn="just"/>
            <a:r>
              <a:rPr lang="en-US" dirty="0"/>
              <a:t>11/4</a:t>
            </a:r>
          </a:p>
          <a:p>
            <a:pPr algn="just"/>
            <a:endParaRPr lang="en-US" dirty="0"/>
          </a:p>
          <a:p>
            <a:pPr algn="just"/>
            <a:r>
              <a:rPr lang="en-US" dirty="0"/>
              <a:t>Delete</a:t>
            </a:r>
          </a:p>
          <a:p>
            <a:pPr algn="just"/>
            <a:endParaRPr lang="en-US" dirty="0"/>
          </a:p>
          <a:p>
            <a:pPr algn="just"/>
            <a:r>
              <a:rPr lang="en-US" dirty="0"/>
              <a:t>Insert</a:t>
            </a:r>
          </a:p>
          <a:p>
            <a:pPr algn="just"/>
            <a:endParaRPr lang="en-US" dirty="0"/>
          </a:p>
          <a:p>
            <a:pPr algn="just"/>
            <a:r>
              <a:rPr lang="en-US" dirty="0" err="1"/>
              <a:t>PrtSc</a:t>
            </a:r>
            <a:endParaRPr lang="en-US" dirty="0"/>
          </a:p>
          <a:p>
            <a:pPr algn="just"/>
            <a:endParaRPr lang="en-US" dirty="0"/>
          </a:p>
          <a:p>
            <a:pPr algn="just"/>
            <a:r>
              <a:rPr lang="en-US" dirty="0"/>
              <a:t>F12</a:t>
            </a:r>
          </a:p>
          <a:p>
            <a:pPr algn="just"/>
            <a:endParaRPr lang="en-US" dirty="0"/>
          </a:p>
          <a:p>
            <a:pPr algn="just"/>
            <a:r>
              <a:rPr lang="en-US" dirty="0"/>
              <a:t>F11</a:t>
            </a:r>
          </a:p>
          <a:p>
            <a:pPr algn="just"/>
            <a:endParaRPr lang="en-US" dirty="0"/>
          </a:p>
          <a:p>
            <a:pPr algn="just"/>
            <a:r>
              <a:rPr lang="en-US" dirty="0" err="1"/>
              <a:t>Num</a:t>
            </a:r>
            <a:endParaRPr lang="en-US" dirty="0"/>
          </a:p>
          <a:p>
            <a:pPr algn="just"/>
            <a:endParaRPr lang="en-US" dirty="0"/>
          </a:p>
          <a:p>
            <a:pPr algn="just"/>
            <a:r>
              <a:rPr lang="en-US" dirty="0"/>
              <a:t>Lock</a:t>
            </a:r>
          </a:p>
          <a:p>
            <a:pPr algn="just"/>
            <a:endParaRPr lang="en-US" dirty="0"/>
          </a:p>
          <a:p>
            <a:pPr algn="just"/>
            <a:r>
              <a:rPr lang="en-US" dirty="0"/>
              <a:t>Backspace</a:t>
            </a:r>
          </a:p>
          <a:p>
            <a:pPr algn="just"/>
            <a:endParaRPr lang="en-US" dirty="0"/>
          </a:p>
          <a:p>
            <a:pPr algn="just"/>
            <a:r>
              <a:rPr lang="en-US" dirty="0"/>
              <a:t>+ 11</a:t>
            </a:r>
          </a:p>
        </p:txBody>
      </p:sp>
    </p:spTree>
    <p:extLst>
      <p:ext uri="{BB962C8B-B14F-4D97-AF65-F5344CB8AC3E}">
        <p14:creationId xmlns:p14="http://schemas.microsoft.com/office/powerpoint/2010/main" val="28238258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4283</Words>
  <Application>Microsoft Office PowerPoint</Application>
  <PresentationFormat>On-screen Show (4:3)</PresentationFormat>
  <Paragraphs>283</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منحنى امكانيات الانتاج</vt:lpstr>
      <vt:lpstr>PowerPoint Presentation</vt:lpstr>
      <vt:lpstr>PowerPoint Presentation</vt:lpstr>
      <vt:lpstr> وظائف النظام الاقتصادي</vt:lpstr>
      <vt:lpstr>PowerPoint Presentation</vt:lpstr>
      <vt:lpstr>PowerPoint Presentation</vt:lpstr>
      <vt:lpstr>PowerPoint Presentation</vt:lpstr>
      <vt:lpstr>PowerPoint Presentation</vt:lpstr>
      <vt:lpstr>PowerPoint Presentation</vt:lpstr>
      <vt:lpstr>PowerPoint Presentation</vt:lpstr>
      <vt:lpstr>الخصائص الهيكلية للنظم الاقتصادية المعاصرة </vt:lpstr>
      <vt:lpstr>مظاهر النظم الاقتصادية </vt:lpstr>
      <vt:lpstr>PowerPoint Presentation</vt:lpstr>
      <vt:lpstr>PowerPoint Presentation</vt:lpstr>
      <vt:lpstr>مميزات النظم الاقتصادية المعاصرة </vt:lpstr>
      <vt:lpstr>الخصائص العامة للنظم الاقتصادية المعاصرة</vt:lpstr>
      <vt:lpstr>القوى التي تتحكم في ايجاد النظم الاقتصادية المعاصرة </vt:lpstr>
      <vt:lpstr>اهداف النظام الاقتصادي:</vt:lpstr>
      <vt:lpstr>عوامل تسهم في تحقيق النمو الاقتصادي </vt:lpstr>
      <vt:lpstr>شروط تحقيق النمو الاقتصادي </vt:lpstr>
      <vt:lpstr>2- الاستقرار الاقتصادي</vt:lpstr>
      <vt:lpstr>تحقيق الاستقرار الاقتصادي في النظام الرأسمالي </vt:lpstr>
      <vt:lpstr>تحقيق الاستقرار الاقتصادي في النظام الاقتصادي الاشتراكي </vt:lpstr>
      <vt:lpstr>3- تخصيص الموارد الاقتصادية </vt:lpstr>
      <vt:lpstr>PowerPoint Presentation</vt:lpstr>
      <vt:lpstr> 3- الملكية والسيطرة على وسائل الانتاج :  </vt:lpstr>
      <vt:lpstr> 4- مركز القوة الاقتصادية :  </vt:lpstr>
      <vt:lpstr> 5- تنظيم القوى الاقتصادية : </vt:lpstr>
      <vt:lpstr> 6- الحوافز الاقتصادية : </vt:lpstr>
      <vt:lpstr>شروط الحوافز الاقتصادية الفعالة </vt:lpstr>
      <vt:lpstr>الحوافز المادية</vt:lpstr>
      <vt:lpstr>الحوافز المعنوية</vt:lpstr>
      <vt:lpstr>7- الطرق الاجتماعية للتنسيق الاقتصادي :  </vt:lpstr>
      <vt:lpstr>نظام السوق </vt:lpstr>
      <vt:lpstr>النظام البيروقراطي</vt:lpstr>
      <vt:lpstr>الديمقراطية</vt:lpstr>
      <vt:lpstr>نظام المساومة</vt:lpstr>
      <vt:lpstr>8- العدالة في توزيع الدخل والثروة : </vt:lpstr>
      <vt:lpstr>العدالة في توزيع الدخل في النظام الرأسمالي</vt:lpstr>
      <vt:lpstr>PowerPoint Presentation</vt:lpstr>
      <vt:lpstr>العدالة في توزيع الدخل في النظام الاشتراكي</vt:lpstr>
      <vt:lpstr>توزيع الدخل في النظام الاشتراكي </vt:lpstr>
      <vt:lpstr>اسباب تفاوت دخل العمل ( الاجر ) حسب النظم الاقتصادية المعاصرة</vt:lpstr>
      <vt:lpstr> اسباب تفاوت دخل العمل ( الاجر ) حسب النظم الاقتصادية المعاصرة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النظم الاقتصادية واهمية دراستها</dc:title>
  <dc:creator>robian</dc:creator>
  <cp:lastModifiedBy>lenovo</cp:lastModifiedBy>
  <cp:revision>84</cp:revision>
  <dcterms:created xsi:type="dcterms:W3CDTF">2018-03-15T11:34:12Z</dcterms:created>
  <dcterms:modified xsi:type="dcterms:W3CDTF">2023-01-12T07:29:47Z</dcterms:modified>
</cp:coreProperties>
</file>