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3984-0AF9-456B-BF50-70293DD422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0E6BF-03E5-4ADF-A773-990CAEB1BE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E2D98-FDBD-4B02-8742-B7E6427368CF}"/>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5" name="Footer Placeholder 4">
            <a:extLst>
              <a:ext uri="{FF2B5EF4-FFF2-40B4-BE49-F238E27FC236}">
                <a16:creationId xmlns:a16="http://schemas.microsoft.com/office/drawing/2014/main" id="{61FA7FC4-AFBE-4926-9319-3F9A8F82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4BC07-4A6D-4AC0-8636-3B18C950886A}"/>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378515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31E9-A1E7-4C41-825E-BB3733BEB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05E32-FBBF-4CD4-A139-60397362B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55DEA-871F-4217-9E60-610E85DC6C9F}"/>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5" name="Footer Placeholder 4">
            <a:extLst>
              <a:ext uri="{FF2B5EF4-FFF2-40B4-BE49-F238E27FC236}">
                <a16:creationId xmlns:a16="http://schemas.microsoft.com/office/drawing/2014/main" id="{E94C7CB3-4764-418B-8B15-B2F26F0DE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E8B06-3734-41F0-BAE2-EAFA2F38DFF2}"/>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61192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478AC-32A9-4F66-ACC0-1E1DBC1FC5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32F818-A187-4CBA-8A9C-05A8B5B84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34CAD-FCC3-428A-8B8E-ABCEAF8B43F8}"/>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5" name="Footer Placeholder 4">
            <a:extLst>
              <a:ext uri="{FF2B5EF4-FFF2-40B4-BE49-F238E27FC236}">
                <a16:creationId xmlns:a16="http://schemas.microsoft.com/office/drawing/2014/main" id="{A52A7438-7449-4D68-B6CA-CEAB593DF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5F986-1E89-4EED-8F1D-6C6E42817B3E}"/>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5097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5ADE-A036-4919-838E-8D5BA296F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12268-0B68-4E52-AC26-D41416398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A2DCA-CFDE-403E-B53D-08BD4E1EF958}"/>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5" name="Footer Placeholder 4">
            <a:extLst>
              <a:ext uri="{FF2B5EF4-FFF2-40B4-BE49-F238E27FC236}">
                <a16:creationId xmlns:a16="http://schemas.microsoft.com/office/drawing/2014/main" id="{21A8EC60-B733-49F6-AC19-86990DD83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EF4D6-BB7B-4612-806E-859D8DCFB386}"/>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121036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87D3-E5E3-4953-AFC0-4558FB4F6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83D9D7-48C7-4BC2-B3C1-6FD5A874D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0D83DB-6F32-4255-BE53-03D8A13F51CB}"/>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5" name="Footer Placeholder 4">
            <a:extLst>
              <a:ext uri="{FF2B5EF4-FFF2-40B4-BE49-F238E27FC236}">
                <a16:creationId xmlns:a16="http://schemas.microsoft.com/office/drawing/2014/main" id="{6F3C3B26-3E48-4454-BED9-8CFB46B93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4A7AB-D106-497D-BEA0-306F85457150}"/>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38974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DB3C-6AC2-4DB6-B52D-1B8EB7DB1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58D81-1623-43E7-A791-A0AC4CF50A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9C7855-E2A8-4266-83DA-D1BB837042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95FA6-B600-4E49-8B89-6C7F17E243F1}"/>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6" name="Footer Placeholder 5">
            <a:extLst>
              <a:ext uri="{FF2B5EF4-FFF2-40B4-BE49-F238E27FC236}">
                <a16:creationId xmlns:a16="http://schemas.microsoft.com/office/drawing/2014/main" id="{E072B05C-ED45-4F8C-968D-798CA400B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B1944-4BEF-4408-8DEF-515A7708E994}"/>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211156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CE1D-21B5-4388-B64A-36120C257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9AF090-94BA-48AF-B500-1588A8650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F421C-4C19-4FFC-A1E7-FAC5DC7929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C4F0F-2B02-4B76-B2D8-57593402BC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C1554-968F-43A5-B1B5-B4C460F38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6347F-DB42-4AEA-A834-4C95073A11FA}"/>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8" name="Footer Placeholder 7">
            <a:extLst>
              <a:ext uri="{FF2B5EF4-FFF2-40B4-BE49-F238E27FC236}">
                <a16:creationId xmlns:a16="http://schemas.microsoft.com/office/drawing/2014/main" id="{23E68C62-89C5-42E6-B989-65308231C6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37ABE6-2E2C-40F4-94F6-B7E489EF0FE5}"/>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281957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1FF2-87F0-4566-BC95-5DC5D451D8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AA0D43-C0F6-41E4-9805-0C952638C97C}"/>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4" name="Footer Placeholder 3">
            <a:extLst>
              <a:ext uri="{FF2B5EF4-FFF2-40B4-BE49-F238E27FC236}">
                <a16:creationId xmlns:a16="http://schemas.microsoft.com/office/drawing/2014/main" id="{E3DD2E60-7D3A-4EF2-8A4A-0A230581FC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3B243-B08D-4AF0-9F79-AAD260D8E074}"/>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154708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5BB6D-2190-4CB4-9D2D-B222AB2CCD3B}"/>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3" name="Footer Placeholder 2">
            <a:extLst>
              <a:ext uri="{FF2B5EF4-FFF2-40B4-BE49-F238E27FC236}">
                <a16:creationId xmlns:a16="http://schemas.microsoft.com/office/drawing/2014/main" id="{9653CAF7-A8B5-4AD3-840B-72FDEBD82C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3459E-EF76-40CC-AAAC-5D32E470368C}"/>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173258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D25E-660C-4991-9FA2-8DC86FD35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3B094-0C15-42D8-8540-9C260FE63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0208C-241B-4065-B032-AC7C3967A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E5CC7-9DF8-42F8-8E36-F400B173E6E0}"/>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6" name="Footer Placeholder 5">
            <a:extLst>
              <a:ext uri="{FF2B5EF4-FFF2-40B4-BE49-F238E27FC236}">
                <a16:creationId xmlns:a16="http://schemas.microsoft.com/office/drawing/2014/main" id="{4CB78C5E-3FD0-4EAB-9C18-D0FC082A0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0034C-5110-4B9B-AC24-55C7B3220E22}"/>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210634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539B-BAAC-4E09-8E78-119879ED1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916E7-6C08-433E-9364-A688B3A2C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90E8F7-F8F8-48F9-9754-E302CE979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7021D-57BD-4AAB-9C11-4DB526A66D44}"/>
              </a:ext>
            </a:extLst>
          </p:cNvPr>
          <p:cNvSpPr>
            <a:spLocks noGrp="1"/>
          </p:cNvSpPr>
          <p:nvPr>
            <p:ph type="dt" sz="half" idx="10"/>
          </p:nvPr>
        </p:nvSpPr>
        <p:spPr/>
        <p:txBody>
          <a:bodyPr/>
          <a:lstStyle/>
          <a:p>
            <a:fld id="{81984079-91CD-4131-BE33-A2CFBFC90D71}" type="datetimeFigureOut">
              <a:rPr lang="en-US" smtClean="0"/>
              <a:t>12/12/2023</a:t>
            </a:fld>
            <a:endParaRPr lang="en-US"/>
          </a:p>
        </p:txBody>
      </p:sp>
      <p:sp>
        <p:nvSpPr>
          <p:cNvPr id="6" name="Footer Placeholder 5">
            <a:extLst>
              <a:ext uri="{FF2B5EF4-FFF2-40B4-BE49-F238E27FC236}">
                <a16:creationId xmlns:a16="http://schemas.microsoft.com/office/drawing/2014/main" id="{DA2D7F58-C75C-44EE-A09C-4B7B60BEA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1163E-E3F0-494C-B25E-2270526252E7}"/>
              </a:ext>
            </a:extLst>
          </p:cNvPr>
          <p:cNvSpPr>
            <a:spLocks noGrp="1"/>
          </p:cNvSpPr>
          <p:nvPr>
            <p:ph type="sldNum" sz="quarter" idx="12"/>
          </p:nvPr>
        </p:nvSpPr>
        <p:spPr/>
        <p:txBody>
          <a:bodyPr/>
          <a:lstStyle/>
          <a:p>
            <a:fld id="{767B42EC-8E97-4674-BD0A-774EB49B89F3}" type="slidenum">
              <a:rPr lang="en-US" smtClean="0"/>
              <a:t>‹#›</a:t>
            </a:fld>
            <a:endParaRPr lang="en-US"/>
          </a:p>
        </p:txBody>
      </p:sp>
    </p:spTree>
    <p:extLst>
      <p:ext uri="{BB962C8B-B14F-4D97-AF65-F5344CB8AC3E}">
        <p14:creationId xmlns:p14="http://schemas.microsoft.com/office/powerpoint/2010/main" val="4509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4396A-D526-470B-92AC-92CF3A4F0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B19A78-F9F0-4B80-A0D3-66B6A5ACD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2DE23-739D-423A-98B7-6294AE7C0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84079-91CD-4131-BE33-A2CFBFC90D71}" type="datetimeFigureOut">
              <a:rPr lang="en-US" smtClean="0"/>
              <a:t>12/12/2023</a:t>
            </a:fld>
            <a:endParaRPr lang="en-US"/>
          </a:p>
        </p:txBody>
      </p:sp>
      <p:sp>
        <p:nvSpPr>
          <p:cNvPr id="5" name="Footer Placeholder 4">
            <a:extLst>
              <a:ext uri="{FF2B5EF4-FFF2-40B4-BE49-F238E27FC236}">
                <a16:creationId xmlns:a16="http://schemas.microsoft.com/office/drawing/2014/main" id="{39AD9EA6-6D8D-4D00-B353-6FD927B54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2FB40A-EFD9-4BCA-BBA1-02B7CF92E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B42EC-8E97-4674-BD0A-774EB49B89F3}" type="slidenum">
              <a:rPr lang="en-US" smtClean="0"/>
              <a:t>‹#›</a:t>
            </a:fld>
            <a:endParaRPr lang="en-US"/>
          </a:p>
        </p:txBody>
      </p:sp>
    </p:spTree>
    <p:extLst>
      <p:ext uri="{BB962C8B-B14F-4D97-AF65-F5344CB8AC3E}">
        <p14:creationId xmlns:p14="http://schemas.microsoft.com/office/powerpoint/2010/main" val="15818493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2C227-E465-4F04-A1C0-23C785D6CE8A}"/>
              </a:ext>
            </a:extLst>
          </p:cNvPr>
          <p:cNvSpPr>
            <a:spLocks noGrp="1"/>
          </p:cNvSpPr>
          <p:nvPr>
            <p:ph idx="1"/>
          </p:nvPr>
        </p:nvSpPr>
        <p:spPr>
          <a:xfrm>
            <a:off x="838200" y="1825625"/>
            <a:ext cx="10515600" cy="1603375"/>
          </a:xfrm>
        </p:spPr>
        <p:txBody>
          <a:bodyPr/>
          <a:lstStyle/>
          <a:p>
            <a:pPr marL="0" indent="0">
              <a:buNone/>
            </a:pPr>
            <a:r>
              <a:rPr lang="en-US" b="1" dirty="0"/>
              <a:t>Wastewater Management as a Part of solution for Water Resources Problem In Erbil City</a:t>
            </a:r>
            <a:endParaRPr lang="en-US" dirty="0"/>
          </a:p>
          <a:p>
            <a:endParaRPr lang="en-US" dirty="0"/>
          </a:p>
        </p:txBody>
      </p:sp>
    </p:spTree>
    <p:extLst>
      <p:ext uri="{BB962C8B-B14F-4D97-AF65-F5344CB8AC3E}">
        <p14:creationId xmlns:p14="http://schemas.microsoft.com/office/powerpoint/2010/main" val="287028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F865-B9BC-4AA6-9925-FC2DD5C6FF4B}"/>
              </a:ext>
            </a:extLst>
          </p:cNvPr>
          <p:cNvSpPr>
            <a:spLocks noGrp="1"/>
          </p:cNvSpPr>
          <p:nvPr>
            <p:ph type="ctrTitle"/>
          </p:nvPr>
        </p:nvSpPr>
        <p:spPr>
          <a:xfrm>
            <a:off x="1524000" y="461640"/>
            <a:ext cx="9144000" cy="4252404"/>
          </a:xfrm>
        </p:spPr>
        <p:txBody>
          <a:bodyPr>
            <a:noAutofit/>
          </a:bodyPr>
          <a:lstStyle/>
          <a:p>
            <a:pPr algn="just">
              <a:lnSpc>
                <a:spcPct val="100000"/>
              </a:lnSpc>
            </a:pPr>
            <a:br>
              <a:rPr lang="en-GB" sz="2400" dirty="0">
                <a:latin typeface="Times New Roman" panose="02020603050405020304" pitchFamily="18" charset="0"/>
                <a:cs typeface="Times New Roman" panose="02020603050405020304" pitchFamily="18" charset="0"/>
              </a:rPr>
            </a:br>
            <a:br>
              <a:rPr lang="en-GB" sz="2400" dirty="0">
                <a:latin typeface="Times New Roman" panose="02020603050405020304" pitchFamily="18" charset="0"/>
                <a:cs typeface="Times New Roman" panose="02020603050405020304" pitchFamily="18" charset="0"/>
              </a:rPr>
            </a:br>
            <a:br>
              <a:rPr lang="en-GB" sz="2400" dirty="0">
                <a:latin typeface="Times New Roman" panose="02020603050405020304" pitchFamily="18" charset="0"/>
                <a:cs typeface="Times New Roman" panose="02020603050405020304" pitchFamily="18" charset="0"/>
              </a:rPr>
            </a:br>
            <a:br>
              <a:rPr lang="en-GB" sz="2400" dirty="0">
                <a:latin typeface="Times New Roman" panose="02020603050405020304" pitchFamily="18" charset="0"/>
                <a:cs typeface="Times New Roman" panose="02020603050405020304" pitchFamily="18" charset="0"/>
              </a:rPr>
            </a:br>
            <a:r>
              <a:rPr lang="en-GB" sz="2400" b="1" dirty="0">
                <a:latin typeface="Times New Roman" panose="02020603050405020304" pitchFamily="18" charset="0"/>
                <a:cs typeface="Times New Roman" panose="02020603050405020304" pitchFamily="18" charset="0"/>
              </a:rPr>
              <a:t>Introduction</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In Erbil City, municipal wastewater (WW) disposed to the natural environment and in some cases it uses for irrigation directly without any treatment processes. Untreated WW caused problems for the environment, people health, and the water resources. Variation in water quantity and quality are other complications of water sources in Erbil City, Kurdistan Region-Iraq. WW management was not applied efficiently in the area as well. The aim of this research was to study WW management in Erbil City, water resources difficulties and providing suitable solution for the water resources problems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17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266C1-AD82-4A31-A087-1B237AE2DB29}"/>
              </a:ext>
            </a:extLst>
          </p:cNvPr>
          <p:cNvSpPr>
            <a:spLocks noGrp="1"/>
          </p:cNvSpPr>
          <p:nvPr>
            <p:ph idx="1"/>
          </p:nvPr>
        </p:nvSpPr>
        <p:spPr>
          <a:xfrm>
            <a:off x="1828800" y="914401"/>
            <a:ext cx="9525000" cy="3604334"/>
          </a:xfrm>
        </p:spPr>
        <p:txBody>
          <a:bodyPr>
            <a:normAutofit/>
          </a:bodyPr>
          <a:lstStyle/>
          <a:p>
            <a:pPr marL="0" indent="0">
              <a:lnSpc>
                <a:spcPct val="100000"/>
              </a:lnSpc>
              <a:buNone/>
            </a:pPr>
            <a:r>
              <a:rPr lang="en-US" sz="2400" dirty="0">
                <a:latin typeface="Times New Roman" panose="02020603050405020304" pitchFamily="18" charset="0"/>
                <a:cs typeface="Times New Roman" panose="02020603050405020304" pitchFamily="18" charset="0"/>
              </a:rPr>
              <a:t>Data on Erbil municipal WW (EMWW) features were collected and analyzed for the current study during a period of four months, beginning in October 2022 and ending in March 2023.</a:t>
            </a:r>
            <a:r>
              <a:rPr lang="en-GB" sz="2400" dirty="0">
                <a:latin typeface="Times New Roman" panose="02020603050405020304" pitchFamily="18" charset="0"/>
                <a:cs typeface="Times New Roman" panose="02020603050405020304" pitchFamily="18" charset="0"/>
              </a:rPr>
              <a:t>Twelve EMWW quality indicators were gathered, organised, and contrasted with WW disposal criteria. The following significant measurements were taken into account: </a:t>
            </a:r>
            <a:r>
              <a:rPr lang="en-US" sz="2400" dirty="0">
                <a:latin typeface="Times New Roman" panose="02020603050405020304" pitchFamily="18" charset="0"/>
                <a:cs typeface="Times New Roman" panose="02020603050405020304" pitchFamily="18" charset="0"/>
              </a:rPr>
              <a:t>pH, E C (µs/cm), TDS, Chloride, TS, </a:t>
            </a:r>
            <a:r>
              <a:rPr lang="en-US" sz="2400" dirty="0" err="1">
                <a:latin typeface="Times New Roman" panose="02020603050405020304" pitchFamily="18" charset="0"/>
                <a:cs typeface="Times New Roman" panose="02020603050405020304" pitchFamily="18" charset="0"/>
              </a:rPr>
              <a:t>T.Alkalinity</a:t>
            </a:r>
            <a:r>
              <a:rPr lang="en-US" sz="2400" dirty="0">
                <a:latin typeface="Times New Roman" panose="02020603050405020304" pitchFamily="18" charset="0"/>
                <a:cs typeface="Times New Roman" panose="02020603050405020304" pitchFamily="18" charset="0"/>
              </a:rPr>
              <a:t>, T. Acidity, COD and Color</a:t>
            </a:r>
          </a:p>
        </p:txBody>
      </p:sp>
    </p:spTree>
    <p:extLst>
      <p:ext uri="{BB962C8B-B14F-4D97-AF65-F5344CB8AC3E}">
        <p14:creationId xmlns:p14="http://schemas.microsoft.com/office/powerpoint/2010/main" val="200441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7345A-4D37-4047-B12A-DBD9F870C38E}"/>
              </a:ext>
            </a:extLst>
          </p:cNvPr>
          <p:cNvSpPr>
            <a:spLocks noGrp="1"/>
          </p:cNvSpPr>
          <p:nvPr>
            <p:ph idx="1"/>
          </p:nvPr>
        </p:nvSpPr>
        <p:spPr>
          <a:xfrm>
            <a:off x="1740022" y="834501"/>
            <a:ext cx="9339309" cy="5342462"/>
          </a:xfrm>
        </p:spPr>
        <p:txBody>
          <a:bodyPr/>
          <a:lstStyle/>
          <a:p>
            <a:pPr marL="0" indent="0" algn="just">
              <a:buNone/>
            </a:pPr>
            <a:r>
              <a:rPr lang="en-GB" sz="2400" dirty="0">
                <a:latin typeface="Times New Roman" panose="02020603050405020304" pitchFamily="18" charset="0"/>
                <a:cs typeface="Times New Roman" panose="02020603050405020304" pitchFamily="18" charset="0"/>
              </a:rPr>
              <a:t>The results show that Erbil's WW can be recycled and used for fountains and irrigation of some crops and agriculture, thus reducing the use of fresh water in the city, including well and Greater </a:t>
            </a:r>
            <a:r>
              <a:rPr lang="en-GB" sz="2400" dirty="0" err="1">
                <a:latin typeface="Times New Roman" panose="02020603050405020304" pitchFamily="18" charset="0"/>
                <a:cs typeface="Times New Roman" panose="02020603050405020304" pitchFamily="18" charset="0"/>
              </a:rPr>
              <a:t>Zab</a:t>
            </a:r>
            <a:r>
              <a:rPr lang="en-GB" sz="2400" dirty="0">
                <a:latin typeface="Times New Roman" panose="02020603050405020304" pitchFamily="18" charset="0"/>
                <a:cs typeface="Times New Roman" panose="02020603050405020304" pitchFamily="18" charset="0"/>
              </a:rPr>
              <a:t> water . resulting in expanding groundwater storage. Therefore, treatment procedures are necessary before wastewater is released into the environment or used for irrigation. Furthermore, the criteria for irrigation purposes were compared with the quality of raw wastewater samples. </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96505B2-23AD-4DAA-8ED2-70A34D388105}"/>
              </a:ext>
            </a:extLst>
          </p:cNvPr>
          <p:cNvPicPr/>
          <p:nvPr/>
        </p:nvPicPr>
        <p:blipFill>
          <a:blip r:embed="rId2"/>
          <a:stretch>
            <a:fillRect/>
          </a:stretch>
        </p:blipFill>
        <p:spPr>
          <a:xfrm>
            <a:off x="2388093" y="2645547"/>
            <a:ext cx="6906827" cy="4092604"/>
          </a:xfrm>
          <a:prstGeom prst="rect">
            <a:avLst/>
          </a:prstGeom>
        </p:spPr>
      </p:pic>
    </p:spTree>
    <p:extLst>
      <p:ext uri="{BB962C8B-B14F-4D97-AF65-F5344CB8AC3E}">
        <p14:creationId xmlns:p14="http://schemas.microsoft.com/office/powerpoint/2010/main" val="129108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706C9-24C0-4E80-B979-AF85168D514E}"/>
              </a:ext>
            </a:extLst>
          </p:cNvPr>
          <p:cNvSpPr>
            <a:spLocks noGrp="1"/>
          </p:cNvSpPr>
          <p:nvPr>
            <p:ph idx="1"/>
          </p:nvPr>
        </p:nvSpPr>
        <p:spPr>
          <a:xfrm>
            <a:off x="838200" y="710214"/>
            <a:ext cx="10515600" cy="5466749"/>
          </a:xfrm>
        </p:spPr>
        <p:txBody>
          <a:bodyPr>
            <a:normAutofit/>
          </a:bodyPr>
          <a:lstStyle/>
          <a:p>
            <a:pPr marL="0" indent="0">
              <a:buNone/>
            </a:pPr>
            <a:r>
              <a:rPr lang="en-GB" b="1" i="1" dirty="0"/>
              <a:t> Wastewater Management</a:t>
            </a:r>
            <a:endParaRPr lang="en-US" sz="2400" dirty="0"/>
          </a:p>
          <a:p>
            <a:pPr marL="0" indent="0">
              <a:buNone/>
            </a:pPr>
            <a:r>
              <a:rPr lang="en-US" sz="2000" dirty="0">
                <a:latin typeface="Times New Roman" panose="02020603050405020304" pitchFamily="18" charset="0"/>
                <a:cs typeface="Times New Roman" panose="02020603050405020304" pitchFamily="18" charset="0"/>
              </a:rPr>
              <a:t>As shown in Figure, the main WW canal in Erbil City is located at </a:t>
            </a:r>
            <a:r>
              <a:rPr lang="en-US" sz="2000" dirty="0" err="1">
                <a:latin typeface="Times New Roman" panose="02020603050405020304" pitchFamily="18" charset="0"/>
                <a:cs typeface="Times New Roman" panose="02020603050405020304" pitchFamily="18" charset="0"/>
              </a:rPr>
              <a:t>Sarkarezan</a:t>
            </a:r>
            <a:r>
              <a:rPr lang="en-US" sz="2000" dirty="0">
                <a:latin typeface="Times New Roman" panose="02020603050405020304" pitchFamily="18" charset="0"/>
                <a:cs typeface="Times New Roman" panose="02020603050405020304" pitchFamily="18" charset="0"/>
              </a:rPr>
              <a:t> Q., which is on Erbil-</a:t>
            </a:r>
            <a:r>
              <a:rPr lang="en-US" sz="2000" dirty="0" err="1">
                <a:latin typeface="Times New Roman" panose="02020603050405020304" pitchFamily="18" charset="0"/>
                <a:cs typeface="Times New Roman" panose="02020603050405020304" pitchFamily="18" charset="0"/>
              </a:rPr>
              <a:t>Makhmur</a:t>
            </a:r>
            <a:r>
              <a:rPr lang="en-US" sz="2000" dirty="0">
                <a:latin typeface="Times New Roman" panose="02020603050405020304" pitchFamily="18" charset="0"/>
                <a:cs typeface="Times New Roman" panose="02020603050405020304" pitchFamily="18" charset="0"/>
              </a:rPr>
              <a:t> Main Road. The effluent stream extends for more than 50 km, passing through several farmlands and villages, until discharging into the Greater </a:t>
            </a:r>
            <a:r>
              <a:rPr lang="en-US" sz="2000" dirty="0" err="1">
                <a:latin typeface="Times New Roman" panose="02020603050405020304" pitchFamily="18" charset="0"/>
                <a:cs typeface="Times New Roman" panose="02020603050405020304" pitchFamily="18" charset="0"/>
              </a:rPr>
              <a:t>Zab</a:t>
            </a:r>
            <a:r>
              <a:rPr lang="en-US" sz="2000" dirty="0">
                <a:latin typeface="Times New Roman" panose="02020603050405020304" pitchFamily="18" charset="0"/>
                <a:cs typeface="Times New Roman" panose="02020603050405020304" pitchFamily="18" charset="0"/>
              </a:rPr>
              <a:t> River. EMWW at </a:t>
            </a:r>
            <a:r>
              <a:rPr lang="en-US" sz="2000" dirty="0" err="1">
                <a:latin typeface="Times New Roman" panose="02020603050405020304" pitchFamily="18" charset="0"/>
                <a:cs typeface="Times New Roman" panose="02020603050405020304" pitchFamily="18" charset="0"/>
              </a:rPr>
              <a:t>Sarkarezan</a:t>
            </a:r>
            <a:r>
              <a:rPr lang="en-US" sz="2000" dirty="0">
                <a:latin typeface="Times New Roman" panose="02020603050405020304" pitchFamily="18" charset="0"/>
                <a:cs typeface="Times New Roman" panose="02020603050405020304" pitchFamily="18" charset="0"/>
              </a:rPr>
              <a:t> Q. typically consists of WWs produced at homes, businesses, restaurants, hotels, car washes, the north industrial area, universities, schools, places of worship, governmental and administrative buildings, private sector homes and buildings, washings, infiltration, and water supply system losses, Figure 2. During wet seasons, storm water is additionally blended with MWWs, which reduces the concentration of pollutants </a:t>
            </a:r>
          </a:p>
        </p:txBody>
      </p:sp>
      <p:pic>
        <p:nvPicPr>
          <p:cNvPr id="4" name="Picture 3">
            <a:extLst>
              <a:ext uri="{FF2B5EF4-FFF2-40B4-BE49-F238E27FC236}">
                <a16:creationId xmlns:a16="http://schemas.microsoft.com/office/drawing/2014/main" id="{936645D3-7B8E-4F32-8027-1BCEFBAD12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031" y="3524658"/>
            <a:ext cx="4166540" cy="2900777"/>
          </a:xfrm>
          <a:prstGeom prst="rect">
            <a:avLst/>
          </a:prstGeom>
          <a:noFill/>
          <a:ln>
            <a:noFill/>
          </a:ln>
        </p:spPr>
      </p:pic>
      <p:pic>
        <p:nvPicPr>
          <p:cNvPr id="5" name="Picture 4">
            <a:extLst>
              <a:ext uri="{FF2B5EF4-FFF2-40B4-BE49-F238E27FC236}">
                <a16:creationId xmlns:a16="http://schemas.microsoft.com/office/drawing/2014/main" id="{F1A81192-B9AB-4309-97A8-A66B8B698E87}"/>
              </a:ext>
            </a:extLst>
          </p:cNvPr>
          <p:cNvPicPr/>
          <p:nvPr/>
        </p:nvPicPr>
        <p:blipFill>
          <a:blip r:embed="rId3"/>
          <a:stretch>
            <a:fillRect/>
          </a:stretch>
        </p:blipFill>
        <p:spPr>
          <a:xfrm>
            <a:off x="1024978" y="3524658"/>
            <a:ext cx="5248275" cy="3187700"/>
          </a:xfrm>
          <a:prstGeom prst="rect">
            <a:avLst/>
          </a:prstGeom>
        </p:spPr>
      </p:pic>
    </p:spTree>
    <p:extLst>
      <p:ext uri="{BB962C8B-B14F-4D97-AF65-F5344CB8AC3E}">
        <p14:creationId xmlns:p14="http://schemas.microsoft.com/office/powerpoint/2010/main" val="400276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67D65C-C4C4-4A05-8B34-CDB934AA6E5B}"/>
              </a:ext>
            </a:extLst>
          </p:cNvPr>
          <p:cNvPicPr>
            <a:picLocks noGrp="1" noChangeAspect="1"/>
          </p:cNvPicPr>
          <p:nvPr>
            <p:ph idx="1"/>
          </p:nvPr>
        </p:nvPicPr>
        <p:blipFill>
          <a:blip r:embed="rId2"/>
          <a:stretch>
            <a:fillRect/>
          </a:stretch>
        </p:blipFill>
        <p:spPr>
          <a:xfrm>
            <a:off x="1917577" y="949447"/>
            <a:ext cx="7359588" cy="5593396"/>
          </a:xfrm>
          <a:prstGeom prst="rect">
            <a:avLst/>
          </a:prstGeom>
        </p:spPr>
      </p:pic>
      <p:sp>
        <p:nvSpPr>
          <p:cNvPr id="5" name="Rectangle 4">
            <a:extLst>
              <a:ext uri="{FF2B5EF4-FFF2-40B4-BE49-F238E27FC236}">
                <a16:creationId xmlns:a16="http://schemas.microsoft.com/office/drawing/2014/main" id="{BB103779-F3B9-4DEF-A153-71D9ED51442C}"/>
              </a:ext>
            </a:extLst>
          </p:cNvPr>
          <p:cNvSpPr/>
          <p:nvPr/>
        </p:nvSpPr>
        <p:spPr>
          <a:xfrm>
            <a:off x="878889" y="486050"/>
            <a:ext cx="7474998" cy="463397"/>
          </a:xfrm>
          <a:prstGeom prst="rect">
            <a:avLst/>
          </a:prstGeom>
        </p:spPr>
        <p:txBody>
          <a:bodyPr wrap="square">
            <a:spAutoFit/>
          </a:bodyPr>
          <a:lstStyle/>
          <a:p>
            <a:pPr algn="just">
              <a:lnSpc>
                <a:spcPct val="150000"/>
              </a:lnSpc>
              <a:spcAft>
                <a:spcPts val="1000"/>
              </a:spcAft>
            </a:pPr>
            <a:r>
              <a:rPr lang="en-GB" b="1" dirty="0">
                <a:latin typeface="Times New Roman" panose="02020603050405020304" pitchFamily="18" charset="0"/>
                <a:ea typeface="Calibri" panose="020F0502020204030204" pitchFamily="34" charset="0"/>
                <a:cs typeface="Arial" panose="020B0604020202020204" pitchFamily="34" charset="0"/>
              </a:rPr>
              <a:t>Table(1)</a:t>
            </a:r>
            <a:r>
              <a:rPr lang="en-GB" dirty="0">
                <a:latin typeface="Times New Roman" panose="02020603050405020304" pitchFamily="18" charset="0"/>
                <a:ea typeface="Calibri" panose="020F0502020204030204" pitchFamily="34" charset="0"/>
                <a:cs typeface="Arial" panose="020B0604020202020204" pitchFamily="34" charset="0"/>
              </a:rPr>
              <a:t> Characteristics of Wastewater at </a:t>
            </a:r>
            <a:r>
              <a:rPr lang="en-GB" dirty="0" err="1">
                <a:latin typeface="Times New Roman" panose="02020603050405020304" pitchFamily="18" charset="0"/>
                <a:ea typeface="Calibri" panose="020F0502020204030204" pitchFamily="34" charset="0"/>
                <a:cs typeface="Arial" panose="020B0604020202020204" pitchFamily="34" charset="0"/>
              </a:rPr>
              <a:t>Sarkarezan</a:t>
            </a:r>
            <a:r>
              <a:rPr lang="en-GB" dirty="0">
                <a:latin typeface="Times New Roman" panose="02020603050405020304" pitchFamily="18" charset="0"/>
                <a:ea typeface="Calibri" panose="020F0502020204030204" pitchFamily="34" charset="0"/>
                <a:cs typeface="Arial" panose="020B0604020202020204" pitchFamily="34" charset="0"/>
              </a:rPr>
              <a:t> Q. in Erbil City</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102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910A5-54CF-4F56-B747-3DFE60D2F0BA}"/>
              </a:ext>
            </a:extLst>
          </p:cNvPr>
          <p:cNvSpPr>
            <a:spLocks noGrp="1"/>
          </p:cNvSpPr>
          <p:nvPr>
            <p:ph idx="1"/>
          </p:nvPr>
        </p:nvSpPr>
        <p:spPr>
          <a:xfrm>
            <a:off x="838200" y="1012054"/>
            <a:ext cx="10515600" cy="5164909"/>
          </a:xfrm>
        </p:spPr>
        <p:txBody>
          <a:bodyPr>
            <a:normAutofit/>
          </a:bodyPr>
          <a:lstStyle/>
          <a:p>
            <a:pPr marL="0" indent="0">
              <a:buNone/>
            </a:pPr>
            <a:r>
              <a:rPr lang="en-GB" b="1" dirty="0"/>
              <a:t> Conclusions</a:t>
            </a:r>
            <a:endParaRPr lang="en-US" dirty="0"/>
          </a:p>
          <a:p>
            <a:pPr marL="0" indent="0">
              <a:buNone/>
            </a:pPr>
            <a:r>
              <a:rPr lang="en-GB" sz="2400" dirty="0">
                <a:latin typeface="Times New Roman" panose="02020603050405020304" pitchFamily="18" charset="0"/>
                <a:cs typeface="Times New Roman" panose="02020603050405020304" pitchFamily="18" charset="0"/>
              </a:rPr>
              <a:t>In conclusion, the  study </a:t>
            </a:r>
            <a:r>
              <a:rPr lang="en-GB" sz="2400" dirty="0" err="1">
                <a:latin typeface="Times New Roman" panose="02020603050405020304" pitchFamily="18" charset="0"/>
                <a:cs typeface="Times New Roman" panose="02020603050405020304" pitchFamily="18" charset="0"/>
              </a:rPr>
              <a:t>analyzed</a:t>
            </a:r>
            <a:r>
              <a:rPr lang="en-GB" sz="2400" dirty="0">
                <a:latin typeface="Times New Roman" panose="02020603050405020304" pitchFamily="18" charset="0"/>
                <a:cs typeface="Times New Roman" panose="02020603050405020304" pitchFamily="18" charset="0"/>
              </a:rPr>
              <a:t> that the shed light on the potential of wastewater reuse for irrigation in Erbil city. The findings indicate that wastewater can be effectively treated and used for irrigation purposes without posing significant health and environmental risks. However, further investigations are necessary to explore the long-term effects of wastewater irrigation on soil quality, crop yields, and human health. Additionally, the implementation of proper wastewater treatment systems and the establishment of stringent regulatory frameworks are critical for ensuring the safe and sustainable reuse of wastewater in agricultural practices.</a:t>
            </a: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3929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2EACA-465D-4E46-A2B6-78BA18126F8D}"/>
              </a:ext>
            </a:extLst>
          </p:cNvPr>
          <p:cNvSpPr>
            <a:spLocks noGrp="1"/>
          </p:cNvSpPr>
          <p:nvPr>
            <p:ph idx="1"/>
          </p:nvPr>
        </p:nvSpPr>
        <p:spPr>
          <a:xfrm>
            <a:off x="2334826" y="1825625"/>
            <a:ext cx="9018973" cy="4351338"/>
          </a:xfrm>
        </p:spPr>
        <p:txBody>
          <a:bodyPr>
            <a:normAutofit/>
          </a:bodyPr>
          <a:lstStyle/>
          <a:p>
            <a:pPr marL="0" indent="0">
              <a:buNone/>
            </a:pPr>
            <a:r>
              <a:rPr lang="en-US" sz="3600" dirty="0"/>
              <a:t>Thank you</a:t>
            </a:r>
          </a:p>
        </p:txBody>
      </p:sp>
    </p:spTree>
    <p:extLst>
      <p:ext uri="{BB962C8B-B14F-4D97-AF65-F5344CB8AC3E}">
        <p14:creationId xmlns:p14="http://schemas.microsoft.com/office/powerpoint/2010/main" val="1568855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427</Words>
  <Application>Microsoft Office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    Introduction In Erbil City, municipal wastewater (WW) disposed to the natural environment and in some cases it uses for irrigation directly without any treatment processes. Untreated WW caused problems for the environment, people health, and the water resources. Variation in water quantity and quality are other complications of water sources in Erbil City, Kurdistan Region-Iraq. WW management was not applied efficiently in the area as well. The aim of this research was to study WW management in Erbil City, water resources difficulties and providing suitable solution for the water resources problems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In Erbil City, municipal wastewater (WW) disposed to the natural environment and in some cases it uses for irrigation directly without any treatment processes. Untreated WW caused problems for the environment, people health, and the water resources. Variation in water quantity and quality are other complications of water sources in Erbil City, Kurdistan Region-Iraq. WW management was not applied efficiently in the area as well. The aim of this research was to study WW management in Erbil City, water resources difficulties and providing suitable solution for the water resources problems</dc:title>
  <dc:creator>MiQDAD</dc:creator>
  <cp:lastModifiedBy>MiQDAD</cp:lastModifiedBy>
  <cp:revision>5</cp:revision>
  <dcterms:created xsi:type="dcterms:W3CDTF">2023-12-11T15:57:34Z</dcterms:created>
  <dcterms:modified xsi:type="dcterms:W3CDTF">2023-12-12T06:07:47Z</dcterms:modified>
</cp:coreProperties>
</file>