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2359" y="313131"/>
            <a:ext cx="8679281" cy="1977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8340" y="1731291"/>
            <a:ext cx="3710304" cy="3861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333333"/>
                </a:solidFill>
                <a:latin typeface="Californian FB"/>
                <a:cs typeface="Californian FB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828" y="1731291"/>
            <a:ext cx="3463925" cy="3686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333333"/>
                </a:solidFill>
                <a:latin typeface="Californian FB"/>
                <a:cs typeface="Californian FB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9697" y="793749"/>
            <a:ext cx="686460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5214" y="1522602"/>
            <a:ext cx="8713571" cy="187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55" y="3717035"/>
            <a:ext cx="3816477" cy="2853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6759" y="564988"/>
            <a:ext cx="7857744" cy="1845945"/>
            <a:chOff x="295656" y="414527"/>
            <a:chExt cx="8761730" cy="1845945"/>
          </a:xfrm>
        </p:grpSpPr>
        <p:sp>
          <p:nvSpPr>
            <p:cNvPr id="4" name="object 4"/>
            <p:cNvSpPr/>
            <p:nvPr/>
          </p:nvSpPr>
          <p:spPr>
            <a:xfrm>
              <a:off x="429766" y="601979"/>
              <a:ext cx="8305803" cy="12207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5656" y="414527"/>
              <a:ext cx="8761476" cy="18455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7537" y="620648"/>
              <a:ext cx="8229600" cy="1143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51916" y="1837944"/>
            <a:ext cx="7539355" cy="1667510"/>
            <a:chOff x="851916" y="1837944"/>
            <a:chExt cx="7539355" cy="1667510"/>
          </a:xfrm>
        </p:grpSpPr>
        <p:sp>
          <p:nvSpPr>
            <p:cNvPr id="9" name="object 9"/>
            <p:cNvSpPr/>
            <p:nvPr/>
          </p:nvSpPr>
          <p:spPr>
            <a:xfrm>
              <a:off x="851916" y="1976628"/>
              <a:ext cx="7539228" cy="13487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08632" y="1837944"/>
              <a:ext cx="5312664" cy="16672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9591" y="2003463"/>
              <a:ext cx="7444485" cy="12538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99591" y="2003463"/>
            <a:ext cx="7444740" cy="820033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388745" marR="1383030" algn="ctr">
              <a:lnSpc>
                <a:spcPct val="80000"/>
              </a:lnSpc>
              <a:spcBef>
                <a:spcPts val="350"/>
              </a:spcBef>
            </a:pPr>
            <a:r>
              <a:rPr sz="3100" b="1" spc="-15" dirty="0">
                <a:latin typeface="Calibri"/>
                <a:cs typeface="Calibri"/>
              </a:rPr>
              <a:t>General </a:t>
            </a:r>
            <a:r>
              <a:rPr sz="3100" b="1" spc="-5" dirty="0">
                <a:latin typeface="Calibri"/>
                <a:cs typeface="Calibri"/>
              </a:rPr>
              <a:t>Science</a:t>
            </a:r>
            <a:r>
              <a:rPr sz="3100" b="1" spc="-40" dirty="0">
                <a:latin typeface="Calibri"/>
                <a:cs typeface="Calibri"/>
              </a:rPr>
              <a:t> </a:t>
            </a:r>
            <a:r>
              <a:rPr sz="3100" b="1" spc="-10" dirty="0">
                <a:latin typeface="Calibri"/>
                <a:cs typeface="Calibri"/>
              </a:rPr>
              <a:t>Department  </a:t>
            </a:r>
            <a:r>
              <a:rPr sz="3100" b="1" spc="5" dirty="0">
                <a:latin typeface="Calibri"/>
                <a:cs typeface="Calibri"/>
              </a:rPr>
              <a:t> </a:t>
            </a:r>
            <a:endParaRPr sz="3100" dirty="0">
              <a:latin typeface="Calibri"/>
              <a:cs typeface="Calibri"/>
            </a:endParaRPr>
          </a:p>
          <a:p>
            <a:pPr marL="3175" algn="ctr">
              <a:lnSpc>
                <a:spcPts val="2975"/>
              </a:lnSpc>
            </a:pPr>
            <a:r>
              <a:rPr sz="3100" b="1" spc="-95" dirty="0">
                <a:latin typeface="Calibri"/>
                <a:cs typeface="Calibri"/>
              </a:rPr>
              <a:t>Dr. </a:t>
            </a:r>
            <a:r>
              <a:rPr sz="3100" b="1" spc="-10" dirty="0">
                <a:latin typeface="Calibri"/>
                <a:cs typeface="Calibri"/>
              </a:rPr>
              <a:t>Bakhtiar Kakil</a:t>
            </a:r>
            <a:r>
              <a:rPr sz="3100" b="1" spc="95" dirty="0">
                <a:latin typeface="Calibri"/>
                <a:cs typeface="Calibri"/>
              </a:rPr>
              <a:t> </a:t>
            </a:r>
            <a:r>
              <a:rPr sz="3100" b="1" spc="-5" dirty="0">
                <a:latin typeface="Calibri"/>
                <a:cs typeface="Calibri"/>
              </a:rPr>
              <a:t>Hamad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32045" y="3717035"/>
            <a:ext cx="3672458" cy="28531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8A84AC-76C2-4418-9DB8-993426BA1913}"/>
              </a:ext>
            </a:extLst>
          </p:cNvPr>
          <p:cNvSpPr/>
          <p:nvPr/>
        </p:nvSpPr>
        <p:spPr>
          <a:xfrm>
            <a:off x="2519793" y="694158"/>
            <a:ext cx="2859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kern="0" spc="-15" dirty="0">
                <a:solidFill>
                  <a:prstClr val="black"/>
                </a:solidFill>
                <a:ea typeface="+mj-ea"/>
                <a:cs typeface="Calibri"/>
              </a:rPr>
              <a:t>Ecology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896" y="246329"/>
            <a:ext cx="794130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6745" marR="5080" indent="-614680">
              <a:lnSpc>
                <a:spcPct val="100000"/>
              </a:lnSpc>
              <a:spcBef>
                <a:spcPts val="95"/>
              </a:spcBef>
              <a:tabLst>
                <a:tab pos="481965" algn="l"/>
              </a:tabLst>
            </a:pPr>
            <a:r>
              <a:rPr sz="2800" spc="-45" dirty="0"/>
              <a:t>D.	</a:t>
            </a:r>
            <a:r>
              <a:rPr sz="2800" spc="-20" dirty="0"/>
              <a:t>Photosynthesis—use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light energy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spc="-20" dirty="0"/>
              <a:t>to convert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carbon 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dioxide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spc="-5" dirty="0"/>
              <a:t>and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water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spc="-20" dirty="0"/>
              <a:t>into </a:t>
            </a:r>
            <a:r>
              <a:rPr sz="28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oxygen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spc="-5" dirty="0"/>
              <a:t>and</a:t>
            </a:r>
            <a:r>
              <a:rPr sz="2800" spc="-40" dirty="0"/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carbohydrates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423" y="1321054"/>
            <a:ext cx="3178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(</a:t>
            </a:r>
            <a:r>
              <a:rPr sz="2400" spc="-10" dirty="0">
                <a:latin typeface="Calibri"/>
                <a:cs typeface="Calibri"/>
              </a:rPr>
              <a:t>Remember: 6CO</a:t>
            </a:r>
            <a:r>
              <a:rPr sz="2100" spc="-15" baseline="-19841" dirty="0">
                <a:latin typeface="Calibri"/>
                <a:cs typeface="Calibri"/>
              </a:rPr>
              <a:t>2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2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6H</a:t>
            </a:r>
            <a:r>
              <a:rPr sz="2100" spc="-7" baseline="-19841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1365" y="1375028"/>
            <a:ext cx="17678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6O</a:t>
            </a:r>
            <a:r>
              <a:rPr sz="2100" spc="-22" baseline="-19841" dirty="0">
                <a:latin typeface="Calibri"/>
                <a:cs typeface="Calibri"/>
              </a:rPr>
              <a:t>2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1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100" spc="-7" baseline="-19841" dirty="0">
                <a:latin typeface="Calibri"/>
                <a:cs typeface="Calibri"/>
              </a:rPr>
              <a:t>6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100" spc="-7" baseline="-19841" dirty="0">
                <a:latin typeface="Calibri"/>
                <a:cs typeface="Calibri"/>
              </a:rPr>
              <a:t>12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100" spc="-7" baseline="-19841" dirty="0">
                <a:latin typeface="Calibri"/>
                <a:cs typeface="Calibri"/>
              </a:rPr>
              <a:t>6</a:t>
            </a:r>
            <a:r>
              <a:rPr sz="2400" spc="-5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711" y="5201869"/>
            <a:ext cx="83813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6415" marR="5080" indent="-514350">
              <a:lnSpc>
                <a:spcPct val="100000"/>
              </a:lnSpc>
              <a:spcBef>
                <a:spcPts val="95"/>
              </a:spcBef>
              <a:tabLst>
                <a:tab pos="437515" algn="l"/>
              </a:tabLst>
            </a:pPr>
            <a:r>
              <a:rPr sz="2800" spc="-5" dirty="0">
                <a:latin typeface="Calibri"/>
                <a:cs typeface="Calibri"/>
              </a:rPr>
              <a:t>E.	</a:t>
            </a:r>
            <a:r>
              <a:rPr sz="2800" spc="-20" dirty="0">
                <a:latin typeface="Calibri"/>
                <a:cs typeface="Calibri"/>
              </a:rPr>
              <a:t>Chemosynthesis—performed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bacteria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sz="2800" spc="-15" dirty="0">
                <a:latin typeface="Calibri"/>
                <a:cs typeface="Calibri"/>
              </a:rPr>
              <a:t>use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chemical 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energy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25" dirty="0">
                <a:latin typeface="Calibri"/>
                <a:cs typeface="Calibri"/>
              </a:rPr>
              <a:t>produce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carbohydrates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0" y="2286000"/>
            <a:ext cx="4457700" cy="2561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177029" y="1537969"/>
            <a:ext cx="1156970" cy="128270"/>
            <a:chOff x="4177029" y="1537969"/>
            <a:chExt cx="1156970" cy="128270"/>
          </a:xfrm>
        </p:grpSpPr>
        <p:sp>
          <p:nvSpPr>
            <p:cNvPr id="8" name="object 8"/>
            <p:cNvSpPr/>
            <p:nvPr/>
          </p:nvSpPr>
          <p:spPr>
            <a:xfrm>
              <a:off x="4190999" y="1600199"/>
              <a:ext cx="1023619" cy="1270"/>
            </a:xfrm>
            <a:custGeom>
              <a:avLst/>
              <a:gdLst/>
              <a:ahLst/>
              <a:cxnLst/>
              <a:rect l="l" t="t" r="r" b="b"/>
              <a:pathLst>
                <a:path w="1023620" h="1269">
                  <a:moveTo>
                    <a:pt x="0" y="0"/>
                  </a:moveTo>
                  <a:lnTo>
                    <a:pt x="1023620" y="127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05729" y="1537969"/>
              <a:ext cx="128270" cy="1282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92270" y="1241552"/>
            <a:ext cx="10210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Light</a:t>
            </a:r>
            <a:r>
              <a:rPr sz="1600" spc="-1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Energy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217" y="0"/>
            <a:ext cx="6356985" cy="662813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951230" indent="-343535">
              <a:lnSpc>
                <a:spcPct val="100000"/>
              </a:lnSpc>
              <a:spcBef>
                <a:spcPts val="1600"/>
              </a:spcBef>
              <a:buFont typeface="Arial"/>
              <a:buChar char="•"/>
              <a:tabLst>
                <a:tab pos="951230" algn="l"/>
                <a:tab pos="951865" algn="l"/>
              </a:tabLst>
            </a:pPr>
            <a:r>
              <a:rPr sz="2800" b="1" spc="-10" dirty="0">
                <a:latin typeface="Calibri"/>
                <a:cs typeface="Calibri"/>
              </a:rPr>
              <a:t>PRODUCER:</a:t>
            </a:r>
            <a:endParaRPr sz="2800">
              <a:latin typeface="Calibri"/>
              <a:cs typeface="Calibri"/>
            </a:endParaRPr>
          </a:p>
          <a:p>
            <a:pPr marL="146685" marR="461645">
              <a:lnSpc>
                <a:spcPts val="3340"/>
              </a:lnSpc>
              <a:spcBef>
                <a:spcPts val="1630"/>
              </a:spcBef>
            </a:pPr>
            <a:r>
              <a:rPr sz="1800" spc="5" dirty="0">
                <a:solidFill>
                  <a:srgbClr val="5F5F5F"/>
                </a:solidFill>
                <a:latin typeface="Wingdings"/>
                <a:cs typeface="Wingdings"/>
              </a:rPr>
              <a:t></a:t>
            </a:r>
            <a:r>
              <a:rPr sz="2800" spc="5" dirty="0">
                <a:latin typeface="Calibri"/>
                <a:cs typeface="Calibri"/>
              </a:rPr>
              <a:t>An </a:t>
            </a:r>
            <a:r>
              <a:rPr sz="2800" spc="-15" dirty="0">
                <a:latin typeface="Calibri"/>
                <a:cs typeface="Calibri"/>
              </a:rPr>
              <a:t>organism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20" dirty="0">
                <a:latin typeface="Calibri"/>
                <a:cs typeface="Calibri"/>
              </a:rPr>
              <a:t>makes 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10" dirty="0">
                <a:latin typeface="Times New Roman"/>
                <a:cs typeface="Times New Roman"/>
              </a:rPr>
              <a:t>’</a:t>
            </a:r>
            <a:r>
              <a:rPr sz="2800" spc="-10" dirty="0">
                <a:latin typeface="Calibri"/>
                <a:cs typeface="Calibri"/>
              </a:rPr>
              <a:t>s </a:t>
            </a:r>
            <a:r>
              <a:rPr sz="2800" spc="-5" dirty="0">
                <a:latin typeface="Calibri"/>
                <a:cs typeface="Calibri"/>
              </a:rPr>
              <a:t>own </a:t>
            </a:r>
            <a:r>
              <a:rPr sz="2800" spc="-25" dirty="0">
                <a:latin typeface="Calibri"/>
                <a:cs typeface="Calibri"/>
              </a:rPr>
              <a:t>food 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0" dirty="0">
                <a:latin typeface="Calibri"/>
                <a:cs typeface="Calibri"/>
              </a:rPr>
              <a:t>sunlight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heat </a:t>
            </a:r>
            <a:r>
              <a:rPr sz="2800" spc="-5" dirty="0">
                <a:latin typeface="Calibri"/>
                <a:cs typeface="Calibri"/>
              </a:rPr>
              <a:t>(usually a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plant)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Calibri"/>
              <a:cs typeface="Calibri"/>
            </a:endParaRPr>
          </a:p>
          <a:p>
            <a:pPr marL="680085" indent="-343535">
              <a:lnSpc>
                <a:spcPct val="100000"/>
              </a:lnSpc>
              <a:buFont typeface="Arial"/>
              <a:buChar char="•"/>
              <a:tabLst>
                <a:tab pos="680085" algn="l"/>
                <a:tab pos="680720" algn="l"/>
              </a:tabLst>
            </a:pPr>
            <a:r>
              <a:rPr sz="2800" b="1" spc="-15" dirty="0">
                <a:latin typeface="Calibri"/>
                <a:cs typeface="Calibri"/>
              </a:rPr>
              <a:t>CONSUMER:</a:t>
            </a:r>
            <a:endParaRPr sz="2800">
              <a:latin typeface="Calibri"/>
              <a:cs typeface="Calibri"/>
            </a:endParaRPr>
          </a:p>
          <a:p>
            <a:pPr marL="697865" marR="5080" indent="-673735">
              <a:lnSpc>
                <a:spcPct val="100000"/>
              </a:lnSpc>
              <a:spcBef>
                <a:spcPts val="865"/>
              </a:spcBef>
              <a:buSzPct val="95833"/>
              <a:buAutoNum type="alphaUcPeriod"/>
              <a:tabLst>
                <a:tab pos="697865" algn="l"/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An </a:t>
            </a:r>
            <a:r>
              <a:rPr sz="2400" spc="-15" dirty="0">
                <a:latin typeface="Calibri"/>
                <a:cs typeface="Calibri"/>
              </a:rPr>
              <a:t>organism </a:t>
            </a:r>
            <a:r>
              <a:rPr sz="2400" spc="-10" dirty="0">
                <a:latin typeface="Calibri"/>
                <a:cs typeface="Calibri"/>
              </a:rPr>
              <a:t>that must consume </a:t>
            </a:r>
            <a:r>
              <a:rPr sz="2400" spc="-5" dirty="0">
                <a:latin typeface="Calibri"/>
                <a:cs typeface="Calibri"/>
              </a:rPr>
              <a:t>other  </a:t>
            </a:r>
            <a:r>
              <a:rPr sz="2400" spc="-10" dirty="0">
                <a:latin typeface="Calibri"/>
                <a:cs typeface="Calibri"/>
              </a:rPr>
              <a:t>organisms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energy </a:t>
            </a:r>
            <a:r>
              <a:rPr sz="2400" dirty="0">
                <a:latin typeface="Calibri"/>
                <a:cs typeface="Calibri"/>
              </a:rPr>
              <a:t>also </a:t>
            </a:r>
            <a:r>
              <a:rPr sz="2400" spc="-5" dirty="0">
                <a:latin typeface="Calibri"/>
                <a:cs typeface="Calibri"/>
              </a:rPr>
              <a:t>called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heterotrophs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550" dirty="0">
                <a:solidFill>
                  <a:srgbClr val="5F5F5F"/>
                </a:solidFill>
                <a:latin typeface="Wingdings"/>
                <a:cs typeface="Wingdings"/>
              </a:rPr>
              <a:t></a:t>
            </a:r>
            <a:r>
              <a:rPr sz="2400" dirty="0">
                <a:latin typeface="Calibri"/>
                <a:cs typeface="Calibri"/>
              </a:rPr>
              <a:t>(all animals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consumers)</a:t>
            </a:r>
            <a:endParaRPr sz="2400">
              <a:latin typeface="Calibri"/>
              <a:cs typeface="Calibri"/>
            </a:endParaRPr>
          </a:p>
          <a:p>
            <a:pPr marL="725170" lvl="1" indent="-343535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725170" algn="l"/>
                <a:tab pos="725805" algn="l"/>
              </a:tabLst>
            </a:pPr>
            <a:r>
              <a:rPr sz="2800" b="1" spc="-10" dirty="0">
                <a:latin typeface="Calibri"/>
                <a:cs typeface="Calibri"/>
              </a:rPr>
              <a:t>HERBIVORE:</a:t>
            </a:r>
            <a:endParaRPr sz="2800">
              <a:latin typeface="Calibri"/>
              <a:cs typeface="Calibri"/>
            </a:endParaRPr>
          </a:p>
          <a:p>
            <a:pPr marL="146685" marR="264795">
              <a:lnSpc>
                <a:spcPct val="100000"/>
              </a:lnSpc>
              <a:spcBef>
                <a:spcPts val="810"/>
              </a:spcBef>
            </a:pPr>
            <a:r>
              <a:rPr sz="1800" spc="5" dirty="0">
                <a:solidFill>
                  <a:srgbClr val="5F5F5F"/>
                </a:solidFill>
                <a:latin typeface="Wingdings"/>
                <a:cs typeface="Wingdings"/>
              </a:rPr>
              <a:t></a:t>
            </a:r>
            <a:r>
              <a:rPr sz="2800" spc="5" dirty="0">
                <a:latin typeface="Calibri"/>
                <a:cs typeface="Calibri"/>
              </a:rPr>
              <a:t>An </a:t>
            </a:r>
            <a:r>
              <a:rPr sz="2800" spc="-15" dirty="0">
                <a:latin typeface="Calibri"/>
                <a:cs typeface="Calibri"/>
              </a:rPr>
              <a:t>organism </a:t>
            </a:r>
            <a:r>
              <a:rPr sz="2800" spc="-10" dirty="0">
                <a:latin typeface="Calibri"/>
                <a:cs typeface="Calibri"/>
              </a:rPr>
              <a:t>that consumes only plants 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20" dirty="0">
                <a:latin typeface="Calibri"/>
                <a:cs typeface="Calibri"/>
              </a:rPr>
              <a:t>food </a:t>
            </a:r>
            <a:r>
              <a:rPr sz="2800" spc="-45" dirty="0">
                <a:latin typeface="Calibri"/>
                <a:cs typeface="Calibri"/>
              </a:rPr>
              <a:t>(deer, </a:t>
            </a:r>
            <a:r>
              <a:rPr sz="2800" spc="-5" dirty="0">
                <a:latin typeface="Calibri"/>
                <a:cs typeface="Calibri"/>
              </a:rPr>
              <a:t>mice, </a:t>
            </a:r>
            <a:r>
              <a:rPr sz="2800" spc="-30" dirty="0">
                <a:latin typeface="Calibri"/>
                <a:cs typeface="Calibri"/>
              </a:rPr>
              <a:t>grasshopper,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gorilla)</a:t>
            </a:r>
            <a:endParaRPr sz="2800">
              <a:latin typeface="Calibri"/>
              <a:cs typeface="Calibri"/>
            </a:endParaRPr>
          </a:p>
          <a:p>
            <a:pPr marL="664210" indent="-343535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664210" algn="l"/>
                <a:tab pos="664845" algn="l"/>
              </a:tabLst>
            </a:pPr>
            <a:r>
              <a:rPr sz="2800" b="1" spc="-15" dirty="0">
                <a:latin typeface="Calibri"/>
                <a:cs typeface="Calibri"/>
              </a:rPr>
              <a:t>CARNIVORE:</a:t>
            </a:r>
            <a:endParaRPr sz="2800">
              <a:latin typeface="Calibri"/>
              <a:cs typeface="Calibri"/>
            </a:endParaRPr>
          </a:p>
          <a:p>
            <a:pPr marL="77470" marR="456565">
              <a:lnSpc>
                <a:spcPct val="100000"/>
              </a:lnSpc>
              <a:spcBef>
                <a:spcPts val="640"/>
              </a:spcBef>
            </a:pPr>
            <a:r>
              <a:rPr sz="1550" dirty="0">
                <a:solidFill>
                  <a:srgbClr val="5F5F5F"/>
                </a:solidFill>
                <a:latin typeface="Wingdings"/>
                <a:cs typeface="Wingdings"/>
              </a:rPr>
              <a:t>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15" dirty="0">
                <a:latin typeface="Calibri"/>
                <a:cs typeface="Calibri"/>
              </a:rPr>
              <a:t>organism </a:t>
            </a:r>
            <a:r>
              <a:rPr sz="2400" spc="-10" dirty="0">
                <a:latin typeface="Calibri"/>
                <a:cs typeface="Calibri"/>
              </a:rPr>
              <a:t>that consumes only </a:t>
            </a:r>
            <a:r>
              <a:rPr sz="2400" spc="-5" dirty="0">
                <a:latin typeface="Calibri"/>
                <a:cs typeface="Calibri"/>
              </a:rPr>
              <a:t>other  </a:t>
            </a:r>
            <a:r>
              <a:rPr sz="2400" dirty="0">
                <a:latin typeface="Calibri"/>
                <a:cs typeface="Calibri"/>
              </a:rPr>
              <a:t>animals </a:t>
            </a:r>
            <a:r>
              <a:rPr sz="2400" spc="-20" dirty="0">
                <a:latin typeface="Calibri"/>
                <a:cs typeface="Calibri"/>
              </a:rPr>
              <a:t>for food </a:t>
            </a:r>
            <a:r>
              <a:rPr sz="2400" spc="-10" dirty="0">
                <a:latin typeface="Calibri"/>
                <a:cs typeface="Calibri"/>
              </a:rPr>
              <a:t>(cats, </a:t>
            </a:r>
            <a:r>
              <a:rPr sz="2400" spc="-5" dirty="0">
                <a:latin typeface="Calibri"/>
                <a:cs typeface="Calibri"/>
              </a:rPr>
              <a:t>owls, </a:t>
            </a:r>
            <a:r>
              <a:rPr sz="2400" spc="-10" dirty="0">
                <a:latin typeface="Calibri"/>
                <a:cs typeface="Calibri"/>
              </a:rPr>
              <a:t>sharks, </a:t>
            </a:r>
            <a:r>
              <a:rPr sz="2400" spc="-5" dirty="0">
                <a:latin typeface="Calibri"/>
                <a:cs typeface="Calibri"/>
              </a:rPr>
              <a:t>polar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bear)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04279" y="116586"/>
            <a:ext cx="2225040" cy="4984750"/>
            <a:chOff x="6804279" y="116586"/>
            <a:chExt cx="2225040" cy="4984750"/>
          </a:xfrm>
        </p:grpSpPr>
        <p:sp>
          <p:nvSpPr>
            <p:cNvPr id="4" name="object 4"/>
            <p:cNvSpPr/>
            <p:nvPr/>
          </p:nvSpPr>
          <p:spPr>
            <a:xfrm>
              <a:off x="6935978" y="116586"/>
              <a:ext cx="1944243" cy="1686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04279" y="1684908"/>
              <a:ext cx="2224913" cy="21910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04279" y="3733291"/>
              <a:ext cx="1884426" cy="136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28739" y="5288061"/>
            <a:ext cx="1911223" cy="14481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38" y="0"/>
            <a:ext cx="6525895" cy="525970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06400" indent="-34353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406400" algn="l"/>
                <a:tab pos="407034" algn="l"/>
              </a:tabLst>
            </a:pPr>
            <a:r>
              <a:rPr sz="2800" b="1" spc="-15" dirty="0">
                <a:latin typeface="Calibri"/>
                <a:cs typeface="Calibri"/>
              </a:rPr>
              <a:t>DECOMPOSER:</a:t>
            </a:r>
            <a:endParaRPr sz="2800">
              <a:latin typeface="Calibri"/>
              <a:cs typeface="Calibri"/>
            </a:endParaRPr>
          </a:p>
          <a:p>
            <a:pPr marL="63500" marR="5080">
              <a:lnSpc>
                <a:spcPct val="100000"/>
              </a:lnSpc>
              <a:spcBef>
                <a:spcPts val="229"/>
              </a:spcBef>
            </a:pPr>
            <a:r>
              <a:rPr sz="1800" spc="5" dirty="0">
                <a:solidFill>
                  <a:srgbClr val="5F5F5F"/>
                </a:solidFill>
                <a:latin typeface="Wingdings"/>
                <a:cs typeface="Wingdings"/>
              </a:rPr>
              <a:t></a:t>
            </a:r>
            <a:r>
              <a:rPr sz="2800" spc="5" dirty="0">
                <a:latin typeface="Calibri"/>
                <a:cs typeface="Calibri"/>
              </a:rPr>
              <a:t>An </a:t>
            </a:r>
            <a:r>
              <a:rPr sz="2800" spc="-15" dirty="0">
                <a:latin typeface="Calibri"/>
                <a:cs typeface="Calibri"/>
              </a:rPr>
              <a:t>organism </a:t>
            </a:r>
            <a:r>
              <a:rPr sz="2800" spc="-10" dirty="0">
                <a:latin typeface="Calibri"/>
                <a:cs typeface="Calibri"/>
              </a:rPr>
              <a:t>that consumes only dead  </a:t>
            </a:r>
            <a:r>
              <a:rPr sz="2800" spc="-15" dirty="0">
                <a:latin typeface="Calibri"/>
                <a:cs typeface="Calibri"/>
              </a:rPr>
              <a:t>organisms </a:t>
            </a:r>
            <a:r>
              <a:rPr sz="2800" spc="-25" dirty="0">
                <a:latin typeface="Calibri"/>
                <a:cs typeface="Calibri"/>
              </a:rPr>
              <a:t>for food </a:t>
            </a:r>
            <a:r>
              <a:rPr sz="2800" spc="-10" dirty="0">
                <a:latin typeface="Calibri"/>
                <a:cs typeface="Calibri"/>
              </a:rPr>
              <a:t>(bacteria, worms, </a:t>
            </a:r>
            <a:r>
              <a:rPr sz="2800" spc="-5" dirty="0">
                <a:latin typeface="Calibri"/>
                <a:cs typeface="Calibri"/>
              </a:rPr>
              <a:t>fungus,  </a:t>
            </a:r>
            <a:r>
              <a:rPr sz="2800" spc="-10" dirty="0">
                <a:latin typeface="Calibri"/>
                <a:cs typeface="Calibri"/>
              </a:rPr>
              <a:t>vultures)</a:t>
            </a:r>
            <a:endParaRPr sz="2800">
              <a:latin typeface="Calibri"/>
              <a:cs typeface="Calibri"/>
            </a:endParaRPr>
          </a:p>
          <a:p>
            <a:pPr marL="483870" lvl="1" indent="-343535">
              <a:lnSpc>
                <a:spcPts val="2995"/>
              </a:lnSpc>
              <a:spcBef>
                <a:spcPts val="509"/>
              </a:spcBef>
              <a:buFont typeface="Arial"/>
              <a:buChar char="•"/>
              <a:tabLst>
                <a:tab pos="483870" algn="l"/>
                <a:tab pos="484505" algn="l"/>
              </a:tabLst>
            </a:pPr>
            <a:r>
              <a:rPr sz="2800" b="1" spc="-20" dirty="0">
                <a:latin typeface="Calibri"/>
                <a:cs typeface="Calibri"/>
              </a:rPr>
              <a:t>NUTRIENT:</a:t>
            </a:r>
            <a:endParaRPr sz="2800">
              <a:latin typeface="Calibri"/>
              <a:cs typeface="Calibri"/>
            </a:endParaRPr>
          </a:p>
          <a:p>
            <a:pPr marL="63500">
              <a:lnSpc>
                <a:spcPts val="2995"/>
              </a:lnSpc>
            </a:pPr>
            <a:r>
              <a:rPr sz="1800" spc="10" dirty="0">
                <a:solidFill>
                  <a:srgbClr val="5F5F5F"/>
                </a:solidFill>
                <a:latin typeface="Wingdings"/>
                <a:cs typeface="Wingdings"/>
              </a:rPr>
              <a:t></a:t>
            </a:r>
            <a:r>
              <a:rPr sz="2800" spc="1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material that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15" dirty="0">
                <a:latin typeface="Calibri"/>
                <a:cs typeface="Calibri"/>
              </a:rPr>
              <a:t>organism </a:t>
            </a:r>
            <a:r>
              <a:rPr sz="2800" spc="-10" dirty="0">
                <a:latin typeface="Calibri"/>
                <a:cs typeface="Calibri"/>
              </a:rPr>
              <a:t>needs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grow</a:t>
            </a:r>
            <a:endParaRPr sz="2800">
              <a:latin typeface="Calibri"/>
              <a:cs typeface="Calibri"/>
            </a:endParaRPr>
          </a:p>
          <a:p>
            <a:pPr marL="63500" marR="102235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reproduce. </a:t>
            </a:r>
            <a:r>
              <a:rPr sz="2800" spc="-5" dirty="0">
                <a:latin typeface="Calibri"/>
                <a:cs typeface="Calibri"/>
              </a:rPr>
              <a:t>Good </a:t>
            </a:r>
            <a:r>
              <a:rPr sz="2800" spc="-20" dirty="0">
                <a:latin typeface="Calibri"/>
                <a:cs typeface="Calibri"/>
              </a:rPr>
              <a:t>examples are </a:t>
            </a:r>
            <a:r>
              <a:rPr sz="2800" spc="-10" dirty="0">
                <a:latin typeface="Calibri"/>
                <a:cs typeface="Calibri"/>
              </a:rPr>
              <a:t>vitamins 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minerals.</a:t>
            </a:r>
            <a:endParaRPr sz="2800">
              <a:latin typeface="Calibri"/>
              <a:cs typeface="Calibri"/>
            </a:endParaRPr>
          </a:p>
          <a:p>
            <a:pPr marL="483870" lvl="1" indent="-343535">
              <a:lnSpc>
                <a:spcPts val="3335"/>
              </a:lnSpc>
              <a:spcBef>
                <a:spcPts val="695"/>
              </a:spcBef>
              <a:buFont typeface="Arial"/>
              <a:buChar char="•"/>
              <a:tabLst>
                <a:tab pos="483870" algn="l"/>
                <a:tab pos="484505" algn="l"/>
              </a:tabLst>
            </a:pPr>
            <a:r>
              <a:rPr sz="2800" b="1" spc="-15" dirty="0">
                <a:latin typeface="Calibri"/>
                <a:cs typeface="Calibri"/>
              </a:rPr>
              <a:t>OMNIVORE:</a:t>
            </a:r>
            <a:endParaRPr sz="2800">
              <a:latin typeface="Calibri"/>
              <a:cs typeface="Calibri"/>
            </a:endParaRPr>
          </a:p>
          <a:p>
            <a:pPr marL="12700" marR="114935">
              <a:lnSpc>
                <a:spcPts val="3360"/>
              </a:lnSpc>
              <a:spcBef>
                <a:spcPts val="90"/>
              </a:spcBef>
            </a:pPr>
            <a:r>
              <a:rPr sz="1800" spc="5" dirty="0">
                <a:solidFill>
                  <a:srgbClr val="5F5F5F"/>
                </a:solidFill>
                <a:latin typeface="Wingdings"/>
                <a:cs typeface="Wingdings"/>
              </a:rPr>
              <a:t></a:t>
            </a:r>
            <a:r>
              <a:rPr sz="2800" spc="5" dirty="0">
                <a:latin typeface="Calibri"/>
                <a:cs typeface="Calibri"/>
              </a:rPr>
              <a:t>An </a:t>
            </a:r>
            <a:r>
              <a:rPr sz="2800" spc="-15" dirty="0">
                <a:latin typeface="Calibri"/>
                <a:cs typeface="Calibri"/>
              </a:rPr>
              <a:t>organism </a:t>
            </a:r>
            <a:r>
              <a:rPr sz="2800" spc="-10" dirty="0">
                <a:latin typeface="Calibri"/>
                <a:cs typeface="Calibri"/>
              </a:rPr>
              <a:t>that can eat </a:t>
            </a:r>
            <a:r>
              <a:rPr sz="2800" spc="-5" dirty="0">
                <a:latin typeface="Calibri"/>
                <a:cs typeface="Calibri"/>
              </a:rPr>
              <a:t>either </a:t>
            </a:r>
            <a:r>
              <a:rPr sz="2800" spc="-10" dirty="0">
                <a:latin typeface="Calibri"/>
                <a:cs typeface="Calibri"/>
              </a:rPr>
              <a:t>plants or  </a:t>
            </a:r>
            <a:r>
              <a:rPr sz="2800" spc="-5" dirty="0">
                <a:latin typeface="Calibri"/>
                <a:cs typeface="Calibri"/>
              </a:rPr>
              <a:t>animals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energy </a:t>
            </a:r>
            <a:r>
              <a:rPr sz="2800" spc="-5" dirty="0">
                <a:latin typeface="Calibri"/>
                <a:cs typeface="Calibri"/>
              </a:rPr>
              <a:t>(humans, </a:t>
            </a:r>
            <a:r>
              <a:rPr sz="2800" spc="-15" dirty="0">
                <a:latin typeface="Calibri"/>
                <a:cs typeface="Calibri"/>
              </a:rPr>
              <a:t>raccoons, </a:t>
            </a:r>
            <a:r>
              <a:rPr sz="2800" spc="-10" dirty="0">
                <a:latin typeface="Calibri"/>
                <a:cs typeface="Calibri"/>
              </a:rPr>
              <a:t>black  </a:t>
            </a:r>
            <a:r>
              <a:rPr sz="2800" spc="-15" dirty="0">
                <a:latin typeface="Calibri"/>
                <a:cs typeface="Calibri"/>
              </a:rPr>
              <a:t>bears,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chimpanzees)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62469" y="465480"/>
            <a:ext cx="1905762" cy="1238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74916" y="2089543"/>
            <a:ext cx="1562989" cy="1143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858" y="5218887"/>
            <a:ext cx="16948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HABI</a:t>
            </a:r>
            <a:r>
              <a:rPr sz="2800" b="1" spc="-235" dirty="0">
                <a:latin typeface="Calibri"/>
                <a:cs typeface="Calibri"/>
              </a:rPr>
              <a:t>T</a:t>
            </a:r>
            <a:r>
              <a:rPr sz="2800" b="1" spc="-229" dirty="0">
                <a:latin typeface="Calibri"/>
                <a:cs typeface="Calibri"/>
              </a:rPr>
              <a:t>A</a:t>
            </a:r>
            <a:r>
              <a:rPr sz="2800" b="1" spc="-135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960" y="5507532"/>
            <a:ext cx="6884034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solidFill>
                  <a:srgbClr val="5F5F5F"/>
                </a:solidFill>
                <a:latin typeface="Wingdings"/>
                <a:cs typeface="Wingdings"/>
              </a:rPr>
              <a:t>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area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which an </a:t>
            </a:r>
            <a:r>
              <a:rPr sz="2800" spc="-15" dirty="0">
                <a:latin typeface="Calibri"/>
                <a:cs typeface="Calibri"/>
              </a:rPr>
              <a:t>organism </a:t>
            </a:r>
            <a:r>
              <a:rPr sz="2800" spc="-10" dirty="0">
                <a:latin typeface="Calibri"/>
                <a:cs typeface="Calibri"/>
              </a:rPr>
              <a:t>lives, </a:t>
            </a:r>
            <a:r>
              <a:rPr sz="2800" spc="-5" dirty="0">
                <a:latin typeface="Calibri"/>
                <a:cs typeface="Calibri"/>
              </a:rPr>
              <a:t>including  the space,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food </a:t>
            </a:r>
            <a:r>
              <a:rPr sz="2800" spc="-15" dirty="0">
                <a:latin typeface="Calibri"/>
                <a:cs typeface="Calibri"/>
              </a:rPr>
              <a:t>available, vegetation  </a:t>
            </a:r>
            <a:r>
              <a:rPr sz="2800" spc="-5" dirty="0">
                <a:latin typeface="Calibri"/>
                <a:cs typeface="Calibri"/>
              </a:rPr>
              <a:t>and soil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types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52359" y="5474233"/>
            <a:ext cx="1419605" cy="1158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06335" y="3528948"/>
            <a:ext cx="1700276" cy="1407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711" y="236931"/>
            <a:ext cx="75647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3200" spc="-5" dirty="0">
                <a:solidFill>
                  <a:srgbClr val="0E233D"/>
                </a:solidFill>
              </a:rPr>
              <a:t>V.	Ecological </a:t>
            </a:r>
            <a:r>
              <a:rPr sz="3200" dirty="0">
                <a:solidFill>
                  <a:srgbClr val="0E233D"/>
                </a:solidFill>
              </a:rPr>
              <a:t>Interactions </a:t>
            </a:r>
            <a:r>
              <a:rPr sz="3200" spc="-5" dirty="0">
                <a:solidFill>
                  <a:srgbClr val="0E233D"/>
                </a:solidFill>
              </a:rPr>
              <a:t>between</a:t>
            </a:r>
            <a:r>
              <a:rPr sz="3200" spc="-204" dirty="0">
                <a:solidFill>
                  <a:srgbClr val="0E233D"/>
                </a:solidFill>
              </a:rPr>
              <a:t> </a:t>
            </a:r>
            <a:r>
              <a:rPr sz="3200" spc="-5" dirty="0">
                <a:solidFill>
                  <a:srgbClr val="0E233D"/>
                </a:solidFill>
              </a:rPr>
              <a:t>organisms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1711" y="1214373"/>
            <a:ext cx="8197215" cy="1860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E233D"/>
                </a:solidFill>
                <a:latin typeface="Calibri"/>
                <a:cs typeface="Calibri"/>
              </a:rPr>
              <a:t>A.</a:t>
            </a:r>
            <a:r>
              <a:rPr sz="2800" b="1" u="heavy" spc="-10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Calibri"/>
                <a:cs typeface="Calibri"/>
              </a:rPr>
              <a:t>Competition</a:t>
            </a:r>
            <a:r>
              <a:rPr sz="2800" spc="-10" dirty="0">
                <a:solidFill>
                  <a:srgbClr val="0E233D"/>
                </a:solidFill>
                <a:latin typeface="Calibri"/>
                <a:cs typeface="Calibri"/>
              </a:rPr>
              <a:t>—when two </a:t>
            </a:r>
            <a:r>
              <a:rPr sz="2800" spc="-25" dirty="0">
                <a:solidFill>
                  <a:srgbClr val="0E233D"/>
                </a:solidFill>
                <a:latin typeface="Calibri"/>
                <a:cs typeface="Calibri"/>
              </a:rPr>
              <a:t>organisms </a:t>
            </a:r>
            <a:r>
              <a:rPr sz="2800" spc="-5" dirty="0">
                <a:solidFill>
                  <a:srgbClr val="0E233D"/>
                </a:solidFill>
                <a:latin typeface="Calibri"/>
                <a:cs typeface="Calibri"/>
              </a:rPr>
              <a:t>of the </a:t>
            </a:r>
            <a:r>
              <a:rPr sz="2800" spc="-10" dirty="0">
                <a:solidFill>
                  <a:srgbClr val="0E233D"/>
                </a:solidFill>
                <a:latin typeface="Calibri"/>
                <a:cs typeface="Calibri"/>
              </a:rPr>
              <a:t>same or  </a:t>
            </a:r>
            <a:r>
              <a:rPr sz="2800" spc="-35" dirty="0">
                <a:solidFill>
                  <a:srgbClr val="0E233D"/>
                </a:solidFill>
                <a:latin typeface="Calibri"/>
                <a:cs typeface="Calibri"/>
              </a:rPr>
              <a:t>different </a:t>
            </a:r>
            <a:r>
              <a:rPr sz="2800" spc="-15" dirty="0">
                <a:solidFill>
                  <a:srgbClr val="0E233D"/>
                </a:solidFill>
                <a:latin typeface="Calibri"/>
                <a:cs typeface="Calibri"/>
              </a:rPr>
              <a:t>species </a:t>
            </a:r>
            <a:r>
              <a:rPr sz="2800" spc="-20" dirty="0">
                <a:solidFill>
                  <a:srgbClr val="0E233D"/>
                </a:solidFill>
                <a:latin typeface="Calibri"/>
                <a:cs typeface="Calibri"/>
              </a:rPr>
              <a:t>attempt to </a:t>
            </a:r>
            <a:r>
              <a:rPr sz="2800" spc="-5" dirty="0">
                <a:solidFill>
                  <a:srgbClr val="0E233D"/>
                </a:solidFill>
                <a:latin typeface="Calibri"/>
                <a:cs typeface="Calibri"/>
              </a:rPr>
              <a:t>use an </a:t>
            </a:r>
            <a:r>
              <a:rPr sz="2800" spc="-15" dirty="0">
                <a:solidFill>
                  <a:srgbClr val="0E233D"/>
                </a:solidFill>
                <a:latin typeface="Calibri"/>
                <a:cs typeface="Calibri"/>
              </a:rPr>
              <a:t>ecological </a:t>
            </a:r>
            <a:r>
              <a:rPr sz="2800" spc="-25" dirty="0">
                <a:solidFill>
                  <a:srgbClr val="0E233D"/>
                </a:solidFill>
                <a:latin typeface="Calibri"/>
                <a:cs typeface="Calibri"/>
              </a:rPr>
              <a:t>resource </a:t>
            </a:r>
            <a:r>
              <a:rPr sz="2800" spc="-5" dirty="0">
                <a:solidFill>
                  <a:srgbClr val="0E233D"/>
                </a:solidFill>
                <a:latin typeface="Calibri"/>
                <a:cs typeface="Calibri"/>
              </a:rPr>
              <a:t>in  the </a:t>
            </a:r>
            <a:r>
              <a:rPr sz="2800" spc="-10" dirty="0">
                <a:solidFill>
                  <a:srgbClr val="0E233D"/>
                </a:solidFill>
                <a:latin typeface="Calibri"/>
                <a:cs typeface="Calibri"/>
              </a:rPr>
              <a:t>same </a:t>
            </a:r>
            <a:r>
              <a:rPr sz="2800" spc="-5" dirty="0">
                <a:solidFill>
                  <a:srgbClr val="0E233D"/>
                </a:solidFill>
                <a:latin typeface="Calibri"/>
                <a:cs typeface="Calibri"/>
              </a:rPr>
              <a:t>place </a:t>
            </a:r>
            <a:r>
              <a:rPr sz="2800" spc="-15" dirty="0">
                <a:solidFill>
                  <a:srgbClr val="0E233D"/>
                </a:solidFill>
                <a:latin typeface="Calibri"/>
                <a:cs typeface="Calibri"/>
              </a:rPr>
              <a:t>at </a:t>
            </a:r>
            <a:r>
              <a:rPr sz="2800" spc="-5" dirty="0">
                <a:solidFill>
                  <a:srgbClr val="0E233D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0E233D"/>
                </a:solidFill>
                <a:latin typeface="Calibri"/>
                <a:cs typeface="Calibri"/>
              </a:rPr>
              <a:t>same</a:t>
            </a:r>
            <a:r>
              <a:rPr sz="2800" spc="-45" dirty="0">
                <a:solidFill>
                  <a:srgbClr val="0E233D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E233D"/>
                </a:solidFill>
                <a:latin typeface="Calibri"/>
                <a:cs typeface="Calibri"/>
              </a:rPr>
              <a:t>time.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  <a:tabLst>
                <a:tab pos="1052195" algn="l"/>
              </a:tabLst>
            </a:pPr>
            <a:r>
              <a:rPr sz="2800" spc="-5" dirty="0">
                <a:solidFill>
                  <a:srgbClr val="0E233D"/>
                </a:solidFill>
                <a:latin typeface="Calibri"/>
                <a:cs typeface="Calibri"/>
              </a:rPr>
              <a:t>Ex:	</a:t>
            </a:r>
            <a:r>
              <a:rPr sz="2800" b="1" u="heavy" spc="-15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Calibri"/>
                <a:cs typeface="Calibri"/>
              </a:rPr>
              <a:t>food, </a:t>
            </a:r>
            <a:r>
              <a:rPr sz="2800" b="1" u="heavy" spc="-55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Calibri"/>
                <a:cs typeface="Calibri"/>
              </a:rPr>
              <a:t>water,</a:t>
            </a:r>
            <a:r>
              <a:rPr sz="2800" b="1" u="heavy" spc="-15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5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Calibri"/>
                <a:cs typeface="Calibri"/>
              </a:rPr>
              <a:t>shelter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248103"/>
            <a:ext cx="9144000" cy="3609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11" y="236931"/>
            <a:ext cx="7664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2130" algn="l"/>
              </a:tabLst>
            </a:pPr>
            <a:r>
              <a:rPr sz="3200" b="1" dirty="0">
                <a:solidFill>
                  <a:srgbClr val="0E233D"/>
                </a:solidFill>
                <a:latin typeface="Calibri"/>
                <a:cs typeface="Calibri"/>
              </a:rPr>
              <a:t>B.	</a:t>
            </a:r>
            <a:r>
              <a:rPr sz="3200" b="1" u="heavy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Calibri"/>
                <a:cs typeface="Calibri"/>
              </a:rPr>
              <a:t>Niche</a:t>
            </a:r>
            <a:r>
              <a:rPr sz="3200" dirty="0">
                <a:solidFill>
                  <a:srgbClr val="0E233D"/>
                </a:solidFill>
              </a:rPr>
              <a:t>—</a:t>
            </a:r>
            <a:r>
              <a:rPr sz="3000" dirty="0">
                <a:solidFill>
                  <a:srgbClr val="0E233D"/>
                </a:solidFill>
              </a:rPr>
              <a:t>the </a:t>
            </a:r>
            <a:r>
              <a:rPr sz="3000" spc="-5" dirty="0">
                <a:solidFill>
                  <a:srgbClr val="0E233D"/>
                </a:solidFill>
              </a:rPr>
              <a:t>ecological </a:t>
            </a:r>
            <a:r>
              <a:rPr sz="3000" spc="-15" dirty="0">
                <a:solidFill>
                  <a:srgbClr val="0E233D"/>
                </a:solidFill>
              </a:rPr>
              <a:t>niche </a:t>
            </a:r>
            <a:r>
              <a:rPr sz="3000" spc="-5" dirty="0">
                <a:solidFill>
                  <a:srgbClr val="0E233D"/>
                </a:solidFill>
              </a:rPr>
              <a:t>involves both</a:t>
            </a:r>
            <a:r>
              <a:rPr sz="3000" spc="-245" dirty="0">
                <a:solidFill>
                  <a:srgbClr val="0E233D"/>
                </a:solidFill>
              </a:rPr>
              <a:t> </a:t>
            </a:r>
            <a:r>
              <a:rPr sz="3000" spc="-10" dirty="0">
                <a:solidFill>
                  <a:srgbClr val="0E233D"/>
                </a:solidFill>
              </a:rPr>
              <a:t>the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151" y="725170"/>
            <a:ext cx="8275320" cy="305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5260">
              <a:lnSpc>
                <a:spcPct val="100000"/>
              </a:lnSpc>
              <a:spcBef>
                <a:spcPts val="100"/>
              </a:spcBef>
            </a:pPr>
            <a:r>
              <a:rPr sz="3000" b="1" u="heavy" spc="-5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Calibri"/>
                <a:cs typeface="Calibri"/>
              </a:rPr>
              <a:t>place</a:t>
            </a:r>
            <a:r>
              <a:rPr sz="3000" b="1" spc="-5" dirty="0">
                <a:solidFill>
                  <a:srgbClr val="0E233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E233D"/>
                </a:solidFill>
                <a:latin typeface="Calibri"/>
                <a:cs typeface="Calibri"/>
              </a:rPr>
              <a:t>where </a:t>
            </a:r>
            <a:r>
              <a:rPr sz="3000" dirty="0">
                <a:solidFill>
                  <a:srgbClr val="0E233D"/>
                </a:solidFill>
                <a:latin typeface="Calibri"/>
                <a:cs typeface="Calibri"/>
              </a:rPr>
              <a:t>an </a:t>
            </a:r>
            <a:r>
              <a:rPr sz="3000" spc="-15" dirty="0">
                <a:solidFill>
                  <a:srgbClr val="0E233D"/>
                </a:solidFill>
                <a:latin typeface="Calibri"/>
                <a:cs typeface="Calibri"/>
              </a:rPr>
              <a:t>organism </a:t>
            </a:r>
            <a:r>
              <a:rPr sz="3000" spc="-10" dirty="0">
                <a:solidFill>
                  <a:srgbClr val="0E233D"/>
                </a:solidFill>
                <a:latin typeface="Calibri"/>
                <a:cs typeface="Calibri"/>
              </a:rPr>
              <a:t>lives</a:t>
            </a:r>
            <a:r>
              <a:rPr sz="3000" spc="-130" dirty="0">
                <a:solidFill>
                  <a:srgbClr val="0E233D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E233D"/>
                </a:solidFill>
                <a:latin typeface="Calibri"/>
                <a:cs typeface="Calibri"/>
              </a:rPr>
              <a:t>and</a:t>
            </a:r>
            <a:endParaRPr sz="3000">
              <a:latin typeface="Calibri"/>
              <a:cs typeface="Calibri"/>
            </a:endParaRPr>
          </a:p>
          <a:p>
            <a:pPr marL="1445260">
              <a:lnSpc>
                <a:spcPct val="100000"/>
              </a:lnSpc>
            </a:pPr>
            <a:r>
              <a:rPr sz="3000" dirty="0">
                <a:solidFill>
                  <a:srgbClr val="0E233D"/>
                </a:solidFill>
                <a:latin typeface="Calibri"/>
                <a:cs typeface="Calibri"/>
              </a:rPr>
              <a:t>the </a:t>
            </a:r>
            <a:r>
              <a:rPr sz="3000" b="1" u="heavy" spc="-15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Calibri"/>
                <a:cs typeface="Calibri"/>
              </a:rPr>
              <a:t>roles</a:t>
            </a:r>
            <a:r>
              <a:rPr sz="3000" b="1" spc="-15" dirty="0">
                <a:solidFill>
                  <a:srgbClr val="0E233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E233D"/>
                </a:solidFill>
                <a:latin typeface="Calibri"/>
                <a:cs typeface="Calibri"/>
              </a:rPr>
              <a:t>that </a:t>
            </a:r>
            <a:r>
              <a:rPr sz="3000" dirty="0">
                <a:solidFill>
                  <a:srgbClr val="0E233D"/>
                </a:solidFill>
                <a:latin typeface="Calibri"/>
                <a:cs typeface="Calibri"/>
              </a:rPr>
              <a:t>an </a:t>
            </a:r>
            <a:r>
              <a:rPr sz="3000" spc="-15" dirty="0">
                <a:solidFill>
                  <a:srgbClr val="0E233D"/>
                </a:solidFill>
                <a:latin typeface="Calibri"/>
                <a:cs typeface="Calibri"/>
              </a:rPr>
              <a:t>organism </a:t>
            </a:r>
            <a:r>
              <a:rPr sz="3000" spc="-5" dirty="0">
                <a:solidFill>
                  <a:srgbClr val="0E233D"/>
                </a:solidFill>
                <a:latin typeface="Calibri"/>
                <a:cs typeface="Calibri"/>
              </a:rPr>
              <a:t>has </a:t>
            </a:r>
            <a:r>
              <a:rPr sz="3000" dirty="0">
                <a:solidFill>
                  <a:srgbClr val="0E233D"/>
                </a:solidFill>
                <a:latin typeface="Calibri"/>
                <a:cs typeface="Calibri"/>
              </a:rPr>
              <a:t>in its</a:t>
            </a:r>
            <a:r>
              <a:rPr sz="3000" spc="-165" dirty="0">
                <a:solidFill>
                  <a:srgbClr val="0E233D"/>
                </a:solidFill>
                <a:latin typeface="Calibri"/>
                <a:cs typeface="Calibri"/>
              </a:rPr>
              <a:t> </a:t>
            </a:r>
            <a:r>
              <a:rPr sz="3000" b="1" u="heavy" spc="-10" dirty="0">
                <a:solidFill>
                  <a:srgbClr val="0E233D"/>
                </a:solidFill>
                <a:uFill>
                  <a:solidFill>
                    <a:srgbClr val="0E233D"/>
                  </a:solidFill>
                </a:uFill>
                <a:latin typeface="Calibri"/>
                <a:cs typeface="Calibri"/>
              </a:rPr>
              <a:t>habitat</a:t>
            </a:r>
            <a:r>
              <a:rPr sz="3000" spc="-10" dirty="0">
                <a:solidFill>
                  <a:srgbClr val="0E233D"/>
                </a:solidFill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16660" marR="382905" indent="-1204595">
              <a:lnSpc>
                <a:spcPct val="100000"/>
              </a:lnSpc>
              <a:spcBef>
                <a:spcPts val="2245"/>
              </a:spcBef>
            </a:pPr>
            <a:r>
              <a:rPr sz="2400" spc="-10" dirty="0">
                <a:latin typeface="Calibri"/>
                <a:cs typeface="Calibri"/>
              </a:rPr>
              <a:t>Example: </a:t>
            </a:r>
            <a:r>
              <a:rPr sz="2400" spc="-1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ecological </a:t>
            </a:r>
            <a:r>
              <a:rPr sz="2400" spc="-5" dirty="0">
                <a:latin typeface="Calibri"/>
                <a:cs typeface="Calibri"/>
              </a:rPr>
              <a:t>niche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sunflower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growing </a:t>
            </a:r>
            <a:r>
              <a:rPr sz="2400" dirty="0">
                <a:latin typeface="Calibri"/>
                <a:cs typeface="Calibri"/>
              </a:rPr>
              <a:t>in the  </a:t>
            </a:r>
            <a:r>
              <a:rPr sz="2400" spc="-15" dirty="0">
                <a:latin typeface="Calibri"/>
                <a:cs typeface="Calibri"/>
              </a:rPr>
              <a:t>backyard </a:t>
            </a:r>
            <a:r>
              <a:rPr sz="2400" dirty="0">
                <a:latin typeface="Calibri"/>
                <a:cs typeface="Calibri"/>
              </a:rPr>
              <a:t>includes </a:t>
            </a:r>
            <a:r>
              <a:rPr sz="2400" spc="-5" dirty="0">
                <a:latin typeface="Calibri"/>
                <a:cs typeface="Calibri"/>
              </a:rPr>
              <a:t>absorbing light, </a:t>
            </a:r>
            <a:r>
              <a:rPr sz="2400" spc="-15" dirty="0">
                <a:latin typeface="Calibri"/>
                <a:cs typeface="Calibri"/>
              </a:rPr>
              <a:t>water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nutrients  </a:t>
            </a:r>
            <a:r>
              <a:rPr sz="2400" spc="-15" dirty="0">
                <a:latin typeface="Calibri"/>
                <a:cs typeface="Calibri"/>
              </a:rPr>
              <a:t>(for </a:t>
            </a:r>
            <a:r>
              <a:rPr sz="2400" spc="-10" dirty="0">
                <a:latin typeface="Calibri"/>
                <a:cs typeface="Calibri"/>
              </a:rPr>
              <a:t>photosynthesis), providing shelter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30" dirty="0">
                <a:latin typeface="Calibri"/>
                <a:cs typeface="Calibri"/>
              </a:rPr>
              <a:t>food for  </a:t>
            </a:r>
            <a:r>
              <a:rPr sz="2400" spc="-5" dirty="0">
                <a:latin typeface="Calibri"/>
                <a:cs typeface="Calibri"/>
              </a:rPr>
              <a:t>other </a:t>
            </a:r>
            <a:r>
              <a:rPr sz="2400" spc="-10" dirty="0">
                <a:latin typeface="Calibri"/>
                <a:cs typeface="Calibri"/>
              </a:rPr>
              <a:t>organisms </a:t>
            </a:r>
            <a:r>
              <a:rPr sz="2400" dirty="0">
                <a:latin typeface="Calibri"/>
                <a:cs typeface="Calibri"/>
              </a:rPr>
              <a:t>(e.g. </a:t>
            </a:r>
            <a:r>
              <a:rPr sz="2400" spc="-5" dirty="0">
                <a:latin typeface="Calibri"/>
                <a:cs typeface="Calibri"/>
              </a:rPr>
              <a:t>bees, ants, </a:t>
            </a:r>
            <a:r>
              <a:rPr sz="2400" spc="-10" dirty="0">
                <a:latin typeface="Calibri"/>
                <a:cs typeface="Calibri"/>
              </a:rPr>
              <a:t>etc.),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giving </a:t>
            </a:r>
            <a:r>
              <a:rPr sz="2400" spc="-15" dirty="0">
                <a:latin typeface="Calibri"/>
                <a:cs typeface="Calibri"/>
              </a:rPr>
              <a:t>off  </a:t>
            </a:r>
            <a:r>
              <a:rPr sz="2400" spc="-20" dirty="0">
                <a:latin typeface="Calibri"/>
                <a:cs typeface="Calibri"/>
              </a:rPr>
              <a:t>oxygen </a:t>
            </a:r>
            <a:r>
              <a:rPr sz="2400" spc="-15" dirty="0">
                <a:latin typeface="Calibri"/>
                <a:cs typeface="Calibri"/>
              </a:rPr>
              <a:t>into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atmosphere.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191000"/>
            <a:ext cx="9144000" cy="2667000"/>
            <a:chOff x="0" y="4191000"/>
            <a:chExt cx="9144000" cy="2667000"/>
          </a:xfrm>
        </p:grpSpPr>
        <p:sp>
          <p:nvSpPr>
            <p:cNvPr id="5" name="object 5"/>
            <p:cNvSpPr/>
            <p:nvPr/>
          </p:nvSpPr>
          <p:spPr>
            <a:xfrm>
              <a:off x="3962400" y="4191000"/>
              <a:ext cx="2983229" cy="2666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191000"/>
              <a:ext cx="4005579" cy="26669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34200" y="4191000"/>
              <a:ext cx="2209799" cy="26669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091" y="163779"/>
            <a:ext cx="7506970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95"/>
              </a:spcBef>
              <a:buAutoNum type="alphaUcPeriod" startAt="3"/>
              <a:tabLst>
                <a:tab pos="527685" algn="l"/>
                <a:tab pos="528320" algn="l"/>
              </a:tabLst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Predation</a:t>
            </a:r>
            <a:r>
              <a:rPr sz="2800" spc="-10" dirty="0">
                <a:latin typeface="Calibri"/>
                <a:cs typeface="Calibri"/>
              </a:rPr>
              <a:t>—one </a:t>
            </a:r>
            <a:r>
              <a:rPr sz="2800" spc="-30" dirty="0">
                <a:latin typeface="Calibri"/>
                <a:cs typeface="Calibri"/>
              </a:rPr>
              <a:t>organism </a:t>
            </a:r>
            <a:r>
              <a:rPr sz="2800" spc="-15" dirty="0">
                <a:latin typeface="Calibri"/>
                <a:cs typeface="Calibri"/>
              </a:rPr>
              <a:t>captures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feeds </a:t>
            </a:r>
            <a:r>
              <a:rPr sz="2800" spc="-10" dirty="0">
                <a:latin typeface="Calibri"/>
                <a:cs typeface="Calibri"/>
              </a:rPr>
              <a:t>on  </a:t>
            </a:r>
            <a:r>
              <a:rPr sz="2800" spc="-5" dirty="0">
                <a:latin typeface="Calibri"/>
                <a:cs typeface="Calibri"/>
              </a:rPr>
              <a:t>another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organism</a:t>
            </a:r>
            <a:endParaRPr sz="2800">
              <a:latin typeface="Calibri"/>
              <a:cs typeface="Calibri"/>
            </a:endParaRPr>
          </a:p>
          <a:p>
            <a:pPr marL="984885" lvl="1" indent="-51562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Predator</a:t>
            </a:r>
            <a:r>
              <a:rPr sz="2800" spc="-15" dirty="0">
                <a:latin typeface="Calibri"/>
                <a:cs typeface="Calibri"/>
              </a:rPr>
              <a:t>—one </a:t>
            </a:r>
            <a:r>
              <a:rPr sz="2800" spc="-10" dirty="0">
                <a:latin typeface="Calibri"/>
                <a:cs typeface="Calibri"/>
              </a:rPr>
              <a:t>that does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killing</a:t>
            </a:r>
            <a:endParaRPr sz="2800">
              <a:latin typeface="Calibri"/>
              <a:cs typeface="Calibri"/>
            </a:endParaRPr>
          </a:p>
          <a:p>
            <a:pPr marL="984885" lvl="1" indent="-515620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Prey</a:t>
            </a:r>
            <a:r>
              <a:rPr sz="2800" spc="-15" dirty="0">
                <a:latin typeface="Calibri"/>
                <a:cs typeface="Calibri"/>
              </a:rPr>
              <a:t>—one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food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62000"/>
            <a:ext cx="9144000" cy="6096000"/>
            <a:chOff x="0" y="762000"/>
            <a:chExt cx="9144000" cy="6096000"/>
          </a:xfrm>
        </p:grpSpPr>
        <p:sp>
          <p:nvSpPr>
            <p:cNvPr id="4" name="object 4"/>
            <p:cNvSpPr/>
            <p:nvPr/>
          </p:nvSpPr>
          <p:spPr>
            <a:xfrm>
              <a:off x="0" y="3299458"/>
              <a:ext cx="5638800" cy="35585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38800" y="3276600"/>
              <a:ext cx="3505199" cy="35813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81900" y="762000"/>
              <a:ext cx="1562099" cy="2514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77000" y="1529080"/>
              <a:ext cx="1038860" cy="909319"/>
            </a:xfrm>
            <a:custGeom>
              <a:avLst/>
              <a:gdLst/>
              <a:ahLst/>
              <a:cxnLst/>
              <a:rect l="l" t="t" r="r" b="b"/>
              <a:pathLst>
                <a:path w="1038859" h="909319">
                  <a:moveTo>
                    <a:pt x="0" y="909320"/>
                  </a:moveTo>
                  <a:lnTo>
                    <a:pt x="1038859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34580" y="1370329"/>
              <a:ext cx="261620" cy="251460"/>
            </a:xfrm>
            <a:custGeom>
              <a:avLst/>
              <a:gdLst/>
              <a:ahLst/>
              <a:cxnLst/>
              <a:rect l="l" t="t" r="r" b="b"/>
              <a:pathLst>
                <a:path w="261620" h="251459">
                  <a:moveTo>
                    <a:pt x="261620" y="0"/>
                  </a:moveTo>
                  <a:lnTo>
                    <a:pt x="0" y="58420"/>
                  </a:lnTo>
                  <a:lnTo>
                    <a:pt x="8890" y="101600"/>
                  </a:lnTo>
                  <a:lnTo>
                    <a:pt x="191770" y="60960"/>
                  </a:lnTo>
                  <a:lnTo>
                    <a:pt x="127000" y="237490"/>
                  </a:lnTo>
                  <a:lnTo>
                    <a:pt x="170180" y="251460"/>
                  </a:lnTo>
                  <a:lnTo>
                    <a:pt x="239395" y="60960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75729" y="2362200"/>
              <a:ext cx="577850" cy="1156970"/>
            </a:xfrm>
            <a:custGeom>
              <a:avLst/>
              <a:gdLst/>
              <a:ahLst/>
              <a:cxnLst/>
              <a:rect l="l" t="t" r="r" b="b"/>
              <a:pathLst>
                <a:path w="577850" h="1156970">
                  <a:moveTo>
                    <a:pt x="0" y="0"/>
                  </a:moveTo>
                  <a:lnTo>
                    <a:pt x="577850" y="115697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1820" y="3463289"/>
              <a:ext cx="229870" cy="270510"/>
            </a:xfrm>
            <a:custGeom>
              <a:avLst/>
              <a:gdLst/>
              <a:ahLst/>
              <a:cxnLst/>
              <a:rect l="l" t="t" r="r" b="b"/>
              <a:pathLst>
                <a:path w="229870" h="270510">
                  <a:moveTo>
                    <a:pt x="229870" y="3810"/>
                  </a:moveTo>
                  <a:lnTo>
                    <a:pt x="185420" y="0"/>
                  </a:lnTo>
                  <a:lnTo>
                    <a:pt x="179070" y="187960"/>
                  </a:lnTo>
                  <a:lnTo>
                    <a:pt x="24130" y="81292"/>
                  </a:lnTo>
                  <a:lnTo>
                    <a:pt x="0" y="119392"/>
                  </a:lnTo>
                  <a:lnTo>
                    <a:pt x="219710" y="270510"/>
                  </a:lnTo>
                  <a:lnTo>
                    <a:pt x="222885" y="187960"/>
                  </a:lnTo>
                  <a:lnTo>
                    <a:pt x="229870" y="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6400" y="1676400"/>
              <a:ext cx="1066800" cy="762000"/>
            </a:xfrm>
            <a:custGeom>
              <a:avLst/>
              <a:gdLst/>
              <a:ahLst/>
              <a:cxnLst/>
              <a:rect l="l" t="t" r="r" b="b"/>
              <a:pathLst>
                <a:path w="1066800" h="762000">
                  <a:moveTo>
                    <a:pt x="1066800" y="762000"/>
                  </a:moveTo>
                  <a:lnTo>
                    <a:pt x="0" y="0"/>
                  </a:lnTo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511" y="230835"/>
            <a:ext cx="7429500" cy="997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5"/>
              </a:spcBef>
              <a:tabLst>
                <a:tab pos="526415" algn="l"/>
              </a:tabLst>
            </a:pPr>
            <a:r>
              <a:rPr sz="3200" spc="-10" dirty="0"/>
              <a:t>D.	</a:t>
            </a:r>
            <a:r>
              <a:rPr sz="3200" b="1" dirty="0">
                <a:latin typeface="Calibri"/>
                <a:cs typeface="Calibri"/>
              </a:rPr>
              <a:t>Symbiosis</a:t>
            </a:r>
            <a:r>
              <a:rPr sz="3200" dirty="0"/>
              <a:t>—any </a:t>
            </a:r>
            <a:r>
              <a:rPr sz="3200" spc="-5" dirty="0"/>
              <a:t>relationship </a:t>
            </a:r>
            <a:r>
              <a:rPr sz="3200" dirty="0"/>
              <a:t>in which</a:t>
            </a:r>
            <a:r>
              <a:rPr sz="3200" spc="-200" dirty="0"/>
              <a:t> </a:t>
            </a:r>
            <a:r>
              <a:rPr sz="3200" dirty="0"/>
              <a:t>two</a:t>
            </a:r>
            <a:endParaRPr sz="3200">
              <a:latin typeface="Calibri"/>
              <a:cs typeface="Calibri"/>
            </a:endParaRPr>
          </a:p>
          <a:p>
            <a:pPr marL="2527300">
              <a:lnSpc>
                <a:spcPts val="3820"/>
              </a:lnSpc>
            </a:pPr>
            <a:r>
              <a:rPr sz="3200" spc="-5" dirty="0"/>
              <a:t>species live </a:t>
            </a:r>
            <a:r>
              <a:rPr sz="3200" dirty="0"/>
              <a:t>closely</a:t>
            </a:r>
            <a:r>
              <a:rPr sz="3200" spc="-130" dirty="0"/>
              <a:t> </a:t>
            </a:r>
            <a:r>
              <a:rPr sz="3200" spc="-5" dirty="0"/>
              <a:t>together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08075" indent="-49212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1108075" algn="l"/>
                <a:tab pos="1108710" algn="l"/>
              </a:tabLst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Mutualism</a:t>
            </a:r>
            <a:r>
              <a:rPr spc="-5" dirty="0"/>
              <a:t>—both species benefit</a:t>
            </a:r>
            <a:r>
              <a:rPr spc="-165" dirty="0"/>
              <a:t> </a:t>
            </a:r>
            <a:r>
              <a:rPr dirty="0"/>
              <a:t>(WIN-WIN)</a:t>
            </a:r>
          </a:p>
          <a:p>
            <a:pPr marL="2616835">
              <a:lnSpc>
                <a:spcPct val="100000"/>
              </a:lnSpc>
              <a:tabLst>
                <a:tab pos="3096895" algn="l"/>
                <a:tab pos="3763010" algn="l"/>
              </a:tabLst>
            </a:pPr>
            <a:r>
              <a:rPr dirty="0"/>
              <a:t>a.	</a:t>
            </a:r>
            <a:r>
              <a:rPr spc="-5" dirty="0"/>
              <a:t>Ex:	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insects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b="1" u="heavy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flowers</a:t>
            </a:r>
          </a:p>
          <a:p>
            <a:pPr marL="90805">
              <a:lnSpc>
                <a:spcPct val="100000"/>
              </a:lnSpc>
              <a:spcBef>
                <a:spcPts val="40"/>
              </a:spcBef>
            </a:pPr>
            <a:endParaRPr sz="325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</a:pPr>
            <a:r>
              <a:rPr sz="2400" spc="-5" dirty="0"/>
              <a:t>Can </a:t>
            </a:r>
            <a:r>
              <a:rPr sz="2400" dirty="0"/>
              <a:t>you think </a:t>
            </a:r>
            <a:r>
              <a:rPr sz="2400" spc="-5" dirty="0"/>
              <a:t>of </a:t>
            </a:r>
            <a:r>
              <a:rPr sz="2400" dirty="0"/>
              <a:t>any </a:t>
            </a:r>
            <a:r>
              <a:rPr sz="2400" spc="-5" dirty="0"/>
              <a:t>other examples </a:t>
            </a:r>
            <a:r>
              <a:rPr sz="2400" dirty="0"/>
              <a:t>that we’ve talked </a:t>
            </a:r>
            <a:r>
              <a:rPr sz="2400" spc="-5" dirty="0"/>
              <a:t>about </a:t>
            </a:r>
            <a:r>
              <a:rPr sz="2400" dirty="0"/>
              <a:t>in</a:t>
            </a:r>
            <a:r>
              <a:rPr sz="2400" spc="-345" dirty="0"/>
              <a:t> </a:t>
            </a:r>
            <a:r>
              <a:rPr sz="2400" dirty="0"/>
              <a:t>class?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04800" y="3657600"/>
            <a:ext cx="3483610" cy="3200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7959" y="3657600"/>
            <a:ext cx="4936490" cy="3200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105"/>
              </a:spcBef>
            </a:pPr>
            <a:r>
              <a:rPr dirty="0"/>
              <a:t>2.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Commensalism</a:t>
            </a:r>
            <a:r>
              <a:rPr spc="-5" dirty="0"/>
              <a:t>—one member </a:t>
            </a:r>
            <a:r>
              <a:rPr dirty="0"/>
              <a:t>of </a:t>
            </a:r>
            <a:r>
              <a:rPr spc="-15" dirty="0"/>
              <a:t>the</a:t>
            </a:r>
            <a:r>
              <a:rPr spc="-170" dirty="0"/>
              <a:t> </a:t>
            </a:r>
            <a:r>
              <a:rPr spc="-5" dirty="0"/>
              <a:t>association</a:t>
            </a:r>
          </a:p>
          <a:p>
            <a:pPr marL="3634740" marR="471170">
              <a:lnSpc>
                <a:spcPct val="100000"/>
              </a:lnSpc>
            </a:pPr>
            <a:r>
              <a:rPr spc="-5" dirty="0"/>
              <a:t>benefits </a:t>
            </a:r>
            <a:r>
              <a:rPr dirty="0"/>
              <a:t>and </a:t>
            </a:r>
            <a:r>
              <a:rPr spc="-10" dirty="0"/>
              <a:t>the </a:t>
            </a:r>
            <a:r>
              <a:rPr spc="-5" dirty="0"/>
              <a:t>other </a:t>
            </a:r>
            <a:r>
              <a:rPr dirty="0"/>
              <a:t>is  </a:t>
            </a:r>
            <a:r>
              <a:rPr spc="-5" dirty="0"/>
              <a:t>neither helped nor</a:t>
            </a:r>
            <a:r>
              <a:rPr spc="-150" dirty="0"/>
              <a:t> </a:t>
            </a:r>
            <a:r>
              <a:rPr spc="-5" dirty="0"/>
              <a:t>harmed.  (WIN-0)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189" y="2484881"/>
            <a:ext cx="8567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59985" algn="l"/>
              </a:tabLst>
            </a:pPr>
            <a:r>
              <a:rPr sz="4200" spc="-15" baseline="-1984" dirty="0">
                <a:latin typeface="Calibri"/>
                <a:cs typeface="Calibri"/>
              </a:rPr>
              <a:t>Example: </a:t>
            </a:r>
            <a:r>
              <a:rPr sz="2400" spc="-15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Remora fish</a:t>
            </a:r>
            <a:r>
              <a:rPr sz="2400" spc="-2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attaches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	the </a:t>
            </a:r>
            <a:r>
              <a:rPr sz="2400" spc="-5" dirty="0">
                <a:latin typeface="Calibri"/>
                <a:cs typeface="Calibri"/>
              </a:rPr>
              <a:t>shark </a:t>
            </a:r>
            <a:r>
              <a:rPr sz="2400" dirty="0">
                <a:latin typeface="Calibri"/>
                <a:cs typeface="Calibri"/>
              </a:rPr>
              <a:t>and gets a </a:t>
            </a:r>
            <a:r>
              <a:rPr sz="2400" spc="-5" dirty="0">
                <a:latin typeface="Calibri"/>
                <a:cs typeface="Calibri"/>
              </a:rPr>
              <a:t>free</a:t>
            </a:r>
            <a:r>
              <a:rPr sz="2400" spc="-2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1797" y="3276600"/>
            <a:ext cx="488315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711" y="313131"/>
            <a:ext cx="8303895" cy="266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6415" marR="414655" indent="-514350">
              <a:lnSpc>
                <a:spcPct val="100000"/>
              </a:lnSpc>
              <a:spcBef>
                <a:spcPts val="105"/>
              </a:spcBef>
              <a:tabLst>
                <a:tab pos="526415" algn="l"/>
              </a:tabLst>
            </a:pPr>
            <a:r>
              <a:rPr sz="3200" spc="-5" dirty="0">
                <a:latin typeface="Calibri"/>
                <a:cs typeface="Calibri"/>
              </a:rPr>
              <a:t>3.	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Parasitism</a:t>
            </a:r>
            <a:r>
              <a:rPr sz="3200" spc="-10" dirty="0">
                <a:latin typeface="Calibri"/>
                <a:cs typeface="Calibri"/>
              </a:rPr>
              <a:t>—one </a:t>
            </a:r>
            <a:r>
              <a:rPr sz="3200" spc="-15" dirty="0">
                <a:latin typeface="Calibri"/>
                <a:cs typeface="Calibri"/>
              </a:rPr>
              <a:t>organisms </a:t>
            </a:r>
            <a:r>
              <a:rPr sz="3200" spc="-10" dirty="0">
                <a:latin typeface="Calibri"/>
                <a:cs typeface="Calibri"/>
              </a:rPr>
              <a:t>lives </a:t>
            </a:r>
            <a:r>
              <a:rPr sz="3200" dirty="0">
                <a:latin typeface="Calibri"/>
                <a:cs typeface="Calibri"/>
              </a:rPr>
              <a:t>on or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inside  another </a:t>
            </a:r>
            <a:r>
              <a:rPr sz="3200" spc="-15" dirty="0">
                <a:latin typeface="Calibri"/>
                <a:cs typeface="Calibri"/>
              </a:rPr>
              <a:t>organism </a:t>
            </a:r>
            <a:r>
              <a:rPr sz="3200" spc="-10" dirty="0">
                <a:latin typeface="Calibri"/>
                <a:cs typeface="Calibri"/>
              </a:rPr>
              <a:t>(host)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harms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it.</a:t>
            </a:r>
            <a:endParaRPr sz="3200">
              <a:latin typeface="Calibri"/>
              <a:cs typeface="Calibri"/>
            </a:endParaRPr>
          </a:p>
          <a:p>
            <a:pPr marL="526415" marR="5080">
              <a:lnSpc>
                <a:spcPct val="100000"/>
              </a:lnSpc>
              <a:spcBef>
                <a:spcPts val="600"/>
              </a:spcBef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parasite </a:t>
            </a:r>
            <a:r>
              <a:rPr sz="3200" spc="-10" dirty="0">
                <a:latin typeface="Calibri"/>
                <a:cs typeface="Calibri"/>
              </a:rPr>
              <a:t>obtains </a:t>
            </a:r>
            <a:r>
              <a:rPr sz="3200" dirty="0">
                <a:latin typeface="Calibri"/>
                <a:cs typeface="Calibri"/>
              </a:rPr>
              <a:t>all or </a:t>
            </a:r>
            <a:r>
              <a:rPr sz="3200" spc="-5" dirty="0">
                <a:latin typeface="Calibri"/>
                <a:cs typeface="Calibri"/>
              </a:rPr>
              <a:t>part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its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nutritional  needs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host.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(WIN-LOSE)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3200" spc="-10" dirty="0">
                <a:latin typeface="Calibri"/>
                <a:cs typeface="Calibri"/>
              </a:rPr>
              <a:t>Example: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fleas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 a</a:t>
            </a:r>
            <a:r>
              <a:rPr sz="32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3053078"/>
            <a:ext cx="3352800" cy="3804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0248" y="3173220"/>
            <a:ext cx="3884549" cy="3684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1589" y="2859786"/>
            <a:ext cx="6292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Origin </a:t>
            </a:r>
            <a:r>
              <a:rPr b="1" spc="-5" dirty="0">
                <a:latin typeface="Calibri"/>
                <a:cs typeface="Calibri"/>
              </a:rPr>
              <a:t>of </a:t>
            </a:r>
            <a:r>
              <a:rPr b="1" spc="-10" dirty="0">
                <a:latin typeface="Calibri"/>
                <a:cs typeface="Calibri"/>
              </a:rPr>
              <a:t>the</a:t>
            </a:r>
            <a:r>
              <a:rPr b="1" spc="4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word…”ecology”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406" y="3700057"/>
            <a:ext cx="7575550" cy="285496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Greek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origin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latin typeface="Calibri"/>
                <a:cs typeface="Calibri"/>
              </a:rPr>
              <a:t>OIKOS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household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LOGOS </a:t>
            </a:r>
            <a:r>
              <a:rPr sz="3200" dirty="0">
                <a:latin typeface="Calibri"/>
                <a:cs typeface="Calibri"/>
              </a:rPr>
              <a:t>= </a:t>
            </a:r>
            <a:r>
              <a:rPr sz="3200" spc="-10" dirty="0">
                <a:latin typeface="Calibri"/>
                <a:cs typeface="Calibri"/>
              </a:rPr>
              <a:t>study </a:t>
            </a:r>
            <a:r>
              <a:rPr sz="3200" dirty="0">
                <a:latin typeface="Calibri"/>
                <a:cs typeface="Calibri"/>
              </a:rPr>
              <a:t>of…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Study of the </a:t>
            </a:r>
            <a:r>
              <a:rPr sz="3200" spc="-10" dirty="0">
                <a:latin typeface="Calibri"/>
                <a:cs typeface="Calibri"/>
              </a:rPr>
              <a:t>“house/environment” </a:t>
            </a:r>
            <a:r>
              <a:rPr sz="3200" dirty="0">
                <a:latin typeface="Calibri"/>
                <a:cs typeface="Calibri"/>
              </a:rPr>
              <a:t>in which  </a:t>
            </a:r>
            <a:r>
              <a:rPr sz="3200" spc="-15" dirty="0">
                <a:latin typeface="Calibri"/>
                <a:cs typeface="Calibri"/>
              </a:rPr>
              <a:t>we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live.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509" y="820369"/>
            <a:ext cx="814450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1125" marR="5080" indent="-1369060" algn="just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Ecology: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scientific </a:t>
            </a:r>
            <a:r>
              <a:rPr sz="2800" spc="-15" dirty="0">
                <a:latin typeface="Calibri"/>
                <a:cs typeface="Calibri"/>
              </a:rPr>
              <a:t>study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b="1" u="heavy" spc="-20" dirty="0">
                <a:uFill>
                  <a:solidFill>
                    <a:srgbClr val="4E6027"/>
                  </a:solidFill>
                </a:uFill>
                <a:latin typeface="Calibri"/>
                <a:cs typeface="Calibri"/>
              </a:rPr>
              <a:t>interactions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between  </a:t>
            </a:r>
            <a:r>
              <a:rPr sz="2800" spc="-35" dirty="0">
                <a:latin typeface="Calibri"/>
                <a:cs typeface="Calibri"/>
              </a:rPr>
              <a:t>different </a:t>
            </a:r>
            <a:r>
              <a:rPr sz="2800" b="1" u="heavy" spc="-20" dirty="0">
                <a:uFill>
                  <a:solidFill>
                    <a:srgbClr val="4E6027"/>
                  </a:solidFill>
                </a:uFill>
                <a:latin typeface="Calibri"/>
                <a:cs typeface="Calibri"/>
              </a:rPr>
              <a:t>organisms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between </a:t>
            </a:r>
            <a:r>
              <a:rPr sz="2800" spc="-25" dirty="0">
                <a:latin typeface="Calibri"/>
                <a:cs typeface="Calibri"/>
              </a:rPr>
              <a:t>organisms  </a:t>
            </a:r>
            <a:r>
              <a:rPr sz="2800" spc="-5" dirty="0">
                <a:latin typeface="Calibri"/>
                <a:cs typeface="Calibri"/>
              </a:rPr>
              <a:t>and their </a:t>
            </a:r>
            <a:r>
              <a:rPr sz="2800" b="1" u="heavy" spc="-30" dirty="0">
                <a:uFill>
                  <a:solidFill>
                    <a:srgbClr val="4E6027"/>
                  </a:solidFill>
                </a:uFill>
                <a:latin typeface="Calibri"/>
                <a:cs typeface="Calibri"/>
              </a:rPr>
              <a:t>environment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surroundings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997" y="924813"/>
            <a:ext cx="8294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Ecology </a:t>
            </a:r>
            <a:r>
              <a:rPr spc="-5" dirty="0"/>
              <a:t>is </a:t>
            </a:r>
            <a:r>
              <a:rPr spc="-10" dirty="0"/>
              <a:t>study </a:t>
            </a:r>
            <a:r>
              <a:rPr spc="-5" dirty="0"/>
              <a:t>of </a:t>
            </a:r>
            <a:r>
              <a:rPr spc="-20" dirty="0"/>
              <a:t>interactions</a:t>
            </a:r>
            <a:r>
              <a:rPr spc="35" dirty="0"/>
              <a:t> </a:t>
            </a:r>
            <a:r>
              <a:rPr spc="-15" dirty="0"/>
              <a:t>between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1708226"/>
            <a:ext cx="5502910" cy="4186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non-living </a:t>
            </a:r>
            <a:r>
              <a:rPr sz="2200" b="1" spc="-15" dirty="0">
                <a:latin typeface="Calibri"/>
                <a:cs typeface="Calibri"/>
              </a:rPr>
              <a:t>components </a:t>
            </a:r>
            <a:r>
              <a:rPr sz="2200" b="1" spc="-5" dirty="0">
                <a:latin typeface="Calibri"/>
                <a:cs typeface="Calibri"/>
              </a:rPr>
              <a:t>in the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environment</a:t>
            </a:r>
            <a:r>
              <a:rPr sz="2200" spc="-15" dirty="0">
                <a:latin typeface="Calibri"/>
                <a:cs typeface="Calibri"/>
              </a:rPr>
              <a:t>…</a:t>
            </a:r>
            <a:endParaRPr sz="22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10" dirty="0">
                <a:latin typeface="Calibri"/>
                <a:cs typeface="Calibri"/>
              </a:rPr>
              <a:t>light</a:t>
            </a:r>
            <a:endParaRPr sz="19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15" dirty="0">
                <a:latin typeface="Calibri"/>
                <a:cs typeface="Calibri"/>
              </a:rPr>
              <a:t>water</a:t>
            </a:r>
            <a:endParaRPr sz="19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latin typeface="Calibri"/>
                <a:cs typeface="Calibri"/>
              </a:rPr>
              <a:t>wind</a:t>
            </a:r>
            <a:endParaRPr sz="19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10" dirty="0">
                <a:latin typeface="Calibri"/>
                <a:cs typeface="Calibri"/>
              </a:rPr>
              <a:t>nutrients </a:t>
            </a: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soil</a:t>
            </a:r>
            <a:endParaRPr sz="19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10" dirty="0">
                <a:latin typeface="Calibri"/>
                <a:cs typeface="Calibri"/>
              </a:rPr>
              <a:t>heat</a:t>
            </a:r>
            <a:endParaRPr sz="19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10" dirty="0">
                <a:latin typeface="Calibri"/>
                <a:cs typeface="Calibri"/>
              </a:rPr>
              <a:t>solar radiation</a:t>
            </a:r>
            <a:endParaRPr sz="19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10" dirty="0">
                <a:latin typeface="Calibri"/>
                <a:cs typeface="Calibri"/>
              </a:rPr>
              <a:t>atmosphere,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etc.</a:t>
            </a:r>
            <a:endParaRPr sz="19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–"/>
            </a:pPr>
            <a:endParaRPr sz="2050">
              <a:latin typeface="Calibri"/>
              <a:cs typeface="Calibri"/>
            </a:endParaRPr>
          </a:p>
          <a:p>
            <a:pPr marL="955675">
              <a:lnSpc>
                <a:spcPct val="100000"/>
              </a:lnSpc>
            </a:pPr>
            <a:r>
              <a:rPr sz="3000" dirty="0">
                <a:latin typeface="Calibri"/>
                <a:cs typeface="Calibri"/>
              </a:rPr>
              <a:t>AND…</a:t>
            </a:r>
            <a:endParaRPr sz="30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living </a:t>
            </a:r>
            <a:r>
              <a:rPr sz="2200" b="1" spc="-15" dirty="0">
                <a:latin typeface="Calibri"/>
                <a:cs typeface="Calibri"/>
              </a:rPr>
              <a:t>components </a:t>
            </a:r>
            <a:r>
              <a:rPr sz="2200" b="1" spc="-5" dirty="0">
                <a:latin typeface="Calibri"/>
                <a:cs typeface="Calibri"/>
              </a:rPr>
              <a:t>in </a:t>
            </a:r>
            <a:r>
              <a:rPr sz="2200" b="1" spc="-10" dirty="0">
                <a:latin typeface="Calibri"/>
                <a:cs typeface="Calibri"/>
              </a:rPr>
              <a:t>the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environment</a:t>
            </a:r>
            <a:r>
              <a:rPr sz="2200" spc="-15" dirty="0">
                <a:latin typeface="Calibri"/>
                <a:cs typeface="Calibri"/>
              </a:rPr>
              <a:t>…</a:t>
            </a:r>
            <a:endParaRPr sz="22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Human, </a:t>
            </a:r>
            <a:r>
              <a:rPr sz="2200" spc="-5" dirty="0">
                <a:latin typeface="Calibri"/>
                <a:cs typeface="Calibri"/>
              </a:rPr>
              <a:t>animal and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Plant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7355" y="2300492"/>
            <a:ext cx="3457909" cy="2792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6236" y="834897"/>
            <a:ext cx="61106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0" dirty="0"/>
              <a:t>To </a:t>
            </a:r>
            <a:r>
              <a:rPr sz="4400" spc="-10" dirty="0"/>
              <a:t>study </a:t>
            </a:r>
            <a:r>
              <a:rPr sz="4400" spc="-20" dirty="0"/>
              <a:t>Ecology</a:t>
            </a:r>
            <a:r>
              <a:rPr sz="4400" spc="195" dirty="0"/>
              <a:t> </a:t>
            </a:r>
            <a:r>
              <a:rPr sz="4400" spc="-20" dirty="0"/>
              <a:t>involves…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2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pc="-5" dirty="0"/>
              <a:t>For </a:t>
            </a:r>
            <a:r>
              <a:rPr dirty="0"/>
              <a:t>non-living</a:t>
            </a:r>
            <a:r>
              <a:rPr spc="-50" dirty="0"/>
              <a:t> </a:t>
            </a:r>
            <a:r>
              <a:rPr spc="-5" dirty="0"/>
              <a:t>(abiotic)</a:t>
            </a:r>
          </a:p>
          <a:p>
            <a:pPr marL="756285" lvl="1" indent="-287020">
              <a:lnSpc>
                <a:spcPct val="100000"/>
              </a:lnSpc>
              <a:spcBef>
                <a:spcPts val="36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333333"/>
                </a:solidFill>
                <a:latin typeface="Californian FB"/>
                <a:cs typeface="Californian FB"/>
              </a:rPr>
              <a:t>Climatology</a:t>
            </a:r>
            <a:endParaRPr sz="2800">
              <a:latin typeface="Californian FB"/>
              <a:cs typeface="Californian FB"/>
            </a:endParaRPr>
          </a:p>
          <a:p>
            <a:pPr marL="756285" lvl="1" indent="-28702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333333"/>
                </a:solidFill>
                <a:latin typeface="Californian FB"/>
                <a:cs typeface="Californian FB"/>
              </a:rPr>
              <a:t>Hydrology</a:t>
            </a:r>
            <a:endParaRPr sz="2800">
              <a:latin typeface="Californian FB"/>
              <a:cs typeface="Californian FB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333333"/>
                </a:solidFill>
                <a:latin typeface="Californian FB"/>
                <a:cs typeface="Californian FB"/>
              </a:rPr>
              <a:t>Oceanography</a:t>
            </a:r>
            <a:endParaRPr sz="2800">
              <a:latin typeface="Californian FB"/>
              <a:cs typeface="Californian FB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333333"/>
                </a:solidFill>
                <a:latin typeface="Californian FB"/>
                <a:cs typeface="Californian FB"/>
              </a:rPr>
              <a:t>Physics</a:t>
            </a:r>
            <a:endParaRPr sz="2800">
              <a:latin typeface="Californian FB"/>
              <a:cs typeface="Californian FB"/>
            </a:endParaRPr>
          </a:p>
          <a:p>
            <a:pPr marL="756285" lvl="1" indent="-28702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333333"/>
                </a:solidFill>
                <a:latin typeface="Californian FB"/>
                <a:cs typeface="Californian FB"/>
              </a:rPr>
              <a:t>Chemistry</a:t>
            </a:r>
            <a:endParaRPr sz="2800">
              <a:latin typeface="Californian FB"/>
              <a:cs typeface="Californian FB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solidFill>
                  <a:srgbClr val="333333"/>
                </a:solidFill>
                <a:latin typeface="Californian FB"/>
                <a:cs typeface="Californian FB"/>
              </a:rPr>
              <a:t>Geology</a:t>
            </a:r>
            <a:endParaRPr sz="2800">
              <a:latin typeface="Californian FB"/>
              <a:cs typeface="Californian FB"/>
            </a:endParaRPr>
          </a:p>
          <a:p>
            <a:pPr marL="756285" lvl="1" indent="-287020">
              <a:lnSpc>
                <a:spcPct val="100000"/>
              </a:lnSpc>
              <a:spcBef>
                <a:spcPts val="3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333333"/>
                </a:solidFill>
                <a:latin typeface="Californian FB"/>
                <a:cs typeface="Californian FB"/>
              </a:rPr>
              <a:t>soil analysis,</a:t>
            </a:r>
            <a:r>
              <a:rPr sz="2800" spc="20" dirty="0">
                <a:solidFill>
                  <a:srgbClr val="333333"/>
                </a:solidFill>
                <a:latin typeface="Californian FB"/>
                <a:cs typeface="Californian FB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fornian FB"/>
                <a:cs typeface="Californian FB"/>
              </a:rPr>
              <a:t>etc</a:t>
            </a:r>
            <a:r>
              <a:rPr sz="2800" spc="-5" dirty="0">
                <a:solidFill>
                  <a:srgbClr val="333333"/>
                </a:solidFill>
                <a:latin typeface="MS Reference Sans Serif"/>
                <a:cs typeface="MS Reference Sans Serif"/>
              </a:rPr>
              <a:t>.</a:t>
            </a:r>
            <a:endParaRPr sz="2800">
              <a:latin typeface="MS Reference Sans Serif"/>
              <a:cs typeface="MS Reference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669290" indent="-657225">
              <a:lnSpc>
                <a:spcPct val="100000"/>
              </a:lnSpc>
              <a:spcBef>
                <a:spcPts val="525"/>
              </a:spcBef>
              <a:buClr>
                <a:srgbClr val="A40020"/>
              </a:buClr>
              <a:buSzPct val="75000"/>
              <a:buFont typeface="Wingdings"/>
              <a:buChar char=""/>
              <a:tabLst>
                <a:tab pos="669290" algn="l"/>
                <a:tab pos="669925" algn="l"/>
              </a:tabLst>
            </a:pPr>
            <a:r>
              <a:rPr spc="-5" dirty="0"/>
              <a:t>For </a:t>
            </a:r>
            <a:r>
              <a:rPr dirty="0"/>
              <a:t>living</a:t>
            </a:r>
            <a:r>
              <a:rPr spc="-20" dirty="0"/>
              <a:t> </a:t>
            </a:r>
            <a:r>
              <a:rPr spc="-5" dirty="0"/>
              <a:t>(biotic)</a:t>
            </a:r>
          </a:p>
          <a:p>
            <a:pPr marL="1155700" lvl="1" indent="-685800">
              <a:lnSpc>
                <a:spcPct val="100000"/>
              </a:lnSpc>
              <a:spcBef>
                <a:spcPts val="360"/>
              </a:spcBef>
              <a:buClr>
                <a:srgbClr val="F9C163"/>
              </a:buClr>
              <a:buSzPct val="75000"/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sz="2800" spc="-5" dirty="0">
                <a:solidFill>
                  <a:srgbClr val="333333"/>
                </a:solidFill>
                <a:latin typeface="Californian FB"/>
                <a:cs typeface="Californian FB"/>
              </a:rPr>
              <a:t>animal</a:t>
            </a:r>
            <a:r>
              <a:rPr sz="2800" spc="-45" dirty="0">
                <a:solidFill>
                  <a:srgbClr val="333333"/>
                </a:solidFill>
                <a:latin typeface="Californian FB"/>
                <a:cs typeface="Californian FB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fornian FB"/>
                <a:cs typeface="Californian FB"/>
              </a:rPr>
              <a:t>behavior</a:t>
            </a:r>
            <a:endParaRPr sz="2800">
              <a:latin typeface="Californian FB"/>
              <a:cs typeface="Californian FB"/>
            </a:endParaRPr>
          </a:p>
          <a:p>
            <a:pPr marL="1155700" lvl="1" indent="-685800">
              <a:lnSpc>
                <a:spcPct val="100000"/>
              </a:lnSpc>
              <a:spcBef>
                <a:spcPts val="340"/>
              </a:spcBef>
              <a:buClr>
                <a:srgbClr val="F9C163"/>
              </a:buClr>
              <a:buSzPct val="75000"/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sz="2800" spc="-5" dirty="0">
                <a:solidFill>
                  <a:srgbClr val="333333"/>
                </a:solidFill>
                <a:latin typeface="Californian FB"/>
                <a:cs typeface="Californian FB"/>
              </a:rPr>
              <a:t>Taxonomy</a:t>
            </a:r>
            <a:endParaRPr sz="2800">
              <a:latin typeface="Californian FB"/>
              <a:cs typeface="Californian FB"/>
            </a:endParaRPr>
          </a:p>
          <a:p>
            <a:pPr marL="1155700" lvl="1" indent="-685800">
              <a:lnSpc>
                <a:spcPct val="100000"/>
              </a:lnSpc>
              <a:spcBef>
                <a:spcPts val="335"/>
              </a:spcBef>
              <a:buClr>
                <a:srgbClr val="F9C163"/>
              </a:buClr>
              <a:buSzPct val="75000"/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sz="2800" spc="-5" dirty="0">
                <a:solidFill>
                  <a:srgbClr val="333333"/>
                </a:solidFill>
                <a:latin typeface="Californian FB"/>
                <a:cs typeface="Californian FB"/>
              </a:rPr>
              <a:t>Physiology</a:t>
            </a:r>
            <a:endParaRPr sz="2800">
              <a:latin typeface="Californian FB"/>
              <a:cs typeface="Californian FB"/>
            </a:endParaRPr>
          </a:p>
          <a:p>
            <a:pPr marL="927100" marR="450215" lvl="1" indent="-457200">
              <a:lnSpc>
                <a:spcPct val="90000"/>
              </a:lnSpc>
              <a:spcBef>
                <a:spcPts val="675"/>
              </a:spcBef>
              <a:buClr>
                <a:srgbClr val="F9C163"/>
              </a:buClr>
              <a:buSzPct val="75000"/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333333"/>
                </a:solidFill>
                <a:latin typeface="Californian FB"/>
                <a:cs typeface="Californian FB"/>
              </a:rPr>
              <a:t>mathematics  </a:t>
            </a:r>
            <a:r>
              <a:rPr sz="2800" spc="-10" dirty="0">
                <a:solidFill>
                  <a:srgbClr val="333333"/>
                </a:solidFill>
                <a:latin typeface="Californian FB"/>
                <a:cs typeface="Californian FB"/>
              </a:rPr>
              <a:t>(population  </a:t>
            </a:r>
            <a:r>
              <a:rPr sz="2800" spc="-5" dirty="0">
                <a:solidFill>
                  <a:srgbClr val="333333"/>
                </a:solidFill>
                <a:latin typeface="Californian FB"/>
                <a:cs typeface="Californian FB"/>
              </a:rPr>
              <a:t>studies)</a:t>
            </a:r>
            <a:endParaRPr sz="2800">
              <a:latin typeface="Californian FB"/>
              <a:cs typeface="Californian FB"/>
            </a:endParaRPr>
          </a:p>
          <a:p>
            <a:pPr marL="1155700" lvl="1" indent="-685800">
              <a:lnSpc>
                <a:spcPct val="100000"/>
              </a:lnSpc>
              <a:spcBef>
                <a:spcPts val="335"/>
              </a:spcBef>
              <a:buClr>
                <a:srgbClr val="F9C163"/>
              </a:buClr>
              <a:buSzPct val="75000"/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sz="2800" spc="-10" dirty="0">
                <a:solidFill>
                  <a:srgbClr val="333333"/>
                </a:solidFill>
                <a:latin typeface="Californian FB"/>
                <a:cs typeface="Californian FB"/>
              </a:rPr>
              <a:t>etc.</a:t>
            </a:r>
            <a:endParaRPr sz="2800">
              <a:latin typeface="Californian FB"/>
              <a:cs typeface="Californian F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660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Levels </a:t>
            </a:r>
            <a:r>
              <a:rPr spc="-5" dirty="0"/>
              <a:t>of </a:t>
            </a:r>
            <a:r>
              <a:rPr spc="-25" dirty="0"/>
              <a:t>organization </a:t>
            </a:r>
            <a:r>
              <a:rPr spc="-5" dirty="0"/>
              <a:t>-</a:t>
            </a:r>
            <a:r>
              <a:rPr dirty="0"/>
              <a:t> </a:t>
            </a:r>
            <a:r>
              <a:rPr spc="-75" dirty="0"/>
              <a:t>Terms</a:t>
            </a:r>
          </a:p>
        </p:txBody>
      </p:sp>
      <p:sp>
        <p:nvSpPr>
          <p:cNvPr id="3" name="object 3"/>
          <p:cNvSpPr/>
          <p:nvPr/>
        </p:nvSpPr>
        <p:spPr>
          <a:xfrm>
            <a:off x="2514600" y="1523872"/>
            <a:ext cx="4267200" cy="2716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4505705"/>
            <a:ext cx="7955915" cy="1572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fornian FB"/>
                <a:cs typeface="Californian FB"/>
              </a:rPr>
              <a:t>Population</a:t>
            </a:r>
            <a:r>
              <a:rPr sz="2800" spc="-5" dirty="0">
                <a:latin typeface="Californian FB"/>
                <a:cs typeface="Californian FB"/>
              </a:rPr>
              <a:t> – </a:t>
            </a:r>
            <a:r>
              <a:rPr sz="2800" spc="-10" dirty="0">
                <a:latin typeface="Californian FB"/>
                <a:cs typeface="Californian FB"/>
              </a:rPr>
              <a:t>one </a:t>
            </a:r>
            <a:r>
              <a:rPr sz="2800" spc="-5" dirty="0">
                <a:latin typeface="Californian FB"/>
                <a:cs typeface="Californian FB"/>
              </a:rPr>
              <a:t>species </a:t>
            </a:r>
            <a:r>
              <a:rPr sz="2800" spc="-10" dirty="0">
                <a:latin typeface="Californian FB"/>
                <a:cs typeface="Californian FB"/>
              </a:rPr>
              <a:t>live </a:t>
            </a:r>
            <a:r>
              <a:rPr sz="2800" spc="-5" dirty="0">
                <a:latin typeface="Californian FB"/>
                <a:cs typeface="Californian FB"/>
              </a:rPr>
              <a:t>in </a:t>
            </a:r>
            <a:r>
              <a:rPr sz="2800" spc="-10" dirty="0">
                <a:latin typeface="Californian FB"/>
                <a:cs typeface="Californian FB"/>
              </a:rPr>
              <a:t>one </a:t>
            </a:r>
            <a:r>
              <a:rPr sz="2800" spc="-5" dirty="0">
                <a:latin typeface="Californian FB"/>
                <a:cs typeface="Californian FB"/>
              </a:rPr>
              <a:t>place at </a:t>
            </a:r>
            <a:r>
              <a:rPr sz="2800" spc="-10" dirty="0">
                <a:latin typeface="Californian FB"/>
                <a:cs typeface="Californian FB"/>
              </a:rPr>
              <a:t>one</a:t>
            </a:r>
            <a:r>
              <a:rPr sz="2800" spc="135" dirty="0">
                <a:latin typeface="Californian FB"/>
                <a:cs typeface="Californian FB"/>
              </a:rPr>
              <a:t> </a:t>
            </a:r>
            <a:r>
              <a:rPr sz="2800" spc="-5" dirty="0">
                <a:latin typeface="Californian FB"/>
                <a:cs typeface="Californian FB"/>
              </a:rPr>
              <a:t>time</a:t>
            </a:r>
            <a:endParaRPr sz="2800">
              <a:latin typeface="Californian FB"/>
              <a:cs typeface="Californian FB"/>
            </a:endParaRPr>
          </a:p>
          <a:p>
            <a:pPr marL="355600" marR="17145" indent="-343535">
              <a:lnSpc>
                <a:spcPts val="3350"/>
              </a:lnSpc>
              <a:spcBef>
                <a:spcPts val="22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fornian FB"/>
                <a:cs typeface="Californian FB"/>
              </a:rPr>
              <a:t>Community</a:t>
            </a:r>
            <a:r>
              <a:rPr sz="2800" spc="-5" dirty="0">
                <a:latin typeface="Californian FB"/>
                <a:cs typeface="Californian FB"/>
              </a:rPr>
              <a:t> – </a:t>
            </a:r>
            <a:r>
              <a:rPr sz="2800" dirty="0">
                <a:latin typeface="Californian FB"/>
                <a:cs typeface="Californian FB"/>
              </a:rPr>
              <a:t>All </a:t>
            </a:r>
            <a:r>
              <a:rPr sz="2800" spc="-5" dirty="0">
                <a:latin typeface="Californian FB"/>
                <a:cs typeface="Californian FB"/>
              </a:rPr>
              <a:t>populations (diff. species) that </a:t>
            </a:r>
            <a:r>
              <a:rPr sz="2800" spc="-10" dirty="0">
                <a:latin typeface="Californian FB"/>
                <a:cs typeface="Californian FB"/>
              </a:rPr>
              <a:t>live  </a:t>
            </a:r>
            <a:r>
              <a:rPr sz="2800" spc="-5" dirty="0">
                <a:latin typeface="Californian FB"/>
                <a:cs typeface="Californian FB"/>
              </a:rPr>
              <a:t>in a </a:t>
            </a:r>
            <a:r>
              <a:rPr sz="2800" spc="-10" dirty="0">
                <a:latin typeface="Californian FB"/>
                <a:cs typeface="Californian FB"/>
              </a:rPr>
              <a:t>particular</a:t>
            </a:r>
            <a:r>
              <a:rPr sz="2800" spc="5" dirty="0">
                <a:latin typeface="Californian FB"/>
                <a:cs typeface="Californian FB"/>
              </a:rPr>
              <a:t> </a:t>
            </a:r>
            <a:r>
              <a:rPr sz="2800" spc="-5" dirty="0">
                <a:latin typeface="Californian FB"/>
                <a:cs typeface="Californian FB"/>
              </a:rPr>
              <a:t>area.</a:t>
            </a:r>
            <a:endParaRPr sz="2800">
              <a:latin typeface="Californian FB"/>
              <a:cs typeface="Californian F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660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Levels </a:t>
            </a:r>
            <a:r>
              <a:rPr spc="-5" dirty="0"/>
              <a:t>of </a:t>
            </a:r>
            <a:r>
              <a:rPr spc="-25" dirty="0"/>
              <a:t>organization </a:t>
            </a:r>
            <a:r>
              <a:rPr spc="-5" dirty="0"/>
              <a:t>-</a:t>
            </a:r>
            <a:r>
              <a:rPr dirty="0"/>
              <a:t> </a:t>
            </a:r>
            <a:r>
              <a:rPr spc="-75" dirty="0"/>
              <a:t>Terms</a:t>
            </a:r>
          </a:p>
        </p:txBody>
      </p:sp>
      <p:sp>
        <p:nvSpPr>
          <p:cNvPr id="3" name="object 3"/>
          <p:cNvSpPr/>
          <p:nvPr/>
        </p:nvSpPr>
        <p:spPr>
          <a:xfrm>
            <a:off x="2514600" y="1523872"/>
            <a:ext cx="4267200" cy="2716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4394" y="4505705"/>
            <a:ext cx="6334760" cy="1146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fornian FB"/>
                <a:cs typeface="Californian FB"/>
              </a:rPr>
              <a:t>Habitat</a:t>
            </a:r>
            <a:r>
              <a:rPr sz="2800" spc="-5" dirty="0">
                <a:latin typeface="Californian FB"/>
                <a:cs typeface="Californian FB"/>
              </a:rPr>
              <a:t> – physical </a:t>
            </a:r>
            <a:r>
              <a:rPr sz="2800" spc="-10" dirty="0">
                <a:latin typeface="Californian FB"/>
                <a:cs typeface="Californian FB"/>
              </a:rPr>
              <a:t>location </a:t>
            </a:r>
            <a:r>
              <a:rPr sz="2800" spc="-5" dirty="0">
                <a:latin typeface="Californian FB"/>
                <a:cs typeface="Californian FB"/>
              </a:rPr>
              <a:t>of</a:t>
            </a:r>
            <a:r>
              <a:rPr sz="2800" spc="50" dirty="0">
                <a:latin typeface="Californian FB"/>
                <a:cs typeface="Californian FB"/>
              </a:rPr>
              <a:t> </a:t>
            </a:r>
            <a:r>
              <a:rPr sz="2800" spc="-5" dirty="0">
                <a:latin typeface="Californian FB"/>
                <a:cs typeface="Californian FB"/>
              </a:rPr>
              <a:t>community</a:t>
            </a:r>
            <a:endParaRPr sz="2800">
              <a:latin typeface="Californian FB"/>
              <a:cs typeface="Californian FB"/>
            </a:endParaRPr>
          </a:p>
          <a:p>
            <a:pPr marL="355600" indent="-342900">
              <a:lnSpc>
                <a:spcPct val="100000"/>
              </a:lnSpc>
              <a:spcBef>
                <a:spcPts val="21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fornian FB"/>
                <a:cs typeface="Californian FB"/>
              </a:rPr>
              <a:t>Organism</a:t>
            </a:r>
            <a:r>
              <a:rPr sz="2800" spc="-10" dirty="0">
                <a:latin typeface="Californian FB"/>
                <a:cs typeface="Californian FB"/>
              </a:rPr>
              <a:t> </a:t>
            </a:r>
            <a:r>
              <a:rPr sz="2800" spc="-5" dirty="0">
                <a:latin typeface="Californian FB"/>
                <a:cs typeface="Californian FB"/>
              </a:rPr>
              <a:t>– simplest level </a:t>
            </a:r>
            <a:r>
              <a:rPr sz="2800" spc="-10" dirty="0">
                <a:latin typeface="Californian FB"/>
                <a:cs typeface="Californian FB"/>
              </a:rPr>
              <a:t>of</a:t>
            </a:r>
            <a:r>
              <a:rPr sz="2800" spc="75" dirty="0">
                <a:latin typeface="Californian FB"/>
                <a:cs typeface="Californian FB"/>
              </a:rPr>
              <a:t> </a:t>
            </a:r>
            <a:r>
              <a:rPr sz="2800" spc="-10" dirty="0">
                <a:latin typeface="Californian FB"/>
                <a:cs typeface="Californian FB"/>
              </a:rPr>
              <a:t>organization</a:t>
            </a:r>
            <a:endParaRPr sz="2800">
              <a:latin typeface="Californian FB"/>
              <a:cs typeface="Californian F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511" y="468884"/>
            <a:ext cx="8549640" cy="408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22225" indent="-457834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z="2800" b="1" spc="-5" dirty="0">
                <a:latin typeface="Calibri"/>
                <a:cs typeface="Calibri"/>
              </a:rPr>
              <a:t>B.	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Food Chain</a:t>
            </a:r>
            <a:r>
              <a:rPr sz="2800" spc="-15" dirty="0">
                <a:latin typeface="Calibri"/>
                <a:cs typeface="Calibri"/>
              </a:rPr>
              <a:t>—series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steps </a:t>
            </a:r>
            <a:r>
              <a:rPr sz="2800" spc="-15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which </a:t>
            </a:r>
            <a:r>
              <a:rPr sz="2800" spc="-25" dirty="0">
                <a:latin typeface="Calibri"/>
                <a:cs typeface="Calibri"/>
              </a:rPr>
              <a:t>organisms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transfer 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energy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eating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being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eaten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50">
              <a:latin typeface="Calibri"/>
              <a:cs typeface="Calibri"/>
            </a:endParaRPr>
          </a:p>
          <a:p>
            <a:pPr marL="927100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sz="2800" spc="-20" dirty="0">
                <a:latin typeface="Calibri"/>
                <a:cs typeface="Calibri"/>
              </a:rPr>
              <a:t>Arrows </a:t>
            </a:r>
            <a:r>
              <a:rPr sz="2800" spc="-15" dirty="0">
                <a:latin typeface="Calibri"/>
                <a:cs typeface="Calibri"/>
              </a:rPr>
              <a:t>go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direction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how </a:t>
            </a:r>
            <a:r>
              <a:rPr sz="2800" spc="-20" dirty="0">
                <a:latin typeface="Calibri"/>
                <a:cs typeface="Calibri"/>
              </a:rPr>
              <a:t>energy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0"/>
              </a:spcBef>
            </a:pP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transferred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Calibri"/>
              <a:cs typeface="Calibri"/>
            </a:endParaRPr>
          </a:p>
          <a:p>
            <a:pPr marL="927100" indent="-457834">
              <a:lnSpc>
                <a:spcPct val="100000"/>
              </a:lnSpc>
              <a:buAutoNum type="arabicPeriod" startAt="2"/>
              <a:tabLst>
                <a:tab pos="927100" algn="l"/>
                <a:tab pos="927735" algn="l"/>
              </a:tabLst>
            </a:pPr>
            <a:r>
              <a:rPr sz="2800" spc="-15" dirty="0">
                <a:latin typeface="Calibri"/>
                <a:cs typeface="Calibri"/>
              </a:rPr>
              <a:t>Start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producer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end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5" dirty="0">
                <a:latin typeface="Calibri"/>
                <a:cs typeface="Calibri"/>
              </a:rPr>
              <a:t>top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consumer</a:t>
            </a:r>
            <a:endParaRPr sz="2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50"/>
              </a:spcBef>
            </a:pP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carnivore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  <a:tabLst>
                <a:tab pos="676910" algn="l"/>
                <a:tab pos="2803525" algn="l"/>
                <a:tab pos="5403850" algn="l"/>
                <a:tab pos="7372984" algn="l"/>
              </a:tabLst>
            </a:pPr>
            <a:r>
              <a:rPr sz="2800" spc="-10" dirty="0">
                <a:latin typeface="Calibri"/>
                <a:cs typeface="Calibri"/>
              </a:rPr>
              <a:t>Ex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</a:t>
            </a:r>
            <a:r>
              <a:rPr sz="28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ric</a:t>
            </a:r>
            <a:r>
              <a:rPr sz="2800" b="1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</a:t>
            </a:r>
            <a:r>
              <a:rPr sz="28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</a:t>
            </a:r>
            <a:r>
              <a:rPr sz="28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og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acco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4570729"/>
            <a:ext cx="609600" cy="148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5400" y="4572000"/>
            <a:ext cx="1549400" cy="90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91400" y="4542790"/>
            <a:ext cx="1568450" cy="2086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299200" y="4154170"/>
            <a:ext cx="1244600" cy="228600"/>
            <a:chOff x="6299200" y="4154170"/>
            <a:chExt cx="1244600" cy="228600"/>
          </a:xfrm>
        </p:grpSpPr>
        <p:sp>
          <p:nvSpPr>
            <p:cNvPr id="7" name="object 7"/>
            <p:cNvSpPr/>
            <p:nvPr/>
          </p:nvSpPr>
          <p:spPr>
            <a:xfrm>
              <a:off x="6324600" y="4267200"/>
              <a:ext cx="1005840" cy="1270"/>
            </a:xfrm>
            <a:custGeom>
              <a:avLst/>
              <a:gdLst/>
              <a:ahLst/>
              <a:cxnLst/>
              <a:rect l="l" t="t" r="r" b="b"/>
              <a:pathLst>
                <a:path w="1005840" h="1270">
                  <a:moveTo>
                    <a:pt x="0" y="0"/>
                  </a:moveTo>
                  <a:lnTo>
                    <a:pt x="1005840" y="1269"/>
                  </a:lnTo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15200" y="4154170"/>
              <a:ext cx="228600" cy="228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879600" y="4154170"/>
            <a:ext cx="3606800" cy="1484630"/>
            <a:chOff x="1879600" y="4154170"/>
            <a:chExt cx="3606800" cy="1484630"/>
          </a:xfrm>
        </p:grpSpPr>
        <p:sp>
          <p:nvSpPr>
            <p:cNvPr id="10" name="object 10"/>
            <p:cNvSpPr/>
            <p:nvPr/>
          </p:nvSpPr>
          <p:spPr>
            <a:xfrm>
              <a:off x="2743200" y="4267200"/>
              <a:ext cx="1371600" cy="1371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05000" y="4267200"/>
              <a:ext cx="853440" cy="1270"/>
            </a:xfrm>
            <a:custGeom>
              <a:avLst/>
              <a:gdLst/>
              <a:ahLst/>
              <a:cxnLst/>
              <a:rect l="l" t="t" r="r" b="b"/>
              <a:pathLst>
                <a:path w="853439" h="1270">
                  <a:moveTo>
                    <a:pt x="0" y="0"/>
                  </a:moveTo>
                  <a:lnTo>
                    <a:pt x="853439" y="1269"/>
                  </a:lnTo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43200" y="4154170"/>
              <a:ext cx="228600" cy="228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14800" y="4267200"/>
              <a:ext cx="1158240" cy="1270"/>
            </a:xfrm>
            <a:custGeom>
              <a:avLst/>
              <a:gdLst/>
              <a:ahLst/>
              <a:cxnLst/>
              <a:rect l="l" t="t" r="r" b="b"/>
              <a:pathLst>
                <a:path w="1158239" h="1270">
                  <a:moveTo>
                    <a:pt x="0" y="0"/>
                  </a:moveTo>
                  <a:lnTo>
                    <a:pt x="1158239" y="1269"/>
                  </a:lnTo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57800" y="4154170"/>
              <a:ext cx="228600" cy="228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086" y="0"/>
            <a:ext cx="4647565" cy="3647440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Some</a:t>
            </a:r>
            <a:r>
              <a:rPr sz="2800" spc="-10" dirty="0">
                <a:latin typeface="Calibri"/>
                <a:cs typeface="Calibri"/>
              </a:rPr>
              <a:t> definitions:</a:t>
            </a:r>
            <a:endParaRPr sz="2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815"/>
              </a:spcBef>
            </a:pPr>
            <a:r>
              <a:rPr sz="1800" spc="25" dirty="0">
                <a:solidFill>
                  <a:srgbClr val="5F5F5F"/>
                </a:solidFill>
                <a:latin typeface="Wingdings"/>
                <a:cs typeface="Wingdings"/>
              </a:rPr>
              <a:t></a:t>
            </a:r>
            <a:r>
              <a:rPr sz="1800" spc="2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FOOD</a:t>
            </a:r>
            <a:r>
              <a:rPr sz="2800" b="1" spc="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CHAIN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9539" marR="1057910">
              <a:lnSpc>
                <a:spcPct val="100000"/>
              </a:lnSpc>
              <a:spcBef>
                <a:spcPts val="1440"/>
              </a:spcBef>
            </a:pPr>
            <a:r>
              <a:rPr sz="1800" spc="10" dirty="0">
                <a:solidFill>
                  <a:srgbClr val="5F5F5F"/>
                </a:solidFill>
                <a:latin typeface="Wingdings"/>
                <a:cs typeface="Wingdings"/>
              </a:rPr>
              <a:t></a:t>
            </a:r>
            <a:r>
              <a:rPr sz="2800" spc="1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diagram </a:t>
            </a:r>
            <a:r>
              <a:rPr sz="2800" spc="-10" dirty="0">
                <a:latin typeface="Calibri"/>
                <a:cs typeface="Calibri"/>
              </a:rPr>
              <a:t>showing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movement </a:t>
            </a:r>
            <a:r>
              <a:rPr sz="2800" spc="-10" dirty="0">
                <a:latin typeface="Calibri"/>
                <a:cs typeface="Calibri"/>
              </a:rPr>
              <a:t>of  energy between biotic  </a:t>
            </a:r>
            <a:r>
              <a:rPr sz="2800" spc="-25" dirty="0">
                <a:latin typeface="Calibri"/>
                <a:cs typeface="Calibri"/>
              </a:rPr>
              <a:t>factors </a:t>
            </a:r>
            <a:r>
              <a:rPr sz="2800" spc="-5" dirty="0">
                <a:latin typeface="Calibri"/>
                <a:cs typeface="Calibri"/>
              </a:rPr>
              <a:t>in an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ecosystem.</a:t>
            </a:r>
            <a:endParaRPr sz="280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  <a:spcBef>
                <a:spcPts val="2400"/>
              </a:spcBef>
            </a:pPr>
            <a:r>
              <a:rPr sz="2400" spc="-10" dirty="0">
                <a:latin typeface="Times New Roman"/>
                <a:cs typeface="Times New Roman"/>
              </a:rPr>
              <a:t>Some </a:t>
            </a:r>
            <a:r>
              <a:rPr sz="2400" spc="-5" dirty="0">
                <a:latin typeface="Times New Roman"/>
                <a:cs typeface="Times New Roman"/>
              </a:rPr>
              <a:t>examples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b="1" dirty="0">
                <a:latin typeface="Times New Roman"/>
                <a:cs typeface="Times New Roman"/>
              </a:rPr>
              <a:t>FOOD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CHAINS: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64147" y="0"/>
            <a:ext cx="2376297" cy="2376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64147" y="2987526"/>
            <a:ext cx="2416302" cy="38586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1594" y="3788994"/>
            <a:ext cx="2352802" cy="2924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1009" y="240233"/>
            <a:ext cx="191706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latin typeface="Calibri"/>
                <a:cs typeface="Calibri"/>
              </a:rPr>
              <a:t>Producers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8758" y="6053429"/>
            <a:ext cx="136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511" y="938276"/>
            <a:ext cx="7745095" cy="2442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6875"/>
              <a:buAutoNum type="alphaUcPeriod"/>
              <a:tabLst>
                <a:tab pos="367665" algn="l"/>
              </a:tabLst>
            </a:pP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Sunlight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main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energy source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25" dirty="0">
                <a:latin typeface="Calibri"/>
                <a:cs typeface="Calibri"/>
              </a:rPr>
              <a:t>life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  </a:t>
            </a:r>
            <a:r>
              <a:rPr sz="3200" dirty="0">
                <a:latin typeface="Calibri"/>
                <a:cs typeface="Calibri"/>
              </a:rPr>
              <a:t>earth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AutoNum type="alphaUcPeriod"/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AutoNum type="alphaUcPeriod"/>
            </a:pPr>
            <a:endParaRPr sz="2900">
              <a:latin typeface="Calibri"/>
              <a:cs typeface="Calibri"/>
            </a:endParaRPr>
          </a:p>
          <a:p>
            <a:pPr marL="337185" indent="-325120">
              <a:lnSpc>
                <a:spcPct val="100000"/>
              </a:lnSpc>
              <a:buSzPct val="96875"/>
              <a:buAutoNum type="alphaUcPeriod"/>
              <a:tabLst>
                <a:tab pos="337820" algn="l"/>
              </a:tabLst>
            </a:pPr>
            <a:r>
              <a:rPr sz="3200" spc="-15" dirty="0">
                <a:latin typeface="Calibri"/>
                <a:cs typeface="Calibri"/>
              </a:rPr>
              <a:t>Also </a:t>
            </a:r>
            <a:r>
              <a:rPr sz="3200" spc="-5" dirty="0">
                <a:latin typeface="Calibri"/>
                <a:cs typeface="Calibri"/>
              </a:rPr>
              <a:t>called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autotrophs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111" y="4307204"/>
            <a:ext cx="4998720" cy="192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C. Use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light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chemical</a:t>
            </a:r>
            <a:endParaRPr sz="3200">
              <a:latin typeface="Calibri"/>
              <a:cs typeface="Calibri"/>
            </a:endParaRPr>
          </a:p>
          <a:p>
            <a:pPr marL="952500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energy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30" dirty="0">
                <a:latin typeface="Calibri"/>
                <a:cs typeface="Calibri"/>
              </a:rPr>
              <a:t>make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food</a:t>
            </a:r>
            <a:endParaRPr sz="3200">
              <a:latin typeface="Calibri"/>
              <a:cs typeface="Calibri"/>
            </a:endParaRPr>
          </a:p>
          <a:p>
            <a:pPr marL="1383665" indent="-43180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1383665" algn="l"/>
                <a:tab pos="1384300" algn="l"/>
              </a:tabLst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Plants</a:t>
            </a:r>
            <a:endParaRPr sz="2800">
              <a:latin typeface="Calibri"/>
              <a:cs typeface="Calibri"/>
            </a:endParaRPr>
          </a:p>
          <a:p>
            <a:pPr marL="1383665" indent="-4318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383665" algn="l"/>
                <a:tab pos="1384300" algn="l"/>
              </a:tabLst>
            </a:pP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plant-like protists</a:t>
            </a:r>
            <a:r>
              <a:rPr sz="2800" b="1" u="heavy" spc="-1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(alga</a:t>
            </a:r>
            <a:r>
              <a:rPr sz="4200" b="1" spc="60" baseline="9920" dirty="0">
                <a:latin typeface="Calibri"/>
                <a:cs typeface="Calibri"/>
              </a:rPr>
              <a:t>e</a:t>
            </a:r>
            <a:endParaRPr sz="4200" baseline="992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0216" y="6215583"/>
            <a:ext cx="1666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3865" algn="l"/>
              </a:tabLst>
            </a:pPr>
            <a:r>
              <a:rPr sz="2800" b="1" spc="-10" dirty="0">
                <a:latin typeface="Calibri"/>
                <a:cs typeface="Calibri"/>
              </a:rPr>
              <a:t>3</a:t>
            </a:r>
            <a:r>
              <a:rPr sz="2800" b="1" spc="-5" dirty="0">
                <a:latin typeface="Calibri"/>
                <a:cs typeface="Calibri"/>
              </a:rPr>
              <a:t>.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28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eria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05603" y="1844801"/>
            <a:ext cx="3750310" cy="372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778</Words>
  <Application>Microsoft Office PowerPoint</Application>
  <PresentationFormat>On-screen Show (4:3)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Californian FB</vt:lpstr>
      <vt:lpstr>MS Reference Sans Serif</vt:lpstr>
      <vt:lpstr>Times New Roman</vt:lpstr>
      <vt:lpstr>Wingdings</vt:lpstr>
      <vt:lpstr>Office Theme</vt:lpstr>
      <vt:lpstr>PowerPoint Presentation</vt:lpstr>
      <vt:lpstr>Origin of the word…”ecology”</vt:lpstr>
      <vt:lpstr>Ecology is study of interactions between</vt:lpstr>
      <vt:lpstr>To study Ecology involves…</vt:lpstr>
      <vt:lpstr>Levels of organization - Terms</vt:lpstr>
      <vt:lpstr>Levels of organization - Terms</vt:lpstr>
      <vt:lpstr>PowerPoint Presentation</vt:lpstr>
      <vt:lpstr>PowerPoint Presentation</vt:lpstr>
      <vt:lpstr>Producers</vt:lpstr>
      <vt:lpstr>D. Photosynthesis—use light energy to convert carbon  dioxide and water into oxygen and carbohydrates</vt:lpstr>
      <vt:lpstr>PowerPoint Presentation</vt:lpstr>
      <vt:lpstr>PowerPoint Presentation</vt:lpstr>
      <vt:lpstr>V. Ecological Interactions between organisms</vt:lpstr>
      <vt:lpstr>B. Niche—the ecological niche involves both the</vt:lpstr>
      <vt:lpstr>PowerPoint Presentation</vt:lpstr>
      <vt:lpstr>D. Symbiosis—any relationship in which two species live closely together</vt:lpstr>
      <vt:lpstr>2. Commensalism—one member of the association benefits and the other is  neither helped nor harmed.  (WIN-0)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Bakhtiar</dc:creator>
  <cp:lastModifiedBy>bakhtiar hamad</cp:lastModifiedBy>
  <cp:revision>2</cp:revision>
  <dcterms:created xsi:type="dcterms:W3CDTF">2020-10-02T17:01:57Z</dcterms:created>
  <dcterms:modified xsi:type="dcterms:W3CDTF">2021-10-05T05:11:16Z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2020-10-02T00:00:00Z</vt:filetime>
  </property>
</Properties>
</file>